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17"/>
  </p:notesMasterIdLst>
  <p:handoutMasterIdLst>
    <p:handoutMasterId r:id="rId118"/>
  </p:handoutMasterIdLst>
  <p:sldIdLst>
    <p:sldId id="373" r:id="rId3"/>
    <p:sldId id="642" r:id="rId4"/>
    <p:sldId id="1465" r:id="rId5"/>
    <p:sldId id="1131" r:id="rId6"/>
    <p:sldId id="1460" r:id="rId7"/>
    <p:sldId id="1461" r:id="rId8"/>
    <p:sldId id="1301" r:id="rId9"/>
    <p:sldId id="1451" r:id="rId10"/>
    <p:sldId id="1466" r:id="rId11"/>
    <p:sldId id="1452" r:id="rId12"/>
    <p:sldId id="1453" r:id="rId13"/>
    <p:sldId id="1547" r:id="rId14"/>
    <p:sldId id="1548" r:id="rId15"/>
    <p:sldId id="807" r:id="rId16"/>
    <p:sldId id="1446" r:id="rId17"/>
    <p:sldId id="1447" r:id="rId18"/>
    <p:sldId id="1554" r:id="rId19"/>
    <p:sldId id="1455" r:id="rId20"/>
    <p:sldId id="814" r:id="rId21"/>
    <p:sldId id="1549" r:id="rId22"/>
    <p:sldId id="1454" r:id="rId23"/>
    <p:sldId id="1421" r:id="rId24"/>
    <p:sldId id="1392" r:id="rId25"/>
    <p:sldId id="1356" r:id="rId26"/>
    <p:sldId id="1358" r:id="rId27"/>
    <p:sldId id="1420" r:id="rId28"/>
    <p:sldId id="1359" r:id="rId29"/>
    <p:sldId id="1357" r:id="rId30"/>
    <p:sldId id="1457" r:id="rId31"/>
    <p:sldId id="1362" r:id="rId32"/>
    <p:sldId id="1456" r:id="rId33"/>
    <p:sldId id="1450" r:id="rId34"/>
    <p:sldId id="1462" r:id="rId35"/>
    <p:sldId id="1448" r:id="rId36"/>
    <p:sldId id="1350" r:id="rId37"/>
    <p:sldId id="1553" r:id="rId38"/>
    <p:sldId id="1352" r:id="rId39"/>
    <p:sldId id="1538" r:id="rId40"/>
    <p:sldId id="1459" r:id="rId41"/>
    <p:sldId id="1463" r:id="rId42"/>
    <p:sldId id="1449" r:id="rId43"/>
    <p:sldId id="1550" r:id="rId44"/>
    <p:sldId id="1529" r:id="rId45"/>
    <p:sldId id="1545" r:id="rId46"/>
    <p:sldId id="1353" r:id="rId47"/>
    <p:sldId id="824" r:id="rId48"/>
    <p:sldId id="893" r:id="rId49"/>
    <p:sldId id="1470" r:id="rId50"/>
    <p:sldId id="1471" r:id="rId51"/>
    <p:sldId id="1472" r:id="rId52"/>
    <p:sldId id="1473" r:id="rId53"/>
    <p:sldId id="1551" r:id="rId54"/>
    <p:sldId id="1476" r:id="rId55"/>
    <p:sldId id="1474" r:id="rId56"/>
    <p:sldId id="1475" r:id="rId57"/>
    <p:sldId id="1552" r:id="rId58"/>
    <p:sldId id="1479" r:id="rId59"/>
    <p:sldId id="1480" r:id="rId60"/>
    <p:sldId id="1481" r:id="rId61"/>
    <p:sldId id="1482" r:id="rId62"/>
    <p:sldId id="1483" r:id="rId63"/>
    <p:sldId id="1484" r:id="rId64"/>
    <p:sldId id="1485" r:id="rId65"/>
    <p:sldId id="1487" r:id="rId66"/>
    <p:sldId id="1488" r:id="rId67"/>
    <p:sldId id="1489" r:id="rId68"/>
    <p:sldId id="1490" r:id="rId69"/>
    <p:sldId id="1492" r:id="rId70"/>
    <p:sldId id="1491" r:id="rId71"/>
    <p:sldId id="1493" r:id="rId72"/>
    <p:sldId id="1494" r:id="rId73"/>
    <p:sldId id="1495" r:id="rId74"/>
    <p:sldId id="1496" r:id="rId75"/>
    <p:sldId id="1500" r:id="rId76"/>
    <p:sldId id="1501" r:id="rId77"/>
    <p:sldId id="1502" r:id="rId78"/>
    <p:sldId id="1541" r:id="rId79"/>
    <p:sldId id="1556" r:id="rId80"/>
    <p:sldId id="1561" r:id="rId81"/>
    <p:sldId id="1562" r:id="rId82"/>
    <p:sldId id="1563" r:id="rId83"/>
    <p:sldId id="1503" r:id="rId84"/>
    <p:sldId id="1504" r:id="rId85"/>
    <p:sldId id="1505" r:id="rId86"/>
    <p:sldId id="1507" r:id="rId87"/>
    <p:sldId id="1564" r:id="rId88"/>
    <p:sldId id="1509" r:id="rId89"/>
    <p:sldId id="1565" r:id="rId90"/>
    <p:sldId id="1510" r:id="rId91"/>
    <p:sldId id="1511" r:id="rId92"/>
    <p:sldId id="1542" r:id="rId93"/>
    <p:sldId id="1512" r:id="rId94"/>
    <p:sldId id="1513" r:id="rId95"/>
    <p:sldId id="1514" r:id="rId96"/>
    <p:sldId id="1516" r:id="rId97"/>
    <p:sldId id="1566" r:id="rId98"/>
    <p:sldId id="1567" r:id="rId99"/>
    <p:sldId id="1517" r:id="rId100"/>
    <p:sldId id="1518" r:id="rId101"/>
    <p:sldId id="1576" r:id="rId102"/>
    <p:sldId id="1577" r:id="rId103"/>
    <p:sldId id="1578" r:id="rId104"/>
    <p:sldId id="1579" r:id="rId105"/>
    <p:sldId id="1580" r:id="rId106"/>
    <p:sldId id="1531" r:id="rId107"/>
    <p:sldId id="1532" r:id="rId108"/>
    <p:sldId id="1544" r:id="rId109"/>
    <p:sldId id="1537" r:id="rId110"/>
    <p:sldId id="1569" r:id="rId111"/>
    <p:sldId id="1570" r:id="rId112"/>
    <p:sldId id="1571" r:id="rId113"/>
    <p:sldId id="1519" r:id="rId114"/>
    <p:sldId id="1520" r:id="rId115"/>
    <p:sldId id="1527" r:id="rId116"/>
  </p:sldIdLst>
  <p:sldSz cx="9144000" cy="6858000" type="screen4x3"/>
  <p:notesSz cx="7099300" cy="10234613"/>
  <p:defaultTextStyle>
    <a:defPPr>
      <a:defRPr lang="en-US"/>
    </a:defPPr>
    <a:lvl1pPr marL="0" lvl="0"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1pPr>
    <a:lvl2pPr marL="457200" lvl="1"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vl6pPr marL="2286000" lvl="5"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6pPr>
    <a:lvl7pPr marL="2743200" lvl="6"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7pPr>
    <a:lvl8pPr marL="3200400" lvl="7"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8pPr>
    <a:lvl9pPr marL="3657600" lvl="8"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9pPr>
  </p:defaultTextStyle>
  <p:extLst>
    <p:ext uri="{EFAFB233-063F-42B5-8137-9DF3F51BA10A}">
      <p15:sldGuideLst xmlns:p15="http://schemas.microsoft.com/office/powerpoint/2012/main">
        <p15:guide id="1" orient="horz" pos="1904">
          <p15:clr>
            <a:srgbClr val="A4A3A4"/>
          </p15:clr>
        </p15:guide>
        <p15:guide id="2" pos="2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339933"/>
    <a:srgbClr val="CC6600"/>
    <a:srgbClr val="9966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83858" autoAdjust="0"/>
  </p:normalViewPr>
  <p:slideViewPr>
    <p:cSldViewPr showGuides="1">
      <p:cViewPr varScale="1">
        <p:scale>
          <a:sx n="57" d="100"/>
          <a:sy n="57" d="100"/>
        </p:scale>
        <p:origin x="1540" y="48"/>
      </p:cViewPr>
      <p:guideLst>
        <p:guide orient="horz" pos="1904"/>
        <p:guide pos="2736"/>
      </p:guideLst>
    </p:cSldViewPr>
  </p:slideViewPr>
  <p:outlineViewPr>
    <p:cViewPr>
      <p:scale>
        <a:sx n="33" d="100"/>
        <a:sy n="33" d="100"/>
      </p:scale>
      <p:origin x="0" y="0"/>
    </p:cViewPr>
  </p:outlineViewPr>
  <p:notesTextViewPr>
    <p:cViewPr>
      <p:scale>
        <a:sx n="400" d="100"/>
        <a:sy n="4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handoutMaster" Target="handoutMasters/handout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页眉占位符 139265"/>
          <p:cNvSpPr>
            <a:spLocks noGrp="1"/>
          </p:cNvSpPr>
          <p:nvPr>
            <p:ph type="hdr" sz="quarter"/>
          </p:nvPr>
        </p:nvSpPr>
        <p:spPr>
          <a:xfrm>
            <a:off x="0" y="0"/>
            <a:ext cx="3076575" cy="511175"/>
          </a:xfrm>
          <a:prstGeom prst="rect">
            <a:avLst/>
          </a:prstGeom>
          <a:noFill/>
          <a:ln w="9525">
            <a:noFill/>
          </a:ln>
        </p:spPr>
        <p:txBody>
          <a:bodyPr/>
          <a:lstStyle/>
          <a:p>
            <a:pPr lvl="0"/>
            <a:endParaRPr lang="zh-CN" altLang="en-US" sz="1200" b="0" dirty="0">
              <a:effectLst/>
            </a:endParaRPr>
          </a:p>
        </p:txBody>
      </p:sp>
      <p:sp>
        <p:nvSpPr>
          <p:cNvPr id="139267" name="日期占位符 139266"/>
          <p:cNvSpPr>
            <a:spLocks noGrp="1"/>
          </p:cNvSpPr>
          <p:nvPr>
            <p:ph type="dt" sz="quarter" idx="1"/>
          </p:nvPr>
        </p:nvSpPr>
        <p:spPr>
          <a:xfrm>
            <a:off x="4021138" y="0"/>
            <a:ext cx="3076575" cy="511175"/>
          </a:xfrm>
          <a:prstGeom prst="rect">
            <a:avLst/>
          </a:prstGeom>
          <a:noFill/>
          <a:ln w="9525">
            <a:noFill/>
          </a:ln>
        </p:spPr>
        <p:txBody>
          <a:bodyPr/>
          <a:lstStyle/>
          <a:p>
            <a:pPr lvl="0" algn="r"/>
            <a:endParaRPr lang="zh-CN" altLang="en-US" sz="1200" b="0" dirty="0">
              <a:effectLst/>
            </a:endParaRPr>
          </a:p>
        </p:txBody>
      </p:sp>
      <p:sp>
        <p:nvSpPr>
          <p:cNvPr id="139268" name="页脚占位符 139267"/>
          <p:cNvSpPr>
            <a:spLocks noGrp="1"/>
          </p:cNvSpPr>
          <p:nvPr>
            <p:ph type="ftr" sz="quarter" idx="2"/>
          </p:nvPr>
        </p:nvSpPr>
        <p:spPr>
          <a:xfrm>
            <a:off x="0" y="9721850"/>
            <a:ext cx="3076575" cy="511175"/>
          </a:xfrm>
          <a:prstGeom prst="rect">
            <a:avLst/>
          </a:prstGeom>
          <a:noFill/>
          <a:ln w="9525">
            <a:noFill/>
          </a:ln>
        </p:spPr>
        <p:txBody>
          <a:bodyPr anchor="b"/>
          <a:lstStyle/>
          <a:p>
            <a:pPr lvl="0"/>
            <a:endParaRPr lang="zh-CN" altLang="en-US" sz="1200" b="0" dirty="0">
              <a:effectLst/>
            </a:endParaRPr>
          </a:p>
        </p:txBody>
      </p:sp>
      <p:sp>
        <p:nvSpPr>
          <p:cNvPr id="139269" name="灯片编号占位符 139268"/>
          <p:cNvSpPr>
            <a:spLocks noGrp="1"/>
          </p:cNvSpPr>
          <p:nvPr>
            <p:ph type="sldNum" sz="quarter" idx="3"/>
          </p:nvPr>
        </p:nvSpPr>
        <p:spPr>
          <a:xfrm>
            <a:off x="4021138" y="9721850"/>
            <a:ext cx="3076575" cy="511175"/>
          </a:xfrm>
          <a:prstGeom prst="rect">
            <a:avLst/>
          </a:prstGeom>
          <a:noFill/>
          <a:ln w="9525">
            <a:noFill/>
          </a:ln>
        </p:spPr>
        <p:txBody>
          <a:bodyPr anchor="b"/>
          <a:lstStyle/>
          <a:p>
            <a:pPr lvl="0" algn="r"/>
            <a:fld id="{9A0DB2DC-4C9A-4742-B13C-FB6460FD3503}" type="slidenum">
              <a:rPr lang="zh-CN" altLang="en-US" sz="1200" b="0" dirty="0">
                <a:effectLst/>
              </a:rPr>
              <a:t>‹#›</a:t>
            </a:fld>
            <a:endParaRPr lang="zh-CN" altLang="en-US" sz="1200" b="0" dirty="0">
              <a:effectLst/>
            </a:endParaRPr>
          </a:p>
        </p:txBody>
      </p:sp>
    </p:spTree>
    <p:extLst>
      <p:ext uri="{BB962C8B-B14F-4D97-AF65-F5344CB8AC3E}">
        <p14:creationId xmlns:p14="http://schemas.microsoft.com/office/powerpoint/2010/main" val="1045011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页眉占位符 122881"/>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a:endParaRPr lang="zh-CN" altLang="en-US" sz="1300" b="0" dirty="0">
              <a:latin typeface="Tahoma" panose="020B0604030504040204" pitchFamily="34" charset="0"/>
            </a:endParaRPr>
          </a:p>
        </p:txBody>
      </p:sp>
      <p:sp>
        <p:nvSpPr>
          <p:cNvPr id="122883" name="日期占位符 122882"/>
          <p:cNvSpPr>
            <a:spLocks noGrp="1"/>
          </p:cNvSpPr>
          <p:nvPr>
            <p:ph type="dt" idx="1"/>
          </p:nvPr>
        </p:nvSpPr>
        <p:spPr>
          <a:xfrm>
            <a:off x="4022725" y="0"/>
            <a:ext cx="3076575" cy="511175"/>
          </a:xfrm>
          <a:prstGeom prst="rect">
            <a:avLst/>
          </a:prstGeom>
          <a:noFill/>
          <a:ln w="9525">
            <a:noFill/>
          </a:ln>
        </p:spPr>
        <p:txBody>
          <a:bodyPr lIns="99048" tIns="49524" rIns="99048" bIns="49524"/>
          <a:lstStyle/>
          <a:p>
            <a:pPr lvl="0" algn="r" defTabSz="990600"/>
            <a:endParaRPr lang="zh-CN" altLang="en-US" sz="1300" b="0" dirty="0">
              <a:latin typeface="Tahoma" panose="020B0604030504040204" pitchFamily="34" charset="0"/>
            </a:endParaRPr>
          </a:p>
        </p:txBody>
      </p:sp>
      <p:sp>
        <p:nvSpPr>
          <p:cNvPr id="122884" name="幻灯片图像占位符 122883"/>
          <p:cNvSpPr>
            <a:spLocks noGrp="1" noRot="1" noChangeAspect="1" noTextEdit="1"/>
          </p:cNvSpPr>
          <p:nvPr>
            <p:ph type="sldImg" idx="2"/>
          </p:nvPr>
        </p:nvSpPr>
        <p:spPr>
          <a:xfrm>
            <a:off x="990600" y="768350"/>
            <a:ext cx="5118100" cy="3836988"/>
          </a:xfrm>
          <a:prstGeom prst="rect">
            <a:avLst/>
          </a:prstGeom>
          <a:ln w="9525" cap="flat" cmpd="sng">
            <a:solidFill>
              <a:srgbClr val="000000"/>
            </a:solidFill>
            <a:prstDash val="solid"/>
            <a:miter/>
            <a:headEnd type="none" w="med" len="med"/>
            <a:tailEnd type="none" w="med" len="med"/>
          </a:ln>
        </p:spPr>
      </p:sp>
      <p:sp>
        <p:nvSpPr>
          <p:cNvPr id="122885" name="文本占位符 122884"/>
          <p:cNvSpPr>
            <a:spLocks noGrp="1"/>
          </p:cNvSpPr>
          <p:nvPr>
            <p:ph type="body" sz="quarter" idx="3"/>
          </p:nvPr>
        </p:nvSpPr>
        <p:spPr>
          <a:xfrm>
            <a:off x="946150" y="4860925"/>
            <a:ext cx="5207000" cy="4605338"/>
          </a:xfrm>
          <a:prstGeom prst="rect">
            <a:avLst/>
          </a:prstGeom>
          <a:noFill/>
          <a:ln w="9525">
            <a:noFill/>
          </a:ln>
        </p:spPr>
        <p:txBody>
          <a:bodyPr lIns="99048" tIns="49524" rIns="99048" bIns="49524"/>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2886" name="页脚占位符 122885"/>
          <p:cNvSpPr>
            <a:spLocks noGrp="1"/>
          </p:cNvSpPr>
          <p:nvPr>
            <p:ph type="ftr" sz="quarter" idx="4"/>
          </p:nvPr>
        </p:nvSpPr>
        <p:spPr>
          <a:xfrm>
            <a:off x="0" y="9723438"/>
            <a:ext cx="3076575" cy="511175"/>
          </a:xfrm>
          <a:prstGeom prst="rect">
            <a:avLst/>
          </a:prstGeom>
          <a:noFill/>
          <a:ln w="9525">
            <a:noFill/>
          </a:ln>
        </p:spPr>
        <p:txBody>
          <a:bodyPr lIns="99048" tIns="49524" rIns="99048" bIns="49524" anchor="b"/>
          <a:lstStyle/>
          <a:p>
            <a:pPr lvl="0" defTabSz="990600"/>
            <a:endParaRPr lang="zh-CN" altLang="en-US" sz="1300" b="0" dirty="0">
              <a:latin typeface="Tahoma" panose="020B0604030504040204" pitchFamily="34" charset="0"/>
            </a:endParaRPr>
          </a:p>
        </p:txBody>
      </p:sp>
      <p:sp>
        <p:nvSpPr>
          <p:cNvPr id="122887" name="灯片编号占位符 122886"/>
          <p:cNvSpPr>
            <a:spLocks noGrp="1"/>
          </p:cNvSpPr>
          <p:nvPr>
            <p:ph type="sldNum" sz="quarter" idx="5"/>
          </p:nvPr>
        </p:nvSpPr>
        <p:spPr>
          <a:xfrm>
            <a:off x="4022725" y="9723438"/>
            <a:ext cx="3076575" cy="511175"/>
          </a:xfrm>
          <a:prstGeom prst="rect">
            <a:avLst/>
          </a:prstGeom>
          <a:noFill/>
          <a:ln w="9525">
            <a:noFill/>
          </a:ln>
        </p:spPr>
        <p:txBody>
          <a:bodyPr lIns="99048" tIns="49524" rIns="99048" bIns="49524" anchor="b"/>
          <a:lstStyle/>
          <a:p>
            <a:pPr lvl="0" algn="r" defTabSz="990600"/>
            <a:fld id="{9A0DB2DC-4C9A-4742-B13C-FB6460FD3503}" type="slidenum">
              <a:rPr lang="zh-CN" altLang="en-US" sz="1300" b="0" dirty="0">
                <a:latin typeface="Tahoma" panose="020B0604030504040204" pitchFamily="34" charset="0"/>
              </a:rPr>
              <a:t>‹#›</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1623007383"/>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幻灯片图像占位符 351233"/>
          <p:cNvSpPr>
            <a:spLocks noGrp="1" noRot="1" noChangeAspect="1" noTextEdit="1"/>
          </p:cNvSpPr>
          <p:nvPr>
            <p:ph type="sldImg"/>
          </p:nvPr>
        </p:nvSpPr>
        <p:spPr>
          <a:xfrm>
            <a:off x="992188" y="768350"/>
            <a:ext cx="5114925" cy="3836988"/>
          </a:xfrm>
        </p:spPr>
      </p:sp>
      <p:sp>
        <p:nvSpPr>
          <p:cNvPr id="351235" name="文本占位符 351234"/>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1</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195588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900" dirty="0" smtClean="0"/>
              <a:t>数据库中关系的数据结构</a:t>
            </a:r>
            <a:endParaRPr lang="zh-CN" altLang="en-US" sz="900"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18</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97098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800" dirty="0" smtClean="0"/>
              <a:t>实例：一个给定关系中元组的集合</a:t>
            </a:r>
            <a:endParaRPr lang="en-US" altLang="zh-CN" sz="800" dirty="0" smtClean="0"/>
          </a:p>
          <a:p>
            <a:r>
              <a:rPr lang="zh-CN" altLang="en-US" sz="800" dirty="0" smtClean="0"/>
              <a:t>通常数据库只维护关系的一个版本，</a:t>
            </a:r>
            <a:r>
              <a:rPr lang="zh-CN" altLang="en-US" sz="2800" b="0" i="0" u="none" kern="1200" baseline="0" dirty="0" smtClean="0">
                <a:solidFill>
                  <a:schemeClr val="tx1"/>
                </a:solidFill>
                <a:latin typeface="华文楷体" panose="02010600040101010101" pitchFamily="2" charset="-122"/>
                <a:ea typeface="华文楷体" panose="02010600040101010101" pitchFamily="2" charset="-122"/>
                <a:cs typeface="+mn-cs"/>
              </a:rPr>
              <a:t>即关系的当前元祖集合，称为当前实例</a:t>
            </a:r>
            <a:endParaRPr lang="zh-CN" altLang="en-US" sz="2800" b="0" i="0" u="none" kern="1200" baseline="0" dirty="0">
              <a:solidFill>
                <a:schemeClr val="tx1"/>
              </a:solidFill>
              <a:latin typeface="华文楷体" panose="02010600040101010101" pitchFamily="2" charset="-122"/>
              <a:ea typeface="华文楷体" panose="02010600040101010101" pitchFamily="2" charset="-122"/>
              <a:cs typeface="+mn-cs"/>
            </a:endParaRPr>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19</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44897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361473"/>
          <p:cNvSpPr>
            <a:spLocks noGrp="1" noRot="1" noChangeAspect="1" noChangeArrowheads="1" noTextEdit="1"/>
          </p:cNvSpPr>
          <p:nvPr>
            <p:ph type="sldImg" idx="4294967295"/>
          </p:nvPr>
        </p:nvSpPr>
        <p:spPr>
          <a:xfrm>
            <a:off x="992188" y="768350"/>
            <a:ext cx="5114925" cy="3836988"/>
          </a:xfrm>
          <a:ln/>
        </p:spPr>
      </p:sp>
      <p:sp>
        <p:nvSpPr>
          <p:cNvPr id="26626" name="文本占位符 361474"/>
          <p:cNvSpPr>
            <a:spLocks noGrp="1" noChangeArrowheads="1"/>
          </p:cNvSpPr>
          <p:nvPr>
            <p:ph type="body" idx="4294967295"/>
          </p:nvPr>
        </p:nvSpPr>
        <p:spPr/>
        <p:txBody>
          <a:bodyPr/>
          <a:lstStyle/>
          <a:p>
            <a:endParaRPr lang="zh-CN" altLang="en-US" smtClean="0"/>
          </a:p>
        </p:txBody>
      </p:sp>
      <p:sp>
        <p:nvSpPr>
          <p:cNvPr id="26627"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lgn="just" defTabSz="990600">
              <a:defRPr sz="2400" b="1">
                <a:solidFill>
                  <a:schemeClr val="tx1"/>
                </a:solidFill>
                <a:latin typeface="Tahoma" panose="020B0604030504040204" pitchFamily="34" charset="0"/>
                <a:ea typeface="楷体_GB2312" pitchFamily="49" charset="-122"/>
              </a:defRPr>
            </a:lvl1pPr>
            <a:lvl2pPr algn="just" defTabSz="990600">
              <a:defRPr sz="2400" b="1">
                <a:solidFill>
                  <a:schemeClr val="tx1"/>
                </a:solidFill>
                <a:latin typeface="Tahoma" panose="020B0604030504040204" pitchFamily="34" charset="0"/>
                <a:ea typeface="楷体_GB2312" pitchFamily="49" charset="-122"/>
              </a:defRPr>
            </a:lvl2pPr>
            <a:lvl3pPr algn="just" defTabSz="990600">
              <a:defRPr sz="2400" b="1">
                <a:solidFill>
                  <a:schemeClr val="tx1"/>
                </a:solidFill>
                <a:latin typeface="Tahoma" panose="020B0604030504040204" pitchFamily="34" charset="0"/>
                <a:ea typeface="楷体_GB2312" pitchFamily="49" charset="-122"/>
              </a:defRPr>
            </a:lvl3pPr>
            <a:lvl4pPr algn="just" defTabSz="990600">
              <a:defRPr sz="2400" b="1">
                <a:solidFill>
                  <a:schemeClr val="tx1"/>
                </a:solidFill>
                <a:latin typeface="Tahoma" panose="020B0604030504040204" pitchFamily="34" charset="0"/>
                <a:ea typeface="楷体_GB2312" pitchFamily="49" charset="-122"/>
              </a:defRPr>
            </a:lvl4pPr>
            <a:lvl5pPr algn="just" defTabSz="990600">
              <a:defRPr sz="2400" b="1">
                <a:solidFill>
                  <a:schemeClr val="tx1"/>
                </a:solidFill>
                <a:latin typeface="Tahoma" panose="020B0604030504040204" pitchFamily="34" charset="0"/>
                <a:ea typeface="楷体_GB2312" pitchFamily="49" charset="-122"/>
              </a:defRPr>
            </a:lvl5pPr>
            <a:lvl6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r"/>
            <a:fld id="{5B68AFD9-90A9-43DC-A6AC-8B0BA70AF391}" type="slidenum">
              <a:rPr lang="zh-CN" altLang="en-US" sz="1300" b="0" smtClean="0"/>
              <a:pPr algn="r"/>
              <a:t>21</a:t>
            </a:fld>
            <a:endParaRPr lang="zh-CN" altLang="en-US" sz="1300" b="0" smtClean="0"/>
          </a:p>
        </p:txBody>
      </p:sp>
    </p:spTree>
    <p:extLst>
      <p:ext uri="{BB962C8B-B14F-4D97-AF65-F5344CB8AC3E}">
        <p14:creationId xmlns:p14="http://schemas.microsoft.com/office/powerpoint/2010/main" val="2849213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b="0" dirty="0" err="1" smtClean="0"/>
              <a:t>producerC</a:t>
            </a:r>
            <a:r>
              <a:rPr lang="zh-CN" altLang="en-US" b="0" dirty="0" smtClean="0"/>
              <a:t>：电影制作者证书号（</a:t>
            </a:r>
            <a:r>
              <a:rPr lang="en-US" altLang="zh-CN" b="0" dirty="0" smtClean="0"/>
              <a:t>cert</a:t>
            </a:r>
            <a:r>
              <a:rPr lang="zh-CN" altLang="en-US" b="0" dirty="0" smtClean="0"/>
              <a:t>）</a:t>
            </a:r>
            <a:endParaRPr lang="en-US" altLang="zh-CN" b="0" dirty="0" smtClean="0"/>
          </a:p>
          <a:p>
            <a:r>
              <a:rPr lang="en-US" altLang="zh-CN" b="0" dirty="0" err="1" smtClean="0"/>
              <a:t>presC</a:t>
            </a:r>
            <a:r>
              <a:rPr lang="en-US" altLang="zh-CN" b="0" dirty="0" smtClean="0"/>
              <a:t>:</a:t>
            </a:r>
            <a:r>
              <a:rPr lang="zh-CN" altLang="en-US" b="0" dirty="0" smtClean="0"/>
              <a:t>主席</a:t>
            </a:r>
            <a:r>
              <a:rPr lang="en-US" altLang="zh-CN" b="0" dirty="0" smtClean="0"/>
              <a:t>ID</a:t>
            </a:r>
          </a:p>
          <a:p>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23</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05818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r>
              <a:rPr lang="zh-CN" altLang="en-US" dirty="0" smtClean="0"/>
              <a:t>码中可能包含无关紧要的属性</a:t>
            </a:r>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24</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72020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r>
              <a:rPr lang="zh-CN" altLang="en-US" dirty="0" smtClean="0"/>
              <a:t>人：家庭（姓名），学校（学号）</a:t>
            </a:r>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25</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17110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26</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452281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27</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629719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28</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239472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30</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174440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4</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752108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31</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334514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362497"/>
          <p:cNvSpPr>
            <a:spLocks noGrp="1" noRot="1" noChangeAspect="1" noTextEdit="1"/>
          </p:cNvSpPr>
          <p:nvPr>
            <p:ph type="sldImg"/>
          </p:nvPr>
        </p:nvSpPr>
        <p:spPr>
          <a:xfrm>
            <a:off x="992188" y="768350"/>
            <a:ext cx="5114925" cy="3836988"/>
          </a:xfrm>
        </p:spPr>
      </p:sp>
      <p:sp>
        <p:nvSpPr>
          <p:cNvPr id="362499" name="文本占位符 362498"/>
          <p:cNvSpPr>
            <a:spLocks noGrp="1"/>
          </p:cNvSpPr>
          <p:nvPr>
            <p:ph type="body" idx="1"/>
          </p:nvPr>
        </p:nvSpPr>
        <p:spPr/>
        <p:txBody>
          <a:bodyPr lIns="99048" tIns="49524" rIns="99048" bIns="49524"/>
          <a:lstStyle/>
          <a:p>
            <a:pPr lvl="0"/>
            <a:r>
              <a:rPr lang="en-US" altLang="zh-CN" dirty="0" err="1" smtClean="0"/>
              <a:t>studioName</a:t>
            </a:r>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32</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654641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多属性主码：主属性都不能为空</a:t>
            </a:r>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35</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1325164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36</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593992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R:</a:t>
            </a:r>
            <a:r>
              <a:rPr lang="zh-CN" altLang="en-US" dirty="0" smtClean="0"/>
              <a:t>参照关系 </a:t>
            </a:r>
            <a:r>
              <a:rPr lang="en-US" altLang="zh-CN" dirty="0" smtClean="0"/>
              <a:t>S:</a:t>
            </a:r>
            <a:r>
              <a:rPr lang="zh-CN" altLang="en-US" dirty="0" smtClean="0"/>
              <a:t>被参照关系</a:t>
            </a:r>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37</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253236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41</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1646811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371713"/>
          <p:cNvSpPr>
            <a:spLocks noGrp="1" noRot="1" noChangeAspect="1" noChangeArrowheads="1" noTextEdit="1"/>
          </p:cNvSpPr>
          <p:nvPr>
            <p:ph type="sldImg" idx="4294967295"/>
          </p:nvPr>
        </p:nvSpPr>
        <p:spPr>
          <a:xfrm>
            <a:off x="992188" y="768350"/>
            <a:ext cx="5114925" cy="3836988"/>
          </a:xfrm>
          <a:ln/>
        </p:spPr>
      </p:sp>
      <p:sp>
        <p:nvSpPr>
          <p:cNvPr id="47107" name="文本占位符 371714"/>
          <p:cNvSpPr>
            <a:spLocks noGrp="1" noChangeArrowheads="1"/>
          </p:cNvSpPr>
          <p:nvPr>
            <p:ph type="body" idx="4294967295"/>
          </p:nvPr>
        </p:nvSpPr>
        <p:spPr/>
        <p:txBody>
          <a:bodyPr/>
          <a:lstStyle/>
          <a:p>
            <a:pPr eaLnBrk="1" hangingPunct="1"/>
            <a:r>
              <a:rPr lang="en-US" altLang="zh-CN" dirty="0" smtClean="0"/>
              <a:t>[A],D</a:t>
            </a:r>
            <a:endParaRPr lang="zh-CN" altLang="en-US" dirty="0" smtClean="0"/>
          </a:p>
        </p:txBody>
      </p:sp>
      <p:sp>
        <p:nvSpPr>
          <p:cNvPr id="47108"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1pPr>
            <a:lvl2pPr marL="742950" indent="-28575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2pPr>
            <a:lvl3pPr marL="11430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3pPr>
            <a:lvl4pPr marL="16002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4pPr>
            <a:lvl5pPr marL="20574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5pPr>
            <a:lvl6pPr marL="25146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marL="29718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marL="34290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marL="38862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fld id="{26003B9E-5D4B-4CEE-B768-B2EBCBE6046F}" type="slidenum">
              <a:rPr altLang="en-US" sz="1300" b="0" smtClean="0"/>
              <a:pPr/>
              <a:t>43</a:t>
            </a:fld>
            <a:endParaRPr lang="zh-CN" altLang="en-US" sz="1300" b="0" smtClean="0"/>
          </a:p>
        </p:txBody>
      </p:sp>
    </p:spTree>
    <p:extLst>
      <p:ext uri="{BB962C8B-B14F-4D97-AF65-F5344CB8AC3E}">
        <p14:creationId xmlns:p14="http://schemas.microsoft.com/office/powerpoint/2010/main" val="2352531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69151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312321"/>
          <p:cNvSpPr>
            <a:spLocks noGrp="1" noRot="1" noChangeAspect="1" noTextEdit="1"/>
          </p:cNvSpPr>
          <p:nvPr>
            <p:ph type="sldImg"/>
          </p:nvPr>
        </p:nvSpPr>
        <p:spPr>
          <a:xfrm>
            <a:off x="992188" y="768350"/>
            <a:ext cx="5114925" cy="3836988"/>
          </a:xfrm>
        </p:spPr>
      </p:sp>
      <p:sp>
        <p:nvSpPr>
          <p:cNvPr id="88066" name="文本占位符 312322"/>
          <p:cNvSpPr>
            <a:spLocks noGrp="1"/>
          </p:cNvSpPr>
          <p:nvPr>
            <p:ph type="body"/>
          </p:nvPr>
        </p:nvSpPr>
        <p:spPr/>
        <p:txBody>
          <a:bodyPr lIns="99048" tIns="49524" rIns="99048" bIns="49524" anchor="t"/>
          <a:lstStyle/>
          <a:p>
            <a:pPr lvl="0" indent="0"/>
            <a:endParaRPr lang="zh-CN" altLang="en-US" dirty="0"/>
          </a:p>
        </p:txBody>
      </p:sp>
      <p:sp>
        <p:nvSpPr>
          <p:cNvPr id="88067"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63</a:t>
            </a:fld>
            <a:endParaRPr lang="zh-CN" altLang="en-US" sz="1300" b="0" dirty="0"/>
          </a:p>
        </p:txBody>
      </p:sp>
    </p:spTree>
    <p:extLst>
      <p:ext uri="{BB962C8B-B14F-4D97-AF65-F5344CB8AC3E}">
        <p14:creationId xmlns:p14="http://schemas.microsoft.com/office/powerpoint/2010/main" val="394642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sigma</a:t>
            </a:r>
            <a:endParaRPr lang="zh-CN" altLang="en-US" dirty="0"/>
          </a:p>
        </p:txBody>
      </p:sp>
    </p:spTree>
    <p:extLst>
      <p:ext uri="{BB962C8B-B14F-4D97-AF65-F5344CB8AC3E}">
        <p14:creationId xmlns:p14="http://schemas.microsoft.com/office/powerpoint/2010/main" val="2407328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defTabSz="990600"/>
            <a:fld id="{9A0DB2DC-4C9A-4742-B13C-FB6460FD3503}" type="slidenum">
              <a:rPr lang="zh-CN" altLang="en-US" sz="1300" b="0" smtClean="0">
                <a:latin typeface="Tahoma" panose="020B0604030504040204" pitchFamily="34" charset="0"/>
              </a:rPr>
              <a:t>6</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659255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378881"/>
          <p:cNvSpPr>
            <a:spLocks noGrp="1" noRot="1" noChangeAspect="1" noTextEdit="1"/>
          </p:cNvSpPr>
          <p:nvPr>
            <p:ph type="sldImg"/>
          </p:nvPr>
        </p:nvSpPr>
        <p:spPr>
          <a:xfrm>
            <a:off x="992188" y="768350"/>
            <a:ext cx="5114925" cy="3836988"/>
          </a:xfrm>
        </p:spPr>
      </p:sp>
      <p:sp>
        <p:nvSpPr>
          <p:cNvPr id="63490" name="文本占位符 378882"/>
          <p:cNvSpPr>
            <a:spLocks noGrp="1"/>
          </p:cNvSpPr>
          <p:nvPr>
            <p:ph type="body"/>
          </p:nvPr>
        </p:nvSpPr>
        <p:spPr/>
        <p:txBody>
          <a:bodyPr lIns="99048" tIns="49524" rIns="99048" bIns="49524" anchor="t"/>
          <a:lstStyle/>
          <a:p>
            <a:pPr lvl="0" indent="0"/>
            <a:endParaRPr lang="zh-CN" altLang="en-US" dirty="0"/>
          </a:p>
        </p:txBody>
      </p:sp>
      <p:sp>
        <p:nvSpPr>
          <p:cNvPr id="63491"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66</a:t>
            </a:fld>
            <a:endParaRPr lang="zh-CN" altLang="en-US" sz="1300" b="0" dirty="0"/>
          </a:p>
        </p:txBody>
      </p:sp>
    </p:spTree>
    <p:extLst>
      <p:ext uri="{BB962C8B-B14F-4D97-AF65-F5344CB8AC3E}">
        <p14:creationId xmlns:p14="http://schemas.microsoft.com/office/powerpoint/2010/main" val="3506485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smtClean="0"/>
              <a:t>pi</a:t>
            </a:r>
            <a:endParaRPr lang="zh-CN" altLang="en-US" dirty="0"/>
          </a:p>
        </p:txBody>
      </p:sp>
    </p:spTree>
    <p:extLst>
      <p:ext uri="{BB962C8B-B14F-4D97-AF65-F5344CB8AC3E}">
        <p14:creationId xmlns:p14="http://schemas.microsoft.com/office/powerpoint/2010/main" val="3151092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投影运算的结果不一定会包含原关系的码</a:t>
            </a:r>
            <a:endParaRPr lang="en-US" altLang="zh-CN" dirty="0" smtClean="0"/>
          </a:p>
          <a:p>
            <a:r>
              <a:rPr lang="zh-CN" altLang="en-US" dirty="0" smtClean="0"/>
              <a:t>在实际的</a:t>
            </a:r>
            <a:r>
              <a:rPr lang="en-US" altLang="zh-CN" dirty="0" smtClean="0"/>
              <a:t>SQL</a:t>
            </a:r>
            <a:r>
              <a:rPr lang="zh-CN" altLang="en-US" dirty="0" smtClean="0"/>
              <a:t>中：需要用关键字来去掉重复的行</a:t>
            </a:r>
            <a:endParaRPr lang="zh-CN" altLang="en-US" dirty="0"/>
          </a:p>
        </p:txBody>
      </p:sp>
    </p:spTree>
    <p:extLst>
      <p:ext uri="{BB962C8B-B14F-4D97-AF65-F5344CB8AC3E}">
        <p14:creationId xmlns:p14="http://schemas.microsoft.com/office/powerpoint/2010/main" val="1526550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数据库的实际操作为非集合操作，不删除重复记录。思考原因？</a:t>
            </a:r>
          </a:p>
          <a:p>
            <a:endParaRPr lang="en-US" dirty="0"/>
          </a:p>
        </p:txBody>
      </p:sp>
    </p:spTree>
    <p:extLst>
      <p:ext uri="{BB962C8B-B14F-4D97-AF65-F5344CB8AC3E}">
        <p14:creationId xmlns:p14="http://schemas.microsoft.com/office/powerpoint/2010/main" val="2585837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314369"/>
          <p:cNvSpPr>
            <a:spLocks noGrp="1" noRot="1" noChangeAspect="1" noTextEdit="1"/>
          </p:cNvSpPr>
          <p:nvPr>
            <p:ph type="sldImg"/>
          </p:nvPr>
        </p:nvSpPr>
        <p:spPr>
          <a:xfrm>
            <a:off x="992188" y="768350"/>
            <a:ext cx="5114925" cy="3836988"/>
          </a:xfrm>
        </p:spPr>
      </p:sp>
      <p:sp>
        <p:nvSpPr>
          <p:cNvPr id="75778" name="文本占位符 314370"/>
          <p:cNvSpPr>
            <a:spLocks noGrp="1"/>
          </p:cNvSpPr>
          <p:nvPr>
            <p:ph type="body"/>
          </p:nvPr>
        </p:nvSpPr>
        <p:spPr/>
        <p:txBody>
          <a:bodyPr lIns="99048" tIns="49524" rIns="99048" bIns="49524" anchor="t"/>
          <a:lstStyle/>
          <a:p>
            <a:pPr lvl="0" indent="0"/>
            <a:r>
              <a:rPr lang="en-US" altLang="zh-CN" dirty="0" err="1" smtClean="0"/>
              <a:t>rou</a:t>
            </a:r>
            <a:endParaRPr lang="zh-CN" altLang="en-US" dirty="0"/>
          </a:p>
        </p:txBody>
      </p:sp>
      <p:sp>
        <p:nvSpPr>
          <p:cNvPr id="75779"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81</a:t>
            </a:fld>
            <a:endParaRPr lang="zh-CN" altLang="en-US" sz="1300" b="0" dirty="0"/>
          </a:p>
        </p:txBody>
      </p:sp>
    </p:spTree>
    <p:extLst>
      <p:ext uri="{BB962C8B-B14F-4D97-AF65-F5344CB8AC3E}">
        <p14:creationId xmlns:p14="http://schemas.microsoft.com/office/powerpoint/2010/main" val="3542556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386049"/>
          <p:cNvSpPr>
            <a:spLocks noGrp="1" noRot="1" noChangeAspect="1" noChangeArrowheads="1" noTextEdit="1"/>
          </p:cNvSpPr>
          <p:nvPr>
            <p:ph type="sldImg" idx="4294967295"/>
          </p:nvPr>
        </p:nvSpPr>
        <p:spPr>
          <a:xfrm>
            <a:off x="992188" y="768350"/>
            <a:ext cx="5114925" cy="3836988"/>
          </a:xfrm>
          <a:ln/>
        </p:spPr>
      </p:sp>
      <p:sp>
        <p:nvSpPr>
          <p:cNvPr id="90115" name="文本占位符 386050"/>
          <p:cNvSpPr>
            <a:spLocks noGrp="1" noChangeArrowheads="1"/>
          </p:cNvSpPr>
          <p:nvPr>
            <p:ph type="body" idx="4294967295"/>
          </p:nvPr>
        </p:nvSpPr>
        <p:spPr/>
        <p:txBody>
          <a:bodyPr/>
          <a:lstStyle/>
          <a:p>
            <a:pPr eaLnBrk="1" hangingPunct="1"/>
            <a:endParaRPr lang="zh-CN" altLang="en-US" smtClean="0"/>
          </a:p>
        </p:txBody>
      </p:sp>
      <p:sp>
        <p:nvSpPr>
          <p:cNvPr id="90116"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1pPr>
            <a:lvl2pPr marL="742950" indent="-28575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2pPr>
            <a:lvl3pPr marL="11430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3pPr>
            <a:lvl4pPr marL="16002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4pPr>
            <a:lvl5pPr marL="20574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5pPr>
            <a:lvl6pPr marL="25146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marL="29718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marL="34290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marL="38862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fld id="{F73A18F6-D5D2-40CD-BA30-7ED23D915795}" type="slidenum">
              <a:rPr altLang="en-US" sz="1300" b="0" smtClean="0"/>
              <a:pPr/>
              <a:t>86</a:t>
            </a:fld>
            <a:endParaRPr lang="zh-CN" altLang="en-US" sz="1300" b="0" smtClean="0"/>
          </a:p>
        </p:txBody>
      </p:sp>
    </p:spTree>
    <p:extLst>
      <p:ext uri="{BB962C8B-B14F-4D97-AF65-F5344CB8AC3E}">
        <p14:creationId xmlns:p14="http://schemas.microsoft.com/office/powerpoint/2010/main" val="4033483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390145"/>
          <p:cNvSpPr>
            <a:spLocks noGrp="1" noRot="1" noChangeAspect="1" noTextEdit="1"/>
          </p:cNvSpPr>
          <p:nvPr>
            <p:ph type="sldImg"/>
          </p:nvPr>
        </p:nvSpPr>
        <p:spPr>
          <a:xfrm>
            <a:off x="992188" y="768350"/>
            <a:ext cx="5114925" cy="3836988"/>
          </a:xfrm>
        </p:spPr>
      </p:sp>
      <p:sp>
        <p:nvSpPr>
          <p:cNvPr id="122882" name="文本占位符 390146"/>
          <p:cNvSpPr>
            <a:spLocks noGrp="1"/>
          </p:cNvSpPr>
          <p:nvPr>
            <p:ph type="body"/>
          </p:nvPr>
        </p:nvSpPr>
        <p:spPr/>
        <p:txBody>
          <a:bodyPr lIns="99048" tIns="49524" rIns="99048" bIns="49524" anchor="t"/>
          <a:lstStyle/>
          <a:p>
            <a:pPr lvl="0" indent="0"/>
            <a:endParaRPr lang="zh-CN" altLang="en-US" dirty="0"/>
          </a:p>
        </p:txBody>
      </p:sp>
      <p:sp>
        <p:nvSpPr>
          <p:cNvPr id="122883" name="灯片编号占位符 1"/>
          <p:cNvSpPr>
            <a:spLocks noGrp="1"/>
          </p:cNvSpPr>
          <p:nvPr>
            <p:ph type="sldNum" sz="quarter"/>
          </p:nvPr>
        </p:nvSpPr>
        <p:spPr>
          <a:xfrm>
            <a:off x="4022725" y="9723438"/>
            <a:ext cx="3076575" cy="511175"/>
          </a:xfrm>
          <a:prstGeom prst="rect">
            <a:avLst/>
          </a:prstGeom>
          <a:noFill/>
          <a:ln w="9525">
            <a:noFill/>
          </a:ln>
        </p:spPr>
        <p:txBody>
          <a:bodyPr lIns="99048" tIns="49524" rIns="99048" bIns="49524" anchor="b"/>
          <a:lstStyle/>
          <a:p>
            <a:pPr lvl="0" indent="0" algn="r" defTabSz="990600"/>
            <a:fld id="{9A0DB2DC-4C9A-4742-B13C-FB6460FD3503}" type="slidenum">
              <a:rPr lang="zh-CN" altLang="en-US" sz="1300" b="0" dirty="0"/>
              <a:t>95</a:t>
            </a:fld>
            <a:endParaRPr lang="zh-CN" altLang="en-US" sz="1300" b="0" dirty="0"/>
          </a:p>
        </p:txBody>
      </p:sp>
    </p:spTree>
    <p:extLst>
      <p:ext uri="{BB962C8B-B14F-4D97-AF65-F5344CB8AC3E}">
        <p14:creationId xmlns:p14="http://schemas.microsoft.com/office/powerpoint/2010/main" val="2227128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544769"/>
          <p:cNvSpPr>
            <a:spLocks noGrp="1" noRot="1" noChangeAspect="1" noChangeArrowheads="1" noTextEdit="1"/>
          </p:cNvSpPr>
          <p:nvPr>
            <p:ph type="sldImg" idx="4294967295"/>
          </p:nvPr>
        </p:nvSpPr>
        <p:spPr>
          <a:xfrm>
            <a:off x="992188" y="768350"/>
            <a:ext cx="5114925" cy="3836988"/>
          </a:xfrm>
          <a:ln/>
        </p:spPr>
      </p:sp>
      <p:sp>
        <p:nvSpPr>
          <p:cNvPr id="126979" name="文本占位符 544770"/>
          <p:cNvSpPr>
            <a:spLocks noGrp="1" noChangeArrowheads="1"/>
          </p:cNvSpPr>
          <p:nvPr>
            <p:ph type="body" idx="4294967295"/>
          </p:nvPr>
        </p:nvSpPr>
        <p:spPr/>
        <p:txBody>
          <a:bodyPr/>
          <a:lstStyle/>
          <a:p>
            <a:pPr eaLnBrk="1" hangingPunct="1"/>
            <a:endParaRPr lang="zh-CN" altLang="en-US" dirty="0" smtClean="0"/>
          </a:p>
        </p:txBody>
      </p:sp>
      <p:sp>
        <p:nvSpPr>
          <p:cNvPr id="126980"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1pPr>
            <a:lvl2pPr marL="742950" indent="-28575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2pPr>
            <a:lvl3pPr marL="11430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3pPr>
            <a:lvl4pPr marL="16002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4pPr>
            <a:lvl5pPr marL="2057400" indent="-228600" defTabSz="990600">
              <a:spcBef>
                <a:spcPct val="20000"/>
              </a:spcBef>
              <a:buFont typeface="Arial" panose="020B0604020202020204" pitchFamily="34" charset="0"/>
              <a:defRPr sz="2400" b="1">
                <a:solidFill>
                  <a:schemeClr val="tx1"/>
                </a:solidFill>
                <a:latin typeface="Tahoma" panose="020B0604030504040204" pitchFamily="34" charset="0"/>
                <a:ea typeface="楷体_GB2312" pitchFamily="49" charset="-122"/>
              </a:defRPr>
            </a:lvl5pPr>
            <a:lvl6pPr marL="25146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marL="29718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marL="34290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marL="3886200" indent="-228600" defTabSz="990600" eaLnBrk="0" fontAlgn="base" hangingPunct="0">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fld id="{868411AB-5CD2-4E27-AE60-8CD1206EC2DE}" type="slidenum">
              <a:rPr altLang="en-US" sz="1300" b="0" smtClean="0"/>
              <a:pPr/>
              <a:t>105</a:t>
            </a:fld>
            <a:endParaRPr lang="zh-CN" altLang="en-US" sz="1300" b="0" smtClean="0"/>
          </a:p>
        </p:txBody>
      </p:sp>
    </p:spTree>
    <p:extLst>
      <p:ext uri="{BB962C8B-B14F-4D97-AF65-F5344CB8AC3E}">
        <p14:creationId xmlns:p14="http://schemas.microsoft.com/office/powerpoint/2010/main" val="3884071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866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357377"/>
          <p:cNvSpPr>
            <a:spLocks noGrp="1" noRot="1" noChangeAspect="1" noChangeArrowheads="1" noTextEdit="1"/>
          </p:cNvSpPr>
          <p:nvPr>
            <p:ph type="sldImg" idx="4294967295"/>
          </p:nvPr>
        </p:nvSpPr>
        <p:spPr>
          <a:xfrm>
            <a:off x="992188" y="768350"/>
            <a:ext cx="5114925" cy="3836988"/>
          </a:xfrm>
          <a:ln/>
        </p:spPr>
      </p:sp>
      <p:sp>
        <p:nvSpPr>
          <p:cNvPr id="18434" name="文本占位符 357378"/>
          <p:cNvSpPr>
            <a:spLocks noGrp="1" noChangeArrowheads="1"/>
          </p:cNvSpPr>
          <p:nvPr>
            <p:ph type="body" idx="4294967295"/>
          </p:nvPr>
        </p:nvSpPr>
        <p:spPr/>
        <p:txBody>
          <a:bodyPr/>
          <a:lstStyle/>
          <a:p>
            <a:r>
              <a:rPr lang="zh-CN" altLang="en-US" dirty="0" smtClean="0"/>
              <a:t>域可大可小</a:t>
            </a:r>
          </a:p>
        </p:txBody>
      </p:sp>
      <p:sp>
        <p:nvSpPr>
          <p:cNvPr id="18435"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lgn="just" defTabSz="990600">
              <a:defRPr sz="2400" b="1">
                <a:solidFill>
                  <a:schemeClr val="tx1"/>
                </a:solidFill>
                <a:latin typeface="Tahoma" panose="020B0604030504040204" pitchFamily="34" charset="0"/>
                <a:ea typeface="楷体_GB2312" pitchFamily="49" charset="-122"/>
              </a:defRPr>
            </a:lvl1pPr>
            <a:lvl2pPr algn="just" defTabSz="990600">
              <a:defRPr sz="2400" b="1">
                <a:solidFill>
                  <a:schemeClr val="tx1"/>
                </a:solidFill>
                <a:latin typeface="Tahoma" panose="020B0604030504040204" pitchFamily="34" charset="0"/>
                <a:ea typeface="楷体_GB2312" pitchFamily="49" charset="-122"/>
              </a:defRPr>
            </a:lvl2pPr>
            <a:lvl3pPr algn="just" defTabSz="990600">
              <a:defRPr sz="2400" b="1">
                <a:solidFill>
                  <a:schemeClr val="tx1"/>
                </a:solidFill>
                <a:latin typeface="Tahoma" panose="020B0604030504040204" pitchFamily="34" charset="0"/>
                <a:ea typeface="楷体_GB2312" pitchFamily="49" charset="-122"/>
              </a:defRPr>
            </a:lvl3pPr>
            <a:lvl4pPr algn="just" defTabSz="990600">
              <a:defRPr sz="2400" b="1">
                <a:solidFill>
                  <a:schemeClr val="tx1"/>
                </a:solidFill>
                <a:latin typeface="Tahoma" panose="020B0604030504040204" pitchFamily="34" charset="0"/>
                <a:ea typeface="楷体_GB2312" pitchFamily="49" charset="-122"/>
              </a:defRPr>
            </a:lvl4pPr>
            <a:lvl5pPr algn="just" defTabSz="990600">
              <a:defRPr sz="2400" b="1">
                <a:solidFill>
                  <a:schemeClr val="tx1"/>
                </a:solidFill>
                <a:latin typeface="Tahoma" panose="020B0604030504040204" pitchFamily="34" charset="0"/>
                <a:ea typeface="楷体_GB2312" pitchFamily="49" charset="-122"/>
              </a:defRPr>
            </a:lvl5pPr>
            <a:lvl6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r"/>
            <a:fld id="{9B24BC36-E6C4-4416-B788-7F49133AB017}" type="slidenum">
              <a:rPr lang="zh-CN" altLang="en-US" sz="1300" b="0" smtClean="0"/>
              <a:pPr algn="r"/>
              <a:t>8</a:t>
            </a:fld>
            <a:endParaRPr lang="zh-CN" altLang="en-US" sz="1300" b="0" smtClean="0"/>
          </a:p>
        </p:txBody>
      </p:sp>
    </p:spTree>
    <p:extLst>
      <p:ext uri="{BB962C8B-B14F-4D97-AF65-F5344CB8AC3E}">
        <p14:creationId xmlns:p14="http://schemas.microsoft.com/office/powerpoint/2010/main" val="315593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357377"/>
          <p:cNvSpPr>
            <a:spLocks noGrp="1" noRot="1" noChangeAspect="1" noChangeArrowheads="1" noTextEdit="1"/>
          </p:cNvSpPr>
          <p:nvPr>
            <p:ph type="sldImg" idx="4294967295"/>
          </p:nvPr>
        </p:nvSpPr>
        <p:spPr>
          <a:xfrm>
            <a:off x="992188" y="768350"/>
            <a:ext cx="5114925" cy="3836988"/>
          </a:xfrm>
          <a:ln/>
        </p:spPr>
      </p:sp>
      <p:sp>
        <p:nvSpPr>
          <p:cNvPr id="18434" name="文本占位符 357378"/>
          <p:cNvSpPr>
            <a:spLocks noGrp="1" noChangeArrowheads="1"/>
          </p:cNvSpPr>
          <p:nvPr>
            <p:ph type="body" idx="4294967295"/>
          </p:nvPr>
        </p:nvSpPr>
        <p:spPr/>
        <p:txBody>
          <a:bodyPr/>
          <a:lstStyle/>
          <a:p>
            <a:r>
              <a:rPr lang="zh-CN" altLang="en-US" dirty="0" smtClean="0"/>
              <a:t>域可大可小</a:t>
            </a:r>
          </a:p>
        </p:txBody>
      </p:sp>
      <p:sp>
        <p:nvSpPr>
          <p:cNvPr id="18435"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lgn="just" defTabSz="990600">
              <a:defRPr sz="2400" b="1">
                <a:solidFill>
                  <a:schemeClr val="tx1"/>
                </a:solidFill>
                <a:latin typeface="Tahoma" panose="020B0604030504040204" pitchFamily="34" charset="0"/>
                <a:ea typeface="楷体_GB2312" pitchFamily="49" charset="-122"/>
              </a:defRPr>
            </a:lvl1pPr>
            <a:lvl2pPr algn="just" defTabSz="990600">
              <a:defRPr sz="2400" b="1">
                <a:solidFill>
                  <a:schemeClr val="tx1"/>
                </a:solidFill>
                <a:latin typeface="Tahoma" panose="020B0604030504040204" pitchFamily="34" charset="0"/>
                <a:ea typeface="楷体_GB2312" pitchFamily="49" charset="-122"/>
              </a:defRPr>
            </a:lvl2pPr>
            <a:lvl3pPr algn="just" defTabSz="990600">
              <a:defRPr sz="2400" b="1">
                <a:solidFill>
                  <a:schemeClr val="tx1"/>
                </a:solidFill>
                <a:latin typeface="Tahoma" panose="020B0604030504040204" pitchFamily="34" charset="0"/>
                <a:ea typeface="楷体_GB2312" pitchFamily="49" charset="-122"/>
              </a:defRPr>
            </a:lvl3pPr>
            <a:lvl4pPr algn="just" defTabSz="990600">
              <a:defRPr sz="2400" b="1">
                <a:solidFill>
                  <a:schemeClr val="tx1"/>
                </a:solidFill>
                <a:latin typeface="Tahoma" panose="020B0604030504040204" pitchFamily="34" charset="0"/>
                <a:ea typeface="楷体_GB2312" pitchFamily="49" charset="-122"/>
              </a:defRPr>
            </a:lvl4pPr>
            <a:lvl5pPr algn="just" defTabSz="990600">
              <a:defRPr sz="2400" b="1">
                <a:solidFill>
                  <a:schemeClr val="tx1"/>
                </a:solidFill>
                <a:latin typeface="Tahoma" panose="020B0604030504040204" pitchFamily="34" charset="0"/>
                <a:ea typeface="楷体_GB2312" pitchFamily="49" charset="-122"/>
              </a:defRPr>
            </a:lvl5pPr>
            <a:lvl6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r"/>
            <a:fld id="{9B24BC36-E6C4-4416-B788-7F49133AB017}" type="slidenum">
              <a:rPr lang="zh-CN" altLang="en-US" sz="1300" b="0" smtClean="0"/>
              <a:pPr algn="r"/>
              <a:t>9</a:t>
            </a:fld>
            <a:endParaRPr lang="zh-CN" altLang="en-US" sz="1300" b="0" smtClean="0"/>
          </a:p>
        </p:txBody>
      </p:sp>
    </p:spTree>
    <p:extLst>
      <p:ext uri="{BB962C8B-B14F-4D97-AF65-F5344CB8AC3E}">
        <p14:creationId xmlns:p14="http://schemas.microsoft.com/office/powerpoint/2010/main" val="51751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358401"/>
          <p:cNvSpPr>
            <a:spLocks noGrp="1" noRot="1" noChangeAspect="1" noChangeArrowheads="1" noTextEdit="1"/>
          </p:cNvSpPr>
          <p:nvPr>
            <p:ph type="sldImg" idx="4294967295"/>
          </p:nvPr>
        </p:nvSpPr>
        <p:spPr>
          <a:xfrm>
            <a:off x="992188" y="768350"/>
            <a:ext cx="5114925" cy="3836988"/>
          </a:xfrm>
          <a:ln/>
        </p:spPr>
      </p:sp>
      <p:sp>
        <p:nvSpPr>
          <p:cNvPr id="20482" name="文本占位符 358402"/>
          <p:cNvSpPr>
            <a:spLocks noGrp="1" noChangeArrowheads="1"/>
          </p:cNvSpPr>
          <p:nvPr>
            <p:ph type="body" idx="4294967295"/>
          </p:nvPr>
        </p:nvSpPr>
        <p:spPr/>
        <p:txBody>
          <a:bodyPr/>
          <a:lstStyle/>
          <a:p>
            <a:r>
              <a:rPr lang="zh-CN" altLang="en-US" dirty="0" smtClean="0"/>
              <a:t>全排列</a:t>
            </a:r>
          </a:p>
        </p:txBody>
      </p:sp>
      <p:sp>
        <p:nvSpPr>
          <p:cNvPr id="20483"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lgn="just" defTabSz="990600">
              <a:defRPr sz="2400" b="1">
                <a:solidFill>
                  <a:schemeClr val="tx1"/>
                </a:solidFill>
                <a:latin typeface="Tahoma" panose="020B0604030504040204" pitchFamily="34" charset="0"/>
                <a:ea typeface="楷体_GB2312" pitchFamily="49" charset="-122"/>
              </a:defRPr>
            </a:lvl1pPr>
            <a:lvl2pPr algn="just" defTabSz="990600">
              <a:defRPr sz="2400" b="1">
                <a:solidFill>
                  <a:schemeClr val="tx1"/>
                </a:solidFill>
                <a:latin typeface="Tahoma" panose="020B0604030504040204" pitchFamily="34" charset="0"/>
                <a:ea typeface="楷体_GB2312" pitchFamily="49" charset="-122"/>
              </a:defRPr>
            </a:lvl2pPr>
            <a:lvl3pPr algn="just" defTabSz="990600">
              <a:defRPr sz="2400" b="1">
                <a:solidFill>
                  <a:schemeClr val="tx1"/>
                </a:solidFill>
                <a:latin typeface="Tahoma" panose="020B0604030504040204" pitchFamily="34" charset="0"/>
                <a:ea typeface="楷体_GB2312" pitchFamily="49" charset="-122"/>
              </a:defRPr>
            </a:lvl3pPr>
            <a:lvl4pPr algn="just" defTabSz="990600">
              <a:defRPr sz="2400" b="1">
                <a:solidFill>
                  <a:schemeClr val="tx1"/>
                </a:solidFill>
                <a:latin typeface="Tahoma" panose="020B0604030504040204" pitchFamily="34" charset="0"/>
                <a:ea typeface="楷体_GB2312" pitchFamily="49" charset="-122"/>
              </a:defRPr>
            </a:lvl4pPr>
            <a:lvl5pPr algn="just" defTabSz="990600">
              <a:defRPr sz="2400" b="1">
                <a:solidFill>
                  <a:schemeClr val="tx1"/>
                </a:solidFill>
                <a:latin typeface="Tahoma" panose="020B0604030504040204" pitchFamily="34" charset="0"/>
                <a:ea typeface="楷体_GB2312" pitchFamily="49" charset="-122"/>
              </a:defRPr>
            </a:lvl5pPr>
            <a:lvl6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r"/>
            <a:fld id="{7DCC3091-8214-4244-9FF4-CB90334D2E2B}" type="slidenum">
              <a:rPr lang="zh-CN" altLang="en-US" sz="1300" b="0" smtClean="0"/>
              <a:pPr algn="r"/>
              <a:t>10</a:t>
            </a:fld>
            <a:endParaRPr lang="zh-CN" altLang="en-US" sz="1300" b="0" smtClean="0"/>
          </a:p>
        </p:txBody>
      </p:sp>
    </p:spTree>
    <p:extLst>
      <p:ext uri="{BB962C8B-B14F-4D97-AF65-F5344CB8AC3E}">
        <p14:creationId xmlns:p14="http://schemas.microsoft.com/office/powerpoint/2010/main" val="48907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359425"/>
          <p:cNvSpPr>
            <a:spLocks noGrp="1" noRot="1" noChangeAspect="1" noChangeArrowheads="1" noTextEdit="1"/>
          </p:cNvSpPr>
          <p:nvPr>
            <p:ph type="sldImg" idx="4294967295"/>
          </p:nvPr>
        </p:nvSpPr>
        <p:spPr>
          <a:xfrm>
            <a:off x="992188" y="768350"/>
            <a:ext cx="5114925" cy="3836988"/>
          </a:xfrm>
          <a:ln/>
        </p:spPr>
      </p:sp>
      <p:sp>
        <p:nvSpPr>
          <p:cNvPr id="22530" name="文本占位符 359426"/>
          <p:cNvSpPr>
            <a:spLocks noGrp="1" noChangeArrowheads="1"/>
          </p:cNvSpPr>
          <p:nvPr>
            <p:ph type="body" idx="4294967295"/>
          </p:nvPr>
        </p:nvSpPr>
        <p:spPr/>
        <p:txBody>
          <a:bodyPr/>
          <a:lstStyle/>
          <a:p>
            <a:r>
              <a:rPr lang="zh-CN" altLang="en-US" dirty="0" smtClean="0"/>
              <a:t>一般的笛卡尔积很庞大</a:t>
            </a:r>
            <a:endParaRPr lang="en-US" altLang="zh-CN" dirty="0" smtClean="0"/>
          </a:p>
          <a:p>
            <a:r>
              <a:rPr lang="zh-CN" altLang="en-US" dirty="0" smtClean="0"/>
              <a:t>行数：笛卡尔积的基</a:t>
            </a:r>
          </a:p>
        </p:txBody>
      </p:sp>
      <p:sp>
        <p:nvSpPr>
          <p:cNvPr id="22531" name="灯片编号占位符 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bodyPr>
          <a:lstStyle>
            <a:lvl1pPr algn="just" defTabSz="990600">
              <a:defRPr sz="2400" b="1">
                <a:solidFill>
                  <a:schemeClr val="tx1"/>
                </a:solidFill>
                <a:latin typeface="Tahoma" panose="020B0604030504040204" pitchFamily="34" charset="0"/>
                <a:ea typeface="楷体_GB2312" pitchFamily="49" charset="-122"/>
              </a:defRPr>
            </a:lvl1pPr>
            <a:lvl2pPr algn="just" defTabSz="990600">
              <a:defRPr sz="2400" b="1">
                <a:solidFill>
                  <a:schemeClr val="tx1"/>
                </a:solidFill>
                <a:latin typeface="Tahoma" panose="020B0604030504040204" pitchFamily="34" charset="0"/>
                <a:ea typeface="楷体_GB2312" pitchFamily="49" charset="-122"/>
              </a:defRPr>
            </a:lvl2pPr>
            <a:lvl3pPr algn="just" defTabSz="990600">
              <a:defRPr sz="2400" b="1">
                <a:solidFill>
                  <a:schemeClr val="tx1"/>
                </a:solidFill>
                <a:latin typeface="Tahoma" panose="020B0604030504040204" pitchFamily="34" charset="0"/>
                <a:ea typeface="楷体_GB2312" pitchFamily="49" charset="-122"/>
              </a:defRPr>
            </a:lvl3pPr>
            <a:lvl4pPr algn="just" defTabSz="990600">
              <a:defRPr sz="2400" b="1">
                <a:solidFill>
                  <a:schemeClr val="tx1"/>
                </a:solidFill>
                <a:latin typeface="Tahoma" panose="020B0604030504040204" pitchFamily="34" charset="0"/>
                <a:ea typeface="楷体_GB2312" pitchFamily="49" charset="-122"/>
              </a:defRPr>
            </a:lvl4pPr>
            <a:lvl5pPr algn="just" defTabSz="990600">
              <a:defRPr sz="2400" b="1">
                <a:solidFill>
                  <a:schemeClr val="tx1"/>
                </a:solidFill>
                <a:latin typeface="Tahoma" panose="020B0604030504040204" pitchFamily="34" charset="0"/>
                <a:ea typeface="楷体_GB2312" pitchFamily="49" charset="-122"/>
              </a:defRPr>
            </a:lvl5pPr>
            <a:lvl6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defTabSz="990600"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r"/>
            <a:fld id="{36AE3D15-E878-4E56-82CB-FCEABF9FE7FE}" type="slidenum">
              <a:rPr lang="zh-CN" altLang="en-US" sz="1300" b="0" smtClean="0"/>
              <a:pPr algn="r"/>
              <a:t>11</a:t>
            </a:fld>
            <a:endParaRPr lang="zh-CN" altLang="en-US" sz="1300" b="0" smtClean="0"/>
          </a:p>
        </p:txBody>
      </p:sp>
    </p:spTree>
    <p:extLst>
      <p:ext uri="{BB962C8B-B14F-4D97-AF65-F5344CB8AC3E}">
        <p14:creationId xmlns:p14="http://schemas.microsoft.com/office/powerpoint/2010/main" val="267260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360449"/>
          <p:cNvSpPr>
            <a:spLocks noGrp="1" noRot="1" noChangeAspect="1" noTextEdit="1"/>
          </p:cNvSpPr>
          <p:nvPr>
            <p:ph type="sldImg"/>
          </p:nvPr>
        </p:nvSpPr>
        <p:spPr>
          <a:xfrm>
            <a:off x="992188" y="768350"/>
            <a:ext cx="5114925" cy="3836988"/>
          </a:xfrm>
        </p:spPr>
      </p:sp>
      <p:sp>
        <p:nvSpPr>
          <p:cNvPr id="360451" name="文本占位符 360450"/>
          <p:cNvSpPr>
            <a:spLocks noGrp="1"/>
          </p:cNvSpPr>
          <p:nvPr>
            <p:ph type="body" idx="1"/>
          </p:nvPr>
        </p:nvSpPr>
        <p:spPr/>
        <p:txBody>
          <a:bodyPr lIns="99048" tIns="49524" rIns="99048" bIns="49524"/>
          <a:lstStyle/>
          <a:p>
            <a:pPr lvl="0"/>
            <a:r>
              <a:rPr lang="zh-CN" altLang="en-US" dirty="0" smtClean="0"/>
              <a:t>关系是元组的集合</a:t>
            </a:r>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15</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3984682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360449"/>
          <p:cNvSpPr>
            <a:spLocks noGrp="1" noRot="1" noChangeAspect="1" noTextEdit="1"/>
          </p:cNvSpPr>
          <p:nvPr>
            <p:ph type="sldImg"/>
          </p:nvPr>
        </p:nvSpPr>
        <p:spPr>
          <a:xfrm>
            <a:off x="992188" y="768350"/>
            <a:ext cx="5114925" cy="3836988"/>
          </a:xfrm>
        </p:spPr>
      </p:sp>
      <p:sp>
        <p:nvSpPr>
          <p:cNvPr id="360451" name="文本占位符 360450"/>
          <p:cNvSpPr>
            <a:spLocks noGrp="1"/>
          </p:cNvSpPr>
          <p:nvPr>
            <p:ph type="body" idx="1"/>
          </p:nvPr>
        </p:nvSpPr>
        <p:spPr/>
        <p:txBody>
          <a:bodyPr lIns="99048" tIns="49524" rIns="99048" bIns="49524"/>
          <a:lstStyle/>
          <a:p>
            <a:pPr lvl="0"/>
            <a:endParaRPr lang="zh-CN" altLang="en-US" dirty="0"/>
          </a:p>
        </p:txBody>
      </p:sp>
      <p:sp>
        <p:nvSpPr>
          <p:cNvPr id="2" name="灯片编号占位符 1"/>
          <p:cNvSpPr>
            <a:spLocks noGrp="1"/>
          </p:cNvSpPr>
          <p:nvPr>
            <p:ph type="sldNum" sz="quarter" idx="2"/>
          </p:nvPr>
        </p:nvSpPr>
        <p:spPr/>
        <p:txBody>
          <a:bodyPr/>
          <a:lstStyle/>
          <a:p>
            <a:pPr lvl="0" algn="r" defTabSz="990600"/>
            <a:fld id="{9A0DB2DC-4C9A-4742-B13C-FB6460FD3503}" type="slidenum">
              <a:rPr lang="zh-CN" altLang="en-US" sz="1300" b="0" dirty="0">
                <a:latin typeface="Tahoma" panose="020B0604030504040204" pitchFamily="34" charset="0"/>
              </a:rPr>
              <a:t>16</a:t>
            </a:fld>
            <a:endParaRPr lang="zh-CN" altLang="en-US" sz="1300" b="0" dirty="0">
              <a:latin typeface="Tahoma" panose="020B0604030504040204" pitchFamily="34" charset="0"/>
            </a:endParaRPr>
          </a:p>
        </p:txBody>
      </p:sp>
    </p:spTree>
    <p:extLst>
      <p:ext uri="{BB962C8B-B14F-4D97-AF65-F5344CB8AC3E}">
        <p14:creationId xmlns:p14="http://schemas.microsoft.com/office/powerpoint/2010/main" val="285626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组合 6145"/>
          <p:cNvGrpSpPr/>
          <p:nvPr/>
        </p:nvGrpSpPr>
        <p:grpSpPr>
          <a:xfrm>
            <a:off x="0" y="2438400"/>
            <a:ext cx="9009063" cy="1052513"/>
            <a:chOff x="0" y="1536"/>
            <a:chExt cx="5675" cy="663"/>
          </a:xfrm>
        </p:grpSpPr>
        <p:grpSp>
          <p:nvGrpSpPr>
            <p:cNvPr id="6147" name="组合 6146"/>
            <p:cNvGrpSpPr/>
            <p:nvPr/>
          </p:nvGrpSpPr>
          <p:grpSpPr>
            <a:xfrm>
              <a:off x="183" y="1604"/>
              <a:ext cx="448" cy="299"/>
              <a:chOff x="720" y="336"/>
              <a:chExt cx="624" cy="432"/>
            </a:xfrm>
          </p:grpSpPr>
          <p:sp>
            <p:nvSpPr>
              <p:cNvPr id="6148" name="矩形 6147"/>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6149" name="矩形 6148"/>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6150" name="组合 6149"/>
            <p:cNvGrpSpPr/>
            <p:nvPr/>
          </p:nvGrpSpPr>
          <p:grpSpPr>
            <a:xfrm>
              <a:off x="261" y="1870"/>
              <a:ext cx="465" cy="299"/>
              <a:chOff x="912" y="2640"/>
              <a:chExt cx="672" cy="432"/>
            </a:xfrm>
          </p:grpSpPr>
          <p:sp>
            <p:nvSpPr>
              <p:cNvPr id="6151" name="矩形 6150"/>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6152" name="矩形 6151"/>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6153" name="矩形 6152"/>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6154" name="矩形 6153"/>
            <p:cNvSpPr/>
            <p:nvPr/>
          </p:nvSpPr>
          <p:spPr>
            <a:xfrm>
              <a:off x="400" y="1536"/>
              <a:ext cx="20" cy="663"/>
            </a:xfrm>
            <a:prstGeom prst="rect">
              <a:avLst/>
            </a:prstGeom>
            <a:solidFill>
              <a:schemeClr val="bg2"/>
            </a:solidFill>
            <a:ln w="9525">
              <a:noFill/>
            </a:ln>
          </p:spPr>
          <p:txBody>
            <a:bodyPr/>
            <a:lstStyle/>
            <a:p>
              <a:endParaRPr lang="zh-CN" altLang="en-US"/>
            </a:p>
          </p:txBody>
        </p:sp>
        <p:sp>
          <p:nvSpPr>
            <p:cNvPr id="6155" name="矩形 6154"/>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6156" name="标题 6155"/>
          <p:cNvSpPr>
            <a:spLocks noGrp="1"/>
          </p:cNvSpPr>
          <p:nvPr>
            <p:ph type="ctrTitle"/>
          </p:nvPr>
        </p:nvSpPr>
        <p:spPr>
          <a:xfrm>
            <a:off x="990600" y="1828800"/>
            <a:ext cx="7772400" cy="1143000"/>
          </a:xfrm>
          <a:prstGeom prst="rect">
            <a:avLst/>
          </a:prstGeom>
          <a:noFill/>
          <a:ln w="9525">
            <a:noFill/>
          </a:ln>
        </p:spPr>
        <p:txBody>
          <a:bodyPr anchor="b"/>
          <a:lstStyle>
            <a:lvl1pPr lvl="0">
              <a:defRPr>
                <a:latin typeface="楷体" panose="02010609060101010101" pitchFamily="49" charset="-122"/>
                <a:ea typeface="楷体" panose="02010609060101010101" pitchFamily="49" charset="-122"/>
              </a:defRPr>
            </a:lvl1pPr>
          </a:lstStyle>
          <a:p>
            <a:pPr lvl="0"/>
            <a:r>
              <a:rPr lang="zh-CN" altLang="en-US" dirty="0"/>
              <a:t>单击此处编辑母版标题样式</a:t>
            </a:r>
          </a:p>
        </p:txBody>
      </p:sp>
      <p:sp>
        <p:nvSpPr>
          <p:cNvPr id="6157" name="副标题 6156"/>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6158" name="日期占位符 6157"/>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latin typeface="Tahoma" panose="020B0604030504040204" pitchFamily="34" charset="0"/>
              </a:defRPr>
            </a:lvl1pPr>
          </a:lstStyle>
          <a:p>
            <a:endParaRPr lang="zh-CN" altLang="en-US" dirty="0">
              <a:latin typeface="Times New Roman" panose="02020603050405020304" pitchFamily="18" charset="0"/>
              <a:ea typeface="宋体" panose="02010600030101010101" pitchFamily="2" charset="-122"/>
            </a:endParaRPr>
          </a:p>
        </p:txBody>
      </p:sp>
      <p:sp>
        <p:nvSpPr>
          <p:cNvPr id="6159" name="页脚占位符 6158"/>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latin typeface="Tahoma" panose="020B0604030504040204" pitchFamily="34" charset="0"/>
              </a:defRPr>
            </a:lvl1pPr>
          </a:lstStyle>
          <a:p>
            <a:endParaRPr lang="zh-CN" altLang="en-US" dirty="0">
              <a:ea typeface="宋体" panose="02010600030101010101" pitchFamily="2" charset="-122"/>
            </a:endParaRPr>
          </a:p>
        </p:txBody>
      </p:sp>
      <p:sp>
        <p:nvSpPr>
          <p:cNvPr id="6160" name="灯片编号占位符 6159"/>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latin typeface="Tahoma" panose="020B0604030504040204" pitchFamily="34" charset="0"/>
              </a:defRPr>
            </a:lvl1pPr>
          </a:lstStyle>
          <a:p>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2516" y="228600"/>
            <a:ext cx="2162572"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228600"/>
            <a:ext cx="6362350" cy="6400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页脚占位符 6"/>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78867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8650" y="4076700"/>
            <a:ext cx="78867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a:xfrm>
            <a:off x="1921934" y="5054602"/>
            <a:ext cx="4064860" cy="279400"/>
          </a:xfrm>
        </p:spPr>
        <p:txBody>
          <a:bodyPr/>
          <a:lstStyle/>
          <a:p>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a:xfrm>
            <a:off x="6817317" y="5054602"/>
            <a:ext cx="413483" cy="279400"/>
          </a:xfrm>
        </p:spPr>
        <p:txBody>
          <a:bodyPr/>
          <a:lstStyle/>
          <a:p>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7491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39124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169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03455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Footer Placeholder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534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Footer Placeholder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44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800">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Footer Placeholder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50175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2010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02082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Footer Placeholder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117157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285585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239256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2399674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13680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smtClean="0"/>
              <a:t>单击此处编辑母版标题样式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76462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6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3039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238641"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47" y="1219200"/>
            <a:ext cx="4238641"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3.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矩形 5121"/>
          <p:cNvSpPr/>
          <p:nvPr/>
        </p:nvSpPr>
        <p:spPr>
          <a:xfrm>
            <a:off x="417513" y="350838"/>
            <a:ext cx="438150" cy="474662"/>
          </a:xfrm>
          <a:prstGeom prst="rect">
            <a:avLst/>
          </a:prstGeom>
          <a:solidFill>
            <a:schemeClr val="accent2"/>
          </a:soli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3" name="矩形 5122"/>
          <p:cNvSpPr/>
          <p:nvPr/>
        </p:nvSpPr>
        <p:spPr>
          <a:xfrm>
            <a:off x="8001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4" name="矩形 5123"/>
          <p:cNvSpPr/>
          <p:nvPr/>
        </p:nvSpPr>
        <p:spPr>
          <a:xfrm>
            <a:off x="541338" y="773113"/>
            <a:ext cx="422275" cy="474662"/>
          </a:xfrm>
          <a:prstGeom prst="rect">
            <a:avLst/>
          </a:prstGeom>
          <a:solidFill>
            <a:schemeClr val="folHlink"/>
          </a:soli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5" name="矩形 5124"/>
          <p:cNvSpPr/>
          <p:nvPr/>
        </p:nvSpPr>
        <p:spPr>
          <a:xfrm>
            <a:off x="911225" y="773113"/>
            <a:ext cx="368300" cy="474662"/>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6" name="矩形 5125"/>
          <p:cNvSpPr/>
          <p:nvPr/>
        </p:nvSpPr>
        <p:spPr>
          <a:xfrm>
            <a:off x="1270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7" name="矩形 5126"/>
          <p:cNvSpPr/>
          <p:nvPr/>
        </p:nvSpPr>
        <p:spPr>
          <a:xfrm>
            <a:off x="762000" y="242888"/>
            <a:ext cx="31750" cy="1052512"/>
          </a:xfrm>
          <a:prstGeom prst="rect">
            <a:avLst/>
          </a:prstGeom>
          <a:solidFill>
            <a:schemeClr val="bg2"/>
          </a:soli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8" name="矩形 5127"/>
          <p:cNvSpPr/>
          <p:nvPr/>
        </p:nvSpPr>
        <p:spPr>
          <a:xfrm>
            <a:off x="442913" y="1033463"/>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spcBef>
                <a:spcPct val="0"/>
              </a:spcBef>
            </a:pPr>
            <a:endParaRPr lang="zh-CN" altLang="en-US" b="0" dirty="0">
              <a:effectLst/>
              <a:latin typeface="Tahoma" panose="020B0604030504040204" pitchFamily="34" charset="0"/>
              <a:ea typeface="宋体" panose="02010600030101010101" pitchFamily="2" charset="-122"/>
            </a:endParaRPr>
          </a:p>
        </p:txBody>
      </p:sp>
      <p:sp>
        <p:nvSpPr>
          <p:cNvPr id="5129" name="标题 5128"/>
          <p:cNvSpPr>
            <a:spLocks noGrp="1"/>
          </p:cNvSpPr>
          <p:nvPr>
            <p:ph type="title"/>
          </p:nvPr>
        </p:nvSpPr>
        <p:spPr>
          <a:xfrm>
            <a:off x="685800" y="228600"/>
            <a:ext cx="7793038" cy="784225"/>
          </a:xfrm>
          <a:prstGeom prst="rect">
            <a:avLst/>
          </a:prstGeom>
          <a:noFill/>
          <a:ln w="9525">
            <a:noFill/>
          </a:ln>
        </p:spPr>
        <p:txBody>
          <a:bodyPr anchor="b"/>
          <a:lstStyle/>
          <a:p>
            <a:pPr lvl="0"/>
            <a:r>
              <a:rPr lang="zh-CN" altLang="en-US" dirty="0"/>
              <a:t>单击此处编辑母版标题样式</a:t>
            </a:r>
          </a:p>
        </p:txBody>
      </p:sp>
      <p:sp>
        <p:nvSpPr>
          <p:cNvPr id="5130" name="文本占位符 5129"/>
          <p:cNvSpPr>
            <a:spLocks noGrp="1"/>
          </p:cNvSpPr>
          <p:nvPr>
            <p:ph type="body" idx="1"/>
          </p:nvPr>
        </p:nvSpPr>
        <p:spPr>
          <a:xfrm>
            <a:off x="304800" y="1219200"/>
            <a:ext cx="8650288" cy="5410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131" name="日期占位符 5130"/>
          <p:cNvSpPr>
            <a:spLocks noGrp="1"/>
          </p:cNvSpPr>
          <p:nvPr>
            <p:ph type="dt" sz="half" idx="2"/>
          </p:nvPr>
        </p:nvSpPr>
        <p:spPr>
          <a:xfrm>
            <a:off x="914400" y="6324600"/>
            <a:ext cx="1905000" cy="457200"/>
          </a:xfrm>
          <a:prstGeom prst="rect">
            <a:avLst/>
          </a:prstGeom>
          <a:noFill/>
          <a:ln w="9525">
            <a:noFill/>
          </a:ln>
        </p:spPr>
        <p:txBody>
          <a:bodyPr anchor="b"/>
          <a:lstStyle>
            <a:lvl1pPr>
              <a:defRPr sz="1400" b="0">
                <a:latin typeface="Tahoma" panose="020B0604030504040204" pitchFamily="34" charset="0"/>
              </a:defRPr>
            </a:lvl1pPr>
          </a:lstStyle>
          <a:p>
            <a:pPr lvl="0"/>
            <a:endParaRPr lang="zh-CN" altLang="en-US" dirty="0">
              <a:latin typeface="Times New Roman" panose="02020603050405020304" pitchFamily="18" charset="0"/>
              <a:ea typeface="宋体" panose="02010600030101010101" pitchFamily="2" charset="-122"/>
            </a:endParaRPr>
          </a:p>
        </p:txBody>
      </p:sp>
      <p:sp>
        <p:nvSpPr>
          <p:cNvPr id="5132" name="页脚占位符 5131"/>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b="0">
                <a:latin typeface="Tahoma" panose="020B0604030504040204" pitchFamily="34" charset="0"/>
              </a:defRPr>
            </a:lvl1pPr>
          </a:lstStyle>
          <a:p>
            <a:pPr lvl="0"/>
            <a:endParaRPr lang="zh-CN" altLang="en-US" dirty="0">
              <a:ea typeface="宋体" panose="02010600030101010101" pitchFamily="2" charset="-122"/>
            </a:endParaRPr>
          </a:p>
        </p:txBody>
      </p:sp>
      <p:sp>
        <p:nvSpPr>
          <p:cNvPr id="5133" name="灯片编号占位符 5132"/>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b="0">
                <a:latin typeface="Tahoma" panose="020B0604030504040204" pitchFamily="34" charset="0"/>
              </a:defRPr>
            </a:lvl1p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华文新魏" panose="02010800040101010101" pitchFamily="2" charset="-122"/>
          <a:cs typeface="+mn-cs"/>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华文新魏" panose="02010800040101010101" pitchFamily="2" charset="-122"/>
          <a:cs typeface="+mn-cs"/>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2pPr>
      <a:lvl3pPr marL="914400" lvl="2"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3pPr>
      <a:lvl4pPr marL="1371600" lvl="3"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4pPr>
      <a:lvl5pPr marL="1828800" lvl="4"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5pPr>
      <a:lvl6pPr marL="2286000" lvl="5"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6pPr>
      <a:lvl7pPr marL="2743200" lvl="6"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7pPr>
      <a:lvl8pPr marL="3200400" lvl="7"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8pPr>
      <a:lvl9pPr marL="3657600" lvl="8" indent="0" algn="just" defTabSz="914400" rtl="0" eaLnBrk="1" fontAlgn="base" latinLnBrk="0" hangingPunct="1">
        <a:lnSpc>
          <a:spcPct val="100000"/>
        </a:lnSpc>
        <a:spcBef>
          <a:spcPct val="20000"/>
        </a:spcBef>
        <a:spcAft>
          <a:spcPct val="0"/>
        </a:spcAft>
        <a:buNone/>
        <a:defRPr sz="2400" b="1" i="0" u="none" kern="1200" baseline="0">
          <a:solidFill>
            <a:schemeClr val="tx1"/>
          </a:solidFill>
          <a:latin typeface="Tahoma" panose="020B0604030504040204" pitchFamily="34" charset="0"/>
          <a:ea typeface="楷体_GB2312" pitchFamily="49"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vl="0"/>
            <a:endParaRPr lang="zh-CN" altLang="en-US" dirty="0">
              <a:latin typeface="Times New Roman" panose="02020603050405020304" pitchFamily="18" charset="0"/>
              <a:ea typeface="宋体" panose="02010600030101010101" pitchFamily="2" charset="-122"/>
            </a:endParaRP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lvl="0"/>
            <a:endParaRPr lang="zh-CN" altLang="en-US" dirty="0">
              <a:ea typeface="宋体" panose="02010600030101010101" pitchFamily="2" charset="-122"/>
            </a:endParaRP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lvl="0"/>
            <a:fld id="{9A0DB2DC-4C9A-4742-B13C-FB6460FD3503}" type="slidenum">
              <a:rPr lang="zh-CN" altLang="en-US" smtClean="0">
                <a:ea typeface="宋体" panose="02010600030101010101" pitchFamily="2" charset="-122"/>
              </a:rPr>
              <a:t>‹#›</a:t>
            </a:fld>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9133672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59.png"/><Relationship Id="rId4" Type="http://schemas.openxmlformats.org/officeDocument/2006/relationships/image" Target="../media/image58.png"/></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1.png"/><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1.png"/><Relationship Id="rId4" Type="http://schemas.openxmlformats.org/officeDocument/2006/relationships/image" Target="../media/image62.png"/></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2.wmf"/></Relationships>
</file>

<file path=ppt/slides/_rels/slide8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43361"/>
          <p:cNvSpPr>
            <a:spLocks noGrp="1"/>
          </p:cNvSpPr>
          <p:nvPr>
            <p:ph type="ctrTitle"/>
          </p:nvPr>
        </p:nvSpPr>
        <p:spPr>
          <a:xfrm>
            <a:off x="1187450" y="908050"/>
            <a:ext cx="6697663" cy="1871663"/>
          </a:xfrm>
        </p:spPr>
        <p:txBody>
          <a:bodyPr anchor="b"/>
          <a:lstStyle/>
          <a:p>
            <a:pPr defTabSz="914400">
              <a:buSzPct val="100000"/>
            </a:pPr>
            <a:r>
              <a:rPr lang="zh-CN" altLang="en-US" sz="5400" b="1" kern="1200" baseline="0" dirty="0" smtClean="0">
                <a:solidFill>
                  <a:schemeClr val="folHlink"/>
                </a:solidFill>
                <a:latin typeface="楷体_GB2312" pitchFamily="49" charset="-122"/>
                <a:ea typeface="楷体_GB2312" pitchFamily="49" charset="-122"/>
              </a:rPr>
              <a:t>关系</a:t>
            </a:r>
            <a:r>
              <a:rPr lang="zh-CN" altLang="en-US" sz="5400" b="1" kern="1200" baseline="0" dirty="0">
                <a:solidFill>
                  <a:schemeClr val="folHlink"/>
                </a:solidFill>
                <a:latin typeface="楷体_GB2312" pitchFamily="49" charset="-122"/>
                <a:ea typeface="楷体_GB2312" pitchFamily="49" charset="-122"/>
              </a:rPr>
              <a:t>模型</a:t>
            </a:r>
            <a:endParaRPr lang="en-US" altLang="zh-CN" sz="3200" b="1" kern="1200" baseline="0" dirty="0">
              <a:solidFill>
                <a:schemeClr val="folHlink"/>
              </a:solidFill>
              <a:latin typeface="楷体_GB2312" pitchFamily="49" charset="-122"/>
              <a:ea typeface="楷体_GB2312" pitchFamily="49" charset="-122"/>
            </a:endParaRPr>
          </a:p>
        </p:txBody>
      </p:sp>
      <p:pic>
        <p:nvPicPr>
          <p:cNvPr id="143363" name="图片 143362"/>
          <p:cNvPicPr>
            <a:picLocks noChangeAspect="1"/>
          </p:cNvPicPr>
          <p:nvPr/>
        </p:nvPicPr>
        <p:blipFill>
          <a:blip r:embed="rId4"/>
          <a:stretch>
            <a:fillRect/>
          </a:stretch>
        </p:blipFill>
        <p:spPr>
          <a:xfrm>
            <a:off x="144463" y="188913"/>
            <a:ext cx="1619250" cy="836612"/>
          </a:xfrm>
          <a:prstGeom prst="rect">
            <a:avLst/>
          </a:prstGeom>
          <a:noFill/>
          <a:ln w="9525">
            <a:noFill/>
          </a:ln>
        </p:spPr>
      </p:pic>
      <p:graphicFrame>
        <p:nvGraphicFramePr>
          <p:cNvPr id="143364" name="对象 143363">
            <a:hlinkClick r:id="" action="ppaction://ole?verb=0"/>
          </p:cNvPr>
          <p:cNvGraphicFramePr/>
          <p:nvPr/>
        </p:nvGraphicFramePr>
        <p:xfrm>
          <a:off x="7235825" y="2997200"/>
          <a:ext cx="1219200" cy="2438400"/>
        </p:xfrm>
        <a:graphic>
          <a:graphicData uri="http://schemas.openxmlformats.org/presentationml/2006/ole">
            <mc:AlternateContent xmlns:mc="http://schemas.openxmlformats.org/markup-compatibility/2006">
              <mc:Choice xmlns:v="urn:schemas-microsoft-com:vml" Requires="v">
                <p:oleObj spid="_x0000_s3559" r:id="rId5" imgW="2643505" imgH="4587875" progId="MS_ClipArt_Gallery.2">
                  <p:embed/>
                </p:oleObj>
              </mc:Choice>
              <mc:Fallback>
                <p:oleObj r:id="rId5" imgW="2643505" imgH="4587875" progId="MS_ClipArt_Gallery.2">
                  <p:embed/>
                  <p:pic>
                    <p:nvPicPr>
                      <p:cNvPr id="0" name="图片 3075"/>
                      <p:cNvPicPr/>
                      <p:nvPr/>
                    </p:nvPicPr>
                    <p:blipFill>
                      <a:blip r:embed="rId6"/>
                      <a:stretch>
                        <a:fillRect/>
                      </a:stretch>
                    </p:blipFill>
                    <p:spPr>
                      <a:xfrm>
                        <a:off x="7235825" y="2997200"/>
                        <a:ext cx="1219200" cy="243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占位符 148482"/>
          <p:cNvSpPr>
            <a:spLocks noGrp="1" noChangeArrowheads="1"/>
          </p:cNvSpPr>
          <p:nvPr>
            <p:ph type="body" idx="4294967295"/>
          </p:nvPr>
        </p:nvSpPr>
        <p:spPr>
          <a:xfrm>
            <a:off x="0" y="1219200"/>
            <a:ext cx="8610600" cy="3124200"/>
          </a:xfrm>
        </p:spPr>
        <p:txBody>
          <a:bodyPr/>
          <a:lstStyle/>
          <a:p>
            <a:pPr lvl="1"/>
            <a:r>
              <a:rPr lang="zh-CN" altLang="en-US" dirty="0" smtClean="0"/>
              <a:t>例：设</a:t>
            </a:r>
          </a:p>
          <a:p>
            <a:pPr lvl="1">
              <a:spcBef>
                <a:spcPct val="10000"/>
              </a:spcBef>
              <a:buFont typeface="Wingdings" panose="05000000000000000000" pitchFamily="2" charset="2"/>
              <a:buNone/>
            </a:pPr>
            <a:r>
              <a:rPr lang="zh-CN" altLang="en-US" dirty="0" smtClean="0"/>
              <a:t>		     </a:t>
            </a:r>
            <a:r>
              <a:rPr lang="en-US" altLang="zh-CN" sz="2400" dirty="0" smtClean="0"/>
              <a:t>D</a:t>
            </a:r>
            <a:r>
              <a:rPr lang="en-US" altLang="zh-CN" sz="2400" baseline="-20000" dirty="0" smtClean="0"/>
              <a:t>1</a:t>
            </a:r>
            <a:r>
              <a:rPr lang="zh-CN" altLang="en-US" sz="2400" dirty="0" smtClean="0"/>
              <a:t>为教师集合（</a:t>
            </a:r>
            <a:r>
              <a:rPr lang="en-US" altLang="zh-CN" sz="2400" dirty="0" smtClean="0"/>
              <a:t>T）= {t</a:t>
            </a:r>
            <a:r>
              <a:rPr lang="en-US" altLang="zh-CN" sz="2400" baseline="-20000" dirty="0" smtClean="0"/>
              <a:t>1</a:t>
            </a:r>
            <a:r>
              <a:rPr lang="en-US" altLang="zh-CN" sz="2400" dirty="0" smtClean="0"/>
              <a:t>，t</a:t>
            </a:r>
            <a:r>
              <a:rPr lang="en-US" altLang="zh-CN" sz="2400" baseline="-20000" dirty="0" smtClean="0"/>
              <a:t>2</a:t>
            </a:r>
            <a:r>
              <a:rPr lang="en-US" altLang="zh-CN" sz="2400" dirty="0" smtClean="0"/>
              <a:t>}</a:t>
            </a:r>
          </a:p>
          <a:p>
            <a:pPr lvl="1">
              <a:buFont typeface="Wingdings" panose="05000000000000000000" pitchFamily="2" charset="2"/>
              <a:buNone/>
            </a:pPr>
            <a:r>
              <a:rPr lang="en-US" altLang="zh-CN" sz="2400" dirty="0" smtClean="0"/>
              <a:t>		      D</a:t>
            </a:r>
            <a:r>
              <a:rPr lang="en-US" altLang="zh-CN" sz="2400" baseline="-20000" dirty="0" smtClean="0"/>
              <a:t>2</a:t>
            </a:r>
            <a:r>
              <a:rPr lang="zh-CN" altLang="en-US" sz="2400" dirty="0" smtClean="0"/>
              <a:t>为学生集合（</a:t>
            </a:r>
            <a:r>
              <a:rPr lang="en-US" altLang="zh-CN" sz="2400" dirty="0" smtClean="0"/>
              <a:t>S）= {s</a:t>
            </a:r>
            <a:r>
              <a:rPr lang="en-US" altLang="zh-CN" sz="2400" baseline="-20000" dirty="0" smtClean="0"/>
              <a:t>1</a:t>
            </a:r>
            <a:r>
              <a:rPr lang="en-US" altLang="zh-CN" sz="2400" dirty="0" smtClean="0"/>
              <a:t>，s</a:t>
            </a:r>
            <a:r>
              <a:rPr lang="en-US" altLang="zh-CN" sz="2400" baseline="-20000" dirty="0" smtClean="0"/>
              <a:t>2 </a:t>
            </a:r>
            <a:r>
              <a:rPr lang="en-US" altLang="zh-CN" sz="2400" dirty="0" smtClean="0"/>
              <a:t>，s</a:t>
            </a:r>
            <a:r>
              <a:rPr lang="en-US" altLang="zh-CN" sz="2400" baseline="-20000" dirty="0" smtClean="0"/>
              <a:t>3</a:t>
            </a:r>
            <a:r>
              <a:rPr lang="en-US" altLang="zh-CN" sz="2400" dirty="0" smtClean="0"/>
              <a:t>}</a:t>
            </a:r>
          </a:p>
          <a:p>
            <a:pPr lvl="1">
              <a:buFont typeface="Wingdings" panose="05000000000000000000" pitchFamily="2" charset="2"/>
              <a:buNone/>
            </a:pPr>
            <a:r>
              <a:rPr lang="en-US" altLang="zh-CN" sz="2400" dirty="0" smtClean="0"/>
              <a:t>		      D</a:t>
            </a:r>
            <a:r>
              <a:rPr lang="en-US" altLang="zh-CN" sz="2400" baseline="-20000" dirty="0" smtClean="0"/>
              <a:t>3</a:t>
            </a:r>
            <a:r>
              <a:rPr lang="zh-CN" altLang="en-US" sz="2400" dirty="0" smtClean="0"/>
              <a:t>为课程集合（</a:t>
            </a:r>
            <a:r>
              <a:rPr lang="en-US" altLang="zh-CN" sz="2400" dirty="0" smtClean="0"/>
              <a:t>C）= {c</a:t>
            </a:r>
            <a:r>
              <a:rPr lang="en-US" altLang="zh-CN" sz="2400" baseline="-20000" dirty="0" smtClean="0"/>
              <a:t>1</a:t>
            </a:r>
            <a:r>
              <a:rPr lang="en-US" altLang="zh-CN" sz="2400" dirty="0" smtClean="0"/>
              <a:t>，c</a:t>
            </a:r>
            <a:r>
              <a:rPr lang="en-US" altLang="zh-CN" sz="2400" baseline="-20000" dirty="0" smtClean="0"/>
              <a:t>2</a:t>
            </a:r>
            <a:r>
              <a:rPr lang="en-US" altLang="zh-CN" sz="2400" dirty="0" smtClean="0"/>
              <a:t>}</a:t>
            </a:r>
          </a:p>
          <a:p>
            <a:pPr lvl="1">
              <a:buFont typeface="Wingdings" panose="05000000000000000000" pitchFamily="2" charset="2"/>
              <a:buNone/>
            </a:pPr>
            <a:r>
              <a:rPr lang="en-US" altLang="zh-CN" sz="2400" dirty="0" smtClean="0"/>
              <a:t>    </a:t>
            </a:r>
            <a:r>
              <a:rPr lang="zh-CN" altLang="en-US" sz="2400" dirty="0" smtClean="0"/>
              <a:t>则</a:t>
            </a:r>
            <a:r>
              <a:rPr lang="en-US" altLang="zh-CN" sz="2400" dirty="0" smtClean="0"/>
              <a:t>D</a:t>
            </a:r>
            <a:r>
              <a:rPr lang="en-US" altLang="zh-CN" sz="2400" baseline="-18000" dirty="0" smtClean="0"/>
              <a:t>1</a:t>
            </a:r>
            <a:r>
              <a:rPr lang="en-US" altLang="zh-CN" sz="2400" dirty="0" smtClean="0"/>
              <a:t>×D</a:t>
            </a:r>
            <a:r>
              <a:rPr lang="en-US" altLang="zh-CN" sz="2400" baseline="-18000" dirty="0" smtClean="0"/>
              <a:t>2</a:t>
            </a:r>
            <a:r>
              <a:rPr lang="en-US" altLang="zh-CN" sz="2400" dirty="0" smtClean="0"/>
              <a:t>×D</a:t>
            </a:r>
            <a:r>
              <a:rPr lang="en-US" altLang="zh-CN" sz="2400" baseline="-18000" dirty="0" smtClean="0"/>
              <a:t>3</a:t>
            </a:r>
            <a:r>
              <a:rPr lang="zh-CN" altLang="en-US" sz="2400" dirty="0" smtClean="0"/>
              <a:t>是个</a:t>
            </a:r>
            <a:r>
              <a:rPr lang="zh-CN" altLang="en-US" sz="2400" dirty="0" smtClean="0">
                <a:solidFill>
                  <a:srgbClr val="0000FF"/>
                </a:solidFill>
              </a:rPr>
              <a:t>三元组</a:t>
            </a:r>
            <a:r>
              <a:rPr lang="zh-CN" altLang="en-US" sz="2400" dirty="0" smtClean="0"/>
              <a:t>集合，</a:t>
            </a:r>
            <a:r>
              <a:rPr lang="zh-CN" altLang="en-US" sz="2400" dirty="0" smtClean="0">
                <a:solidFill>
                  <a:srgbClr val="0000FF"/>
                </a:solidFill>
              </a:rPr>
              <a:t>元组个数为2×3×2</a:t>
            </a:r>
            <a:r>
              <a:rPr lang="zh-CN" altLang="en-US" sz="2400" dirty="0" smtClean="0"/>
              <a:t>，是所有可能的（教师，学生，课程）元组集合</a:t>
            </a:r>
          </a:p>
          <a:p>
            <a:pPr lvl="1" algn="l"/>
            <a:r>
              <a:rPr lang="zh-CN" altLang="en-US" sz="2400" dirty="0" smtClean="0"/>
              <a:t>笛卡尔积可表示为二维表的形式</a:t>
            </a:r>
            <a:endParaRPr lang="zh-CN" altLang="en-US" dirty="0" smtClean="0"/>
          </a:p>
        </p:txBody>
      </p:sp>
      <p:graphicFrame>
        <p:nvGraphicFramePr>
          <p:cNvPr id="148484" name="表格 148483"/>
          <p:cNvGraphicFramePr/>
          <p:nvPr/>
        </p:nvGraphicFramePr>
        <p:xfrm>
          <a:off x="1676400" y="4349750"/>
          <a:ext cx="6096000" cy="24384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5561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dirty="0"/>
                        <a:t>T</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a:t>S</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dirty="0"/>
                        <a:t>C</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a:t>
                      </a:r>
                      <a:endParaRPr lang="zh-CN" altLang="en-US" sz="2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a:t>
                      </a:r>
                      <a:endParaRPr lang="zh-CN" altLang="en-US" sz="2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3</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dirty="0"/>
                        <a:t>c</a:t>
                      </a:r>
                      <a:r>
                        <a:rPr lang="en-US" altLang="zh-CN" sz="2000" b="1" baseline="-20000" dirty="0"/>
                        <a:t>2</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16453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a:xfrm>
            <a:off x="251520" y="1196752"/>
            <a:ext cx="8420477" cy="4101948"/>
          </a:xfrm>
          <a:prstGeom prst="rect">
            <a:avLst/>
          </a:prstGeom>
          <a:noFill/>
          <a:ln/>
        </p:spPr>
        <p:txBody>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a:lnSpc>
                <a:spcPct val="105000"/>
              </a:lnSpc>
              <a:spcBef>
                <a:spcPct val="0"/>
              </a:spcBef>
              <a:spcAft>
                <a:spcPct val="40000"/>
              </a:spcAft>
              <a:buClr>
                <a:srgbClr val="FF0000"/>
              </a:buClr>
              <a:buSzPct val="110000"/>
              <a:buFont typeface="Wingdings" pitchFamily="2" charset="2"/>
              <a:buChar char="F"/>
              <a:defRPr/>
            </a:pPr>
            <a:r>
              <a:rPr lang="en-US" altLang="zh-CN" sz="2800" dirty="0">
                <a:solidFill>
                  <a:srgbClr val="800000"/>
                </a:solidFill>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800000"/>
                </a:solidFill>
                <a:effectLst>
                  <a:outerShdw blurRad="38100" dist="38100" dir="2700000" algn="tl">
                    <a:srgbClr val="C0C0C0"/>
                  </a:outerShdw>
                </a:effectLst>
                <a:latin typeface="楷体_GB2312" pitchFamily="49" charset="-122"/>
                <a:ea typeface="楷体_GB2312" pitchFamily="49" charset="-122"/>
              </a:rPr>
              <a:t>外连接</a:t>
            </a:r>
          </a:p>
          <a:p>
            <a:pPr>
              <a:lnSpc>
                <a:spcPct val="105000"/>
              </a:lnSpc>
              <a:spcBef>
                <a:spcPct val="0"/>
              </a:spcBef>
              <a:spcAft>
                <a:spcPct val="40000"/>
              </a:spcAft>
              <a:buClr>
                <a:srgbClr val="FF0000"/>
              </a:buClr>
              <a:buSzPct val="110000"/>
              <a:buFont typeface="Wingdings" pitchFamily="2" charset="2"/>
              <a:buNone/>
              <a:defRPr/>
            </a:pPr>
            <a:r>
              <a:rPr lang="zh-CN" altLang="en-US" sz="2800" dirty="0">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如果把</a:t>
            </a:r>
            <a:r>
              <a:rPr lang="zh-CN" altLang="en-US" sz="2800" dirty="0">
                <a:solidFill>
                  <a:srgbClr val="0000FF"/>
                </a:solidFill>
                <a:effectLst>
                  <a:outerShdw blurRad="38100" dist="38100" dir="2700000" algn="tl">
                    <a:srgbClr val="C0C0C0"/>
                  </a:outerShdw>
                </a:effectLst>
                <a:latin typeface="楷体_GB2312" pitchFamily="49" charset="-122"/>
                <a:ea typeface="楷体_GB2312" pitchFamily="49" charset="-122"/>
              </a:rPr>
              <a:t>舍弃的元组</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也保存在结果关系中，而在</a:t>
            </a:r>
            <a:r>
              <a:rPr lang="zh-CN" altLang="en-US" sz="2800" dirty="0">
                <a:solidFill>
                  <a:srgbClr val="FF0000"/>
                </a:solidFill>
                <a:effectLst>
                  <a:outerShdw blurRad="38100" dist="38100" dir="2700000" algn="tl">
                    <a:srgbClr val="C0C0C0"/>
                  </a:outerShdw>
                </a:effectLst>
                <a:latin typeface="楷体_GB2312" pitchFamily="49" charset="-122"/>
                <a:ea typeface="楷体_GB2312" pitchFamily="49" charset="-122"/>
              </a:rPr>
              <a:t>其他属性上填空值</a:t>
            </a:r>
            <a:r>
              <a:rPr lang="en-US" altLang="zh-CN" sz="2800" dirty="0">
                <a:solidFill>
                  <a:srgbClr val="FF0000"/>
                </a:solidFill>
                <a:effectLst>
                  <a:outerShdw blurRad="38100" dist="38100" dir="2700000" algn="tl">
                    <a:srgbClr val="C0C0C0"/>
                  </a:outerShdw>
                </a:effectLst>
                <a:latin typeface="楷体_GB2312" pitchFamily="49" charset="-122"/>
                <a:ea typeface="楷体_GB2312" pitchFamily="49" charset="-122"/>
              </a:rPr>
              <a:t>(Null)</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，这种连接就叫做外连接（</a:t>
            </a:r>
            <a:r>
              <a:rPr lang="en-US" altLang="zh-CN" sz="2800" dirty="0">
                <a:solidFill>
                  <a:srgbClr val="000066"/>
                </a:solidFill>
                <a:effectLst>
                  <a:outerShdw blurRad="38100" dist="38100" dir="2700000" algn="tl">
                    <a:srgbClr val="C0C0C0"/>
                  </a:outerShdw>
                </a:effectLst>
                <a:latin typeface="楷体_GB2312" pitchFamily="49" charset="-122"/>
                <a:ea typeface="楷体_GB2312" pitchFamily="49" charset="-122"/>
              </a:rPr>
              <a:t>OUTER JOIN</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a:t>
            </a:r>
          </a:p>
          <a:p>
            <a:pPr>
              <a:lnSpc>
                <a:spcPct val="105000"/>
              </a:lnSpc>
              <a:spcBef>
                <a:spcPct val="0"/>
              </a:spcBef>
              <a:spcAft>
                <a:spcPct val="40000"/>
              </a:spcAft>
              <a:buClr>
                <a:srgbClr val="FF0000"/>
              </a:buClr>
              <a:buSzPct val="110000"/>
              <a:buFont typeface="Wingdings" pitchFamily="2" charset="2"/>
              <a:buChar char="F"/>
              <a:defRPr/>
            </a:pPr>
            <a:r>
              <a:rPr lang="zh-CN" altLang="en-US" sz="2800" dirty="0">
                <a:solidFill>
                  <a:srgbClr val="800000"/>
                </a:solidFill>
                <a:effectLst>
                  <a:outerShdw blurRad="38100" dist="38100" dir="2700000" algn="tl">
                    <a:srgbClr val="C0C0C0"/>
                  </a:outerShdw>
                </a:effectLst>
                <a:latin typeface="楷体_GB2312" pitchFamily="49" charset="-122"/>
                <a:ea typeface="楷体_GB2312" pitchFamily="49" charset="-122"/>
              </a:rPr>
              <a:t> 左外连接</a:t>
            </a:r>
          </a:p>
          <a:p>
            <a:pPr>
              <a:lnSpc>
                <a:spcPct val="105000"/>
              </a:lnSpc>
              <a:spcBef>
                <a:spcPct val="0"/>
              </a:spcBef>
              <a:spcAft>
                <a:spcPct val="40000"/>
              </a:spcAft>
              <a:buClr>
                <a:srgbClr val="FF0000"/>
              </a:buClr>
              <a:buSzPct val="110000"/>
              <a:buFont typeface="Wingdings" pitchFamily="2" charset="2"/>
              <a:buNone/>
              <a:defRPr/>
            </a:pPr>
            <a:r>
              <a:rPr lang="zh-CN" altLang="en-US" sz="2800" dirty="0">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如果只把</a:t>
            </a:r>
            <a:r>
              <a:rPr lang="zh-CN" altLang="en-US" sz="2800" dirty="0">
                <a:solidFill>
                  <a:srgbClr val="FF0000"/>
                </a:solidFill>
                <a:effectLst>
                  <a:outerShdw blurRad="38100" dist="38100" dir="2700000" algn="tl">
                    <a:srgbClr val="C0C0C0"/>
                  </a:outerShdw>
                </a:effectLst>
                <a:latin typeface="楷体_GB2312" pitchFamily="49" charset="-122"/>
                <a:ea typeface="楷体_GB2312" pitchFamily="49" charset="-122"/>
              </a:rPr>
              <a:t>左边关系</a:t>
            </a:r>
            <a:r>
              <a:rPr lang="en-US" altLang="zh-CN" sz="2800" i="1" dirty="0">
                <a:solidFill>
                  <a:srgbClr val="FF0000"/>
                </a:solidFill>
                <a:effectLst>
                  <a:outerShdw blurRad="38100" dist="38100" dir="2700000" algn="tl">
                    <a:srgbClr val="C0C0C0"/>
                  </a:outerShdw>
                </a:effectLst>
                <a:latin typeface="楷体_GB2312" pitchFamily="49" charset="-122"/>
                <a:ea typeface="楷体_GB2312" pitchFamily="49" charset="-122"/>
              </a:rPr>
              <a:t>R</a:t>
            </a:r>
            <a:r>
              <a:rPr lang="zh-CN" altLang="en-US" sz="2800" dirty="0">
                <a:solidFill>
                  <a:srgbClr val="FF0000"/>
                </a:solidFill>
                <a:effectLst>
                  <a:outerShdw blurRad="38100" dist="38100" dir="2700000" algn="tl">
                    <a:srgbClr val="C0C0C0"/>
                  </a:outerShdw>
                </a:effectLst>
                <a:latin typeface="楷体_GB2312" pitchFamily="49" charset="-122"/>
                <a:ea typeface="楷体_GB2312" pitchFamily="49" charset="-122"/>
              </a:rPr>
              <a:t>中要舍弃的元组保留</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就叫做左外连接</a:t>
            </a:r>
            <a:r>
              <a:rPr lang="en-US" altLang="zh-CN" sz="2800" dirty="0">
                <a:solidFill>
                  <a:srgbClr val="000066"/>
                </a:solidFill>
                <a:effectLst>
                  <a:outerShdw blurRad="38100" dist="38100" dir="2700000" algn="tl">
                    <a:srgbClr val="C0C0C0"/>
                  </a:outerShdw>
                </a:effectLst>
                <a:latin typeface="楷体_GB2312" pitchFamily="49" charset="-122"/>
                <a:ea typeface="楷体_GB2312" pitchFamily="49" charset="-122"/>
              </a:rPr>
              <a:t>(LEFT OUTER JOIN</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或</a:t>
            </a:r>
            <a:r>
              <a:rPr lang="en-US" altLang="zh-CN" sz="2800" dirty="0">
                <a:solidFill>
                  <a:srgbClr val="000066"/>
                </a:solidFill>
                <a:effectLst>
                  <a:outerShdw blurRad="38100" dist="38100" dir="2700000" algn="tl">
                    <a:srgbClr val="C0C0C0"/>
                  </a:outerShdw>
                </a:effectLst>
                <a:latin typeface="楷体_GB2312" pitchFamily="49" charset="-122"/>
                <a:ea typeface="楷体_GB2312" pitchFamily="49" charset="-122"/>
              </a:rPr>
              <a:t>LEFT JOIN)</a:t>
            </a:r>
          </a:p>
          <a:p>
            <a:pPr>
              <a:lnSpc>
                <a:spcPct val="105000"/>
              </a:lnSpc>
              <a:spcBef>
                <a:spcPct val="0"/>
              </a:spcBef>
              <a:spcAft>
                <a:spcPct val="40000"/>
              </a:spcAft>
              <a:buClr>
                <a:srgbClr val="FF0000"/>
              </a:buClr>
              <a:buSzPct val="110000"/>
              <a:buFont typeface="Wingdings" pitchFamily="2" charset="2"/>
              <a:buChar char="F"/>
              <a:defRPr/>
            </a:pPr>
            <a:r>
              <a:rPr lang="en-US" altLang="zh-CN" sz="2800" dirty="0">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800000"/>
                </a:solidFill>
                <a:effectLst>
                  <a:outerShdw blurRad="38100" dist="38100" dir="2700000" algn="tl">
                    <a:srgbClr val="C0C0C0"/>
                  </a:outerShdw>
                </a:effectLst>
                <a:latin typeface="楷体_GB2312" pitchFamily="49" charset="-122"/>
                <a:ea typeface="楷体_GB2312" pitchFamily="49" charset="-122"/>
              </a:rPr>
              <a:t>右外连接</a:t>
            </a:r>
          </a:p>
          <a:p>
            <a:pPr>
              <a:lnSpc>
                <a:spcPct val="105000"/>
              </a:lnSpc>
              <a:spcBef>
                <a:spcPct val="0"/>
              </a:spcBef>
              <a:spcAft>
                <a:spcPct val="40000"/>
              </a:spcAft>
              <a:buClr>
                <a:srgbClr val="FF0000"/>
              </a:buClr>
              <a:buSzPct val="110000"/>
              <a:buFont typeface="Wingdings" pitchFamily="2" charset="2"/>
              <a:buNone/>
              <a:defRPr/>
            </a:pPr>
            <a:r>
              <a:rPr lang="zh-CN" altLang="en-US" sz="2800" dirty="0">
                <a:effectLst>
                  <a:outerShdw blurRad="38100" dist="38100" dir="2700000" algn="tl">
                    <a:srgbClr val="C0C0C0"/>
                  </a:outerShdw>
                </a:effectLst>
                <a:latin typeface="楷体_GB2312" pitchFamily="49" charset="-122"/>
                <a:ea typeface="楷体_GB2312" pitchFamily="49" charset="-122"/>
              </a:rPr>
              <a:t>  </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如果只把</a:t>
            </a:r>
            <a:r>
              <a:rPr lang="zh-CN" altLang="en-US" sz="2800" dirty="0">
                <a:solidFill>
                  <a:srgbClr val="FF0000"/>
                </a:solidFill>
                <a:effectLst>
                  <a:outerShdw blurRad="38100" dist="38100" dir="2700000" algn="tl">
                    <a:srgbClr val="C0C0C0"/>
                  </a:outerShdw>
                </a:effectLst>
                <a:latin typeface="楷体_GB2312" pitchFamily="49" charset="-122"/>
                <a:ea typeface="楷体_GB2312" pitchFamily="49" charset="-122"/>
              </a:rPr>
              <a:t>右边关系</a:t>
            </a:r>
            <a:r>
              <a:rPr lang="en-US" altLang="zh-CN" sz="2800" i="1" dirty="0">
                <a:solidFill>
                  <a:srgbClr val="FF0000"/>
                </a:solidFill>
                <a:effectLst>
                  <a:outerShdw blurRad="38100" dist="38100" dir="2700000" algn="tl">
                    <a:srgbClr val="C0C0C0"/>
                  </a:outerShdw>
                </a:effectLst>
                <a:latin typeface="楷体_GB2312" pitchFamily="49" charset="-122"/>
                <a:ea typeface="楷体_GB2312" pitchFamily="49" charset="-122"/>
              </a:rPr>
              <a:t>S</a:t>
            </a:r>
            <a:r>
              <a:rPr lang="zh-CN" altLang="en-US" sz="2800" dirty="0">
                <a:solidFill>
                  <a:srgbClr val="FF0000"/>
                </a:solidFill>
                <a:effectLst>
                  <a:outerShdw blurRad="38100" dist="38100" dir="2700000" algn="tl">
                    <a:srgbClr val="C0C0C0"/>
                  </a:outerShdw>
                </a:effectLst>
                <a:latin typeface="楷体_GB2312" pitchFamily="49" charset="-122"/>
                <a:ea typeface="楷体_GB2312" pitchFamily="49" charset="-122"/>
              </a:rPr>
              <a:t>中要舍弃的元组保留</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就叫做右外连接</a:t>
            </a:r>
            <a:r>
              <a:rPr lang="en-US" altLang="zh-CN" sz="2800" dirty="0">
                <a:solidFill>
                  <a:srgbClr val="000066"/>
                </a:solidFill>
                <a:effectLst>
                  <a:outerShdw blurRad="38100" dist="38100" dir="2700000" algn="tl">
                    <a:srgbClr val="C0C0C0"/>
                  </a:outerShdw>
                </a:effectLst>
                <a:latin typeface="楷体_GB2312" pitchFamily="49" charset="-122"/>
                <a:ea typeface="楷体_GB2312" pitchFamily="49" charset="-122"/>
              </a:rPr>
              <a:t>(RIGHT OUTER JOIN</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或</a:t>
            </a:r>
            <a:r>
              <a:rPr lang="en-US" altLang="zh-CN" sz="2800" dirty="0">
                <a:solidFill>
                  <a:srgbClr val="000066"/>
                </a:solidFill>
                <a:effectLst>
                  <a:outerShdw blurRad="38100" dist="38100" dir="2700000" algn="tl">
                    <a:srgbClr val="C0C0C0"/>
                  </a:outerShdw>
                </a:effectLst>
                <a:latin typeface="楷体_GB2312" pitchFamily="49" charset="-122"/>
                <a:ea typeface="楷体_GB2312" pitchFamily="49" charset="-122"/>
              </a:rPr>
              <a:t>RIGHT JOIN)</a:t>
            </a:r>
            <a:r>
              <a:rPr lang="zh-CN" altLang="en-US" sz="2800" dirty="0">
                <a:solidFill>
                  <a:srgbClr val="000066"/>
                </a:solidFill>
                <a:effectLst>
                  <a:outerShdw blurRad="38100" dist="38100" dir="2700000" algn="tl">
                    <a:srgbClr val="C0C0C0"/>
                  </a:outerShdw>
                </a:effectLst>
                <a:latin typeface="楷体_GB2312" pitchFamily="49" charset="-122"/>
                <a:ea typeface="楷体_GB2312" pitchFamily="49" charset="-122"/>
              </a:rPr>
              <a:t>。</a:t>
            </a:r>
            <a:endParaRPr lang="zh-CN" altLang="en-US" dirty="0">
              <a:effectLst>
                <a:outerShdw blurRad="38100" dist="38100" dir="2700000" algn="tl">
                  <a:srgbClr val="C0C0C0"/>
                </a:outerShdw>
              </a:effectLst>
              <a:latin typeface="楷体_GB2312" pitchFamily="49" charset="-122"/>
              <a:ea typeface="楷体_GB2312" pitchFamily="49" charset="-122"/>
            </a:endParaRPr>
          </a:p>
        </p:txBody>
      </p:sp>
      <p:sp>
        <p:nvSpPr>
          <p:cNvPr id="3" name="标题 190465"/>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b="1" dirty="0" smtClean="0">
                <a:solidFill>
                  <a:schemeClr val="folHlink"/>
                </a:solidFill>
                <a:ea typeface="楷体_GB2312" pitchFamily="49" charset="-122"/>
              </a:rPr>
              <a:t>外连接</a:t>
            </a:r>
            <a:endParaRPr lang="zh-CN" altLang="en-US" b="1" dirty="0">
              <a:solidFill>
                <a:schemeClr val="folHlink"/>
              </a:solidFill>
              <a:ea typeface="楷体_GB2312" pitchFamily="49" charset="-122"/>
            </a:endParaRPr>
          </a:p>
        </p:txBody>
      </p:sp>
    </p:spTree>
    <p:extLst>
      <p:ext uri="{BB962C8B-B14F-4D97-AF65-F5344CB8AC3E}">
        <p14:creationId xmlns:p14="http://schemas.microsoft.com/office/powerpoint/2010/main" val="37387411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931379" y="2325866"/>
          <a:ext cx="2190799" cy="2790562"/>
        </p:xfrm>
        <a:graphic>
          <a:graphicData uri="http://schemas.openxmlformats.org/presentationml/2006/ole">
            <mc:AlternateContent xmlns:mc="http://schemas.openxmlformats.org/markup-compatibility/2006">
              <mc:Choice xmlns:v="urn:schemas-microsoft-com:vml" Requires="v">
                <p:oleObj spid="_x0000_s8216" name="Image" r:id="rId3" imgW="2920635" imgH="3720635" progId="Photoshop.Image.7">
                  <p:embed/>
                </p:oleObj>
              </mc:Choice>
              <mc:Fallback>
                <p:oleObj name="Image" r:id="rId3" imgW="2920635" imgH="3720635" progId="Photoshop.Image.7">
                  <p:embed/>
                  <p:pic>
                    <p:nvPicPr>
                      <p:cNvPr id="4096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379" y="2325866"/>
                        <a:ext cx="2190799" cy="27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3"/>
          <p:cNvSpPr txBox="1">
            <a:spLocks noChangeArrowheads="1"/>
          </p:cNvSpPr>
          <p:nvPr/>
        </p:nvSpPr>
        <p:spPr bwMode="auto">
          <a:xfrm>
            <a:off x="1699328" y="1722533"/>
            <a:ext cx="3760416" cy="50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Tx/>
              <a:buNone/>
            </a:pPr>
            <a:r>
              <a:rPr lang="zh-CN" altLang="en-US" sz="2399" dirty="0">
                <a:latin typeface="楷体_GB2312" pitchFamily="49" charset="-122"/>
                <a:ea typeface="楷体_GB2312" pitchFamily="49" charset="-122"/>
                <a:sym typeface="Calibri" panose="020F0502020204030204" pitchFamily="34" charset="0"/>
              </a:rPr>
              <a:t>关系</a:t>
            </a:r>
            <a:r>
              <a:rPr lang="en-US" altLang="zh-CN" sz="2399" i="1" dirty="0">
                <a:latin typeface="楷体_GB2312" pitchFamily="49" charset="-122"/>
                <a:ea typeface="楷体_GB2312" pitchFamily="49" charset="-122"/>
                <a:sym typeface="Calibri" panose="020F0502020204030204" pitchFamily="34" charset="0"/>
              </a:rPr>
              <a:t>R</a:t>
            </a:r>
            <a:r>
              <a:rPr lang="zh-CN" altLang="en-US" sz="2399" dirty="0">
                <a:latin typeface="楷体_GB2312" pitchFamily="49" charset="-122"/>
                <a:ea typeface="楷体_GB2312" pitchFamily="49" charset="-122"/>
                <a:sym typeface="Calibri" panose="020F0502020204030204" pitchFamily="34" charset="0"/>
              </a:rPr>
              <a:t>和关系</a:t>
            </a:r>
            <a:r>
              <a:rPr lang="en-US" altLang="zh-CN" sz="2399" i="1" dirty="0">
                <a:latin typeface="楷体_GB2312" pitchFamily="49" charset="-122"/>
                <a:ea typeface="楷体_GB2312" pitchFamily="49" charset="-122"/>
                <a:sym typeface="Calibri" panose="020F0502020204030204" pitchFamily="34" charset="0"/>
              </a:rPr>
              <a:t>S</a:t>
            </a:r>
            <a:r>
              <a:rPr lang="en-US" altLang="zh-CN" sz="2399" dirty="0">
                <a:latin typeface="楷体_GB2312" pitchFamily="49" charset="-122"/>
                <a:ea typeface="楷体_GB2312" pitchFamily="49" charset="-122"/>
                <a:sym typeface="Calibri" panose="020F0502020204030204" pitchFamily="34" charset="0"/>
              </a:rPr>
              <a:t> </a:t>
            </a:r>
            <a:r>
              <a:rPr lang="zh-CN" altLang="en-US" sz="2399" dirty="0">
                <a:latin typeface="楷体_GB2312" pitchFamily="49" charset="-122"/>
                <a:ea typeface="楷体_GB2312" pitchFamily="49" charset="-122"/>
                <a:sym typeface="Calibri" panose="020F0502020204030204" pitchFamily="34" charset="0"/>
              </a:rPr>
              <a:t>如下所示：</a:t>
            </a:r>
          </a:p>
        </p:txBody>
      </p:sp>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9101" y="2274695"/>
            <a:ext cx="1944469" cy="358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5"/>
          <p:cNvSpPr>
            <a:spLocks noChangeArrowheads="1"/>
          </p:cNvSpPr>
          <p:nvPr/>
        </p:nvSpPr>
        <p:spPr bwMode="auto">
          <a:xfrm>
            <a:off x="1886159" y="4533325"/>
            <a:ext cx="2113449" cy="42840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799"/>
          </a:p>
        </p:txBody>
      </p:sp>
      <p:sp>
        <p:nvSpPr>
          <p:cNvPr id="6" name="Oval 6"/>
          <p:cNvSpPr>
            <a:spLocks noChangeArrowheads="1"/>
          </p:cNvSpPr>
          <p:nvPr/>
        </p:nvSpPr>
        <p:spPr bwMode="auto">
          <a:xfrm>
            <a:off x="4907582" y="5222338"/>
            <a:ext cx="1456566" cy="58072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799"/>
          </a:p>
        </p:txBody>
      </p:sp>
      <p:sp>
        <p:nvSpPr>
          <p:cNvPr id="7" name="标题 190465"/>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b="1" dirty="0" smtClean="0">
                <a:solidFill>
                  <a:schemeClr val="folHlink"/>
                </a:solidFill>
                <a:ea typeface="楷体_GB2312" pitchFamily="49" charset="-122"/>
              </a:rPr>
              <a:t>外连接</a:t>
            </a:r>
            <a:endParaRPr lang="zh-CN" altLang="en-US" b="1" dirty="0">
              <a:solidFill>
                <a:schemeClr val="folHlink"/>
              </a:solidFill>
              <a:ea typeface="楷体_GB2312" pitchFamily="49" charset="-122"/>
            </a:endParaRPr>
          </a:p>
        </p:txBody>
      </p:sp>
    </p:spTree>
    <p:extLst>
      <p:ext uri="{BB962C8B-B14F-4D97-AF65-F5344CB8AC3E}">
        <p14:creationId xmlns:p14="http://schemas.microsoft.com/office/powerpoint/2010/main" val="301734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trips(downLeft)">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604127" y="1648752"/>
            <a:ext cx="3760416" cy="504562"/>
          </a:xfrm>
          <a:prstGeom prst="rect">
            <a:avLst/>
          </a:prstGeom>
          <a:noFill/>
          <a:ln/>
        </p:spPr>
        <p:txBody>
          <a:bodyPr/>
          <a:lst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a:buFontTx/>
              <a:buNone/>
              <a:defRPr/>
            </a:pPr>
            <a:r>
              <a:rPr lang="zh-CN" altLang="en-US" sz="2399">
                <a:effectLst>
                  <a:outerShdw blurRad="38100" dist="38100" dir="2700000" algn="tl">
                    <a:srgbClr val="C0C0C0"/>
                  </a:outerShdw>
                </a:effectLst>
                <a:latin typeface="楷体_GB2312" pitchFamily="49" charset="-122"/>
                <a:ea typeface="楷体_GB2312" pitchFamily="49" charset="-122"/>
              </a:rPr>
              <a:t>关系</a:t>
            </a:r>
            <a:r>
              <a:rPr lang="en-US" altLang="zh-CN" sz="2399">
                <a:effectLst>
                  <a:outerShdw blurRad="38100" dist="38100" dir="2700000" algn="tl">
                    <a:srgbClr val="C0C0C0"/>
                  </a:outerShdw>
                </a:effectLst>
                <a:latin typeface="楷体_GB2312" pitchFamily="49" charset="-122"/>
                <a:ea typeface="楷体_GB2312" pitchFamily="49" charset="-122"/>
              </a:rPr>
              <a:t>R</a:t>
            </a:r>
            <a:r>
              <a:rPr lang="zh-CN" altLang="en-US" sz="2399">
                <a:effectLst>
                  <a:outerShdw blurRad="38100" dist="38100" dir="2700000" algn="tl">
                    <a:srgbClr val="C0C0C0"/>
                  </a:outerShdw>
                </a:effectLst>
                <a:latin typeface="楷体_GB2312" pitchFamily="49" charset="-122"/>
                <a:ea typeface="楷体_GB2312" pitchFamily="49" charset="-122"/>
              </a:rPr>
              <a:t>和关系</a:t>
            </a:r>
            <a:r>
              <a:rPr lang="en-US" altLang="zh-CN" sz="2399">
                <a:effectLst>
                  <a:outerShdw blurRad="38100" dist="38100" dir="2700000" algn="tl">
                    <a:srgbClr val="C0C0C0"/>
                  </a:outerShdw>
                </a:effectLst>
                <a:latin typeface="楷体_GB2312" pitchFamily="49" charset="-122"/>
                <a:ea typeface="楷体_GB2312" pitchFamily="49" charset="-122"/>
              </a:rPr>
              <a:t>S</a:t>
            </a:r>
            <a:r>
              <a:rPr lang="zh-CN" altLang="en-US" sz="2399">
                <a:effectLst>
                  <a:outerShdw blurRad="38100" dist="38100" dir="2700000" algn="tl">
                    <a:srgbClr val="C0C0C0"/>
                  </a:outerShdw>
                </a:effectLst>
                <a:latin typeface="楷体_GB2312" pitchFamily="49" charset="-122"/>
                <a:ea typeface="楷体_GB2312" pitchFamily="49" charset="-122"/>
              </a:rPr>
              <a:t>的外连接 ：</a:t>
            </a:r>
          </a:p>
        </p:txBody>
      </p:sp>
      <p:grpSp>
        <p:nvGrpSpPr>
          <p:cNvPr id="3" name="Group 3"/>
          <p:cNvGrpSpPr>
            <a:grpSpLocks/>
          </p:cNvGrpSpPr>
          <p:nvPr/>
        </p:nvGrpSpPr>
        <p:grpSpPr bwMode="auto">
          <a:xfrm>
            <a:off x="2013489" y="2255655"/>
            <a:ext cx="4336379" cy="3655696"/>
            <a:chOff x="1655" y="1434"/>
            <a:chExt cx="2146" cy="2368"/>
          </a:xfrm>
        </p:grpSpPr>
        <p:graphicFrame>
          <p:nvGraphicFramePr>
            <p:cNvPr id="4" name="Object 4"/>
            <p:cNvGraphicFramePr>
              <a:graphicFrameLocks noChangeAspect="1"/>
            </p:cNvGraphicFramePr>
            <p:nvPr/>
          </p:nvGraphicFramePr>
          <p:xfrm>
            <a:off x="1655" y="1434"/>
            <a:ext cx="2146" cy="2368"/>
          </p:xfrm>
          <a:graphic>
            <a:graphicData uri="http://schemas.openxmlformats.org/presentationml/2006/ole">
              <mc:AlternateContent xmlns:mc="http://schemas.openxmlformats.org/markup-compatibility/2006">
                <mc:Choice xmlns:v="urn:schemas-microsoft-com:vml" Requires="v">
                  <p:oleObj spid="_x0000_s9240" name="Image" r:id="rId3" imgW="12419048" imgH="13701587" progId="Photoshop.Image.7">
                    <p:embed/>
                  </p:oleObj>
                </mc:Choice>
                <mc:Fallback>
                  <p:oleObj name="Image" r:id="rId3" imgW="12419048" imgH="13701587" progId="Photoshop.Image.7">
                    <p:embed/>
                    <p:pic>
                      <p:nvPicPr>
                        <p:cNvPr id="419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1434"/>
                          <a:ext cx="2146" cy="2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5"/>
            <p:cNvSpPr>
              <a:spLocks noChangeShapeType="1"/>
            </p:cNvSpPr>
            <p:nvPr/>
          </p:nvSpPr>
          <p:spPr bwMode="auto">
            <a:xfrm>
              <a:off x="1655" y="1434"/>
              <a:ext cx="1996"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465" tIns="35082" rIns="67465" bIns="35082"/>
            <a:lstStyle/>
            <a:p>
              <a:endParaRPr lang="zh-CN" altLang="en-US" sz="1799"/>
            </a:p>
          </p:txBody>
        </p:sp>
      </p:grpSp>
      <p:grpSp>
        <p:nvGrpSpPr>
          <p:cNvPr id="6" name="Group 8"/>
          <p:cNvGrpSpPr>
            <a:grpSpLocks/>
          </p:cNvGrpSpPr>
          <p:nvPr/>
        </p:nvGrpSpPr>
        <p:grpSpPr bwMode="auto">
          <a:xfrm>
            <a:off x="2011109" y="4476205"/>
            <a:ext cx="4342329" cy="946055"/>
            <a:chOff x="913" y="2870"/>
            <a:chExt cx="3649" cy="795"/>
          </a:xfrm>
        </p:grpSpPr>
        <p:sp>
          <p:nvSpPr>
            <p:cNvPr id="7" name="Rectangle 6"/>
            <p:cNvSpPr>
              <a:spLocks noChangeArrowheads="1"/>
            </p:cNvSpPr>
            <p:nvPr/>
          </p:nvSpPr>
          <p:spPr bwMode="auto">
            <a:xfrm>
              <a:off x="913" y="2870"/>
              <a:ext cx="3483" cy="795"/>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799"/>
            </a:p>
          </p:txBody>
        </p:sp>
        <p:sp>
          <p:nvSpPr>
            <p:cNvPr id="8" name="Line 7"/>
            <p:cNvSpPr>
              <a:spLocks noChangeShapeType="1"/>
            </p:cNvSpPr>
            <p:nvPr/>
          </p:nvSpPr>
          <p:spPr bwMode="auto">
            <a:xfrm>
              <a:off x="914" y="2881"/>
              <a:ext cx="36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grpSp>
      <p:pic>
        <p:nvPicPr>
          <p:cNvPr id="9" name="图片 8"/>
          <p:cNvPicPr>
            <a:picLocks noChangeAspect="1"/>
          </p:cNvPicPr>
          <p:nvPr/>
        </p:nvPicPr>
        <p:blipFill>
          <a:blip r:embed="rId5"/>
          <a:stretch>
            <a:fillRect/>
          </a:stretch>
        </p:blipFill>
        <p:spPr>
          <a:xfrm>
            <a:off x="5750960" y="116632"/>
            <a:ext cx="3393040" cy="2460501"/>
          </a:xfrm>
          <a:prstGeom prst="rect">
            <a:avLst/>
          </a:prstGeom>
        </p:spPr>
      </p:pic>
    </p:spTree>
    <p:extLst>
      <p:ext uri="{BB962C8B-B14F-4D97-AF65-F5344CB8AC3E}">
        <p14:creationId xmlns:p14="http://schemas.microsoft.com/office/powerpoint/2010/main" val="33997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1"/>
          <p:cNvGraphicFramePr>
            <a:graphicFrameLocks noChangeAspect="1"/>
          </p:cNvGraphicFramePr>
          <p:nvPr>
            <p:extLst>
              <p:ext uri="{D42A27DB-BD31-4B8C-83A1-F6EECF244321}">
                <p14:modId xmlns:p14="http://schemas.microsoft.com/office/powerpoint/2010/main" val="132739667"/>
              </p:ext>
            </p:extLst>
          </p:nvPr>
        </p:nvGraphicFramePr>
        <p:xfrm>
          <a:off x="467544" y="2526850"/>
          <a:ext cx="6503378" cy="3566446"/>
        </p:xfrm>
        <a:graphic>
          <a:graphicData uri="http://schemas.openxmlformats.org/presentationml/2006/ole">
            <mc:AlternateContent xmlns:mc="http://schemas.openxmlformats.org/markup-compatibility/2006">
              <mc:Choice xmlns:v="urn:schemas-microsoft-com:vml" Requires="v">
                <p:oleObj spid="_x0000_s10264" name="Image" r:id="rId3" imgW="6349206" imgH="3479365" progId="Photoshop.Image.7">
                  <p:embed/>
                </p:oleObj>
              </mc:Choice>
              <mc:Fallback>
                <p:oleObj name="Image" r:id="rId3" imgW="6349206" imgH="3479365" progId="Photoshop.Image.7">
                  <p:embed/>
                  <p:pic>
                    <p:nvPicPr>
                      <p:cNvPr id="430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526850"/>
                        <a:ext cx="6503378" cy="3566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7"/>
          <p:cNvGrpSpPr>
            <a:grpSpLocks/>
          </p:cNvGrpSpPr>
          <p:nvPr/>
        </p:nvGrpSpPr>
        <p:grpSpPr bwMode="auto">
          <a:xfrm>
            <a:off x="619865" y="4773580"/>
            <a:ext cx="3090443" cy="608093"/>
            <a:chOff x="181" y="3264"/>
            <a:chExt cx="2570" cy="511"/>
          </a:xfrm>
        </p:grpSpPr>
        <p:sp>
          <p:nvSpPr>
            <p:cNvPr id="4" name="Rectangle 15"/>
            <p:cNvSpPr>
              <a:spLocks noChangeArrowheads="1"/>
            </p:cNvSpPr>
            <p:nvPr/>
          </p:nvSpPr>
          <p:spPr bwMode="auto">
            <a:xfrm>
              <a:off x="181" y="3264"/>
              <a:ext cx="2560" cy="511"/>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799"/>
            </a:p>
          </p:txBody>
        </p:sp>
        <p:sp>
          <p:nvSpPr>
            <p:cNvPr id="5" name="Line 16"/>
            <p:cNvSpPr>
              <a:spLocks noChangeShapeType="1"/>
            </p:cNvSpPr>
            <p:nvPr/>
          </p:nvSpPr>
          <p:spPr bwMode="auto">
            <a:xfrm>
              <a:off x="191" y="3282"/>
              <a:ext cx="2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grpSp>
      <p:grpSp>
        <p:nvGrpSpPr>
          <p:cNvPr id="6" name="Group 21"/>
          <p:cNvGrpSpPr>
            <a:grpSpLocks/>
          </p:cNvGrpSpPr>
          <p:nvPr/>
        </p:nvGrpSpPr>
        <p:grpSpPr bwMode="auto">
          <a:xfrm>
            <a:off x="4055409" y="4752160"/>
            <a:ext cx="2904803" cy="608093"/>
            <a:chOff x="181" y="3264"/>
            <a:chExt cx="2570" cy="511"/>
          </a:xfrm>
        </p:grpSpPr>
        <p:sp>
          <p:nvSpPr>
            <p:cNvPr id="7" name="Rectangle 22"/>
            <p:cNvSpPr>
              <a:spLocks noChangeArrowheads="1"/>
            </p:cNvSpPr>
            <p:nvPr/>
          </p:nvSpPr>
          <p:spPr bwMode="auto">
            <a:xfrm>
              <a:off x="181" y="3264"/>
              <a:ext cx="2560" cy="511"/>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1799"/>
            </a:p>
          </p:txBody>
        </p:sp>
        <p:sp>
          <p:nvSpPr>
            <p:cNvPr id="8" name="Line 23"/>
            <p:cNvSpPr>
              <a:spLocks noChangeShapeType="1"/>
            </p:cNvSpPr>
            <p:nvPr/>
          </p:nvSpPr>
          <p:spPr bwMode="auto">
            <a:xfrm>
              <a:off x="191" y="3282"/>
              <a:ext cx="256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799"/>
            </a:p>
          </p:txBody>
        </p:sp>
      </p:grpSp>
      <p:pic>
        <p:nvPicPr>
          <p:cNvPr id="10" name="图片 9"/>
          <p:cNvPicPr>
            <a:picLocks noChangeAspect="1"/>
          </p:cNvPicPr>
          <p:nvPr/>
        </p:nvPicPr>
        <p:blipFill>
          <a:blip r:embed="rId5"/>
          <a:stretch>
            <a:fillRect/>
          </a:stretch>
        </p:blipFill>
        <p:spPr>
          <a:xfrm>
            <a:off x="5750960" y="116632"/>
            <a:ext cx="3393040" cy="2460501"/>
          </a:xfrm>
          <a:prstGeom prst="rect">
            <a:avLst/>
          </a:prstGeom>
        </p:spPr>
      </p:pic>
    </p:spTree>
    <p:extLst>
      <p:ext uri="{BB962C8B-B14F-4D97-AF65-F5344CB8AC3E}">
        <p14:creationId xmlns:p14="http://schemas.microsoft.com/office/powerpoint/2010/main" val="261703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874083"/>
            <a:ext cx="1028571" cy="1304762"/>
          </a:xfrm>
          <a:prstGeom prst="rect">
            <a:avLst/>
          </a:prstGeom>
        </p:spPr>
      </p:pic>
      <p:pic>
        <p:nvPicPr>
          <p:cNvPr id="4"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655035"/>
            <a:ext cx="2076190" cy="1523810"/>
          </a:xfrm>
          <a:prstGeom prst="rect">
            <a:avLst/>
          </a:prstGeom>
        </p:spPr>
      </p:pic>
      <p:sp>
        <p:nvSpPr>
          <p:cNvPr id="5" name="标题 1"/>
          <p:cNvSpPr txBox="1">
            <a:spLocks/>
          </p:cNvSpPr>
          <p:nvPr/>
        </p:nvSpPr>
        <p:spPr>
          <a:xfrm>
            <a:off x="1309083" y="840472"/>
            <a:ext cx="7799070" cy="784225"/>
          </a:xfrm>
          <a:prstGeom prst="rect">
            <a:avLst/>
          </a:prstGeom>
        </p:spPr>
        <p:txBody>
          <a:bodyPr vert="horz" lIns="91440" tIns="45720" rIns="91440" bIns="45720" rtlCol="0" anchor="b" anchorCtr="0">
            <a:noAutofit/>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defRPr/>
            </a:pPr>
            <a:r>
              <a:rPr lang="zh-CN" altLang="en-US" sz="4000" dirty="0" smtClean="0">
                <a:sym typeface="+mn-ea"/>
              </a:rPr>
              <a:t>思考：至少选修了语文和数学课程的学生姓名？</a:t>
            </a:r>
            <a:endParaRPr lang="zh-CN" altLang="en-US" sz="4000" cap="all" spc="50" noProof="1">
              <a:solidFill>
                <a:schemeClr val="tx1"/>
              </a:solidFill>
            </a:endParaRPr>
          </a:p>
        </p:txBody>
      </p:sp>
    </p:spTree>
    <p:extLst>
      <p:ext uri="{BB962C8B-B14F-4D97-AF65-F5344CB8AC3E}">
        <p14:creationId xmlns:p14="http://schemas.microsoft.com/office/powerpoint/2010/main" val="18451094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543745"/>
          <p:cNvSpPr>
            <a:spLocks noGrp="1" noChangeArrowheads="1"/>
          </p:cNvSpPr>
          <p:nvPr>
            <p:ph type="title"/>
          </p:nvPr>
        </p:nvSpPr>
        <p:spPr>
          <a:xfrm>
            <a:off x="665163" y="152400"/>
            <a:ext cx="7793037" cy="842963"/>
          </a:xfrm>
        </p:spPr>
        <p:txBody>
          <a:bodyPr/>
          <a:lstStyle/>
          <a:p>
            <a:pPr eaLnBrk="1" hangingPunct="1"/>
            <a:r>
              <a:rPr lang="zh-CN" altLang="en-US" b="1" dirty="0" smtClean="0">
                <a:solidFill>
                  <a:schemeClr val="folHlink"/>
                </a:solidFill>
                <a:ea typeface="楷体_GB2312" pitchFamily="49" charset="-122"/>
              </a:rPr>
              <a:t>除运算</a:t>
            </a:r>
          </a:p>
        </p:txBody>
      </p:sp>
      <p:sp>
        <p:nvSpPr>
          <p:cNvPr id="543747" name="文本占位符 543746"/>
          <p:cNvSpPr>
            <a:spLocks noGrp="1"/>
          </p:cNvSpPr>
          <p:nvPr>
            <p:ph type="body" idx="1"/>
          </p:nvPr>
        </p:nvSpPr>
        <p:spPr>
          <a:xfrm>
            <a:off x="152400" y="1219200"/>
            <a:ext cx="8839200" cy="2971800"/>
          </a:xfrm>
        </p:spPr>
        <p:txBody>
          <a:bodyPr/>
          <a:lstStyle/>
          <a:p>
            <a:pPr eaLnBrk="1" hangingPunct="1">
              <a:defRPr/>
            </a:pPr>
            <a:r>
              <a:rPr lang="zh-CN" altLang="en-US" noProof="1">
                <a:solidFill>
                  <a:srgbClr val="0000FF"/>
                </a:solidFill>
              </a:rPr>
              <a:t>象集</a:t>
            </a:r>
            <a:r>
              <a:rPr lang="zh-CN" altLang="en-US" noProof="1"/>
              <a:t>（</a:t>
            </a:r>
            <a:r>
              <a:rPr lang="en-US" altLang="zh-CN" noProof="1"/>
              <a:t>Image Set）</a:t>
            </a:r>
          </a:p>
          <a:p>
            <a:pPr lvl="1" eaLnBrk="1" hangingPunct="1">
              <a:defRPr/>
            </a:pPr>
            <a:r>
              <a:rPr lang="zh-CN" altLang="en-US" noProof="1"/>
              <a:t>关系</a:t>
            </a:r>
            <a:r>
              <a:rPr lang="en-US" altLang="zh-CN" noProof="1"/>
              <a:t>R(X , Z), X, Z</a:t>
            </a:r>
            <a:r>
              <a:rPr lang="zh-CN" altLang="en-US" noProof="1"/>
              <a:t>是属性组，</a:t>
            </a:r>
            <a:r>
              <a:rPr lang="en-US" altLang="zh-CN" noProof="1"/>
              <a:t>x</a:t>
            </a:r>
            <a:r>
              <a:rPr lang="zh-CN" altLang="en-US" noProof="1"/>
              <a:t>是</a:t>
            </a:r>
            <a:r>
              <a:rPr lang="en-US" altLang="zh-CN" noProof="1"/>
              <a:t>X</a:t>
            </a:r>
            <a:r>
              <a:rPr lang="zh-CN" altLang="en-US" noProof="1"/>
              <a:t>上的取值，定义</a:t>
            </a:r>
            <a:r>
              <a:rPr lang="en-US" altLang="zh-CN" noProof="1">
                <a:solidFill>
                  <a:srgbClr val="0000FF"/>
                </a:solidFill>
              </a:rPr>
              <a:t>x</a:t>
            </a:r>
            <a:r>
              <a:rPr lang="zh-CN" altLang="en-US" noProof="1">
                <a:solidFill>
                  <a:srgbClr val="0000FF"/>
                </a:solidFill>
              </a:rPr>
              <a:t>在</a:t>
            </a:r>
            <a:r>
              <a:rPr lang="en-US" altLang="zh-CN" noProof="1">
                <a:solidFill>
                  <a:srgbClr val="0000FF"/>
                </a:solidFill>
              </a:rPr>
              <a:t>R</a:t>
            </a:r>
            <a:r>
              <a:rPr lang="zh-CN" altLang="en-US" noProof="1">
                <a:solidFill>
                  <a:srgbClr val="0000FF"/>
                </a:solidFill>
              </a:rPr>
              <a:t>中的象集</a:t>
            </a:r>
            <a:r>
              <a:rPr lang="zh-CN" altLang="en-US" noProof="1"/>
              <a:t>为</a:t>
            </a:r>
          </a:p>
          <a:p>
            <a:pPr lvl="1" algn="ctr" eaLnBrk="1" hangingPunct="1">
              <a:buFont typeface="Wingdings" panose="05000000000000000000" pitchFamily="2" charset="2"/>
              <a:buNone/>
              <a:defRPr/>
            </a:pP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Z</a:t>
            </a:r>
            <a:r>
              <a:rPr lang="en-US" altLang="zh-CN" sz="3200" b="1" baseline="-16000"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x</a:t>
            </a: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 = { t[Z] | t</a:t>
            </a: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sym typeface="Symbol" panose="05050102010706020507" pitchFamily="18" charset="2"/>
              </a:rPr>
              <a:t></a:t>
            </a: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R </a:t>
            </a: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sym typeface="Symbol" panose="05050102010706020507" pitchFamily="18" charset="2"/>
              </a:rPr>
              <a:t> t</a:t>
            </a:r>
            <a:r>
              <a:rPr lang="en-US" altLang="zh-CN" b="1" noProof="1">
                <a:solidFill>
                  <a:schemeClr val="hlink"/>
                </a:solidFill>
                <a:effectLst>
                  <a:outerShdw blurRad="38100" dist="38100" dir="2700000">
                    <a:srgbClr val="C0C0C0"/>
                  </a:outerShdw>
                </a:effectLst>
                <a:latin typeface="宋体" panose="02010600030101010101" pitchFamily="2" charset="-122"/>
                <a:ea typeface="宋体" panose="02010600030101010101" pitchFamily="2" charset="-122"/>
              </a:rPr>
              <a:t>[X]= x }</a:t>
            </a:r>
          </a:p>
          <a:p>
            <a:pPr lvl="1" eaLnBrk="1" hangingPunct="1">
              <a:buFont typeface="Wingdings" panose="05000000000000000000" pitchFamily="2" charset="2"/>
              <a:buNone/>
              <a:defRPr/>
            </a:pPr>
            <a:r>
              <a:rPr lang="en-US" altLang="zh-CN" noProof="1">
                <a:latin typeface="仿宋_GB2312" pitchFamily="49" charset="-122"/>
              </a:rPr>
              <a:t>  </a:t>
            </a:r>
            <a:r>
              <a:rPr lang="zh-CN" altLang="en-US" noProof="1">
                <a:latin typeface="仿宋_GB2312" pitchFamily="49" charset="-122"/>
              </a:rPr>
              <a:t>从</a:t>
            </a:r>
            <a:r>
              <a:rPr lang="en-US" altLang="zh-CN" noProof="1">
                <a:latin typeface="仿宋_GB2312" pitchFamily="49" charset="-122"/>
              </a:rPr>
              <a:t>R</a:t>
            </a:r>
            <a:r>
              <a:rPr lang="zh-CN" altLang="en-US" noProof="1">
                <a:latin typeface="仿宋_GB2312" pitchFamily="49" charset="-122"/>
              </a:rPr>
              <a:t>中选出在</a:t>
            </a:r>
            <a:r>
              <a:rPr lang="en-US" altLang="zh-CN" noProof="1">
                <a:latin typeface="仿宋_GB2312" pitchFamily="49" charset="-122"/>
              </a:rPr>
              <a:t>X</a:t>
            </a:r>
            <a:r>
              <a:rPr lang="zh-CN" altLang="en-US" noProof="1">
                <a:latin typeface="仿宋_GB2312" pitchFamily="49" charset="-122"/>
              </a:rPr>
              <a:t>上取值为</a:t>
            </a:r>
            <a:r>
              <a:rPr lang="en-US" altLang="zh-CN" noProof="1">
                <a:latin typeface="仿宋_GB2312" pitchFamily="49" charset="-122"/>
              </a:rPr>
              <a:t>x</a:t>
            </a:r>
            <a:r>
              <a:rPr lang="zh-CN" altLang="en-US" noProof="1">
                <a:latin typeface="仿宋_GB2312" pitchFamily="49" charset="-122"/>
              </a:rPr>
              <a:t>的元组，去掉</a:t>
            </a:r>
            <a:r>
              <a:rPr lang="en-US" altLang="zh-CN" noProof="1">
                <a:latin typeface="仿宋_GB2312" pitchFamily="49" charset="-122"/>
              </a:rPr>
              <a:t>X</a:t>
            </a:r>
            <a:r>
              <a:rPr lang="zh-CN" altLang="en-US" noProof="1">
                <a:latin typeface="仿宋_GB2312" pitchFamily="49" charset="-122"/>
              </a:rPr>
              <a:t>上的分量，只留</a:t>
            </a:r>
            <a:r>
              <a:rPr lang="en-US" altLang="zh-CN" noProof="1">
                <a:latin typeface="仿宋_GB2312" pitchFamily="49" charset="-122"/>
              </a:rPr>
              <a:t>Z</a:t>
            </a:r>
            <a:r>
              <a:rPr lang="zh-CN" altLang="en-US" noProof="1">
                <a:latin typeface="仿宋_GB2312" pitchFamily="49" charset="-122"/>
              </a:rPr>
              <a:t>上的分量</a:t>
            </a:r>
            <a:endParaRPr lang="zh-CN" altLang="en-US" noProof="1">
              <a:latin typeface="宋体" panose="02010600030101010101" pitchFamily="2" charset="-122"/>
              <a:ea typeface="宋体" panose="02010600030101010101" pitchFamily="2" charset="-122"/>
            </a:endParaRPr>
          </a:p>
        </p:txBody>
      </p:sp>
      <p:sp>
        <p:nvSpPr>
          <p:cNvPr id="125956" name="文本框 543747"/>
          <p:cNvSpPr txBox="1">
            <a:spLocks noChangeArrowheads="1"/>
          </p:cNvSpPr>
          <p:nvPr/>
        </p:nvSpPr>
        <p:spPr bwMode="auto">
          <a:xfrm>
            <a:off x="1371600" y="4267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3600" baseline="-20000">
                <a:latin typeface="Times New Roman" panose="02020603050405020304" pitchFamily="18" charset="0"/>
                <a:ea typeface="仿宋_GB2312" pitchFamily="49" charset="-122"/>
              </a:rPr>
              <a:t>X            Z</a:t>
            </a:r>
            <a:endParaRPr lang="en-US" altLang="zh-CN" sz="2400" b="0" baseline="-20000">
              <a:latin typeface="Times New Roman" panose="02020603050405020304" pitchFamily="18" charset="0"/>
              <a:ea typeface="仿宋_GB2312" pitchFamily="49" charset="-122"/>
            </a:endParaRPr>
          </a:p>
        </p:txBody>
      </p:sp>
      <p:sp>
        <p:nvSpPr>
          <p:cNvPr id="125957" name="圆角矩形标注 543748"/>
          <p:cNvSpPr>
            <a:spLocks noChangeArrowheads="1"/>
          </p:cNvSpPr>
          <p:nvPr/>
        </p:nvSpPr>
        <p:spPr bwMode="auto">
          <a:xfrm>
            <a:off x="6705600" y="4351338"/>
            <a:ext cx="1905000" cy="669925"/>
          </a:xfrm>
          <a:prstGeom prst="wedgeRoundRectCallout">
            <a:avLst>
              <a:gd name="adj1" fmla="val -96833"/>
              <a:gd name="adj2" fmla="val 102843"/>
              <a:gd name="adj3" fmla="val 16667"/>
            </a:avLst>
          </a:prstGeom>
          <a:solidFill>
            <a:schemeClr val="accent1"/>
          </a:solidFill>
          <a:ln w="9525">
            <a:solidFill>
              <a:schemeClr val="tx1"/>
            </a:solidFill>
            <a:miter lim="800000"/>
            <a:headEnd/>
            <a:tailEnd/>
          </a:ln>
        </p:spPr>
        <p:txBody>
          <a:bodyPr lIns="0" tIns="0" rIns="0" bIns="0" anchor="ct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zh-CN" altLang="en-US" sz="2000">
                <a:latin typeface="Times New Roman" panose="02020603050405020304" pitchFamily="18" charset="0"/>
                <a:ea typeface="楷体_GB2312" pitchFamily="49" charset="-122"/>
              </a:rPr>
              <a:t>张军同学所选修的全部课程</a:t>
            </a:r>
          </a:p>
        </p:txBody>
      </p:sp>
      <p:sp>
        <p:nvSpPr>
          <p:cNvPr id="125958" name="文本框 543749"/>
          <p:cNvSpPr txBox="1">
            <a:spLocks noChangeArrowheads="1"/>
          </p:cNvSpPr>
          <p:nvPr/>
        </p:nvSpPr>
        <p:spPr bwMode="auto">
          <a:xfrm>
            <a:off x="3733800" y="44196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2800" baseline="-20000">
                <a:latin typeface="Times New Roman" panose="02020603050405020304" pitchFamily="18" charset="0"/>
                <a:ea typeface="仿宋_GB2312" pitchFamily="49" charset="-122"/>
              </a:rPr>
              <a:t>x=</a:t>
            </a:r>
            <a:r>
              <a:rPr lang="zh-CN" altLang="en-US" sz="2800" baseline="-20000">
                <a:latin typeface="Times New Roman" panose="02020603050405020304" pitchFamily="18" charset="0"/>
                <a:ea typeface="仿宋_GB2312" pitchFamily="49" charset="-122"/>
              </a:rPr>
              <a:t>张军</a:t>
            </a:r>
          </a:p>
        </p:txBody>
      </p:sp>
      <p:sp>
        <p:nvSpPr>
          <p:cNvPr id="125959" name="文本框 543750"/>
          <p:cNvSpPr txBox="1">
            <a:spLocks noChangeArrowheads="1"/>
          </p:cNvSpPr>
          <p:nvPr/>
        </p:nvSpPr>
        <p:spPr bwMode="auto">
          <a:xfrm>
            <a:off x="4953000" y="42672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2800">
                <a:latin typeface="宋体" panose="02010600030101010101" pitchFamily="2" charset="-122"/>
                <a:ea typeface="宋体" panose="02010600030101010101" pitchFamily="2" charset="-122"/>
              </a:rPr>
              <a:t>Z</a:t>
            </a:r>
            <a:r>
              <a:rPr lang="en-US" altLang="zh-CN" sz="2800" baseline="-16000">
                <a:latin typeface="宋体" panose="02010600030101010101" pitchFamily="2" charset="-122"/>
                <a:ea typeface="宋体" panose="02010600030101010101" pitchFamily="2" charset="-122"/>
              </a:rPr>
              <a:t>x</a:t>
            </a:r>
          </a:p>
        </p:txBody>
      </p:sp>
      <p:graphicFrame>
        <p:nvGraphicFramePr>
          <p:cNvPr id="543752" name="表格 543751"/>
          <p:cNvGraphicFramePr/>
          <p:nvPr/>
        </p:nvGraphicFramePr>
        <p:xfrm>
          <a:off x="1320800" y="4895850"/>
          <a:ext cx="2032000" cy="1584704"/>
        </p:xfrm>
        <a:graphic>
          <a:graphicData uri="http://schemas.openxmlformats.org/drawingml/2006/table">
            <a:tbl>
              <a:tblPr/>
              <a:tblGrid>
                <a:gridCol w="10668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396081">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姓名</a:t>
                      </a:r>
                    </a:p>
                  </a:txBody>
                  <a:tcPr marT="45688" marB="4568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课程</a:t>
                      </a:r>
                    </a:p>
                  </a:txBody>
                  <a:tcPr marT="45688" marB="4568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081">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张军</a:t>
                      </a:r>
                    </a:p>
                  </a:txBody>
                  <a:tcPr marT="45688" marB="4568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物理</a:t>
                      </a:r>
                    </a:p>
                  </a:txBody>
                  <a:tcPr marT="45688" marB="4568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王红</a:t>
                      </a:r>
                    </a:p>
                  </a:txBody>
                  <a:tcPr marT="45688" marB="4568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数学</a:t>
                      </a:r>
                    </a:p>
                  </a:txBody>
                  <a:tcPr marT="45688" marB="4568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张军</a:t>
                      </a:r>
                    </a:p>
                  </a:txBody>
                  <a:tcPr marT="45688" marB="4568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数学</a:t>
                      </a:r>
                    </a:p>
                  </a:txBody>
                  <a:tcPr marT="45688" marB="4568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3769" name="表格 543768"/>
          <p:cNvGraphicFramePr/>
          <p:nvPr/>
        </p:nvGraphicFramePr>
        <p:xfrm>
          <a:off x="5029200" y="5029200"/>
          <a:ext cx="762000" cy="1346200"/>
        </p:xfrm>
        <a:graphic>
          <a:graphicData uri="http://schemas.openxmlformats.org/drawingml/2006/table">
            <a:tbl>
              <a:tblPr/>
              <a:tblGrid>
                <a:gridCol w="762000">
                  <a:extLst>
                    <a:ext uri="{9D8B030D-6E8A-4147-A177-3AD203B41FA5}">
                      <a16:colId xmlns:a16="http://schemas.microsoft.com/office/drawing/2014/main" val="20000"/>
                    </a:ext>
                  </a:extLst>
                </a:gridCol>
              </a:tblGrid>
              <a:tr h="44926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课程</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476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数学</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2">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物理</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文本框 2"/>
          <p:cNvSpPr txBox="1"/>
          <p:nvPr/>
        </p:nvSpPr>
        <p:spPr>
          <a:xfrm>
            <a:off x="1984462" y="2132856"/>
            <a:ext cx="6927676" cy="461665"/>
          </a:xfrm>
          <a:prstGeom prst="rect">
            <a:avLst/>
          </a:prstGeom>
          <a:solidFill>
            <a:schemeClr val="accent2">
              <a:lumMod val="20000"/>
              <a:lumOff val="80000"/>
            </a:schemeClr>
          </a:solidFill>
        </p:spPr>
        <p:txBody>
          <a:bodyPr wrap="square" rtlCol="0">
            <a:spAutoFit/>
          </a:bodyPr>
          <a:lstStyle/>
          <a:p>
            <a:r>
              <a:rPr lang="en-US" altLang="zh-CN" dirty="0" smtClean="0"/>
              <a:t>t</a:t>
            </a:r>
            <a:r>
              <a:rPr lang="zh-CN" altLang="en-US" dirty="0" smtClean="0"/>
              <a:t>为一个元组，</a:t>
            </a:r>
            <a:r>
              <a:rPr lang="en-US" altLang="zh-CN" dirty="0" smtClean="0"/>
              <a:t>t[z]</a:t>
            </a:r>
            <a:r>
              <a:rPr lang="zh-CN" altLang="en-US" dirty="0" smtClean="0"/>
              <a:t>表示元组对应属性组</a:t>
            </a:r>
            <a:r>
              <a:rPr lang="en-US" altLang="zh-CN" dirty="0" smtClean="0"/>
              <a:t>Z</a:t>
            </a:r>
            <a:r>
              <a:rPr lang="zh-CN" altLang="en-US" dirty="0" smtClean="0"/>
              <a:t>的分量</a:t>
            </a:r>
            <a:endParaRPr lang="zh-CN" altLang="en-US" dirty="0"/>
          </a:p>
        </p:txBody>
      </p:sp>
    </p:spTree>
    <p:extLst>
      <p:ext uri="{BB962C8B-B14F-4D97-AF65-F5344CB8AC3E}">
        <p14:creationId xmlns:p14="http://schemas.microsoft.com/office/powerpoint/2010/main" val="275806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additive="base">
                                        <p:cTn id="7" dur="500" fill="hold"/>
                                        <p:tgtEl>
                                          <p:spTgt spid="125957"/>
                                        </p:tgtEl>
                                        <p:attrNameLst>
                                          <p:attrName>ppt_x</p:attrName>
                                        </p:attrNameLst>
                                      </p:cBhvr>
                                      <p:tavLst>
                                        <p:tav tm="0">
                                          <p:val>
                                            <p:strVal val="#ppt_x"/>
                                          </p:val>
                                        </p:tav>
                                        <p:tav tm="100000">
                                          <p:val>
                                            <p:strVal val="#ppt_x"/>
                                          </p:val>
                                        </p:tav>
                                      </p:tavLst>
                                    </p:anim>
                                    <p:anim calcmode="lin" valueType="num">
                                      <p:cBhvr additive="base">
                                        <p:cTn id="8"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106</a:t>
            </a:fld>
            <a:endParaRPr lang="zh-CN" altLang="en-US" strike="noStrike" noProof="1">
              <a:latin typeface="Times New Roman" panose="02020603050405020304" pitchFamily="18" charset="0"/>
              <a:ea typeface="宋体" panose="02010600030101010101" pitchFamily="2"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556792"/>
            <a:ext cx="7840169" cy="2410161"/>
          </a:xfrm>
          <a:prstGeom prst="rect">
            <a:avLst/>
          </a:prstGeom>
        </p:spPr>
      </p:pic>
      <p:sp>
        <p:nvSpPr>
          <p:cNvPr id="3" name="椭圆 2"/>
          <p:cNvSpPr/>
          <p:nvPr/>
        </p:nvSpPr>
        <p:spPr>
          <a:xfrm>
            <a:off x="2411760" y="1556792"/>
            <a:ext cx="1008112" cy="6480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364088" y="2852936"/>
            <a:ext cx="10801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94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1490663" y="77788"/>
            <a:ext cx="60483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buFont typeface="Arial" charset="0"/>
              <a:buNone/>
              <a:defRPr/>
            </a:pPr>
            <a:r>
              <a:rPr lang="zh-CN" altLang="en-US" sz="4000" b="1" dirty="0">
                <a:solidFill>
                  <a:schemeClr val="bg1"/>
                </a:solidFill>
                <a:latin typeface="+mn-ea"/>
                <a:sym typeface="Impact" pitchFamily="34" charset="0"/>
              </a:rPr>
              <a:t>专门的关系运算</a:t>
            </a:r>
          </a:p>
        </p:txBody>
      </p:sp>
      <p:sp>
        <p:nvSpPr>
          <p:cNvPr id="3" name="Rectangle 142"/>
          <p:cNvSpPr>
            <a:spLocks noChangeArrowheads="1"/>
          </p:cNvSpPr>
          <p:nvPr/>
        </p:nvSpPr>
        <p:spPr bwMode="auto">
          <a:xfrm>
            <a:off x="7217309" y="5835804"/>
            <a:ext cx="1279525" cy="958850"/>
          </a:xfrm>
          <a:prstGeom prst="rect">
            <a:avLst/>
          </a:prstGeom>
          <a:solidFill>
            <a:schemeClr val="accent1"/>
          </a:solidFill>
          <a:ln>
            <a:noFill/>
          </a:ln>
          <a:effectLst/>
          <a:extLst>
            <a:ext uri="{91240B29-F687-4F45-9708-019B960494DF}">
              <a14:hiddenLine xmlns:a14="http://schemas.microsoft.com/office/drawing/2010/main" w="38100">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 name="Rectangle 141"/>
          <p:cNvSpPr>
            <a:spLocks noChangeArrowheads="1"/>
          </p:cNvSpPr>
          <p:nvPr/>
        </p:nvSpPr>
        <p:spPr bwMode="auto">
          <a:xfrm>
            <a:off x="6382010" y="3552825"/>
            <a:ext cx="1366838" cy="958850"/>
          </a:xfrm>
          <a:prstGeom prst="rect">
            <a:avLst/>
          </a:prstGeom>
          <a:solidFill>
            <a:srgbClr val="FF6699"/>
          </a:solidFill>
          <a:ln>
            <a:noFill/>
          </a:ln>
          <a:effectLst/>
          <a:extLst>
            <a:ext uri="{91240B29-F687-4F45-9708-019B960494DF}">
              <a14:hiddenLine xmlns:a14="http://schemas.microsoft.com/office/drawing/2010/main" w="38100">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 name="Rectangle 140"/>
          <p:cNvSpPr>
            <a:spLocks noChangeArrowheads="1"/>
          </p:cNvSpPr>
          <p:nvPr/>
        </p:nvSpPr>
        <p:spPr bwMode="auto">
          <a:xfrm>
            <a:off x="6374073" y="2093913"/>
            <a:ext cx="1366837" cy="958850"/>
          </a:xfrm>
          <a:prstGeom prst="rect">
            <a:avLst/>
          </a:prstGeom>
          <a:solidFill>
            <a:srgbClr val="FF6699"/>
          </a:solidFill>
          <a:ln>
            <a:noFill/>
          </a:ln>
          <a:effectLst/>
          <a:extLst>
            <a:ext uri="{91240B29-F687-4F45-9708-019B960494DF}">
              <a14:hiddenLine xmlns:a14="http://schemas.microsoft.com/office/drawing/2010/main" w="38100">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 name="Text Box 2"/>
          <p:cNvSpPr txBox="1">
            <a:spLocks noChangeArrowheads="1"/>
          </p:cNvSpPr>
          <p:nvPr/>
        </p:nvSpPr>
        <p:spPr bwMode="auto">
          <a:xfrm>
            <a:off x="1057549" y="306606"/>
            <a:ext cx="8077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charset="0"/>
              <a:buNone/>
              <a:defRPr/>
            </a:pPr>
            <a:r>
              <a:rPr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rPr>
              <a:t>例：设关系</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R(A,B,C,D)</a:t>
            </a:r>
            <a:r>
              <a:rPr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rPr>
              <a:t>和</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S(C,D,F)</a:t>
            </a:r>
            <a:r>
              <a:rPr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rPr>
              <a:t>，求</a:t>
            </a: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R÷S</a:t>
            </a:r>
            <a:endParaRPr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endParaRPr>
          </a:p>
        </p:txBody>
      </p:sp>
      <p:graphicFrame>
        <p:nvGraphicFramePr>
          <p:cNvPr id="7" name="Group 160"/>
          <p:cNvGraphicFramePr>
            <a:graphicFrameLocks noGrp="1"/>
          </p:cNvGraphicFramePr>
          <p:nvPr>
            <p:extLst>
              <p:ext uri="{D42A27DB-BD31-4B8C-83A1-F6EECF244321}">
                <p14:modId xmlns:p14="http://schemas.microsoft.com/office/powerpoint/2010/main" val="2143788837"/>
              </p:ext>
            </p:extLst>
          </p:nvPr>
        </p:nvGraphicFramePr>
        <p:xfrm>
          <a:off x="4972310" y="1589088"/>
          <a:ext cx="2787650" cy="3414712"/>
        </p:xfrm>
        <a:graphic>
          <a:graphicData uri="http://schemas.openxmlformats.org/drawingml/2006/table">
            <a:tbl>
              <a:tblPr/>
              <a:tblGrid>
                <a:gridCol w="696913">
                  <a:extLst>
                    <a:ext uri="{9D8B030D-6E8A-4147-A177-3AD203B41FA5}">
                      <a16:colId xmlns:a16="http://schemas.microsoft.com/office/drawing/2014/main" val="20000"/>
                    </a:ext>
                  </a:extLst>
                </a:gridCol>
                <a:gridCol w="696912">
                  <a:extLst>
                    <a:ext uri="{9D8B030D-6E8A-4147-A177-3AD203B41FA5}">
                      <a16:colId xmlns:a16="http://schemas.microsoft.com/office/drawing/2014/main" val="20001"/>
                    </a:ext>
                  </a:extLst>
                </a:gridCol>
                <a:gridCol w="696913">
                  <a:extLst>
                    <a:ext uri="{9D8B030D-6E8A-4147-A177-3AD203B41FA5}">
                      <a16:colId xmlns:a16="http://schemas.microsoft.com/office/drawing/2014/main" val="20002"/>
                    </a:ext>
                  </a:extLst>
                </a:gridCol>
                <a:gridCol w="696912">
                  <a:extLst>
                    <a:ext uri="{9D8B030D-6E8A-4147-A177-3AD203B41FA5}">
                      <a16:colId xmlns:a16="http://schemas.microsoft.com/office/drawing/2014/main" val="20003"/>
                    </a:ext>
                  </a:extLst>
                </a:gridCol>
              </a:tblGrid>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pitchFamily="2" charset="-122"/>
                        </a:rPr>
                        <a:t>C</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pitchFamily="2" charset="-122"/>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a</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b</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a</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b</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f</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b</a:t>
                      </a:r>
                      <a:endParaRPr kumimoji="1"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a:t>
                      </a:r>
                      <a:endParaRPr kumimoji="1"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e</a:t>
                      </a:r>
                      <a:endParaRPr kumimoji="1"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f</a:t>
                      </a:r>
                      <a:endParaRPr kumimoji="1"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c</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1" lang="en-US" altLang="zh-CN" sz="20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f</a:t>
                      </a:r>
                      <a:endParaRPr kumimoji="1" lang="en-US" altLang="zh-CN" sz="2000" b="1" i="0" u="none" strike="noStrike" cap="none" normalizeH="0" baseline="-25000" dirty="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878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a</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b</a:t>
                      </a:r>
                      <a:endParaRPr kumimoji="1" lang="en-US" altLang="zh-CN" sz="2000" b="1" i="0" u="none" strike="noStrike" cap="none" normalizeH="0" baseline="-2500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d</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8" name="Group 137"/>
          <p:cNvGraphicFramePr>
            <a:graphicFrameLocks noGrp="1"/>
          </p:cNvGraphicFramePr>
          <p:nvPr>
            <p:extLst>
              <p:ext uri="{D42A27DB-BD31-4B8C-83A1-F6EECF244321}">
                <p14:modId xmlns:p14="http://schemas.microsoft.com/office/powerpoint/2010/main" val="82052136"/>
              </p:ext>
            </p:extLst>
          </p:nvPr>
        </p:nvGraphicFramePr>
        <p:xfrm>
          <a:off x="7214134" y="5334154"/>
          <a:ext cx="1914525" cy="1463676"/>
        </p:xfrm>
        <a:graphic>
          <a:graphicData uri="http://schemas.openxmlformats.org/drawingml/2006/table">
            <a:tbl>
              <a:tblPr/>
              <a:tblGrid>
                <a:gridCol w="639762">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pitchFamily="2" charset="-122"/>
                        </a:rPr>
                        <a:t>C</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rgbClr val="9900CC"/>
                          </a:solidFill>
                          <a:effectLst>
                            <a:outerShdw blurRad="38100" dist="38100" dir="2700000" algn="tl">
                              <a:srgbClr val="C0C0C0"/>
                            </a:outerShdw>
                          </a:effectLst>
                          <a:latin typeface="Times New Roman" pitchFamily="18" charset="0"/>
                          <a:ea typeface="宋体" pitchFamily="2" charset="-122"/>
                        </a:rPr>
                        <a:t>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F</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c</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d</a:t>
                      </a:r>
                      <a:endParaRPr kumimoji="1" lang="en-US" altLang="zh-CN" sz="26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e</a:t>
                      </a:r>
                      <a:endParaRPr kumimoji="1" lang="en-US" altLang="zh-CN" sz="26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f</a:t>
                      </a:r>
                      <a:endParaRPr kumimoji="1" lang="en-US" altLang="zh-CN" sz="26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e</a:t>
                      </a:r>
                      <a:endParaRPr kumimoji="1" lang="en-US" altLang="zh-CN" sz="2600" b="1" i="0" u="none" strike="noStrike" cap="none" normalizeH="0" baseline="-2500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Text Box 51"/>
          <p:cNvSpPr txBox="1">
            <a:spLocks noChangeArrowheads="1"/>
          </p:cNvSpPr>
          <p:nvPr/>
        </p:nvSpPr>
        <p:spPr bwMode="auto">
          <a:xfrm>
            <a:off x="4442085" y="1519238"/>
            <a:ext cx="390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defRPr/>
            </a:pPr>
            <a:r>
              <a:rPr lang="en-US" altLang="zh-CN" sz="3200" b="1">
                <a:solidFill>
                  <a:schemeClr val="tx2"/>
                </a:solidFill>
                <a:effectLst>
                  <a:outerShdw blurRad="38100" dist="38100" dir="2700000" algn="tl">
                    <a:srgbClr val="C0C0C0"/>
                  </a:outerShdw>
                </a:effectLst>
                <a:latin typeface="Arial" charset="0"/>
              </a:rPr>
              <a:t>R</a:t>
            </a:r>
          </a:p>
        </p:txBody>
      </p:sp>
      <p:sp>
        <p:nvSpPr>
          <p:cNvPr id="10" name="Text Box 52"/>
          <p:cNvSpPr txBox="1">
            <a:spLocks noChangeArrowheads="1"/>
          </p:cNvSpPr>
          <p:nvPr/>
        </p:nvSpPr>
        <p:spPr bwMode="auto">
          <a:xfrm>
            <a:off x="8619072" y="4531461"/>
            <a:ext cx="390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defRPr/>
            </a:pPr>
            <a:r>
              <a:rPr lang="en-US" altLang="zh-CN" sz="3200" b="1" dirty="0">
                <a:solidFill>
                  <a:schemeClr val="tx2"/>
                </a:solidFill>
                <a:effectLst>
                  <a:outerShdw blurRad="38100" dist="38100" dir="2700000" algn="tl">
                    <a:srgbClr val="C0C0C0"/>
                  </a:outerShdw>
                </a:effectLst>
                <a:latin typeface="Arial" charset="0"/>
              </a:rPr>
              <a:t>S</a:t>
            </a:r>
          </a:p>
        </p:txBody>
      </p:sp>
      <p:graphicFrame>
        <p:nvGraphicFramePr>
          <p:cNvPr id="11" name="Group 161"/>
          <p:cNvGraphicFramePr>
            <a:graphicFrameLocks noGrp="1"/>
          </p:cNvGraphicFramePr>
          <p:nvPr>
            <p:extLst>
              <p:ext uri="{D42A27DB-BD31-4B8C-83A1-F6EECF244321}">
                <p14:modId xmlns:p14="http://schemas.microsoft.com/office/powerpoint/2010/main" val="3594730745"/>
              </p:ext>
            </p:extLst>
          </p:nvPr>
        </p:nvGraphicFramePr>
        <p:xfrm>
          <a:off x="2151582" y="5227628"/>
          <a:ext cx="1582737" cy="1463676"/>
        </p:xfrm>
        <a:graphic>
          <a:graphicData uri="http://schemas.openxmlformats.org/drawingml/2006/table">
            <a:tbl>
              <a:tblPr/>
              <a:tblGrid>
                <a:gridCol w="769937">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tblGrid>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A</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B</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a</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b</a:t>
                      </a:r>
                      <a:endParaRPr kumimoji="1" lang="en-US" altLang="zh-CN" sz="26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99"/>
                    </a:solidFill>
                  </a:tcPr>
                </a:tc>
                <a:extLst>
                  <a:ext uri="{0D108BD9-81ED-4DB2-BD59-A6C34878D82A}">
                    <a16:rowId xmlns:a16="http://schemas.microsoft.com/office/drawing/2014/main" val="10001"/>
                  </a:ext>
                </a:extLst>
              </a:tr>
              <a:tr h="487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rPr>
                        <a:t>e</a:t>
                      </a:r>
                      <a:endParaRPr kumimoji="1" lang="en-US" altLang="zh-CN" sz="2600" b="1" i="0" u="none" strike="noStrike" cap="none" normalizeH="0" baseline="-2500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600" b="1"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rPr>
                        <a:t>d</a:t>
                      </a:r>
                      <a:endParaRPr kumimoji="1" lang="en-US" altLang="zh-CN" sz="2600" b="1" i="0" u="none" strike="noStrike" cap="none" normalizeH="0" baseline="-25000" dirty="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99"/>
                    </a:solidFill>
                  </a:tcPr>
                </a:tc>
                <a:extLst>
                  <a:ext uri="{0D108BD9-81ED-4DB2-BD59-A6C34878D82A}">
                    <a16:rowId xmlns:a16="http://schemas.microsoft.com/office/drawing/2014/main" val="10002"/>
                  </a:ext>
                </a:extLst>
              </a:tr>
            </a:tbl>
          </a:graphicData>
        </a:graphic>
      </p:graphicFrame>
      <p:sp>
        <p:nvSpPr>
          <p:cNvPr id="12" name="Rectangle 90"/>
          <p:cNvSpPr>
            <a:spLocks noChangeArrowheads="1"/>
          </p:cNvSpPr>
          <p:nvPr/>
        </p:nvSpPr>
        <p:spPr bwMode="auto">
          <a:xfrm>
            <a:off x="-338164" y="5129908"/>
            <a:ext cx="302418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 typeface="Arial" charset="0"/>
              <a:buNone/>
              <a:defRPr/>
            </a:pPr>
            <a:r>
              <a:rPr lang="zh-CN" altLang="en-US" sz="2000" b="1" dirty="0">
                <a:solidFill>
                  <a:srgbClr val="C00000"/>
                </a:solidFill>
                <a:effectLst>
                  <a:outerShdw blurRad="38100" dist="38100" dir="2700000" algn="tl">
                    <a:srgbClr val="C0C0C0"/>
                  </a:outerShdw>
                </a:effectLst>
                <a:latin typeface="Arial" charset="0"/>
              </a:rPr>
              <a:t>四、计算 </a:t>
            </a:r>
            <a:r>
              <a:rPr lang="en-US" altLang="zh-CN" sz="2000" b="1" dirty="0">
                <a:solidFill>
                  <a:srgbClr val="C00000"/>
                </a:solidFill>
                <a:effectLst>
                  <a:outerShdw blurRad="38100" dist="38100" dir="2700000" algn="tl">
                    <a:srgbClr val="C0C0C0"/>
                  </a:outerShdw>
                </a:effectLst>
                <a:latin typeface="Arial" charset="0"/>
              </a:rPr>
              <a:t>R÷S</a:t>
            </a:r>
          </a:p>
          <a:p>
            <a:pPr algn="ctr">
              <a:buFont typeface="Arial" charset="0"/>
              <a:buNone/>
              <a:defRPr/>
            </a:pP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a,b</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c,d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p>
        </p:txBody>
      </p:sp>
      <p:sp>
        <p:nvSpPr>
          <p:cNvPr id="13" name="AutoShape 143"/>
          <p:cNvSpPr>
            <a:spLocks/>
          </p:cNvSpPr>
          <p:nvPr/>
        </p:nvSpPr>
        <p:spPr bwMode="auto">
          <a:xfrm rot="5400000" flipV="1">
            <a:off x="5477135" y="725488"/>
            <a:ext cx="347663" cy="1265237"/>
          </a:xfrm>
          <a:prstGeom prst="leftBrace">
            <a:avLst>
              <a:gd name="adj1" fmla="val 3032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 name="AutoShape 144"/>
          <p:cNvSpPr>
            <a:spLocks/>
          </p:cNvSpPr>
          <p:nvPr/>
        </p:nvSpPr>
        <p:spPr bwMode="auto">
          <a:xfrm rot="5400000" flipV="1">
            <a:off x="6905885" y="719138"/>
            <a:ext cx="347663" cy="1265237"/>
          </a:xfrm>
          <a:prstGeom prst="leftBrace">
            <a:avLst>
              <a:gd name="adj1" fmla="val 3032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 name="Text Box 145"/>
          <p:cNvSpPr txBox="1">
            <a:spLocks noChangeArrowheads="1"/>
          </p:cNvSpPr>
          <p:nvPr/>
        </p:nvSpPr>
        <p:spPr bwMode="auto">
          <a:xfrm>
            <a:off x="5453323" y="6556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defRPr/>
            </a:pPr>
            <a:r>
              <a:rPr lang="en-US" altLang="zh-CN" sz="3200" b="1">
                <a:solidFill>
                  <a:schemeClr val="accent2"/>
                </a:solidFill>
                <a:effectLst>
                  <a:outerShdw blurRad="38100" dist="38100" dir="2700000" algn="tl">
                    <a:srgbClr val="C0C0C0"/>
                  </a:outerShdw>
                </a:effectLst>
                <a:latin typeface="Arial" charset="0"/>
              </a:rPr>
              <a:t>X</a:t>
            </a:r>
          </a:p>
        </p:txBody>
      </p:sp>
      <p:sp>
        <p:nvSpPr>
          <p:cNvPr id="16" name="Text Box 146"/>
          <p:cNvSpPr txBox="1">
            <a:spLocks noChangeArrowheads="1"/>
          </p:cNvSpPr>
          <p:nvPr/>
        </p:nvSpPr>
        <p:spPr bwMode="auto">
          <a:xfrm>
            <a:off x="6863023" y="6651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defRPr/>
            </a:pPr>
            <a:r>
              <a:rPr lang="en-US" altLang="zh-CN" sz="3200" b="1" dirty="0">
                <a:solidFill>
                  <a:schemeClr val="accent2"/>
                </a:solidFill>
                <a:effectLst>
                  <a:outerShdw blurRad="38100" dist="38100" dir="2700000" algn="tl">
                    <a:srgbClr val="C0C0C0"/>
                  </a:outerShdw>
                </a:effectLst>
                <a:latin typeface="Arial" charset="0"/>
              </a:rPr>
              <a:t>Y</a:t>
            </a:r>
          </a:p>
        </p:txBody>
      </p:sp>
      <p:sp>
        <p:nvSpPr>
          <p:cNvPr id="17" name="AutoShape 148"/>
          <p:cNvSpPr>
            <a:spLocks/>
          </p:cNvSpPr>
          <p:nvPr/>
        </p:nvSpPr>
        <p:spPr bwMode="auto">
          <a:xfrm rot="5400000" flipV="1">
            <a:off x="7664191" y="4515797"/>
            <a:ext cx="347662" cy="1177925"/>
          </a:xfrm>
          <a:prstGeom prst="leftBrace">
            <a:avLst>
              <a:gd name="adj1" fmla="val 28234"/>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 name="Text Box 149"/>
          <p:cNvSpPr txBox="1">
            <a:spLocks noChangeArrowheads="1"/>
          </p:cNvSpPr>
          <p:nvPr/>
        </p:nvSpPr>
        <p:spPr bwMode="auto">
          <a:xfrm>
            <a:off x="7636409" y="4403879"/>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Arial" charset="0"/>
              <a:buNone/>
              <a:defRPr/>
            </a:pPr>
            <a:r>
              <a:rPr lang="en-US" altLang="zh-CN" sz="3200" b="1">
                <a:solidFill>
                  <a:schemeClr val="accent2"/>
                </a:solidFill>
                <a:effectLst>
                  <a:outerShdw blurRad="38100" dist="38100" dir="2700000" algn="tl">
                    <a:srgbClr val="C0C0C0"/>
                  </a:outerShdw>
                </a:effectLst>
                <a:latin typeface="Arial" charset="0"/>
              </a:rPr>
              <a:t>Y</a:t>
            </a:r>
          </a:p>
        </p:txBody>
      </p:sp>
      <p:sp>
        <p:nvSpPr>
          <p:cNvPr id="19" name="Rectangle 2"/>
          <p:cNvSpPr>
            <a:spLocks noChangeArrowheads="1"/>
          </p:cNvSpPr>
          <p:nvPr/>
        </p:nvSpPr>
        <p:spPr bwMode="auto">
          <a:xfrm>
            <a:off x="111645" y="1313259"/>
            <a:ext cx="40798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spcBef>
                <a:spcPct val="20000"/>
              </a:spcBef>
              <a:spcAft>
                <a:spcPct val="10000"/>
              </a:spcAft>
              <a:buFont typeface="Arial" charset="0"/>
              <a:buNone/>
              <a:defRPr/>
            </a:pPr>
            <a:r>
              <a:rPr lang="zh-CN" altLang="en-US" sz="2000" b="1" dirty="0">
                <a:solidFill>
                  <a:srgbClr val="A50021"/>
                </a:solidFill>
                <a:effectLst>
                  <a:outerShdw blurRad="38100" dist="38100" dir="2700000" algn="tl">
                    <a:srgbClr val="C0C0C0"/>
                  </a:outerShdw>
                </a:effectLst>
                <a:latin typeface="Arial" charset="0"/>
              </a:rPr>
              <a:t>一、计算</a:t>
            </a:r>
            <a:r>
              <a:rPr lang="en-US" altLang="zh-CN" sz="2000" b="1" dirty="0">
                <a:solidFill>
                  <a:srgbClr val="A50021"/>
                </a:solidFill>
                <a:effectLst>
                  <a:outerShdw blurRad="38100" dist="38100" dir="2700000" algn="tl">
                    <a:srgbClr val="C0C0C0"/>
                  </a:outerShdw>
                </a:effectLst>
                <a:latin typeface="Arial" charset="0"/>
              </a:rPr>
              <a:t>X</a:t>
            </a:r>
            <a:r>
              <a:rPr lang="zh-CN" altLang="en-US" sz="2000" b="1" dirty="0">
                <a:solidFill>
                  <a:srgbClr val="A50021"/>
                </a:solidFill>
                <a:effectLst>
                  <a:outerShdw blurRad="38100" dist="38100" dir="2700000" algn="tl">
                    <a:srgbClr val="C0C0C0"/>
                  </a:outerShdw>
                </a:effectLst>
                <a:latin typeface="Arial" charset="0"/>
              </a:rPr>
              <a:t>的元素集合。</a:t>
            </a:r>
            <a:endParaRPr lang="zh-CN" altLang="en-US" sz="2000" b="1" dirty="0">
              <a:solidFill>
                <a:srgbClr val="A50021"/>
              </a:solidFill>
              <a:effectLst>
                <a:outerShdw blurRad="38100" dist="38100" dir="2700000" algn="tl">
                  <a:srgbClr val="C0C0C0"/>
                </a:outerShdw>
              </a:effectLst>
              <a:latin typeface="仿宋_GB2312" pitchFamily="49" charset="-122"/>
              <a:ea typeface="仿宋_GB2312" pitchFamily="49" charset="-122"/>
            </a:endParaRPr>
          </a:p>
          <a:p>
            <a:pPr>
              <a:lnSpc>
                <a:spcPct val="105000"/>
              </a:lnSpc>
              <a:spcBef>
                <a:spcPct val="20000"/>
              </a:spcBef>
              <a:spcAft>
                <a:spcPct val="10000"/>
              </a:spcAft>
              <a:buFont typeface="Arial" charset="0"/>
              <a:buNone/>
              <a:defRPr/>
            </a:pPr>
            <a:r>
              <a:rPr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X=(A,B)={(</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a,b</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b,c</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p>
        </p:txBody>
      </p:sp>
      <p:sp>
        <p:nvSpPr>
          <p:cNvPr id="20" name="Rectangle 2"/>
          <p:cNvSpPr>
            <a:spLocks noChangeArrowheads="1"/>
          </p:cNvSpPr>
          <p:nvPr/>
        </p:nvSpPr>
        <p:spPr bwMode="auto">
          <a:xfrm>
            <a:off x="172244" y="3997523"/>
            <a:ext cx="49831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spcBef>
                <a:spcPct val="20000"/>
              </a:spcBef>
              <a:spcAft>
                <a:spcPct val="10000"/>
              </a:spcAft>
              <a:buFont typeface="Arial" charset="0"/>
              <a:buNone/>
              <a:defRPr/>
            </a:pPr>
            <a:r>
              <a:rPr lang="zh-CN" altLang="en-US" sz="2000" b="1" dirty="0">
                <a:solidFill>
                  <a:srgbClr val="A50021"/>
                </a:solidFill>
                <a:effectLst>
                  <a:outerShdw blurRad="38100" dist="38100" dir="2700000" algn="tl">
                    <a:srgbClr val="C0C0C0"/>
                  </a:outerShdw>
                </a:effectLst>
                <a:latin typeface="Arial" charset="0"/>
              </a:rPr>
              <a:t>三</a:t>
            </a:r>
            <a:r>
              <a:rPr lang="zh-CN" altLang="en-US" sz="2000" b="1" dirty="0" smtClean="0">
                <a:solidFill>
                  <a:srgbClr val="A50021"/>
                </a:solidFill>
                <a:effectLst>
                  <a:outerShdw blurRad="38100" dist="38100" dir="2700000" algn="tl">
                    <a:srgbClr val="C0C0C0"/>
                  </a:outerShdw>
                </a:effectLst>
                <a:latin typeface="Arial" charset="0"/>
              </a:rPr>
              <a:t>、</a:t>
            </a:r>
            <a:r>
              <a:rPr lang="en-US" altLang="zh-CN" sz="2000" dirty="0">
                <a:solidFill>
                  <a:srgbClr val="A50021"/>
                </a:solidFill>
                <a:effectLst>
                  <a:outerShdw blurRad="38100" dist="38100" dir="2700000" algn="tl">
                    <a:srgbClr val="C0C0C0"/>
                  </a:outerShdw>
                </a:effectLst>
                <a:latin typeface="Arial" charset="0"/>
              </a:rPr>
              <a:t>S</a:t>
            </a:r>
            <a:r>
              <a:rPr lang="zh-CN" altLang="en-US" sz="2000" b="1" dirty="0" smtClean="0">
                <a:solidFill>
                  <a:srgbClr val="A50021"/>
                </a:solidFill>
                <a:effectLst>
                  <a:outerShdw blurRad="38100" dist="38100" dir="2700000" algn="tl">
                    <a:srgbClr val="C0C0C0"/>
                  </a:outerShdw>
                </a:effectLst>
                <a:latin typeface="Arial" charset="0"/>
              </a:rPr>
              <a:t>在</a:t>
            </a:r>
            <a:r>
              <a:rPr lang="en-US" altLang="zh-CN" sz="2000" dirty="0">
                <a:solidFill>
                  <a:srgbClr val="A50021"/>
                </a:solidFill>
                <a:effectLst>
                  <a:outerShdw blurRad="38100" dist="38100" dir="2700000" algn="tl">
                    <a:srgbClr val="C0C0C0"/>
                  </a:outerShdw>
                </a:effectLst>
                <a:latin typeface="Arial" charset="0"/>
              </a:rPr>
              <a:t>Y</a:t>
            </a:r>
            <a:r>
              <a:rPr lang="zh-CN" altLang="en-US" sz="2000" b="1" dirty="0" smtClean="0">
                <a:solidFill>
                  <a:srgbClr val="A50021"/>
                </a:solidFill>
                <a:effectLst>
                  <a:outerShdw blurRad="38100" dist="38100" dir="2700000" algn="tl">
                    <a:srgbClr val="C0C0C0"/>
                  </a:outerShdw>
                </a:effectLst>
                <a:latin typeface="Arial" charset="0"/>
              </a:rPr>
              <a:t>上</a:t>
            </a:r>
            <a:r>
              <a:rPr lang="zh-CN" altLang="en-US" sz="2000" b="1" dirty="0">
                <a:solidFill>
                  <a:srgbClr val="A50021"/>
                </a:solidFill>
                <a:effectLst>
                  <a:outerShdw blurRad="38100" dist="38100" dir="2700000" algn="tl">
                    <a:srgbClr val="C0C0C0"/>
                  </a:outerShdw>
                </a:effectLst>
                <a:latin typeface="Arial" charset="0"/>
              </a:rPr>
              <a:t>的投影</a:t>
            </a:r>
            <a:endParaRPr lang="zh-CN" altLang="en-US" sz="2000" b="1" dirty="0">
              <a:solidFill>
                <a:srgbClr val="A50021"/>
              </a:solidFill>
              <a:effectLst>
                <a:outerShdw blurRad="38100" dist="38100" dir="2700000" algn="tl">
                  <a:srgbClr val="C0C0C0"/>
                </a:outerShdw>
              </a:effectLst>
              <a:latin typeface="仿宋_GB2312" pitchFamily="49" charset="-122"/>
              <a:ea typeface="仿宋_GB2312" pitchFamily="49" charset="-122"/>
            </a:endParaRPr>
          </a:p>
          <a:p>
            <a:pPr>
              <a:lnSpc>
                <a:spcPct val="105000"/>
              </a:lnSpc>
              <a:spcBef>
                <a:spcPct val="20000"/>
              </a:spcBef>
              <a:spcAft>
                <a:spcPct val="10000"/>
              </a:spcAft>
              <a:buFont typeface="Arial" charset="0"/>
              <a:buNone/>
              <a:defRPr/>
            </a:pP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baseline="-25000" dirty="0">
                <a:solidFill>
                  <a:schemeClr val="tx2"/>
                </a:solidFill>
                <a:effectLst>
                  <a:outerShdw blurRad="38100" dist="38100" dir="2700000" algn="tl">
                    <a:srgbClr val="C0C0C0"/>
                  </a:outerShdw>
                </a:effectLst>
                <a:latin typeface="Arial" charset="0"/>
              </a:rPr>
              <a:t>Y</a:t>
            </a:r>
            <a:r>
              <a:rPr lang="en-US" altLang="zh-CN" sz="2000" b="1" dirty="0">
                <a:solidFill>
                  <a:schemeClr val="tx2"/>
                </a:solidFill>
                <a:effectLst>
                  <a:outerShdw blurRad="38100" dist="38100" dir="2700000" algn="tl">
                    <a:srgbClr val="C0C0C0"/>
                  </a:outerShdw>
                </a:effectLst>
                <a:latin typeface="Arial" charset="0"/>
              </a:rPr>
              <a:t>(S)</a:t>
            </a:r>
            <a:r>
              <a:rPr lang="zh-CN" altLang="en-US" sz="2000" b="1" dirty="0">
                <a:solidFill>
                  <a:schemeClr val="tx2"/>
                </a:solidFill>
                <a:effectLst>
                  <a:outerShdw blurRad="38100" dist="38100" dir="2700000" algn="tl">
                    <a:srgbClr val="C0C0C0"/>
                  </a:outerShdw>
                </a:effectLst>
                <a:latin typeface="Arial" charset="0"/>
              </a:rPr>
              <a:t>在</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(C,D)</a:t>
            </a:r>
            <a:r>
              <a:rPr lang="zh-CN" altLang="en-US" sz="2000" b="1" dirty="0">
                <a:solidFill>
                  <a:schemeClr val="tx2"/>
                </a:solidFill>
                <a:effectLst>
                  <a:outerShdw blurRad="38100" dist="38100" dir="2700000" algn="tl">
                    <a:srgbClr val="C0C0C0"/>
                  </a:outerShdw>
                </a:effectLst>
                <a:latin typeface="Arial" charset="0"/>
              </a:rPr>
              <a:t>上的投影为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c,d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e,f</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p>
        </p:txBody>
      </p:sp>
      <p:sp>
        <p:nvSpPr>
          <p:cNvPr id="21" name="Rectangle 2"/>
          <p:cNvSpPr>
            <a:spLocks noChangeArrowheads="1"/>
          </p:cNvSpPr>
          <p:nvPr/>
        </p:nvSpPr>
        <p:spPr bwMode="auto">
          <a:xfrm>
            <a:off x="172244" y="2310209"/>
            <a:ext cx="4477543"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spcBef>
                <a:spcPct val="20000"/>
              </a:spcBef>
              <a:spcAft>
                <a:spcPct val="10000"/>
              </a:spcAft>
              <a:buFont typeface="Arial" charset="0"/>
              <a:buNone/>
              <a:defRPr/>
            </a:pPr>
            <a:r>
              <a:rPr lang="zh-CN" altLang="en-US" sz="2000" b="1" dirty="0">
                <a:solidFill>
                  <a:srgbClr val="A50021"/>
                </a:solidFill>
                <a:effectLst>
                  <a:outerShdw blurRad="38100" dist="38100" dir="2700000" algn="tl">
                    <a:srgbClr val="C0C0C0"/>
                  </a:outerShdw>
                </a:effectLst>
                <a:latin typeface="Arial" charset="0"/>
              </a:rPr>
              <a:t>二、计算</a:t>
            </a:r>
            <a:r>
              <a:rPr lang="en-US" altLang="zh-CN" sz="2000" b="1" dirty="0" smtClean="0">
                <a:solidFill>
                  <a:srgbClr val="A50021"/>
                </a:solidFill>
                <a:effectLst>
                  <a:outerShdw blurRad="38100" dist="38100" dir="2700000" algn="tl">
                    <a:srgbClr val="C0C0C0"/>
                  </a:outerShdw>
                </a:effectLst>
                <a:latin typeface="Arial" charset="0"/>
              </a:rPr>
              <a:t>x</a:t>
            </a:r>
            <a:r>
              <a:rPr lang="zh-CN" altLang="en-US" sz="2000" dirty="0" smtClean="0">
                <a:solidFill>
                  <a:srgbClr val="A50021"/>
                </a:solidFill>
                <a:effectLst>
                  <a:outerShdw blurRad="38100" dist="38100" dir="2700000" algn="tl">
                    <a:srgbClr val="C0C0C0"/>
                  </a:outerShdw>
                </a:effectLst>
                <a:latin typeface="Arial" charset="0"/>
              </a:rPr>
              <a:t>在</a:t>
            </a:r>
            <a:r>
              <a:rPr lang="en-US" altLang="zh-CN" sz="2000" dirty="0" smtClean="0">
                <a:solidFill>
                  <a:srgbClr val="A50021"/>
                </a:solidFill>
                <a:effectLst>
                  <a:outerShdw blurRad="38100" dist="38100" dir="2700000" algn="tl">
                    <a:srgbClr val="C0C0C0"/>
                  </a:outerShdw>
                </a:effectLst>
                <a:latin typeface="Arial" charset="0"/>
              </a:rPr>
              <a:t>R</a:t>
            </a:r>
            <a:r>
              <a:rPr lang="zh-CN" altLang="en-US" sz="2000" dirty="0" smtClean="0">
                <a:solidFill>
                  <a:srgbClr val="A50021"/>
                </a:solidFill>
                <a:effectLst>
                  <a:outerShdw blurRad="38100" dist="38100" dir="2700000" algn="tl">
                    <a:srgbClr val="C0C0C0"/>
                  </a:outerShdw>
                </a:effectLst>
                <a:latin typeface="Arial" charset="0"/>
              </a:rPr>
              <a:t>中</a:t>
            </a:r>
            <a:r>
              <a:rPr lang="zh-CN" altLang="en-US" sz="2000" b="1" dirty="0" smtClean="0">
                <a:solidFill>
                  <a:srgbClr val="A50021"/>
                </a:solidFill>
                <a:effectLst>
                  <a:outerShdw blurRad="38100" dist="38100" dir="2700000" algn="tl">
                    <a:srgbClr val="C0C0C0"/>
                  </a:outerShdw>
                </a:effectLst>
                <a:latin typeface="Arial" charset="0"/>
              </a:rPr>
              <a:t>的</a:t>
            </a:r>
            <a:r>
              <a:rPr lang="zh-CN" altLang="en-US" sz="2000" b="1" dirty="0">
                <a:solidFill>
                  <a:srgbClr val="A50021"/>
                </a:solidFill>
                <a:effectLst>
                  <a:outerShdw blurRad="38100" dist="38100" dir="2700000" algn="tl">
                    <a:srgbClr val="C0C0C0"/>
                  </a:outerShdw>
                </a:effectLst>
                <a:latin typeface="Arial" charset="0"/>
              </a:rPr>
              <a:t>象集。</a:t>
            </a:r>
            <a:endParaRPr lang="zh-CN" altLang="en-US" sz="2000" b="1" dirty="0">
              <a:solidFill>
                <a:srgbClr val="A50021"/>
              </a:solidFill>
              <a:effectLst>
                <a:outerShdw blurRad="38100" dist="38100" dir="2700000" algn="tl">
                  <a:srgbClr val="C0C0C0"/>
                </a:outerShdw>
              </a:effectLst>
              <a:latin typeface="仿宋_GB2312" pitchFamily="49" charset="-122"/>
              <a:ea typeface="仿宋_GB2312" pitchFamily="49" charset="-122"/>
            </a:endParaRPr>
          </a:p>
          <a:p>
            <a:pPr>
              <a:lnSpc>
                <a:spcPct val="105000"/>
              </a:lnSpc>
              <a:spcBef>
                <a:spcPct val="20000"/>
              </a:spcBef>
              <a:spcAft>
                <a:spcPct val="10000"/>
              </a:spcAft>
              <a:buFont typeface="Arial" charset="0"/>
              <a:buNone/>
              <a:defRPr/>
            </a:pP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Y</a:t>
            </a:r>
            <a:r>
              <a:rPr lang="en-US" altLang="zh-CN" sz="2000" b="1" baseline="-25000" dirty="0" err="1">
                <a:solidFill>
                  <a:schemeClr val="tx2"/>
                </a:solidFill>
                <a:effectLst>
                  <a:outerShdw blurRad="38100" dist="38100" dir="2700000" algn="tl">
                    <a:srgbClr val="C0C0C0"/>
                  </a:outerShdw>
                </a:effectLst>
                <a:latin typeface="仿宋_GB2312" pitchFamily="49" charset="-122"/>
                <a:ea typeface="仿宋_GB2312" pitchFamily="49" charset="-122"/>
              </a:rPr>
              <a:t>x</a:t>
            </a:r>
            <a:r>
              <a:rPr lang="en-US" altLang="zh-CN" sz="2000" b="1" baseline="-25000" dirty="0">
                <a:solidFill>
                  <a:schemeClr val="tx2"/>
                </a:solidFill>
                <a:effectLst>
                  <a:outerShdw blurRad="38100" dist="38100" dir="2700000" algn="tl">
                    <a:srgbClr val="C0C0C0"/>
                  </a:outerShdw>
                </a:effectLst>
                <a:latin typeface="仿宋_GB2312" pitchFamily="49" charset="-122"/>
                <a:ea typeface="仿宋_GB2312" pitchFamily="49" charset="-122"/>
              </a:rPr>
              <a:t>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a,b</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的象集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c,d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e,f</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d,e</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b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b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b,c</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的象集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e,f</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b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b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的象集 </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c,d</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000" b="1" dirty="0" err="1">
                <a:solidFill>
                  <a:schemeClr val="tx2"/>
                </a:solidFill>
                <a:effectLst>
                  <a:outerShdw blurRad="38100" dist="38100" dir="2700000" algn="tl">
                    <a:srgbClr val="C0C0C0"/>
                  </a:outerShdw>
                </a:effectLst>
                <a:latin typeface="仿宋_GB2312" pitchFamily="49" charset="-122"/>
                <a:ea typeface="仿宋_GB2312" pitchFamily="49" charset="-122"/>
              </a:rPr>
              <a:t>e,f</a:t>
            </a:r>
            <a:r>
              <a:rPr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p>
        </p:txBody>
      </p:sp>
    </p:spTree>
    <p:extLst>
      <p:ext uri="{BB962C8B-B14F-4D97-AF65-F5344CB8AC3E}">
        <p14:creationId xmlns:p14="http://schemas.microsoft.com/office/powerpoint/2010/main" val="42108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P spid="2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lvl="0" algn="l" eaLnBrk="0" hangingPunct="0">
              <a:defRPr/>
            </a:pPr>
            <a:r>
              <a:rPr lang="zh-CN" altLang="en-US" sz="4000" cap="all" spc="50" dirty="0" smtClean="0">
                <a:solidFill>
                  <a:schemeClr val="tx1"/>
                </a:solidFill>
                <a:latin typeface="+mj-lt"/>
                <a:ea typeface="+mj-ea"/>
              </a:rPr>
              <a:t>除法</a:t>
            </a:r>
            <a:r>
              <a:rPr lang="en-US" altLang="zh-CN" sz="4000" dirty="0">
                <a:cs typeface="楷体" panose="02010609060101010101" charset="-122"/>
              </a:rPr>
              <a:t>÷</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a:xfrm>
            <a:off x="7080238" y="6165304"/>
            <a:ext cx="1905000" cy="457200"/>
          </a:xfrm>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108</a:t>
            </a:fld>
            <a:endParaRPr lang="zh-CN" altLang="en-US" strike="noStrike" noProof="1">
              <a:latin typeface="Times New Roman" panose="02020603050405020304" pitchFamily="18" charset="0"/>
              <a:ea typeface="宋体" panose="02010600030101010101" pitchFamily="2" charset="-122"/>
            </a:endParaRPr>
          </a:p>
        </p:txBody>
      </p:sp>
      <p:sp>
        <p:nvSpPr>
          <p:cNvPr id="3" name="Rectangle 2"/>
          <p:cNvSpPr/>
          <p:nvPr/>
        </p:nvSpPr>
        <p:spPr>
          <a:xfrm>
            <a:off x="1043305" y="1268760"/>
            <a:ext cx="7561143" cy="461665"/>
          </a:xfrm>
          <a:prstGeom prst="rect">
            <a:avLst/>
          </a:prstGeom>
        </p:spPr>
        <p:txBody>
          <a:bodyPr wrap="square">
            <a:spAutoFit/>
          </a:bodyPr>
          <a:lstStyle/>
          <a:p>
            <a:r>
              <a:rPr lang="zh-CN" altLang="en-US" dirty="0" smtClean="0"/>
              <a:t>求</a:t>
            </a:r>
            <a:r>
              <a:rPr lang="en-US" altLang="zh-CN" dirty="0" smtClean="0"/>
              <a:t>RS</a:t>
            </a:r>
            <a:r>
              <a:rPr lang="en-US" altLang="zh-CN" dirty="0">
                <a:cs typeface="楷体" panose="02010609060101010101" charset="-122"/>
              </a:rPr>
              <a:t> </a:t>
            </a:r>
            <a:r>
              <a:rPr lang="en-US" altLang="zh-CN" dirty="0" smtClean="0">
                <a:cs typeface="楷体" panose="02010609060101010101" charset="-122"/>
              </a:rPr>
              <a:t>÷S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874083"/>
            <a:ext cx="1028571" cy="13047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2655035"/>
            <a:ext cx="2076190" cy="1523810"/>
          </a:xfrm>
          <a:prstGeom prst="rect">
            <a:avLst/>
          </a:prstGeom>
        </p:spPr>
      </p:pic>
      <p:sp>
        <p:nvSpPr>
          <p:cNvPr id="11" name="Oval Callout 10"/>
          <p:cNvSpPr/>
          <p:nvPr/>
        </p:nvSpPr>
        <p:spPr>
          <a:xfrm>
            <a:off x="5344483" y="753850"/>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想想这个除法的</a:t>
            </a:r>
            <a:r>
              <a:rPr lang="zh-CN" altLang="en-US" b="0" dirty="0">
                <a:latin typeface="微软雅黑" panose="020B0503020204020204" pitchFamily="34" charset="-122"/>
                <a:ea typeface="微软雅黑" panose="020B0503020204020204" pitchFamily="34" charset="-122"/>
              </a:rPr>
              <a:t>结</a:t>
            </a:r>
            <a:r>
              <a:rPr lang="zh-CN" altLang="en-US" b="0" dirty="0" smtClean="0">
                <a:latin typeface="微软雅黑" panose="020B0503020204020204" pitchFamily="34" charset="-122"/>
                <a:ea typeface="微软雅黑" panose="020B0503020204020204" pitchFamily="34" charset="-122"/>
              </a:rPr>
              <a:t>果</a:t>
            </a:r>
            <a:r>
              <a:rPr lang="zh-CN" altLang="en-US" b="0" dirty="0">
                <a:latin typeface="微软雅黑" panose="020B0503020204020204" pitchFamily="34" charset="-122"/>
                <a:ea typeface="微软雅黑" panose="020B0503020204020204" pitchFamily="34" charset="-122"/>
              </a:rPr>
              <a:t>表</a:t>
            </a:r>
            <a:r>
              <a:rPr lang="zh-CN" altLang="en-US" b="0" dirty="0" smtClean="0">
                <a:latin typeface="微软雅黑" panose="020B0503020204020204" pitchFamily="34" charset="-122"/>
                <a:ea typeface="微软雅黑" panose="020B0503020204020204" pitchFamily="34" charset="-122"/>
              </a:rPr>
              <a:t>示</a:t>
            </a:r>
            <a:r>
              <a:rPr lang="zh-CN" altLang="en-US" b="0" dirty="0">
                <a:latin typeface="微软雅黑" panose="020B0503020204020204" pitchFamily="34" charset="-122"/>
                <a:ea typeface="微软雅黑" panose="020B0503020204020204" pitchFamily="34" charset="-122"/>
              </a:rPr>
              <a:t>什</a:t>
            </a:r>
            <a:r>
              <a:rPr lang="zh-CN" altLang="en-US" b="0" dirty="0" smtClean="0">
                <a:latin typeface="微软雅黑" panose="020B0503020204020204" pitchFamily="34" charset="-122"/>
                <a:ea typeface="微软雅黑" panose="020B0503020204020204" pitchFamily="34" charset="-122"/>
              </a:rPr>
              <a:t>么？联想除法的用处</a:t>
            </a:r>
            <a:endParaRPr lang="en-US" b="0" dirty="0">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076759" y="5157192"/>
            <a:ext cx="7799070" cy="784225"/>
          </a:xfrm>
          <a:prstGeom prst="rect">
            <a:avLst/>
          </a:prstGeom>
        </p:spPr>
        <p:txBody>
          <a:bodyPr vert="horz" lIns="91440" tIns="45720" rIns="91440" bIns="45720" rtlCol="0" anchor="b" anchorCtr="0">
            <a:noAutofit/>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defRPr/>
            </a:pPr>
            <a:r>
              <a:rPr lang="zh-CN" altLang="en-US" sz="4000" dirty="0" smtClean="0">
                <a:sym typeface="+mn-ea"/>
              </a:rPr>
              <a:t>至少</a:t>
            </a:r>
            <a:r>
              <a:rPr lang="zh-CN" altLang="en-US" sz="4000" dirty="0" smtClean="0">
                <a:sym typeface="+mn-ea"/>
              </a:rPr>
              <a:t>选修了语文和数学课程的学生</a:t>
            </a:r>
            <a:r>
              <a:rPr lang="zh-CN" altLang="en-US" sz="4000" dirty="0" smtClean="0">
                <a:sym typeface="+mn-ea"/>
              </a:rPr>
              <a:t>姓名</a:t>
            </a:r>
            <a:endParaRPr lang="zh-CN" altLang="en-US" sz="4000" cap="all" spc="50" noProof="1">
              <a:solidFill>
                <a:schemeClr val="tx1"/>
              </a:solidFill>
            </a:endParaRPr>
          </a:p>
        </p:txBody>
      </p:sp>
    </p:spTree>
    <p:extLst>
      <p:ext uri="{BB962C8B-B14F-4D97-AF65-F5344CB8AC3E}">
        <p14:creationId xmlns:p14="http://schemas.microsoft.com/office/powerpoint/2010/main" val="2502716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576" y="237597"/>
            <a:ext cx="849272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25000"/>
              </a:lnSpc>
              <a:spcAft>
                <a:spcPct val="40000"/>
              </a:spcAft>
              <a:buFontTx/>
              <a:buNone/>
              <a:defRPr/>
            </a:pPr>
            <a:r>
              <a:rPr kumimoji="1" lang="zh-CN" altLang="en-US" sz="3200" dirty="0">
                <a:solidFill>
                  <a:schemeClr val="tx2"/>
                </a:solidFill>
                <a:effectLst>
                  <a:outerShdw blurRad="38100" dist="38100" dir="2700000" algn="tl">
                    <a:srgbClr val="C0C0C0"/>
                  </a:outerShdw>
                </a:effectLst>
                <a:latin typeface="仿宋_GB2312" pitchFamily="49" charset="-122"/>
                <a:ea typeface="仿宋_GB2312" pitchFamily="49" charset="-122"/>
              </a:rPr>
              <a:t>思考</a:t>
            </a:r>
            <a:r>
              <a:rPr kumimoji="1" lang="zh-CN" altLang="en-US" sz="3200" b="1" dirty="0" smtClean="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rPr>
              <a:t>求至少选修一门学时数为</a:t>
            </a:r>
            <a:r>
              <a:rPr kumimoji="1"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90</a:t>
            </a:r>
            <a:r>
              <a:rPr kumimoji="1" lang="zh-CN" altLang="en-US" sz="3200" b="1" dirty="0">
                <a:solidFill>
                  <a:schemeClr val="tx2"/>
                </a:solidFill>
                <a:effectLst>
                  <a:outerShdw blurRad="38100" dist="38100" dir="2700000" algn="tl">
                    <a:srgbClr val="C0C0C0"/>
                  </a:outerShdw>
                </a:effectLst>
                <a:latin typeface="仿宋_GB2312" pitchFamily="49" charset="-122"/>
                <a:ea typeface="仿宋_GB2312" pitchFamily="49" charset="-122"/>
              </a:rPr>
              <a:t>的课程的学生姓名。</a:t>
            </a:r>
            <a:endParaRPr kumimoji="1" lang="en-US" altLang="zh-CN" sz="2800" b="1" dirty="0">
              <a:effectLst>
                <a:outerShdw blurRad="38100" dist="38100" dir="2700000" algn="tl">
                  <a:srgbClr val="C0C0C0"/>
                </a:outerShdw>
              </a:effectLst>
              <a:latin typeface="宋体" pitchFamily="2" charset="-122"/>
            </a:endParaRPr>
          </a:p>
        </p:txBody>
      </p:sp>
      <p:sp>
        <p:nvSpPr>
          <p:cNvPr id="3" name="矩形 2"/>
          <p:cNvSpPr/>
          <p:nvPr/>
        </p:nvSpPr>
        <p:spPr>
          <a:xfrm>
            <a:off x="323528" y="1623616"/>
            <a:ext cx="8620125" cy="631825"/>
          </a:xfrm>
          <a:prstGeom prst="rect">
            <a:avLst/>
          </a:prstGeom>
        </p:spPr>
        <p:txBody>
          <a:bodyPr>
            <a:spAutoFit/>
          </a:bodyPr>
          <a:lstStyle/>
          <a:p>
            <a:pPr eaLnBrk="1" hangingPunct="1">
              <a:lnSpc>
                <a:spcPct val="125000"/>
              </a:lnSpc>
              <a:spcAft>
                <a:spcPct val="40000"/>
              </a:spcAft>
              <a:buFontTx/>
              <a:buNone/>
              <a:defRPr/>
            </a:pPr>
            <a:r>
              <a:rPr kumimoji="1" lang="zh-CN" altLang="en-US"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b="1" baseline="-25000" dirty="0">
                <a:effectLst>
                  <a:outerShdw blurRad="38100" dist="38100" dir="2700000" algn="tl">
                    <a:srgbClr val="C0C0C0"/>
                  </a:outerShdw>
                </a:effectLst>
                <a:latin typeface="宋体" pitchFamily="2" charset="-122"/>
              </a:rPr>
              <a:t>SNAME</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err="1">
                <a:effectLst>
                  <a:outerShdw blurRad="38100" dist="38100" dir="2700000" algn="tl">
                    <a:srgbClr val="C0C0C0"/>
                  </a:outerShdw>
                </a:effectLst>
                <a:latin typeface="宋体" pitchFamily="2" charset="-122"/>
              </a:rPr>
              <a:t>σ</a:t>
            </a:r>
            <a:r>
              <a:rPr kumimoji="1" lang="en-US" altLang="zh-CN" sz="2800" b="1" baseline="-25000" dirty="0" err="1">
                <a:effectLst>
                  <a:outerShdw blurRad="38100" dist="38100" dir="2700000" algn="tl">
                    <a:srgbClr val="C0C0C0"/>
                  </a:outerShdw>
                </a:effectLst>
                <a:latin typeface="宋体" pitchFamily="2" charset="-122"/>
              </a:rPr>
              <a:t>CT</a:t>
            </a:r>
            <a:r>
              <a:rPr kumimoji="1" lang="en-US" altLang="zh-CN" sz="2800" b="1" baseline="-25000" dirty="0">
                <a:effectLst>
                  <a:outerShdw blurRad="38100" dist="38100" dir="2700000" algn="tl">
                    <a:srgbClr val="C0C0C0"/>
                  </a:outerShdw>
                </a:effectLst>
                <a:latin typeface="宋体" pitchFamily="2" charset="-122"/>
              </a:rPr>
              <a:t>=90</a:t>
            </a:r>
            <a:r>
              <a:rPr kumimoji="1" lang="en-US" altLang="zh-CN" sz="2800" b="1" dirty="0">
                <a:effectLst>
                  <a:outerShdw blurRad="38100" dist="38100" dir="2700000" algn="tl">
                    <a:srgbClr val="C0C0C0"/>
                  </a:outerShdw>
                </a:effectLst>
                <a:latin typeface="宋体" pitchFamily="2" charset="-122"/>
              </a:rPr>
              <a:t>(C)∞</a:t>
            </a:r>
            <a:r>
              <a:rPr kumimoji="1" lang="en-US" altLang="zh-CN"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b="1" baseline="-25000" dirty="0">
                <a:effectLst>
                  <a:outerShdw blurRad="38100" dist="38100" dir="2700000" algn="tl">
                    <a:srgbClr val="C0C0C0"/>
                  </a:outerShdw>
                </a:effectLst>
                <a:latin typeface="宋体" pitchFamily="2" charset="-122"/>
              </a:rPr>
              <a:t>SNO,CNO</a:t>
            </a:r>
            <a:r>
              <a:rPr kumimoji="1" lang="en-US" altLang="zh-CN" sz="2800" b="1" dirty="0">
                <a:effectLst>
                  <a:outerShdw blurRad="38100" dist="38100" dir="2700000" algn="tl">
                    <a:srgbClr val="C0C0C0"/>
                  </a:outerShdw>
                </a:effectLst>
                <a:latin typeface="宋体" pitchFamily="2" charset="-122"/>
              </a:rPr>
              <a:t>(SC)∞</a:t>
            </a:r>
            <a:r>
              <a:rPr kumimoji="1" lang="en-US" altLang="zh-CN"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b="1" baseline="-25000" dirty="0">
                <a:effectLst>
                  <a:outerShdw blurRad="38100" dist="38100" dir="2700000" algn="tl">
                    <a:srgbClr val="C0C0C0"/>
                  </a:outerShdw>
                </a:effectLst>
                <a:latin typeface="宋体" pitchFamily="2" charset="-122"/>
              </a:rPr>
              <a:t>SNO,SNAME</a:t>
            </a:r>
            <a:r>
              <a:rPr kumimoji="1" lang="en-US" altLang="zh-CN" sz="2800" b="1" dirty="0">
                <a:effectLst>
                  <a:outerShdw blurRad="38100" dist="38100" dir="2700000" algn="tl">
                    <a:srgbClr val="C0C0C0"/>
                  </a:outerShdw>
                </a:effectLst>
                <a:latin typeface="宋体" pitchFamily="2" charset="-122"/>
              </a:rPr>
              <a:t>(S)) </a:t>
            </a:r>
            <a:endParaRPr kumimoji="1" lang="zh-CN" altLang="en-US" sz="2800" b="1" dirty="0">
              <a:effectLst>
                <a:outerShdw blurRad="38100" dist="38100" dir="2700000" algn="tl">
                  <a:srgbClr val="C0C0C0"/>
                </a:outerShdw>
              </a:effectLst>
              <a:latin typeface="宋体" pitchFamily="2" charset="-122"/>
            </a:endParaRPr>
          </a:p>
        </p:txBody>
      </p:sp>
      <p:graphicFrame>
        <p:nvGraphicFramePr>
          <p:cNvPr id="4" name="Group 138"/>
          <p:cNvGraphicFramePr>
            <a:graphicFrameLocks noGrp="1"/>
          </p:cNvGraphicFramePr>
          <p:nvPr>
            <p:extLst>
              <p:ext uri="{D42A27DB-BD31-4B8C-83A1-F6EECF244321}">
                <p14:modId xmlns:p14="http://schemas.microsoft.com/office/powerpoint/2010/main" val="359609814"/>
              </p:ext>
            </p:extLst>
          </p:nvPr>
        </p:nvGraphicFramePr>
        <p:xfrm>
          <a:off x="22901" y="2916237"/>
          <a:ext cx="3768725" cy="2820987"/>
        </p:xfrm>
        <a:graphic>
          <a:graphicData uri="http://schemas.openxmlformats.org/drawingml/2006/table">
            <a:tbl>
              <a:tblPr/>
              <a:tblGrid>
                <a:gridCol w="755650">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004888">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63263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SNO</a:t>
                      </a:r>
                    </a:p>
                  </a:txBody>
                  <a:tcPr marT="41208" marB="412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SNAME</a:t>
                      </a: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SDEPT</a:t>
                      </a: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SAGE</a:t>
                      </a: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95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96001</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丁一</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19</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09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96002</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王二</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20</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96003</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张三</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数学</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21</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95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李四</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信息</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19</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刘五</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数学</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20</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96006</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赵六</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22</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16"/>
          <p:cNvGraphicFramePr>
            <a:graphicFrameLocks noGrp="1"/>
          </p:cNvGraphicFramePr>
          <p:nvPr>
            <p:extLst>
              <p:ext uri="{D42A27DB-BD31-4B8C-83A1-F6EECF244321}">
                <p14:modId xmlns:p14="http://schemas.microsoft.com/office/powerpoint/2010/main" val="1281355878"/>
              </p:ext>
            </p:extLst>
          </p:nvPr>
        </p:nvGraphicFramePr>
        <p:xfrm>
          <a:off x="3995936" y="2255441"/>
          <a:ext cx="2997200" cy="2593974"/>
        </p:xfrm>
        <a:graphic>
          <a:graphicData uri="http://schemas.openxmlformats.org/drawingml/2006/table">
            <a:tbl>
              <a:tblPr/>
              <a:tblGrid>
                <a:gridCol w="749300">
                  <a:extLst>
                    <a:ext uri="{9D8B030D-6E8A-4147-A177-3AD203B41FA5}">
                      <a16:colId xmlns:a16="http://schemas.microsoft.com/office/drawing/2014/main" val="20000"/>
                    </a:ext>
                  </a:extLst>
                </a:gridCol>
                <a:gridCol w="1146175">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tblGrid>
              <a:tr h="3969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CNO</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CNAME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高等代数</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144</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程序设计</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100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8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微机原理</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44</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C4</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数据结构</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64</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8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C5</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编译原理</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C6</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操作系统</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32</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156"/>
          <p:cNvGraphicFramePr>
            <a:graphicFrameLocks noGrp="1"/>
          </p:cNvGraphicFramePr>
          <p:nvPr>
            <p:extLst>
              <p:ext uri="{D42A27DB-BD31-4B8C-83A1-F6EECF244321}">
                <p14:modId xmlns:p14="http://schemas.microsoft.com/office/powerpoint/2010/main" val="1782292691"/>
              </p:ext>
            </p:extLst>
          </p:nvPr>
        </p:nvGraphicFramePr>
        <p:xfrm>
          <a:off x="6519460" y="4983161"/>
          <a:ext cx="2616200" cy="1874839"/>
        </p:xfrm>
        <a:graphic>
          <a:graphicData uri="http://schemas.openxmlformats.org/drawingml/2006/table">
            <a:tbl>
              <a:tblPr/>
              <a:tblGrid>
                <a:gridCol w="763588">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1103312">
                  <a:extLst>
                    <a:ext uri="{9D8B030D-6E8A-4147-A177-3AD203B41FA5}">
                      <a16:colId xmlns:a16="http://schemas.microsoft.com/office/drawing/2014/main" val="20002"/>
                    </a:ext>
                  </a:extLst>
                </a:gridCol>
              </a:tblGrid>
              <a:tr h="39693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SNO</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CNO</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GRADE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7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70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6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C2</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81</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1403648" y="5805264"/>
            <a:ext cx="720080" cy="461665"/>
          </a:xfrm>
          <a:prstGeom prst="rect">
            <a:avLst/>
          </a:prstGeom>
          <a:noFill/>
        </p:spPr>
        <p:txBody>
          <a:bodyPr wrap="square" rtlCol="0">
            <a:spAutoFit/>
          </a:bodyPr>
          <a:lstStyle/>
          <a:p>
            <a:r>
              <a:rPr lang="en-US" altLang="zh-CN" dirty="0" smtClean="0"/>
              <a:t>S</a:t>
            </a:r>
            <a:endParaRPr lang="zh-CN" altLang="en-US" dirty="0"/>
          </a:p>
        </p:txBody>
      </p:sp>
      <p:sp>
        <p:nvSpPr>
          <p:cNvPr id="8" name="文本框 7"/>
          <p:cNvSpPr txBox="1"/>
          <p:nvPr/>
        </p:nvSpPr>
        <p:spPr>
          <a:xfrm>
            <a:off x="4795503" y="4827340"/>
            <a:ext cx="720080" cy="461665"/>
          </a:xfrm>
          <a:prstGeom prst="rect">
            <a:avLst/>
          </a:prstGeom>
          <a:noFill/>
        </p:spPr>
        <p:txBody>
          <a:bodyPr wrap="square" rtlCol="0">
            <a:spAutoFit/>
          </a:bodyPr>
          <a:lstStyle/>
          <a:p>
            <a:r>
              <a:rPr lang="en-US" altLang="zh-CN" dirty="0" smtClean="0"/>
              <a:t>C</a:t>
            </a:r>
            <a:endParaRPr lang="zh-CN" altLang="en-US" dirty="0"/>
          </a:p>
        </p:txBody>
      </p:sp>
      <p:sp>
        <p:nvSpPr>
          <p:cNvPr id="9" name="文本框 8"/>
          <p:cNvSpPr txBox="1"/>
          <p:nvPr/>
        </p:nvSpPr>
        <p:spPr>
          <a:xfrm>
            <a:off x="5515583" y="5737224"/>
            <a:ext cx="1144649" cy="461665"/>
          </a:xfrm>
          <a:prstGeom prst="rect">
            <a:avLst/>
          </a:prstGeom>
          <a:noFill/>
        </p:spPr>
        <p:txBody>
          <a:bodyPr wrap="square" rtlCol="0">
            <a:spAutoFit/>
          </a:bodyPr>
          <a:lstStyle/>
          <a:p>
            <a:r>
              <a:rPr lang="en-US" altLang="zh-CN" dirty="0" smtClean="0"/>
              <a:t>SC</a:t>
            </a:r>
            <a:endParaRPr lang="zh-CN" altLang="en-US" dirty="0"/>
          </a:p>
        </p:txBody>
      </p:sp>
    </p:spTree>
    <p:extLst>
      <p:ext uri="{BB962C8B-B14F-4D97-AF65-F5344CB8AC3E}">
        <p14:creationId xmlns:p14="http://schemas.microsoft.com/office/powerpoint/2010/main" val="251114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49505"/>
          <p:cNvSpPr>
            <a:spLocks noGrp="1" noChangeArrowheads="1"/>
          </p:cNvSpPr>
          <p:nvPr>
            <p:ph type="title"/>
          </p:nvPr>
        </p:nvSpPr>
        <p:spPr>
          <a:xfrm>
            <a:off x="706438" y="366713"/>
            <a:ext cx="7772400" cy="625475"/>
          </a:xfrm>
        </p:spPr>
        <p:txBody>
          <a:bodyPr/>
          <a:lstStyle/>
          <a:p>
            <a:r>
              <a:rPr lang="zh-CN" altLang="en-US" b="1" dirty="0" smtClean="0">
                <a:solidFill>
                  <a:schemeClr val="folHlink"/>
                </a:solidFill>
                <a:ea typeface="楷体_GB2312" pitchFamily="49" charset="-122"/>
              </a:rPr>
              <a:t>关系</a:t>
            </a:r>
          </a:p>
        </p:txBody>
      </p:sp>
      <p:sp>
        <p:nvSpPr>
          <p:cNvPr id="21506" name="文本占位符 149506"/>
          <p:cNvSpPr>
            <a:spLocks noGrp="1" noChangeArrowheads="1"/>
          </p:cNvSpPr>
          <p:nvPr>
            <p:ph type="body" idx="1"/>
          </p:nvPr>
        </p:nvSpPr>
        <p:spPr>
          <a:xfrm>
            <a:off x="228600" y="1219200"/>
            <a:ext cx="8763000" cy="3657600"/>
          </a:xfrm>
        </p:spPr>
        <p:txBody>
          <a:bodyPr/>
          <a:lstStyle/>
          <a:p>
            <a:r>
              <a:rPr lang="zh-CN" altLang="en-US" dirty="0" smtClean="0"/>
              <a:t>关系</a:t>
            </a:r>
          </a:p>
          <a:p>
            <a:pPr lvl="1"/>
            <a:r>
              <a:rPr lang="zh-CN" altLang="en-US" dirty="0" smtClean="0">
                <a:solidFill>
                  <a:srgbClr val="0000FF"/>
                </a:solidFill>
              </a:rPr>
              <a:t>笛卡尔积</a:t>
            </a:r>
            <a:r>
              <a:rPr lang="en-US" altLang="zh-CN" dirty="0" smtClean="0">
                <a:solidFill>
                  <a:srgbClr val="0000FF"/>
                </a:solidFill>
              </a:rPr>
              <a:t>D</a:t>
            </a:r>
            <a:r>
              <a:rPr lang="en-US" altLang="zh-CN" sz="3200" baseline="-18000" dirty="0" smtClean="0">
                <a:solidFill>
                  <a:srgbClr val="0000FF"/>
                </a:solidFill>
              </a:rPr>
              <a:t>1</a:t>
            </a:r>
            <a:r>
              <a:rPr lang="en-US" altLang="zh-CN" dirty="0" smtClean="0">
                <a:solidFill>
                  <a:srgbClr val="0000FF"/>
                </a:solidFill>
              </a:rPr>
              <a:t>×D</a:t>
            </a:r>
            <a:r>
              <a:rPr lang="en-US" altLang="zh-CN" sz="3200" baseline="-18000" dirty="0" smtClean="0">
                <a:solidFill>
                  <a:srgbClr val="0000FF"/>
                </a:solidFill>
              </a:rPr>
              <a:t>2</a:t>
            </a:r>
            <a:r>
              <a:rPr lang="en-US" altLang="zh-CN" dirty="0" smtClean="0">
                <a:solidFill>
                  <a:srgbClr val="0000FF"/>
                </a:solidFill>
              </a:rPr>
              <a:t>×</a:t>
            </a:r>
            <a:r>
              <a:rPr lang="en-US" altLang="zh-CN" dirty="0" smtClean="0">
                <a:solidFill>
                  <a:srgbClr val="0000FF"/>
                </a:solidFill>
                <a:latin typeface="Times New Roman" panose="02020603050405020304" pitchFamily="18" charset="0"/>
              </a:rPr>
              <a:t>…</a:t>
            </a:r>
            <a:r>
              <a:rPr lang="en-US" altLang="zh-CN" dirty="0" smtClean="0">
                <a:solidFill>
                  <a:srgbClr val="0000FF"/>
                </a:solidFill>
              </a:rPr>
              <a:t>×</a:t>
            </a:r>
            <a:r>
              <a:rPr lang="en-US" altLang="zh-CN" dirty="0" err="1" smtClean="0">
                <a:solidFill>
                  <a:srgbClr val="0000FF"/>
                </a:solidFill>
              </a:rPr>
              <a:t>D</a:t>
            </a:r>
            <a:r>
              <a:rPr lang="en-US" altLang="zh-CN" sz="3200" baseline="-18000" dirty="0" err="1" smtClean="0">
                <a:solidFill>
                  <a:srgbClr val="0000FF"/>
                </a:solidFill>
              </a:rPr>
              <a:t>n</a:t>
            </a:r>
            <a:r>
              <a:rPr lang="zh-CN" altLang="en-US" dirty="0" smtClean="0">
                <a:solidFill>
                  <a:srgbClr val="0000FF"/>
                </a:solidFill>
              </a:rPr>
              <a:t>的子集叫做在域</a:t>
            </a:r>
            <a:r>
              <a:rPr lang="en-US" altLang="zh-CN" dirty="0" smtClean="0">
                <a:solidFill>
                  <a:srgbClr val="0000FF"/>
                </a:solidFill>
              </a:rPr>
              <a:t>D</a:t>
            </a:r>
            <a:r>
              <a:rPr lang="en-US" altLang="zh-CN" sz="3200" baseline="-18000" dirty="0" smtClean="0">
                <a:solidFill>
                  <a:srgbClr val="0000FF"/>
                </a:solidFill>
              </a:rPr>
              <a:t>1 </a:t>
            </a:r>
            <a:r>
              <a:rPr lang="en-US" altLang="zh-CN" dirty="0" smtClean="0">
                <a:solidFill>
                  <a:srgbClr val="0000FF"/>
                </a:solidFill>
              </a:rPr>
              <a:t>, D</a:t>
            </a:r>
            <a:r>
              <a:rPr lang="en-US" altLang="zh-CN" sz="3200" baseline="-18000" dirty="0" smtClean="0">
                <a:solidFill>
                  <a:srgbClr val="0000FF"/>
                </a:solidFill>
              </a:rPr>
              <a:t>2 </a:t>
            </a:r>
            <a:r>
              <a:rPr lang="en-US" altLang="zh-CN" dirty="0" smtClean="0">
                <a:solidFill>
                  <a:srgbClr val="0000FF"/>
                </a:solidFill>
              </a:rPr>
              <a:t>,</a:t>
            </a:r>
            <a:r>
              <a:rPr lang="en-US" altLang="zh-CN" dirty="0" smtClean="0">
                <a:solidFill>
                  <a:srgbClr val="0000FF"/>
                </a:solidFill>
                <a:latin typeface="Times New Roman" panose="02020603050405020304" pitchFamily="18" charset="0"/>
              </a:rPr>
              <a:t>…</a:t>
            </a:r>
            <a:r>
              <a:rPr lang="en-US" altLang="zh-CN" dirty="0" smtClean="0">
                <a:solidFill>
                  <a:srgbClr val="0000FF"/>
                </a:solidFill>
              </a:rPr>
              <a:t>, </a:t>
            </a:r>
            <a:r>
              <a:rPr lang="en-US" altLang="zh-CN" dirty="0" err="1" smtClean="0">
                <a:solidFill>
                  <a:srgbClr val="0000FF"/>
                </a:solidFill>
              </a:rPr>
              <a:t>D</a:t>
            </a:r>
            <a:r>
              <a:rPr lang="en-US" altLang="zh-CN" sz="3200" baseline="-18000" dirty="0" err="1" smtClean="0">
                <a:solidFill>
                  <a:srgbClr val="0000FF"/>
                </a:solidFill>
              </a:rPr>
              <a:t>n</a:t>
            </a:r>
            <a:r>
              <a:rPr lang="zh-CN" altLang="en-US" dirty="0" smtClean="0">
                <a:solidFill>
                  <a:srgbClr val="0000FF"/>
                </a:solidFill>
              </a:rPr>
              <a:t>上的关系，用</a:t>
            </a:r>
            <a:r>
              <a:rPr lang="en-US" altLang="zh-CN" sz="3200" dirty="0" smtClean="0">
                <a:solidFill>
                  <a:srgbClr val="800000"/>
                </a:solidFill>
              </a:rPr>
              <a:t>R(D</a:t>
            </a:r>
            <a:r>
              <a:rPr lang="en-US" altLang="zh-CN" sz="4000" baseline="-18000" dirty="0" smtClean="0">
                <a:solidFill>
                  <a:srgbClr val="800000"/>
                </a:solidFill>
              </a:rPr>
              <a:t>1 </a:t>
            </a:r>
            <a:r>
              <a:rPr lang="en-US" altLang="zh-CN" sz="3200" dirty="0" smtClean="0">
                <a:solidFill>
                  <a:srgbClr val="800000"/>
                </a:solidFill>
              </a:rPr>
              <a:t>, D</a:t>
            </a:r>
            <a:r>
              <a:rPr lang="en-US" altLang="zh-CN" sz="4000" baseline="-18000" dirty="0" smtClean="0">
                <a:solidFill>
                  <a:srgbClr val="800000"/>
                </a:solidFill>
              </a:rPr>
              <a:t>2 </a:t>
            </a:r>
            <a:r>
              <a:rPr lang="en-US" altLang="zh-CN" sz="3200" dirty="0" smtClean="0">
                <a:solidFill>
                  <a:srgbClr val="800000"/>
                </a:solidFill>
              </a:rPr>
              <a:t>,</a:t>
            </a:r>
            <a:r>
              <a:rPr lang="en-US" altLang="zh-CN" sz="3200" dirty="0" smtClean="0">
                <a:solidFill>
                  <a:srgbClr val="800000"/>
                </a:solidFill>
                <a:latin typeface="Times New Roman" panose="02020603050405020304" pitchFamily="18" charset="0"/>
              </a:rPr>
              <a:t>…</a:t>
            </a:r>
            <a:r>
              <a:rPr lang="en-US" altLang="zh-CN" sz="3200" dirty="0" smtClean="0">
                <a:solidFill>
                  <a:srgbClr val="800000"/>
                </a:solidFill>
              </a:rPr>
              <a:t>, </a:t>
            </a:r>
            <a:r>
              <a:rPr lang="en-US" altLang="zh-CN" sz="3200" dirty="0" err="1" smtClean="0">
                <a:solidFill>
                  <a:srgbClr val="800000"/>
                </a:solidFill>
              </a:rPr>
              <a:t>D</a:t>
            </a:r>
            <a:r>
              <a:rPr lang="en-US" altLang="zh-CN" sz="4000" baseline="-18000" dirty="0" err="1" smtClean="0">
                <a:solidFill>
                  <a:srgbClr val="800000"/>
                </a:solidFill>
              </a:rPr>
              <a:t>n</a:t>
            </a:r>
            <a:r>
              <a:rPr lang="en-US" altLang="zh-CN" sz="4000" baseline="-18000" dirty="0" smtClean="0">
                <a:solidFill>
                  <a:srgbClr val="800000"/>
                </a:solidFill>
              </a:rPr>
              <a:t> </a:t>
            </a:r>
            <a:r>
              <a:rPr lang="en-US" altLang="zh-CN" sz="3200" dirty="0" smtClean="0">
                <a:solidFill>
                  <a:srgbClr val="800000"/>
                </a:solidFill>
              </a:rPr>
              <a:t>)</a:t>
            </a:r>
            <a:r>
              <a:rPr lang="zh-CN" altLang="en-US" dirty="0" smtClean="0">
                <a:solidFill>
                  <a:srgbClr val="0000FF"/>
                </a:solidFill>
              </a:rPr>
              <a:t>表示</a:t>
            </a:r>
          </a:p>
          <a:p>
            <a:pPr lvl="1"/>
            <a:r>
              <a:rPr lang="en-US" altLang="zh-CN" dirty="0" smtClean="0"/>
              <a:t>R</a:t>
            </a:r>
            <a:r>
              <a:rPr lang="zh-CN" altLang="en-US" dirty="0" smtClean="0"/>
              <a:t>是关系的名字，具有</a:t>
            </a:r>
            <a:r>
              <a:rPr lang="en-US" altLang="zh-CN" dirty="0" smtClean="0"/>
              <a:t>n</a:t>
            </a:r>
            <a:r>
              <a:rPr lang="zh-CN" altLang="en-US" dirty="0" smtClean="0"/>
              <a:t>个属性的关系称为</a:t>
            </a:r>
            <a:r>
              <a:rPr lang="en-US" altLang="zh-CN" i="1" dirty="0" smtClean="0"/>
              <a:t>n</a:t>
            </a:r>
            <a:r>
              <a:rPr lang="zh-CN" altLang="en-US" dirty="0" smtClean="0"/>
              <a:t>元关系</a:t>
            </a:r>
            <a:endParaRPr lang="en-US" altLang="zh-CN" dirty="0" smtClean="0"/>
          </a:p>
          <a:p>
            <a:pPr lvl="1"/>
            <a:r>
              <a:rPr lang="en-US" altLang="zh-CN" dirty="0" smtClean="0"/>
              <a:t>n: </a:t>
            </a:r>
            <a:r>
              <a:rPr lang="zh-CN" altLang="en-US" dirty="0" smtClean="0"/>
              <a:t>关系的</a:t>
            </a:r>
            <a:r>
              <a:rPr lang="zh-CN" altLang="en-US" dirty="0" smtClean="0">
                <a:solidFill>
                  <a:srgbClr val="0000FF"/>
                </a:solidFill>
              </a:rPr>
              <a:t>目</a:t>
            </a:r>
            <a:r>
              <a:rPr lang="zh-CN" altLang="en-US" dirty="0" smtClean="0"/>
              <a:t>或者</a:t>
            </a:r>
            <a:r>
              <a:rPr lang="zh-CN" altLang="en-US" dirty="0" smtClean="0">
                <a:solidFill>
                  <a:srgbClr val="0000FF"/>
                </a:solidFill>
              </a:rPr>
              <a:t>度</a:t>
            </a:r>
          </a:p>
          <a:p>
            <a:pPr lvl="1"/>
            <a:r>
              <a:rPr lang="zh-CN" altLang="en-US" b="1" dirty="0" smtClean="0">
                <a:solidFill>
                  <a:srgbClr val="FF0000"/>
                </a:solidFill>
              </a:rPr>
              <a:t>关系是笛卡尔积中有意义的子集</a:t>
            </a:r>
          </a:p>
          <a:p>
            <a:pPr lvl="1"/>
            <a:r>
              <a:rPr lang="zh-CN" altLang="en-US" dirty="0" smtClean="0"/>
              <a:t>关系也可以表示为二维表</a:t>
            </a:r>
          </a:p>
          <a:p>
            <a:pPr lvl="1" algn="ctr">
              <a:buFont typeface="Wingdings" panose="05000000000000000000" pitchFamily="2" charset="2"/>
              <a:buNone/>
            </a:pPr>
            <a:r>
              <a:rPr lang="zh-CN" altLang="en-US" dirty="0" smtClean="0"/>
              <a:t>关系</a:t>
            </a:r>
            <a:r>
              <a:rPr lang="en-US" altLang="zh-CN" dirty="0" smtClean="0"/>
              <a:t>TEACH(T, S, C)</a:t>
            </a:r>
          </a:p>
        </p:txBody>
      </p:sp>
      <p:graphicFrame>
        <p:nvGraphicFramePr>
          <p:cNvPr id="149508" name="表格 149507"/>
          <p:cNvGraphicFramePr/>
          <p:nvPr/>
        </p:nvGraphicFramePr>
        <p:xfrm>
          <a:off x="1752600" y="4749800"/>
          <a:ext cx="6096000" cy="2042020"/>
        </p:xfrm>
        <a:graphic>
          <a:graphicData uri="http://schemas.openxmlformats.org/drawingml/2006/table">
            <a:tbl>
              <a:tblPr/>
              <a:tblGrid>
                <a:gridCol w="20320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5705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a:t>T</a:t>
                      </a:r>
                    </a:p>
                  </a:txBody>
                  <a:tcPr marT="45706" marB="4570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a:t>S</a:t>
                      </a:r>
                    </a:p>
                  </a:txBody>
                  <a:tcPr marT="45706" marB="4570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400"/>
                        <a:t>C</a:t>
                      </a:r>
                    </a:p>
                  </a:txBody>
                  <a:tcPr marT="45706" marB="4570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11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marT="45706" marB="4570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1</a:t>
                      </a:r>
                    </a:p>
                  </a:txBody>
                  <a:tcPr marT="45706" marB="4570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1</a:t>
                      </a:r>
                    </a:p>
                  </a:txBody>
                  <a:tcPr marT="45706" marB="4570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marT="45706" marB="4570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1</a:t>
                      </a:r>
                    </a:p>
                  </a:txBody>
                  <a:tcPr marT="45706" marB="4570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2</a:t>
                      </a:r>
                    </a:p>
                  </a:txBody>
                  <a:tcPr marT="45706" marB="4570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1</a:t>
                      </a:r>
                    </a:p>
                  </a:txBody>
                  <a:tcPr marT="45706" marB="4570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2</a:t>
                      </a:r>
                    </a:p>
                  </a:txBody>
                  <a:tcPr marT="45706" marB="4570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1</a:t>
                      </a:r>
                    </a:p>
                  </a:txBody>
                  <a:tcPr marT="45706" marB="4570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t</a:t>
                      </a:r>
                      <a:r>
                        <a:rPr lang="en-US" altLang="zh-CN" sz="2000" b="1" baseline="-20000"/>
                        <a:t>2</a:t>
                      </a:r>
                    </a:p>
                  </a:txBody>
                  <a:tcPr marT="45706" marB="45706">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s</a:t>
                      </a:r>
                      <a:r>
                        <a:rPr lang="en-US" altLang="zh-CN" sz="2000" b="1" baseline="-20000"/>
                        <a:t>3</a:t>
                      </a:r>
                    </a:p>
                  </a:txBody>
                  <a:tcPr marT="45706" marB="45706">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b="1"/>
                        <a:t>c</a:t>
                      </a:r>
                      <a:r>
                        <a:rPr lang="en-US" altLang="zh-CN" sz="2000" b="1" baseline="-20000"/>
                        <a:t>2</a:t>
                      </a:r>
                    </a:p>
                  </a:txBody>
                  <a:tcPr marT="45706" marB="45706">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3" name="椭圆形标注 149533"/>
          <p:cNvSpPr>
            <a:spLocks noChangeArrowheads="1"/>
          </p:cNvSpPr>
          <p:nvPr/>
        </p:nvSpPr>
        <p:spPr bwMode="auto">
          <a:xfrm>
            <a:off x="457200" y="5791200"/>
            <a:ext cx="1143000" cy="609600"/>
          </a:xfrm>
          <a:prstGeom prst="wedgeEllipseCallout">
            <a:avLst>
              <a:gd name="adj1" fmla="val 57778"/>
              <a:gd name="adj2" fmla="val -104426"/>
            </a:avLst>
          </a:prstGeom>
          <a:solidFill>
            <a:schemeClr val="accent1"/>
          </a:solidFill>
          <a:ln w="9525">
            <a:solidFill>
              <a:schemeClr val="tx1"/>
            </a:solidFill>
            <a:miter lim="800000"/>
            <a:headEnd/>
            <a:tailEnd/>
          </a:ln>
        </p:spPr>
        <p:txBody>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b="0">
                <a:ea typeface="华文新魏" panose="02010800040101010101" pitchFamily="2" charset="-122"/>
              </a:rPr>
              <a:t>元组</a:t>
            </a:r>
          </a:p>
        </p:txBody>
      </p:sp>
      <p:sp>
        <p:nvSpPr>
          <p:cNvPr id="21534" name="椭圆形标注 149534"/>
          <p:cNvSpPr>
            <a:spLocks noChangeArrowheads="1"/>
          </p:cNvSpPr>
          <p:nvPr/>
        </p:nvSpPr>
        <p:spPr bwMode="auto">
          <a:xfrm>
            <a:off x="7239000" y="3886200"/>
            <a:ext cx="1295400" cy="609600"/>
          </a:xfrm>
          <a:prstGeom prst="wedgeEllipseCallout">
            <a:avLst>
              <a:gd name="adj1" fmla="val -67648"/>
              <a:gd name="adj2" fmla="val 87759"/>
            </a:avLst>
          </a:prstGeom>
          <a:solidFill>
            <a:schemeClr val="accent1"/>
          </a:solidFill>
          <a:ln w="9525">
            <a:solidFill>
              <a:schemeClr val="tx1"/>
            </a:solidFill>
            <a:miter lim="800000"/>
            <a:headEnd/>
            <a:tailEnd/>
          </a:ln>
        </p:spPr>
        <p:txBody>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b="0">
                <a:ea typeface="华文新魏" panose="02010800040101010101" pitchFamily="2" charset="-122"/>
              </a:rPr>
              <a:t>属性</a:t>
            </a:r>
          </a:p>
        </p:txBody>
      </p:sp>
    </p:spTree>
    <p:extLst>
      <p:ext uri="{BB962C8B-B14F-4D97-AF65-F5344CB8AC3E}">
        <p14:creationId xmlns:p14="http://schemas.microsoft.com/office/powerpoint/2010/main" val="293522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wipe(down)">
                                      <p:cBhvr>
                                        <p:cTn id="7" dur="500"/>
                                        <p:tgtEl>
                                          <p:spTgt spid="215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506">
                                            <p:txEl>
                                              <p:pRg st="3" end="3"/>
                                            </p:txEl>
                                          </p:spTgt>
                                        </p:tgtEl>
                                        <p:attrNameLst>
                                          <p:attrName>style.visibility</p:attrName>
                                        </p:attrNameLst>
                                      </p:cBhvr>
                                      <p:to>
                                        <p:strVal val="visible"/>
                                      </p:to>
                                    </p:set>
                                    <p:animEffect transition="in" filter="wipe(down)">
                                      <p:cBhvr>
                                        <p:cTn id="12"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15740" y="1225475"/>
            <a:ext cx="757582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spcAft>
                <a:spcPct val="10000"/>
              </a:spcAft>
              <a:buFont typeface="Arial" charset="0"/>
              <a:buNone/>
              <a:defRPr/>
            </a:pPr>
            <a:r>
              <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3200" b="1" baseline="-25000" dirty="0">
                <a:effectLst>
                  <a:outerShdw blurRad="38100" dist="38100" dir="2700000" algn="tl">
                    <a:srgbClr val="C0C0C0"/>
                  </a:outerShdw>
                </a:effectLst>
                <a:latin typeface="Arial" charset="0"/>
              </a:rPr>
              <a:t>SNAME</a:t>
            </a:r>
            <a:r>
              <a:rPr lang="en-US" altLang="zh-CN" sz="3200" b="1" dirty="0">
                <a:effectLst>
                  <a:outerShdw blurRad="38100" dist="38100" dir="2700000" algn="tl">
                    <a:srgbClr val="C0C0C0"/>
                  </a:outerShdw>
                </a:effectLst>
                <a:latin typeface="Arial" charset="0"/>
              </a:rPr>
              <a:t>(S∞(</a:t>
            </a:r>
            <a:r>
              <a:rPr lang="en-US" altLang="zh-CN" sz="3200" b="1" dirty="0">
                <a:solidFill>
                  <a:srgbClr val="FF0000"/>
                </a:solidFill>
                <a:effectLst>
                  <a:outerShdw blurRad="38100" dist="38100" dir="2700000" algn="tl">
                    <a:srgbClr val="C0C0C0"/>
                  </a:outerShdw>
                </a:effectLst>
                <a:latin typeface="仿宋_GB2312" pitchFamily="49" charset="-122"/>
                <a:ea typeface="仿宋_GB2312" pitchFamily="49" charset="-122"/>
              </a:rPr>
              <a:t>∏</a:t>
            </a:r>
            <a:r>
              <a:rPr lang="en-US" altLang="zh-CN" sz="3200" b="1" baseline="-25000" dirty="0">
                <a:solidFill>
                  <a:srgbClr val="FF0000"/>
                </a:solidFill>
                <a:effectLst>
                  <a:outerShdw blurRad="38100" dist="38100" dir="2700000" algn="tl">
                    <a:srgbClr val="C0C0C0"/>
                  </a:outerShdw>
                </a:effectLst>
                <a:latin typeface="Arial" charset="0"/>
              </a:rPr>
              <a:t>SNO,CNO</a:t>
            </a:r>
            <a:r>
              <a:rPr lang="en-US" altLang="zh-CN" sz="3200" b="1" dirty="0">
                <a:solidFill>
                  <a:srgbClr val="FF0000"/>
                </a:solidFill>
                <a:effectLst>
                  <a:outerShdw blurRad="38100" dist="38100" dir="2700000" algn="tl">
                    <a:srgbClr val="C0C0C0"/>
                  </a:outerShdw>
                </a:effectLst>
                <a:latin typeface="Arial" charset="0"/>
              </a:rPr>
              <a:t>(SC)÷</a:t>
            </a:r>
            <a:r>
              <a:rPr lang="en-US" altLang="zh-CN" sz="3200" b="1" dirty="0">
                <a:solidFill>
                  <a:srgbClr val="FF0000"/>
                </a:solidFill>
                <a:effectLst>
                  <a:outerShdw blurRad="38100" dist="38100" dir="2700000" algn="tl">
                    <a:srgbClr val="C0C0C0"/>
                  </a:outerShdw>
                </a:effectLst>
                <a:latin typeface="仿宋_GB2312" pitchFamily="49" charset="-122"/>
                <a:ea typeface="仿宋_GB2312" pitchFamily="49" charset="-122"/>
              </a:rPr>
              <a:t>∏</a:t>
            </a:r>
            <a:r>
              <a:rPr lang="en-US" altLang="zh-CN" sz="3200" b="1" baseline="-25000" dirty="0">
                <a:solidFill>
                  <a:srgbClr val="FF0000"/>
                </a:solidFill>
                <a:effectLst>
                  <a:outerShdw blurRad="38100" dist="38100" dir="2700000" algn="tl">
                    <a:srgbClr val="C0C0C0"/>
                  </a:outerShdw>
                </a:effectLst>
                <a:latin typeface="Arial" charset="0"/>
              </a:rPr>
              <a:t>CNO</a:t>
            </a:r>
            <a:r>
              <a:rPr lang="en-US" altLang="zh-CN" sz="3200" b="1" dirty="0">
                <a:solidFill>
                  <a:srgbClr val="FF0000"/>
                </a:solidFill>
                <a:effectLst>
                  <a:outerShdw blurRad="38100" dist="38100" dir="2700000" algn="tl">
                    <a:srgbClr val="C0C0C0"/>
                  </a:outerShdw>
                </a:effectLst>
                <a:latin typeface="Arial" charset="0"/>
              </a:rPr>
              <a:t>(C)</a:t>
            </a:r>
            <a:r>
              <a:rPr lang="en-US" altLang="zh-CN" sz="3200" b="1" dirty="0">
                <a:effectLst>
                  <a:outerShdw blurRad="38100" dist="38100" dir="2700000" algn="tl">
                    <a:srgbClr val="C0C0C0"/>
                  </a:outerShdw>
                </a:effectLst>
                <a:latin typeface="Arial" charset="0"/>
              </a:rPr>
              <a:t>))</a:t>
            </a:r>
            <a:endParaRPr lang="en-US" altLang="zh-CN" sz="3200" b="1" dirty="0">
              <a:solidFill>
                <a:schemeClr val="tx2"/>
              </a:solidFill>
              <a:effectLst>
                <a:outerShdw blurRad="38100" dist="38100" dir="2700000" algn="tl">
                  <a:srgbClr val="C0C0C0"/>
                </a:outerShdw>
              </a:effectLst>
              <a:latin typeface="仿宋_GB2312" pitchFamily="49" charset="-122"/>
              <a:ea typeface="仿宋_GB2312" pitchFamily="49" charset="-122"/>
            </a:endParaRPr>
          </a:p>
        </p:txBody>
      </p:sp>
      <p:sp>
        <p:nvSpPr>
          <p:cNvPr id="3" name="Rectangle 3"/>
          <p:cNvSpPr>
            <a:spLocks noChangeArrowheads="1"/>
          </p:cNvSpPr>
          <p:nvPr/>
        </p:nvSpPr>
        <p:spPr bwMode="auto">
          <a:xfrm>
            <a:off x="1118990" y="404664"/>
            <a:ext cx="696932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Arial" charset="0"/>
              <a:buNone/>
              <a:defRPr/>
            </a:pPr>
            <a:r>
              <a:rPr lang="zh-CN" altLang="en-US" sz="3200" dirty="0" smtClean="0">
                <a:solidFill>
                  <a:schemeClr val="tx2"/>
                </a:solidFill>
                <a:effectLst>
                  <a:outerShdw blurRad="38100" dist="38100" dir="2700000" algn="tl">
                    <a:srgbClr val="C0C0C0"/>
                  </a:outerShdw>
                </a:effectLst>
                <a:latin typeface="Arial" charset="0"/>
              </a:rPr>
              <a:t>思考：</a:t>
            </a:r>
            <a:r>
              <a:rPr lang="en-US" altLang="zh-CN" sz="3200" b="1" dirty="0" smtClean="0">
                <a:solidFill>
                  <a:schemeClr val="tx2"/>
                </a:solidFill>
                <a:effectLst>
                  <a:outerShdw blurRad="38100" dist="38100" dir="2700000" algn="tl">
                    <a:srgbClr val="C0C0C0"/>
                  </a:outerShdw>
                </a:effectLst>
                <a:latin typeface="Arial" charset="0"/>
              </a:rPr>
              <a:t> </a:t>
            </a:r>
            <a:r>
              <a:rPr lang="zh-CN" altLang="en-US" sz="3200" b="1" dirty="0" smtClean="0">
                <a:solidFill>
                  <a:schemeClr val="tx2"/>
                </a:solidFill>
                <a:effectLst>
                  <a:outerShdw blurRad="38100" dist="38100" dir="2700000" algn="tl">
                    <a:srgbClr val="C0C0C0"/>
                  </a:outerShdw>
                </a:effectLst>
                <a:latin typeface="Arial" charset="0"/>
              </a:rPr>
              <a:t>求出</a:t>
            </a:r>
            <a:r>
              <a:rPr lang="zh-CN" altLang="en-US" sz="3200" b="1" dirty="0">
                <a:solidFill>
                  <a:schemeClr val="tx2"/>
                </a:solidFill>
                <a:effectLst>
                  <a:outerShdw blurRad="38100" dist="38100" dir="2700000" algn="tl">
                    <a:srgbClr val="C0C0C0"/>
                  </a:outerShdw>
                </a:effectLst>
                <a:latin typeface="Arial" charset="0"/>
              </a:rPr>
              <a:t>选修全部课程学生姓名。</a:t>
            </a:r>
          </a:p>
        </p:txBody>
      </p:sp>
      <p:graphicFrame>
        <p:nvGraphicFramePr>
          <p:cNvPr id="4" name="Group 138"/>
          <p:cNvGraphicFramePr>
            <a:graphicFrameLocks noGrp="1"/>
          </p:cNvGraphicFramePr>
          <p:nvPr>
            <p:extLst>
              <p:ext uri="{D42A27DB-BD31-4B8C-83A1-F6EECF244321}">
                <p14:modId xmlns:p14="http://schemas.microsoft.com/office/powerpoint/2010/main" val="4032317463"/>
              </p:ext>
            </p:extLst>
          </p:nvPr>
        </p:nvGraphicFramePr>
        <p:xfrm>
          <a:off x="251520" y="2198686"/>
          <a:ext cx="3768725" cy="2820987"/>
        </p:xfrm>
        <a:graphic>
          <a:graphicData uri="http://schemas.openxmlformats.org/drawingml/2006/table">
            <a:tbl>
              <a:tblPr/>
              <a:tblGrid>
                <a:gridCol w="755650">
                  <a:extLst>
                    <a:ext uri="{9D8B030D-6E8A-4147-A177-3AD203B41FA5}">
                      <a16:colId xmlns:a16="http://schemas.microsoft.com/office/drawing/2014/main" val="20000"/>
                    </a:ext>
                  </a:extLst>
                </a:gridCol>
                <a:gridCol w="1131887">
                  <a:extLst>
                    <a:ext uri="{9D8B030D-6E8A-4147-A177-3AD203B41FA5}">
                      <a16:colId xmlns:a16="http://schemas.microsoft.com/office/drawing/2014/main" val="20001"/>
                    </a:ext>
                  </a:extLst>
                </a:gridCol>
                <a:gridCol w="1004888">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63263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SNO</a:t>
                      </a:r>
                    </a:p>
                  </a:txBody>
                  <a:tcPr marT="41208" marB="412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SNAME</a:t>
                      </a: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SDEPT</a:t>
                      </a: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SAGE</a:t>
                      </a: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195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96001</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丁一</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19</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09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96002</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王二</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defRPr/>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p>
                      <a:pPr marL="0" marR="0" lvl="0" indent="0" algn="ctr" defTabSz="914400" rtl="0" eaLnBrk="1" fontAlgn="base" latinLnBrk="0" hangingPunct="1">
                        <a:lnSpc>
                          <a:spcPct val="100000"/>
                        </a:lnSpc>
                        <a:spcBef>
                          <a:spcPct val="20000"/>
                        </a:spcBef>
                        <a:spcAft>
                          <a:spcPct val="0"/>
                        </a:spcAft>
                        <a:buClrTx/>
                        <a:buSzTx/>
                        <a:buFont typeface="Arial" charset="0"/>
                        <a:buNone/>
                        <a:tabLst/>
                      </a:pP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20</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96003</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张三</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数学</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21</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95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李四</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信息</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19</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刘五</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数学</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20</a:t>
                      </a:r>
                      <a:endParaRPr kumimoji="0" lang="en-US" altLang="zh-CN"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116">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96006</a:t>
                      </a:r>
                    </a:p>
                  </a:txBody>
                  <a:tcPr marL="36000" marR="18000" marT="42180" marB="421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赵六</a:t>
                      </a:r>
                      <a:endParaRPr kumimoji="0" lang="zh-CN" altLang="en-US" sz="16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计算机</a:t>
                      </a:r>
                      <a:endParaRPr kumimoji="0" lang="zh-CN" altLang="en-US"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6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22</a:t>
                      </a:r>
                      <a:endParaRPr kumimoji="0" lang="en-US" altLang="zh-CN" sz="16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1208" marB="412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5" name="Group 116"/>
          <p:cNvGraphicFramePr>
            <a:graphicFrameLocks noGrp="1"/>
          </p:cNvGraphicFramePr>
          <p:nvPr>
            <p:extLst>
              <p:ext uri="{D42A27DB-BD31-4B8C-83A1-F6EECF244321}">
                <p14:modId xmlns:p14="http://schemas.microsoft.com/office/powerpoint/2010/main" val="2244172311"/>
              </p:ext>
            </p:extLst>
          </p:nvPr>
        </p:nvGraphicFramePr>
        <p:xfrm>
          <a:off x="4427984" y="2312192"/>
          <a:ext cx="2997200" cy="2593974"/>
        </p:xfrm>
        <a:graphic>
          <a:graphicData uri="http://schemas.openxmlformats.org/drawingml/2006/table">
            <a:tbl>
              <a:tblPr/>
              <a:tblGrid>
                <a:gridCol w="749300">
                  <a:extLst>
                    <a:ext uri="{9D8B030D-6E8A-4147-A177-3AD203B41FA5}">
                      <a16:colId xmlns:a16="http://schemas.microsoft.com/office/drawing/2014/main" val="20000"/>
                    </a:ext>
                  </a:extLst>
                </a:gridCol>
                <a:gridCol w="1146175">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tblGrid>
              <a:tr h="3969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CNO</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CNAME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高等代数</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144</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程序设计</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100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8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微机原理</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44</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C4</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数据结构</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64</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80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C5</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编译原理</a:t>
                      </a:r>
                      <a:endParaRPr kumimoji="0" lang="zh-CN" altLang="en-US"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C6</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操作系统</a:t>
                      </a:r>
                      <a:endParaRPr kumimoji="0" lang="zh-CN" altLang="en-US"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32</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156"/>
          <p:cNvGraphicFramePr>
            <a:graphicFrameLocks noGrp="1"/>
          </p:cNvGraphicFramePr>
          <p:nvPr>
            <p:extLst>
              <p:ext uri="{D42A27DB-BD31-4B8C-83A1-F6EECF244321}">
                <p14:modId xmlns:p14="http://schemas.microsoft.com/office/powerpoint/2010/main" val="3716343189"/>
              </p:ext>
            </p:extLst>
          </p:nvPr>
        </p:nvGraphicFramePr>
        <p:xfrm>
          <a:off x="6420296" y="4941168"/>
          <a:ext cx="2616200" cy="1874839"/>
        </p:xfrm>
        <a:graphic>
          <a:graphicData uri="http://schemas.openxmlformats.org/drawingml/2006/table">
            <a:tbl>
              <a:tblPr/>
              <a:tblGrid>
                <a:gridCol w="763588">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1103312">
                  <a:extLst>
                    <a:ext uri="{9D8B030D-6E8A-4147-A177-3AD203B41FA5}">
                      <a16:colId xmlns:a16="http://schemas.microsoft.com/office/drawing/2014/main" val="20002"/>
                    </a:ext>
                  </a:extLst>
                </a:gridCol>
              </a:tblGrid>
              <a:tr h="39693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SNO</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CNO</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GRADE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7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70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6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C2</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81</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799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4765155" y="892324"/>
            <a:ext cx="2001837" cy="2627313"/>
            <a:chOff x="9504363" y="1050925"/>
            <a:chExt cx="2002477" cy="2627913"/>
          </a:xfrm>
        </p:grpSpPr>
        <p:sp>
          <p:nvSpPr>
            <p:cNvPr id="3" name="AutoShape 3"/>
            <p:cNvSpPr>
              <a:spLocks/>
            </p:cNvSpPr>
            <p:nvPr/>
          </p:nvSpPr>
          <p:spPr bwMode="auto">
            <a:xfrm>
              <a:off x="9504363" y="1297044"/>
              <a:ext cx="590739" cy="226270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4" name="椭圆 52"/>
            <p:cNvSpPr>
              <a:spLocks noChangeArrowheads="1"/>
            </p:cNvSpPr>
            <p:nvPr/>
          </p:nvSpPr>
          <p:spPr bwMode="auto">
            <a:xfrm>
              <a:off x="10094913" y="3036288"/>
              <a:ext cx="1405426" cy="6425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差</a:t>
              </a:r>
            </a:p>
          </p:txBody>
        </p:sp>
        <p:sp>
          <p:nvSpPr>
            <p:cNvPr id="5" name="椭圆 53"/>
            <p:cNvSpPr>
              <a:spLocks noChangeArrowheads="1"/>
            </p:cNvSpPr>
            <p:nvPr/>
          </p:nvSpPr>
          <p:spPr bwMode="auto">
            <a:xfrm>
              <a:off x="10094424" y="1050925"/>
              <a:ext cx="1405426" cy="6425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并</a:t>
              </a:r>
            </a:p>
          </p:txBody>
        </p:sp>
        <p:sp>
          <p:nvSpPr>
            <p:cNvPr id="6" name="椭圆 54"/>
            <p:cNvSpPr>
              <a:spLocks noChangeArrowheads="1"/>
            </p:cNvSpPr>
            <p:nvPr/>
          </p:nvSpPr>
          <p:spPr bwMode="auto">
            <a:xfrm>
              <a:off x="10101414" y="2114247"/>
              <a:ext cx="1405426" cy="6425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交</a:t>
              </a:r>
            </a:p>
          </p:txBody>
        </p:sp>
      </p:grpSp>
      <p:grpSp>
        <p:nvGrpSpPr>
          <p:cNvPr id="7" name="组合 6"/>
          <p:cNvGrpSpPr>
            <a:grpSpLocks/>
          </p:cNvGrpSpPr>
          <p:nvPr/>
        </p:nvGrpSpPr>
        <p:grpSpPr bwMode="auto">
          <a:xfrm>
            <a:off x="4709592" y="3895874"/>
            <a:ext cx="1995488" cy="2622550"/>
            <a:chOff x="6171180" y="3484886"/>
            <a:chExt cx="1533539" cy="3526637"/>
          </a:xfrm>
        </p:grpSpPr>
        <p:sp>
          <p:nvSpPr>
            <p:cNvPr id="8" name="AutoShape 3"/>
            <p:cNvSpPr>
              <a:spLocks/>
            </p:cNvSpPr>
            <p:nvPr/>
          </p:nvSpPr>
          <p:spPr bwMode="auto">
            <a:xfrm>
              <a:off x="6171180" y="3815776"/>
              <a:ext cx="453840" cy="304204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9" name="椭圆 58"/>
            <p:cNvSpPr>
              <a:spLocks noChangeArrowheads="1"/>
            </p:cNvSpPr>
            <p:nvPr/>
          </p:nvSpPr>
          <p:spPr bwMode="auto">
            <a:xfrm>
              <a:off x="6596873" y="5253791"/>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连接</a:t>
              </a:r>
            </a:p>
          </p:txBody>
        </p:sp>
        <p:sp>
          <p:nvSpPr>
            <p:cNvPr id="10" name="椭圆 59"/>
            <p:cNvSpPr>
              <a:spLocks noChangeArrowheads="1"/>
            </p:cNvSpPr>
            <p:nvPr/>
          </p:nvSpPr>
          <p:spPr bwMode="auto">
            <a:xfrm>
              <a:off x="6624644" y="3484886"/>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选择</a:t>
              </a:r>
            </a:p>
          </p:txBody>
        </p:sp>
        <p:sp>
          <p:nvSpPr>
            <p:cNvPr id="11" name="椭圆 60"/>
            <p:cNvSpPr>
              <a:spLocks noChangeArrowheads="1"/>
            </p:cNvSpPr>
            <p:nvPr/>
          </p:nvSpPr>
          <p:spPr bwMode="auto">
            <a:xfrm>
              <a:off x="6609021" y="4364509"/>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投影</a:t>
              </a:r>
            </a:p>
          </p:txBody>
        </p:sp>
        <p:sp>
          <p:nvSpPr>
            <p:cNvPr id="12" name="椭圆 61"/>
            <p:cNvSpPr>
              <a:spLocks noChangeArrowheads="1"/>
            </p:cNvSpPr>
            <p:nvPr/>
          </p:nvSpPr>
          <p:spPr bwMode="auto">
            <a:xfrm>
              <a:off x="6569101" y="6147463"/>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除</a:t>
              </a:r>
            </a:p>
          </p:txBody>
        </p:sp>
      </p:grpSp>
      <p:grpSp>
        <p:nvGrpSpPr>
          <p:cNvPr id="13" name="组合 12"/>
          <p:cNvGrpSpPr>
            <a:grpSpLocks/>
          </p:cNvGrpSpPr>
          <p:nvPr/>
        </p:nvGrpSpPr>
        <p:grpSpPr bwMode="auto">
          <a:xfrm>
            <a:off x="899592" y="1844824"/>
            <a:ext cx="3933825" cy="3856038"/>
            <a:chOff x="5638800" y="2003425"/>
            <a:chExt cx="3933522" cy="3856038"/>
          </a:xfrm>
        </p:grpSpPr>
        <p:sp>
          <p:nvSpPr>
            <p:cNvPr id="14" name="椭圆 55"/>
            <p:cNvSpPr>
              <a:spLocks noChangeArrowheads="1"/>
            </p:cNvSpPr>
            <p:nvPr/>
          </p:nvSpPr>
          <p:spPr bwMode="auto">
            <a:xfrm>
              <a:off x="7937006" y="3437861"/>
              <a:ext cx="1635316" cy="93788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广义笛卡尔积</a:t>
              </a:r>
            </a:p>
          </p:txBody>
        </p:sp>
        <p:grpSp>
          <p:nvGrpSpPr>
            <p:cNvPr id="15" name="组合 73"/>
            <p:cNvGrpSpPr>
              <a:grpSpLocks/>
            </p:cNvGrpSpPr>
            <p:nvPr/>
          </p:nvGrpSpPr>
          <p:grpSpPr bwMode="auto">
            <a:xfrm>
              <a:off x="5638800" y="2003425"/>
              <a:ext cx="3810000" cy="3856038"/>
              <a:chOff x="5638370" y="2003755"/>
              <a:chExt cx="3810785" cy="3855438"/>
            </a:xfrm>
          </p:grpSpPr>
          <p:sp>
            <p:nvSpPr>
              <p:cNvPr id="16" name="AutoShape 3"/>
              <p:cNvSpPr>
                <a:spLocks/>
              </p:cNvSpPr>
              <p:nvPr/>
            </p:nvSpPr>
            <p:spPr bwMode="auto">
              <a:xfrm>
                <a:off x="7149865" y="2348189"/>
                <a:ext cx="720818" cy="337767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17" name="椭圆 34"/>
              <p:cNvSpPr>
                <a:spLocks noChangeArrowheads="1"/>
              </p:cNvSpPr>
              <p:nvPr/>
            </p:nvSpPr>
            <p:spPr bwMode="auto">
              <a:xfrm>
                <a:off x="7937048" y="4995133"/>
                <a:ext cx="151210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专门关系运算</a:t>
                </a:r>
              </a:p>
            </p:txBody>
          </p:sp>
          <p:sp>
            <p:nvSpPr>
              <p:cNvPr id="18" name="椭圆 62"/>
              <p:cNvSpPr>
                <a:spLocks noChangeArrowheads="1"/>
              </p:cNvSpPr>
              <p:nvPr/>
            </p:nvSpPr>
            <p:spPr bwMode="auto">
              <a:xfrm>
                <a:off x="7937050" y="2003755"/>
                <a:ext cx="151210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传统集合运算</a:t>
                </a:r>
              </a:p>
            </p:txBody>
          </p:sp>
          <p:sp>
            <p:nvSpPr>
              <p:cNvPr id="19" name="椭圆 63"/>
              <p:cNvSpPr>
                <a:spLocks noChangeArrowheads="1"/>
              </p:cNvSpPr>
              <p:nvPr/>
            </p:nvSpPr>
            <p:spPr bwMode="auto">
              <a:xfrm>
                <a:off x="5638370" y="3672702"/>
                <a:ext cx="151210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关系</a:t>
                </a:r>
                <a:endParaRPr lang="en-US" altLang="zh-CN" sz="2000" b="1">
                  <a:solidFill>
                    <a:schemeClr val="bg1"/>
                  </a:solidFill>
                  <a:latin typeface="微软雅黑" panose="020B0503020204020204" pitchFamily="34" charset="-122"/>
                  <a:ea typeface="微软雅黑" panose="020B0503020204020204" pitchFamily="34" charset="-122"/>
                </a:endParaRPr>
              </a:p>
              <a:p>
                <a:pPr algn="ctr"/>
                <a:r>
                  <a:rPr lang="zh-CN" altLang="en-US" sz="2000" b="1">
                    <a:solidFill>
                      <a:schemeClr val="bg1"/>
                    </a:solidFill>
                    <a:latin typeface="微软雅黑" panose="020B0503020204020204" pitchFamily="34" charset="-122"/>
                    <a:ea typeface="微软雅黑" panose="020B0503020204020204" pitchFamily="34" charset="-122"/>
                  </a:rPr>
                  <a:t>运算</a:t>
                </a:r>
              </a:p>
            </p:txBody>
          </p:sp>
        </p:grpSp>
      </p:grpSp>
    </p:spTree>
    <p:extLst>
      <p:ext uri="{BB962C8B-B14F-4D97-AF65-F5344CB8AC3E}">
        <p14:creationId xmlns:p14="http://schemas.microsoft.com/office/powerpoint/2010/main" val="19824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7561143" cy="840740"/>
          </a:xfrm>
        </p:spPr>
        <p:txBody>
          <a:bodyPr vert="horz" lIns="91440" tIns="45720" rIns="91440" bIns="45720" rtlCol="0" anchor="b" anchorCtr="0">
            <a:noAutofit/>
          </a:bodyPr>
          <a:lstStyle/>
          <a:p>
            <a:pPr lvl="0" algn="l" eaLnBrk="0" hangingPunct="0">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约</a:t>
            </a:r>
            <a:r>
              <a:rPr kumimoji="0" lang="zh-CN" altLang="en-US" sz="4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束</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用关系代数表示</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112</a:t>
            </a:fld>
            <a:endParaRPr lang="zh-CN" altLang="en-US" strike="noStrike" noProof="1">
              <a:latin typeface="Times New Roman" panose="02020603050405020304" pitchFamily="18" charset="0"/>
              <a:ea typeface="宋体" panose="02010600030101010101" pitchFamily="2" charset="-122"/>
            </a:endParaRPr>
          </a:p>
        </p:txBody>
      </p:sp>
      <p:sp>
        <p:nvSpPr>
          <p:cNvPr id="12" name="Rectangle 11"/>
          <p:cNvSpPr/>
          <p:nvPr/>
        </p:nvSpPr>
        <p:spPr>
          <a:xfrm>
            <a:off x="1043305" y="1268760"/>
            <a:ext cx="7561143" cy="461665"/>
          </a:xfrm>
          <a:prstGeom prst="rect">
            <a:avLst/>
          </a:prstGeom>
        </p:spPr>
        <p:txBody>
          <a:bodyPr wrap="square">
            <a:spAutoFit/>
          </a:bodyPr>
          <a:lstStyle/>
          <a:p>
            <a:r>
              <a:rPr lang="zh-CN" altLang="en-US" dirty="0" smtClean="0"/>
              <a:t>实体完整性（键约束）</a:t>
            </a:r>
            <a:endParaRPr lang="en-US" dirty="0"/>
          </a:p>
        </p:txBody>
      </p:sp>
      <p:sp>
        <p:nvSpPr>
          <p:cNvPr id="13" name="Rectangle 12"/>
          <p:cNvSpPr/>
          <p:nvPr/>
        </p:nvSpPr>
        <p:spPr>
          <a:xfrm>
            <a:off x="1043305" y="1753143"/>
            <a:ext cx="7561143" cy="461665"/>
          </a:xfrm>
          <a:prstGeom prst="rect">
            <a:avLst/>
          </a:prstGeom>
        </p:spPr>
        <p:txBody>
          <a:bodyPr wrap="square">
            <a:spAutoFit/>
          </a:bodyPr>
          <a:lstStyle/>
          <a:p>
            <a:r>
              <a:rPr lang="en-US" altLang="zh-CN" dirty="0" err="1" smtClean="0"/>
              <a:t>Moviestar</a:t>
            </a:r>
            <a:r>
              <a:rPr lang="en-US" altLang="zh-CN" dirty="0" smtClean="0"/>
              <a:t>(</a:t>
            </a:r>
            <a:r>
              <a:rPr lang="en-US" altLang="zh-CN" u="sng" dirty="0" err="1" smtClean="0"/>
              <a:t>name</a:t>
            </a:r>
            <a:r>
              <a:rPr lang="en-US" altLang="zh-CN" dirty="0" err="1" smtClean="0"/>
              <a:t>,address,gender,birthdate</a:t>
            </a:r>
            <a:r>
              <a:rPr lang="en-US" altLang="zh-CN" dirty="0" smtClean="0"/>
              <a:t>)</a:t>
            </a:r>
            <a:endParaRPr lang="en-US" dirty="0"/>
          </a:p>
        </p:txBody>
      </p:sp>
      <p:sp>
        <p:nvSpPr>
          <p:cNvPr id="14" name="Rectangle 13"/>
          <p:cNvSpPr/>
          <p:nvPr/>
        </p:nvSpPr>
        <p:spPr>
          <a:xfrm>
            <a:off x="1043305" y="2297118"/>
            <a:ext cx="7561143" cy="461665"/>
          </a:xfrm>
          <a:prstGeom prst="rect">
            <a:avLst/>
          </a:prstGeom>
        </p:spPr>
        <p:txBody>
          <a:bodyPr wrap="square">
            <a:spAutoFit/>
          </a:bodyPr>
          <a:lstStyle/>
          <a:p>
            <a:r>
              <a:rPr lang="en-US" dirty="0" smtClean="0"/>
              <a:t>Name</a:t>
            </a:r>
            <a:r>
              <a:rPr lang="zh-CN" altLang="en-US" dirty="0" smtClean="0"/>
              <a:t>是键（码），即：</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20" y="2928867"/>
            <a:ext cx="8487960" cy="10002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075" y="3836903"/>
            <a:ext cx="6277851" cy="1000265"/>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1101" y="4837168"/>
            <a:ext cx="6801799" cy="609685"/>
          </a:xfrm>
          <a:prstGeom prst="rect">
            <a:avLst/>
          </a:prstGeom>
        </p:spPr>
      </p:pic>
      <p:sp>
        <p:nvSpPr>
          <p:cNvPr id="18" name="Oval Callout 17"/>
          <p:cNvSpPr/>
          <p:nvPr/>
        </p:nvSpPr>
        <p:spPr>
          <a:xfrm>
            <a:off x="4804931" y="3398288"/>
            <a:ext cx="3799517" cy="1438880"/>
          </a:xfrm>
          <a:prstGeom prst="wedgeEllipseCallout">
            <a:avLst>
              <a:gd name="adj1" fmla="val -55500"/>
              <a:gd name="adj2" fmla="val 6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有没有其他的写法？</a:t>
            </a:r>
            <a:endParaRPr lang="en-US" b="0" dirty="0">
              <a:latin typeface="微软雅黑" panose="020B0503020204020204" pitchFamily="34" charset="-122"/>
              <a:ea typeface="微软雅黑" panose="020B0503020204020204" pitchFamily="34" charset="-122"/>
            </a:endParaRPr>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943" y="5590410"/>
            <a:ext cx="6916115" cy="590632"/>
          </a:xfrm>
          <a:prstGeom prst="rect">
            <a:avLst/>
          </a:prstGeom>
        </p:spPr>
      </p:pic>
    </p:spTree>
    <p:extLst>
      <p:ext uri="{BB962C8B-B14F-4D97-AF65-F5344CB8AC3E}">
        <p14:creationId xmlns:p14="http://schemas.microsoft.com/office/powerpoint/2010/main" val="2793046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7561143" cy="840740"/>
          </a:xfrm>
        </p:spPr>
        <p:txBody>
          <a:bodyPr vert="horz" lIns="91440" tIns="45720" rIns="91440" bIns="45720" rtlCol="0" anchor="b" anchorCtr="0">
            <a:noAutofit/>
          </a:bodyPr>
          <a:lstStyle/>
          <a:p>
            <a:pPr lvl="0" algn="l" eaLnBrk="0" hangingPunct="0">
              <a:defRPr/>
            </a:pP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约</a:t>
            </a:r>
            <a:r>
              <a:rPr kumimoji="0" lang="zh-CN" altLang="en-US" sz="40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束</a:t>
            </a:r>
            <a:r>
              <a:rPr kumimoji="0" lang="en-US" altLang="zh-CN"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r>
              <a:rPr kumimoji="0" lang="zh-CN" altLang="en-US" sz="40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用关系代数表示</a:t>
            </a:r>
            <a:endPar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113</a:t>
            </a:fld>
            <a:endParaRPr lang="zh-CN" altLang="en-US" strike="noStrike" noProof="1">
              <a:latin typeface="Times New Roman" panose="02020603050405020304" pitchFamily="18" charset="0"/>
              <a:ea typeface="宋体" panose="02010600030101010101" pitchFamily="2" charset="-122"/>
            </a:endParaRPr>
          </a:p>
        </p:txBody>
      </p:sp>
      <p:sp>
        <p:nvSpPr>
          <p:cNvPr id="12" name="Rectangle 11"/>
          <p:cNvSpPr/>
          <p:nvPr/>
        </p:nvSpPr>
        <p:spPr>
          <a:xfrm>
            <a:off x="1043305" y="1268760"/>
            <a:ext cx="7561143" cy="461665"/>
          </a:xfrm>
          <a:prstGeom prst="rect">
            <a:avLst/>
          </a:prstGeom>
        </p:spPr>
        <p:txBody>
          <a:bodyPr wrap="square">
            <a:spAutoFit/>
          </a:bodyPr>
          <a:lstStyle/>
          <a:p>
            <a:r>
              <a:rPr lang="zh-CN" altLang="en-US" dirty="0" smtClean="0"/>
              <a:t>参照完整性（外键约束）</a:t>
            </a:r>
            <a:endParaRPr lang="en-US" dirty="0"/>
          </a:p>
        </p:txBody>
      </p:sp>
      <p:sp>
        <p:nvSpPr>
          <p:cNvPr id="13" name="Rectangle 12"/>
          <p:cNvSpPr/>
          <p:nvPr/>
        </p:nvSpPr>
        <p:spPr>
          <a:xfrm>
            <a:off x="1043305" y="1732049"/>
            <a:ext cx="7561143" cy="904863"/>
          </a:xfrm>
          <a:prstGeom prst="rect">
            <a:avLst/>
          </a:prstGeom>
        </p:spPr>
        <p:txBody>
          <a:bodyPr wrap="square">
            <a:spAutoFit/>
          </a:bodyPr>
          <a:lstStyle/>
          <a:p>
            <a:r>
              <a:rPr lang="en-US" altLang="zh-CN" dirty="0" smtClean="0"/>
              <a:t>Movies(</a:t>
            </a:r>
            <a:r>
              <a:rPr lang="en-US" altLang="zh-CN" dirty="0" err="1" smtClean="0"/>
              <a:t>title,year,length,studioName,</a:t>
            </a:r>
            <a:r>
              <a:rPr lang="en-US" altLang="zh-CN" u="wavyHeavy" dirty="0" err="1" smtClean="0"/>
              <a:t>producerC</a:t>
            </a:r>
            <a:r>
              <a:rPr lang="en-US" altLang="zh-CN" dirty="0" smtClean="0"/>
              <a:t>)</a:t>
            </a:r>
          </a:p>
          <a:p>
            <a:r>
              <a:rPr lang="en-US" dirty="0" err="1" smtClean="0"/>
              <a:t>MovieExec</a:t>
            </a:r>
            <a:r>
              <a:rPr lang="en-US" dirty="0" smtClean="0"/>
              <a:t>(</a:t>
            </a:r>
            <a:r>
              <a:rPr lang="en-US" dirty="0" err="1" smtClean="0"/>
              <a:t>name,address,cert,netWorth</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789040"/>
            <a:ext cx="5382376" cy="609685"/>
          </a:xfrm>
          <a:prstGeom prst="rect">
            <a:avLst/>
          </a:prstGeom>
        </p:spPr>
      </p:pic>
      <p:sp>
        <p:nvSpPr>
          <p:cNvPr id="15" name="Rectangle 14"/>
          <p:cNvSpPr/>
          <p:nvPr/>
        </p:nvSpPr>
        <p:spPr>
          <a:xfrm>
            <a:off x="1043304" y="2807761"/>
            <a:ext cx="7561143" cy="830997"/>
          </a:xfrm>
          <a:prstGeom prst="rect">
            <a:avLst/>
          </a:prstGeom>
        </p:spPr>
        <p:txBody>
          <a:bodyPr wrap="square">
            <a:spAutoFit/>
          </a:bodyPr>
          <a:lstStyle/>
          <a:p>
            <a:r>
              <a:rPr lang="en-US" dirty="0" err="1" smtClean="0"/>
              <a:t>producerC</a:t>
            </a:r>
            <a:r>
              <a:rPr lang="zh-CN" altLang="en-US" dirty="0" smtClean="0"/>
              <a:t>是外键，</a:t>
            </a:r>
            <a:r>
              <a:rPr lang="en-US" altLang="zh-CN" dirty="0" err="1" smtClean="0"/>
              <a:t>producerC</a:t>
            </a:r>
            <a:r>
              <a:rPr lang="zh-CN" altLang="en-US" dirty="0" smtClean="0"/>
              <a:t>的取值（不为空）必然在</a:t>
            </a:r>
            <a:r>
              <a:rPr lang="en-US" altLang="zh-CN" dirty="0" err="1" smtClean="0"/>
              <a:t>MovieExec</a:t>
            </a:r>
            <a:r>
              <a:rPr lang="zh-CN" altLang="en-US" dirty="0" smtClean="0"/>
              <a:t>中出现</a:t>
            </a:r>
            <a:endParaRPr lang="en-US" dirty="0"/>
          </a:p>
        </p:txBody>
      </p:sp>
      <p:grpSp>
        <p:nvGrpSpPr>
          <p:cNvPr id="9" name="Group 8"/>
          <p:cNvGrpSpPr/>
          <p:nvPr/>
        </p:nvGrpSpPr>
        <p:grpSpPr>
          <a:xfrm>
            <a:off x="1286662" y="4679207"/>
            <a:ext cx="6570676" cy="1027216"/>
            <a:chOff x="1259329" y="5066080"/>
            <a:chExt cx="6570676" cy="10272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96" y="5066080"/>
              <a:ext cx="6516009" cy="447737"/>
            </a:xfrm>
            <a:prstGeom prst="rect">
              <a:avLst/>
            </a:prstGeom>
          </p:spPr>
        </p:pic>
        <p:sp>
          <p:nvSpPr>
            <p:cNvPr id="16" name="Rectangle 15"/>
            <p:cNvSpPr/>
            <p:nvPr/>
          </p:nvSpPr>
          <p:spPr>
            <a:xfrm>
              <a:off x="1259329" y="5631631"/>
              <a:ext cx="5522471" cy="461665"/>
            </a:xfrm>
            <a:prstGeom prst="rect">
              <a:avLst/>
            </a:prstGeom>
          </p:spPr>
          <p:txBody>
            <a:bodyPr wrap="square">
              <a:spAutoFit/>
            </a:bodyPr>
            <a:lstStyle/>
            <a:p>
              <a:r>
                <a:rPr 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表示</a:t>
              </a:r>
              <a:r>
                <a:rPr lang="zh-CN" altLang="en-US" dirty="0">
                  <a:latin typeface="宋体" panose="02010600030101010101" pitchFamily="2" charset="-122"/>
                  <a:ea typeface="宋体" panose="02010600030101010101" pitchFamily="2" charset="-122"/>
                </a:rPr>
                <a:t>空值</a:t>
              </a:r>
              <a:endParaRPr lang="en-US" dirty="0">
                <a:latin typeface="宋体" panose="02010600030101010101" pitchFamily="2" charset="-122"/>
                <a:ea typeface="宋体" panose="02010600030101010101" pitchFamily="2" charset="-122"/>
              </a:endParaRPr>
            </a:p>
          </p:txBody>
        </p:sp>
      </p:grpSp>
    </p:spTree>
    <p:extLst>
      <p:ext uri="{BB962C8B-B14F-4D97-AF65-F5344CB8AC3E}">
        <p14:creationId xmlns:p14="http://schemas.microsoft.com/office/powerpoint/2010/main" val="2986114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标题 355329"/>
          <p:cNvSpPr>
            <a:spLocks noGrp="1"/>
          </p:cNvSpPr>
          <p:nvPr>
            <p:ph type="title"/>
          </p:nvPr>
        </p:nvSpPr>
        <p:spPr/>
        <p:txBody>
          <a:bodyPr anchor="b"/>
          <a:lstStyle/>
          <a:p>
            <a:r>
              <a:rPr lang="zh-CN" altLang="en-US" dirty="0"/>
              <a:t>总结</a:t>
            </a:r>
            <a:r>
              <a:rPr lang="en-US" altLang="zh-CN" dirty="0"/>
              <a:t>——</a:t>
            </a:r>
            <a:r>
              <a:rPr lang="zh-CN" altLang="en-US" dirty="0"/>
              <a:t>关系代数的运算符</a:t>
            </a:r>
          </a:p>
        </p:txBody>
      </p:sp>
      <p:sp>
        <p:nvSpPr>
          <p:cNvPr id="355331" name="文本占位符 355330"/>
          <p:cNvSpPr>
            <a:spLocks noGrp="1"/>
          </p:cNvSpPr>
          <p:nvPr>
            <p:ph type="body" idx="1"/>
          </p:nvPr>
        </p:nvSpPr>
        <p:spPr/>
        <p:txBody>
          <a:bodyPr/>
          <a:lstStyle/>
          <a:p>
            <a:r>
              <a:rPr lang="zh-CN" altLang="en-US" dirty="0">
                <a:cs typeface="楷体" panose="02010609060101010101" charset="-122"/>
              </a:rPr>
              <a:t>集合运算符</a:t>
            </a:r>
            <a:r>
              <a:rPr lang="en-US" altLang="zh-CN" dirty="0">
                <a:cs typeface="楷体" panose="02010609060101010101" charset="-122"/>
              </a:rPr>
              <a:t>(</a:t>
            </a:r>
            <a:r>
              <a:rPr lang="zh-CN" altLang="en-US" dirty="0">
                <a:solidFill>
                  <a:srgbClr val="000099"/>
                </a:solidFill>
                <a:cs typeface="楷体" panose="02010609060101010101" charset="-122"/>
              </a:rPr>
              <a:t>对</a:t>
            </a:r>
            <a:r>
              <a:rPr lang="zh-CN" altLang="en-US" dirty="0">
                <a:solidFill>
                  <a:srgbClr val="FF0066"/>
                </a:solidFill>
                <a:cs typeface="楷体" panose="02010609060101010101" charset="-122"/>
              </a:rPr>
              <a:t>行</a:t>
            </a:r>
            <a:r>
              <a:rPr lang="zh-CN" altLang="en-US" dirty="0">
                <a:solidFill>
                  <a:srgbClr val="000099"/>
                </a:solidFill>
                <a:cs typeface="楷体" panose="02010609060101010101" charset="-122"/>
              </a:rPr>
              <a:t>的运算</a:t>
            </a:r>
            <a:r>
              <a:rPr lang="en-US" altLang="zh-CN" dirty="0">
                <a:cs typeface="楷体" panose="02010609060101010101" charset="-122"/>
                <a:sym typeface="Wingdings" panose="05000000000000000000" pitchFamily="2" charset="2"/>
              </a:rPr>
              <a:t>)</a:t>
            </a:r>
            <a:endParaRPr lang="en-US" altLang="zh-CN" dirty="0">
              <a:cs typeface="楷体" panose="02010609060101010101" charset="-122"/>
            </a:endParaRPr>
          </a:p>
          <a:p>
            <a:pPr lvl="1">
              <a:lnSpc>
                <a:spcPct val="115000"/>
              </a:lnSpc>
            </a:pPr>
            <a:r>
              <a:rPr lang="zh-CN" altLang="en-US" sz="2400" dirty="0">
                <a:solidFill>
                  <a:srgbClr val="FF0000"/>
                </a:solidFill>
                <a:cs typeface="楷体" panose="02010609060101010101" charset="-122"/>
              </a:rPr>
              <a:t>并(</a:t>
            </a:r>
            <a:r>
              <a:rPr lang="en-US" altLang="zh-CN" sz="2400" dirty="0">
                <a:solidFill>
                  <a:srgbClr val="FF0000"/>
                </a:solidFill>
                <a:cs typeface="楷体" panose="02010609060101010101" charset="-122"/>
              </a:rPr>
              <a:t>∪)</a:t>
            </a:r>
            <a:r>
              <a:rPr lang="zh-CN" altLang="en-US" sz="2400" dirty="0">
                <a:cs typeface="楷体" panose="02010609060101010101" charset="-122"/>
              </a:rPr>
              <a:t>、交(</a:t>
            </a:r>
            <a:r>
              <a:rPr lang="en-US" altLang="zh-CN" sz="2400" dirty="0">
                <a:cs typeface="楷体" panose="02010609060101010101" charset="-122"/>
              </a:rPr>
              <a:t>∩)</a:t>
            </a:r>
            <a:r>
              <a:rPr lang="zh-CN" altLang="en-US" sz="2400" dirty="0">
                <a:cs typeface="楷体" panose="02010609060101010101" charset="-122"/>
              </a:rPr>
              <a:t>、</a:t>
            </a:r>
            <a:r>
              <a:rPr lang="zh-CN" altLang="en-US" sz="2400" dirty="0">
                <a:solidFill>
                  <a:srgbClr val="FF0000"/>
                </a:solidFill>
                <a:cs typeface="楷体" panose="02010609060101010101" charset="-122"/>
              </a:rPr>
              <a:t>差(－)</a:t>
            </a:r>
            <a:r>
              <a:rPr lang="zh-CN" altLang="en-US" sz="2400" dirty="0">
                <a:cs typeface="楷体" panose="02010609060101010101" charset="-122"/>
              </a:rPr>
              <a:t>、广义笛卡儿</a:t>
            </a:r>
            <a:r>
              <a:rPr lang="zh-CN" altLang="en-US" sz="2400" dirty="0">
                <a:solidFill>
                  <a:srgbClr val="FF0000"/>
                </a:solidFill>
                <a:cs typeface="楷体" panose="02010609060101010101" charset="-122"/>
              </a:rPr>
              <a:t>积(</a:t>
            </a:r>
            <a:r>
              <a:rPr lang="en-US" altLang="zh-CN" sz="2400" dirty="0">
                <a:solidFill>
                  <a:srgbClr val="FF0000"/>
                </a:solidFill>
                <a:cs typeface="楷体" panose="02010609060101010101" charset="-122"/>
              </a:rPr>
              <a:t>×)</a:t>
            </a:r>
            <a:r>
              <a:rPr lang="zh-CN" altLang="en-US" sz="2400" dirty="0">
                <a:solidFill>
                  <a:srgbClr val="FF0000"/>
                </a:solidFill>
                <a:cs typeface="楷体" panose="02010609060101010101" charset="-122"/>
              </a:rPr>
              <a:t>、</a:t>
            </a:r>
            <a:r>
              <a:rPr lang="zh-CN" altLang="en-US" sz="2400" dirty="0">
                <a:solidFill>
                  <a:srgbClr val="FF0000"/>
                </a:solidFill>
                <a:cs typeface="楷体" panose="02010609060101010101" charset="-122"/>
                <a:sym typeface="+mn-ea"/>
              </a:rPr>
              <a:t>更名</a:t>
            </a:r>
            <a:r>
              <a:rPr lang="en-US" altLang="zh-CN" sz="2400" dirty="0">
                <a:solidFill>
                  <a:srgbClr val="FF0000"/>
                </a:solidFill>
                <a:cs typeface="楷体" panose="02010609060101010101" charset="-122"/>
                <a:sym typeface="+mn-ea"/>
              </a:rPr>
              <a:t>(</a:t>
            </a:r>
            <a:r>
              <a:rPr lang="en-US" altLang="zh-CN" sz="2400" b="1" dirty="0">
                <a:solidFill>
                  <a:srgbClr val="FF0000"/>
                </a:solidFill>
                <a:cs typeface="楷体" panose="02010609060101010101" charset="-122"/>
                <a:sym typeface="Symbol" panose="05050102010706020507" pitchFamily="18" charset="2"/>
              </a:rPr>
              <a:t></a:t>
            </a:r>
            <a:r>
              <a:rPr lang="en-US" altLang="zh-CN" sz="2400" dirty="0">
                <a:solidFill>
                  <a:srgbClr val="FF0000"/>
                </a:solidFill>
                <a:cs typeface="楷体" panose="02010609060101010101" charset="-122"/>
                <a:sym typeface="+mn-ea"/>
              </a:rPr>
              <a:t>)</a:t>
            </a:r>
            <a:endParaRPr lang="en-US" altLang="zh-CN" dirty="0">
              <a:cs typeface="楷体" panose="02010609060101010101" charset="-122"/>
            </a:endParaRPr>
          </a:p>
          <a:p>
            <a:pPr lvl="0">
              <a:lnSpc>
                <a:spcPct val="115000"/>
              </a:lnSpc>
            </a:pPr>
            <a:r>
              <a:rPr lang="zh-CN" altLang="en-US" dirty="0">
                <a:solidFill>
                  <a:schemeClr val="tx1"/>
                </a:solidFill>
                <a:cs typeface="楷体" panose="02010609060101010101" charset="-122"/>
              </a:rPr>
              <a:t>专门的关系运算符</a:t>
            </a:r>
            <a:r>
              <a:rPr lang="en-US" altLang="zh-CN" dirty="0">
                <a:solidFill>
                  <a:schemeClr val="tx1"/>
                </a:solidFill>
                <a:cs typeface="楷体" panose="02010609060101010101" charset="-122"/>
              </a:rPr>
              <a:t>(</a:t>
            </a:r>
            <a:r>
              <a:rPr lang="zh-CN" altLang="en-US" dirty="0">
                <a:cs typeface="楷体" panose="02010609060101010101" charset="-122"/>
              </a:rPr>
              <a:t>涉及</a:t>
            </a:r>
            <a:r>
              <a:rPr lang="zh-CN" altLang="en-US" dirty="0">
                <a:solidFill>
                  <a:srgbClr val="FF0066"/>
                </a:solidFill>
                <a:cs typeface="楷体" panose="02010609060101010101" charset="-122"/>
              </a:rPr>
              <a:t>行</a:t>
            </a:r>
            <a:r>
              <a:rPr lang="zh-CN" altLang="en-US" dirty="0">
                <a:cs typeface="楷体" panose="02010609060101010101" charset="-122"/>
              </a:rPr>
              <a:t>也涉及</a:t>
            </a:r>
            <a:r>
              <a:rPr lang="zh-CN" altLang="en-US" dirty="0">
                <a:solidFill>
                  <a:srgbClr val="FF0066"/>
                </a:solidFill>
                <a:cs typeface="楷体" panose="02010609060101010101" charset="-122"/>
              </a:rPr>
              <a:t>列</a:t>
            </a:r>
            <a:r>
              <a:rPr lang="en-US" altLang="zh-CN" dirty="0">
                <a:solidFill>
                  <a:schemeClr val="tx1"/>
                </a:solidFill>
                <a:cs typeface="楷体" panose="02010609060101010101" charset="-122"/>
                <a:sym typeface="Wingdings" panose="05000000000000000000" pitchFamily="2" charset="2"/>
              </a:rPr>
              <a:t>)</a:t>
            </a:r>
            <a:endParaRPr lang="en-US" altLang="zh-CN" dirty="0">
              <a:solidFill>
                <a:schemeClr val="tx1"/>
              </a:solidFill>
              <a:cs typeface="楷体" panose="02010609060101010101" charset="-122"/>
            </a:endParaRPr>
          </a:p>
          <a:p>
            <a:pPr lvl="1">
              <a:lnSpc>
                <a:spcPct val="115000"/>
              </a:lnSpc>
            </a:pPr>
            <a:r>
              <a:rPr lang="zh-CN" altLang="en-US" sz="2400" dirty="0">
                <a:solidFill>
                  <a:srgbClr val="FF0000"/>
                </a:solidFill>
                <a:cs typeface="楷体" panose="02010609060101010101" charset="-122"/>
              </a:rPr>
              <a:t>选择(</a:t>
            </a:r>
            <a:r>
              <a:rPr lang="en-US" altLang="zh-CN" sz="2400" dirty="0">
                <a:solidFill>
                  <a:srgbClr val="FF0000"/>
                </a:solidFill>
                <a:cs typeface="楷体" panose="02010609060101010101" charset="-122"/>
              </a:rPr>
              <a:t>σ)</a:t>
            </a:r>
            <a:r>
              <a:rPr lang="zh-CN" altLang="en-US" sz="2400" dirty="0">
                <a:cs typeface="楷体" panose="02010609060101010101" charset="-122"/>
              </a:rPr>
              <a:t>、</a:t>
            </a:r>
            <a:r>
              <a:rPr lang="zh-CN" altLang="en-US" sz="2400" dirty="0">
                <a:solidFill>
                  <a:srgbClr val="FF0000"/>
                </a:solidFill>
                <a:cs typeface="楷体" panose="02010609060101010101" charset="-122"/>
              </a:rPr>
              <a:t>投影(</a:t>
            </a:r>
            <a:r>
              <a:rPr lang="en-US" altLang="zh-CN" sz="2400" dirty="0">
                <a:solidFill>
                  <a:srgbClr val="FF0000"/>
                </a:solidFill>
                <a:cs typeface="楷体" panose="02010609060101010101" charset="-122"/>
              </a:rPr>
              <a:t>π)</a:t>
            </a:r>
            <a:r>
              <a:rPr lang="zh-CN" altLang="en-US" sz="2400" dirty="0">
                <a:cs typeface="楷体" panose="02010609060101010101" charset="-122"/>
              </a:rPr>
              <a:t>、连接(</a:t>
            </a:r>
            <a:r>
              <a:rPr lang="en-US" altLang="zh-CN" sz="2400" dirty="0">
                <a:cs typeface="楷体" panose="02010609060101010101" charset="-122"/>
              </a:rPr>
              <a:t>∞)</a:t>
            </a:r>
            <a:r>
              <a:rPr lang="zh-CN" altLang="en-US" sz="2400" dirty="0">
                <a:cs typeface="楷体" panose="02010609060101010101" charset="-122"/>
              </a:rPr>
              <a:t>、除(</a:t>
            </a:r>
            <a:r>
              <a:rPr lang="en-US" altLang="zh-CN" sz="2400" dirty="0">
                <a:cs typeface="楷体" panose="02010609060101010101" charset="-122"/>
              </a:rPr>
              <a:t>÷)</a:t>
            </a:r>
            <a:endParaRPr lang="en-US" altLang="zh-CN" dirty="0">
              <a:cs typeface="楷体" panose="02010609060101010101" charset="-122"/>
            </a:endParaRPr>
          </a:p>
          <a:p>
            <a:pPr lvl="0">
              <a:lnSpc>
                <a:spcPct val="115000"/>
              </a:lnSpc>
            </a:pPr>
            <a:r>
              <a:rPr lang="zh-CN" altLang="en-US" dirty="0">
                <a:solidFill>
                  <a:schemeClr val="tx1"/>
                </a:solidFill>
                <a:cs typeface="楷体" panose="02010609060101010101" charset="-122"/>
              </a:rPr>
              <a:t>算术比较符：</a:t>
            </a:r>
          </a:p>
          <a:p>
            <a:pPr lvl="1">
              <a:lnSpc>
                <a:spcPct val="115000"/>
              </a:lnSpc>
            </a:pPr>
            <a:r>
              <a:rPr lang="zh-CN" altLang="en-US" sz="2400" dirty="0">
                <a:cs typeface="楷体" panose="02010609060101010101" charset="-122"/>
              </a:rPr>
              <a:t>大于(</a:t>
            </a:r>
            <a:r>
              <a:rPr lang="en-US" altLang="zh-CN" sz="2400" dirty="0">
                <a:cs typeface="楷体" panose="02010609060101010101" charset="-122"/>
              </a:rPr>
              <a:t>&gt;)、</a:t>
            </a:r>
            <a:r>
              <a:rPr lang="zh-CN" altLang="en-US" sz="2400" dirty="0">
                <a:cs typeface="楷体" panose="02010609060101010101" charset="-122"/>
              </a:rPr>
              <a:t>小于(&lt;)、等于(=)、不等于(≠)</a:t>
            </a:r>
          </a:p>
          <a:p>
            <a:pPr lvl="1">
              <a:lnSpc>
                <a:spcPct val="115000"/>
              </a:lnSpc>
              <a:buNone/>
            </a:pPr>
            <a:r>
              <a:rPr lang="zh-CN" altLang="en-US" sz="2400" dirty="0">
                <a:cs typeface="楷体" panose="02010609060101010101" charset="-122"/>
              </a:rPr>
              <a:t>  小于等于(≤)、大于等于(≥)</a:t>
            </a:r>
            <a:endParaRPr lang="zh-CN" altLang="en-US" dirty="0">
              <a:cs typeface="楷体" panose="02010609060101010101" charset="-122"/>
            </a:endParaRPr>
          </a:p>
          <a:p>
            <a:pPr lvl="1">
              <a:lnSpc>
                <a:spcPct val="115000"/>
              </a:lnSpc>
            </a:pPr>
            <a:r>
              <a:rPr lang="zh-CN" altLang="en-US" sz="2400" dirty="0">
                <a:cs typeface="楷体" panose="02010609060101010101" charset="-122"/>
              </a:rPr>
              <a:t>逻辑运算符</a:t>
            </a:r>
            <a:r>
              <a:rPr lang="en-US" altLang="zh-CN" sz="2400" dirty="0">
                <a:cs typeface="楷体" panose="02010609060101010101" charset="-122"/>
              </a:rPr>
              <a:t>:</a:t>
            </a:r>
            <a:r>
              <a:rPr lang="zh-CN" altLang="en-US" sz="2400" dirty="0">
                <a:cs typeface="楷体" panose="02010609060101010101" charset="-122"/>
              </a:rPr>
              <a:t>与(</a:t>
            </a:r>
            <a:r>
              <a:rPr lang="en-US" altLang="zh-CN" sz="2400" dirty="0">
                <a:cs typeface="楷体" panose="02010609060101010101" charset="-122"/>
              </a:rPr>
              <a:t>and) </a:t>
            </a:r>
            <a:r>
              <a:rPr lang="zh-CN" altLang="en-US" sz="2400" dirty="0">
                <a:cs typeface="楷体" panose="02010609060101010101" charset="-122"/>
              </a:rPr>
              <a:t>或(</a:t>
            </a:r>
            <a:r>
              <a:rPr lang="en-US" altLang="zh-CN" sz="2400" dirty="0">
                <a:cs typeface="楷体" panose="02010609060101010101" charset="-122"/>
              </a:rPr>
              <a:t>or) </a:t>
            </a:r>
            <a:r>
              <a:rPr lang="zh-CN" altLang="en-US" sz="2400" dirty="0">
                <a:cs typeface="楷体" panose="02010609060101010101" charset="-122"/>
              </a:rPr>
              <a:t>非(</a:t>
            </a:r>
            <a:r>
              <a:rPr lang="en-US" altLang="zh-CN" sz="2400" dirty="0">
                <a:cs typeface="楷体" panose="02010609060101010101" charset="-122"/>
              </a:rPr>
              <a:t>not)</a:t>
            </a:r>
          </a:p>
          <a:p>
            <a:pPr lvl="1">
              <a:lnSpc>
                <a:spcPct val="115000"/>
              </a:lnSpc>
            </a:pPr>
            <a:r>
              <a:rPr lang="zh-CN" altLang="en-US" sz="2400" dirty="0">
                <a:cs typeface="楷体" panose="02010609060101010101" charset="-122"/>
              </a:rPr>
              <a:t>数学运算：</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r>
              <a:rPr lang="zh-CN" altLang="en-US" sz="2400" dirty="0">
                <a:cs typeface="楷体" panose="02010609060101010101" charset="-122"/>
              </a:rPr>
              <a:t>、</a:t>
            </a:r>
            <a:r>
              <a:rPr lang="en-US" altLang="zh-CN" sz="2400" dirty="0">
                <a:cs typeface="楷体" panose="02010609060101010101" charset="-122"/>
              </a:rPr>
              <a:t>/</a:t>
            </a: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114</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7727358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520" y="1340768"/>
            <a:ext cx="8136904" cy="2616101"/>
          </a:xfrm>
          <a:prstGeom prst="rect">
            <a:avLst/>
          </a:prstGeom>
          <a:noFill/>
          <a:ln w="9525">
            <a:noFill/>
          </a:ln>
        </p:spPr>
        <p:txBody>
          <a:bodyPr wrap="square">
            <a:spAutoFit/>
          </a:bodyPr>
          <a:lstStyle/>
          <a:p>
            <a:pPr indent="0">
              <a:buFont typeface="Arial" panose="020B0604020202020204" pitchFamily="34" charset="0"/>
              <a:buNone/>
            </a:pPr>
            <a:r>
              <a:rPr lang="zh-CN" sz="2000" b="1" dirty="0" smtClean="0">
                <a:ea typeface="宋体" panose="02010600030101010101" pitchFamily="2" charset="-122"/>
              </a:rPr>
              <a:t>     </a:t>
            </a:r>
            <a:r>
              <a:rPr lang="zh-CN" sz="2000" b="1" dirty="0">
                <a:ea typeface="宋体" panose="02010600030101010101" pitchFamily="2" charset="-122"/>
              </a:rPr>
              <a:t>【例】</a:t>
            </a:r>
            <a:r>
              <a:rPr sz="2000" b="1" dirty="0" err="1">
                <a:ea typeface="宋体" panose="02010600030101010101" pitchFamily="2" charset="-122"/>
              </a:rPr>
              <a:t>有三个域</a:t>
            </a:r>
            <a:r>
              <a:rPr lang="zh-CN" sz="2000" b="1" dirty="0">
                <a:ea typeface="宋体" panose="02010600030101010101" pitchFamily="2" charset="-122"/>
              </a:rPr>
              <a:t>：</a:t>
            </a:r>
          </a:p>
          <a:p>
            <a:pPr indent="0">
              <a:buFont typeface="Arial" panose="020B0604020202020204" pitchFamily="34" charset="0"/>
              <a:buNone/>
            </a:pPr>
            <a:r>
              <a:rPr lang="zh-CN" sz="2000" b="1" dirty="0">
                <a:ea typeface="宋体" panose="02010600030101010101" pitchFamily="2" charset="-122"/>
              </a:rPr>
              <a:t>                </a:t>
            </a:r>
            <a:r>
              <a:rPr sz="2000" b="1" dirty="0">
                <a:ea typeface="宋体" panose="02010600030101010101" pitchFamily="2" charset="-122"/>
              </a:rPr>
              <a:t>D</a:t>
            </a:r>
            <a:r>
              <a:rPr sz="2000" b="1" baseline="-25000" dirty="0">
                <a:uFillTx/>
                <a:ea typeface="宋体" panose="02010600030101010101" pitchFamily="2" charset="-122"/>
              </a:rPr>
              <a:t>1</a:t>
            </a:r>
            <a:r>
              <a:rPr sz="2000" b="1" dirty="0">
                <a:ea typeface="宋体" panose="02010600030101010101" pitchFamily="2" charset="-122"/>
              </a:rPr>
              <a:t>=</a:t>
            </a:r>
            <a:r>
              <a:rPr sz="2000" b="1" dirty="0" err="1">
                <a:ea typeface="宋体" panose="02010600030101010101" pitchFamily="2" charset="-122"/>
              </a:rPr>
              <a:t>顾客的集合</a:t>
            </a:r>
            <a:r>
              <a:rPr sz="2000" b="1" dirty="0">
                <a:ea typeface="宋体" panose="02010600030101010101" pitchFamily="2" charset="-122"/>
              </a:rPr>
              <a:t>{</a:t>
            </a:r>
            <a:r>
              <a:rPr sz="2000" b="1" dirty="0" err="1">
                <a:ea typeface="宋体" panose="02010600030101010101" pitchFamily="2" charset="-122"/>
              </a:rPr>
              <a:t>张丽，万欣，陈浩</a:t>
            </a:r>
            <a:r>
              <a:rPr sz="2000" b="1" dirty="0">
                <a:ea typeface="宋体" panose="02010600030101010101" pitchFamily="2" charset="-122"/>
              </a:rPr>
              <a:t>}</a:t>
            </a:r>
            <a:r>
              <a:rPr lang="zh-CN" sz="2000" b="1" dirty="0">
                <a:ea typeface="宋体" panose="02010600030101010101" pitchFamily="2" charset="-122"/>
              </a:rPr>
              <a:t>，  </a:t>
            </a:r>
          </a:p>
          <a:p>
            <a:pPr indent="0">
              <a:buFont typeface="Arial" panose="020B0604020202020204" pitchFamily="34" charset="0"/>
              <a:buNone/>
            </a:pPr>
            <a:r>
              <a:rPr lang="zh-CN" sz="2000" b="1" dirty="0">
                <a:ea typeface="宋体" panose="02010600030101010101" pitchFamily="2" charset="-122"/>
              </a:rPr>
              <a:t>                </a:t>
            </a:r>
            <a:r>
              <a:rPr sz="2000" b="1" dirty="0">
                <a:ea typeface="宋体" panose="02010600030101010101" pitchFamily="2" charset="-122"/>
              </a:rPr>
              <a:t>D</a:t>
            </a:r>
            <a:r>
              <a:rPr sz="2000" b="1" baseline="-25000" dirty="0">
                <a:uFillTx/>
                <a:ea typeface="宋体" panose="02010600030101010101" pitchFamily="2" charset="-122"/>
              </a:rPr>
              <a:t>2</a:t>
            </a:r>
            <a:r>
              <a:rPr sz="2000" b="1" dirty="0">
                <a:ea typeface="宋体" panose="02010600030101010101" pitchFamily="2" charset="-122"/>
              </a:rPr>
              <a:t>=</a:t>
            </a:r>
            <a:r>
              <a:rPr sz="2000" b="1" dirty="0" err="1">
                <a:ea typeface="宋体" panose="02010600030101010101" pitchFamily="2" charset="-122"/>
              </a:rPr>
              <a:t>供应商的集合</a:t>
            </a:r>
            <a:r>
              <a:rPr sz="2000" b="1" dirty="0">
                <a:ea typeface="宋体" panose="02010600030101010101" pitchFamily="2" charset="-122"/>
              </a:rPr>
              <a:t>{</a:t>
            </a:r>
            <a:r>
              <a:rPr sz="2000" b="1" dirty="0" err="1">
                <a:ea typeface="宋体" panose="02010600030101010101" pitchFamily="2" charset="-122"/>
              </a:rPr>
              <a:t>蒙牛，伊利，雀巢</a:t>
            </a:r>
            <a:r>
              <a:rPr sz="2000" b="1" dirty="0">
                <a:ea typeface="宋体" panose="02010600030101010101" pitchFamily="2" charset="-122"/>
              </a:rPr>
              <a:t>}</a:t>
            </a:r>
          </a:p>
          <a:p>
            <a:pPr indent="0">
              <a:buFont typeface="Arial" panose="020B0604020202020204" pitchFamily="34" charset="0"/>
              <a:buNone/>
            </a:pPr>
            <a:r>
              <a:rPr sz="2000" b="1" dirty="0">
                <a:ea typeface="宋体" panose="02010600030101010101" pitchFamily="2" charset="-122"/>
              </a:rPr>
              <a:t>                D</a:t>
            </a:r>
            <a:r>
              <a:rPr sz="2000" b="1" baseline="-25000" dirty="0">
                <a:uFillTx/>
                <a:ea typeface="宋体" panose="02010600030101010101" pitchFamily="2" charset="-122"/>
              </a:rPr>
              <a:t>3</a:t>
            </a:r>
            <a:r>
              <a:rPr sz="2000" b="1" dirty="0">
                <a:ea typeface="宋体" panose="02010600030101010101" pitchFamily="2" charset="-122"/>
              </a:rPr>
              <a:t>=</a:t>
            </a:r>
            <a:r>
              <a:rPr sz="2000" b="1" dirty="0" err="1">
                <a:ea typeface="宋体" panose="02010600030101010101" pitchFamily="2" charset="-122"/>
              </a:rPr>
              <a:t>商品的集合</a:t>
            </a:r>
            <a:r>
              <a:rPr sz="2000" b="1" dirty="0">
                <a:ea typeface="宋体" panose="02010600030101010101" pitchFamily="2" charset="-122"/>
              </a:rPr>
              <a:t>{</a:t>
            </a:r>
            <a:r>
              <a:rPr sz="2000" b="1" dirty="0" err="1">
                <a:ea typeface="宋体" panose="02010600030101010101" pitchFamily="2" charset="-122"/>
              </a:rPr>
              <a:t>牛奶，咖啡</a:t>
            </a:r>
            <a:r>
              <a:rPr sz="2000" b="1" dirty="0">
                <a:ea typeface="宋体" panose="02010600030101010101" pitchFamily="2" charset="-122"/>
              </a:rPr>
              <a:t>}</a:t>
            </a:r>
          </a:p>
          <a:p>
            <a:pPr indent="0">
              <a:buFont typeface="Arial" panose="020B0604020202020204" pitchFamily="34" charset="0"/>
              <a:buNone/>
            </a:pPr>
            <a:endParaRPr sz="2000" b="1" dirty="0">
              <a:ea typeface="宋体" panose="02010600030101010101" pitchFamily="2" charset="-122"/>
            </a:endParaRPr>
          </a:p>
          <a:p>
            <a:pPr indent="0">
              <a:buFont typeface="Arial" panose="020B0604020202020204" pitchFamily="34" charset="0"/>
              <a:buNone/>
            </a:pPr>
            <a:r>
              <a:rPr sz="2000" b="1" dirty="0">
                <a:ea typeface="宋体" panose="02010600030101010101" pitchFamily="2" charset="-122"/>
              </a:rPr>
              <a:t>       1）求D</a:t>
            </a:r>
            <a:r>
              <a:rPr sz="2000" b="1" baseline="-25000" dirty="0">
                <a:uFillTx/>
                <a:ea typeface="宋体" panose="02010600030101010101" pitchFamily="2" charset="-122"/>
              </a:rPr>
              <a:t>1</a:t>
            </a:r>
            <a:r>
              <a:rPr sz="2000" b="1" dirty="0">
                <a:ea typeface="宋体" panose="02010600030101010101" pitchFamily="2" charset="-122"/>
              </a:rPr>
              <a:t>、D</a:t>
            </a:r>
            <a:r>
              <a:rPr sz="2000" b="1" baseline="-25000" dirty="0">
                <a:uFillTx/>
                <a:ea typeface="宋体" panose="02010600030101010101" pitchFamily="2" charset="-122"/>
              </a:rPr>
              <a:t>2</a:t>
            </a:r>
            <a:r>
              <a:rPr sz="2000" b="1" dirty="0">
                <a:ea typeface="宋体" panose="02010600030101010101" pitchFamily="2" charset="-122"/>
              </a:rPr>
              <a:t>、D</a:t>
            </a:r>
            <a:r>
              <a:rPr sz="2000" b="1" baseline="-25000" dirty="0">
                <a:uFillTx/>
                <a:ea typeface="宋体" panose="02010600030101010101" pitchFamily="2" charset="-122"/>
              </a:rPr>
              <a:t>3</a:t>
            </a:r>
            <a:r>
              <a:rPr sz="2000" b="1" dirty="0">
                <a:ea typeface="宋体" panose="02010600030101010101" pitchFamily="2" charset="-122"/>
              </a:rPr>
              <a:t>的笛卡尔积；</a:t>
            </a:r>
          </a:p>
          <a:p>
            <a:pPr indent="0">
              <a:buFont typeface="Arial" panose="020B0604020202020204" pitchFamily="34" charset="0"/>
              <a:buNone/>
            </a:pPr>
            <a:r>
              <a:rPr sz="2000" b="1" dirty="0">
                <a:ea typeface="宋体" panose="02010600030101010101" pitchFamily="2" charset="-122"/>
              </a:rPr>
              <a:t> </a:t>
            </a:r>
          </a:p>
        </p:txBody>
      </p:sp>
      <p:pic>
        <p:nvPicPr>
          <p:cNvPr id="3" name="图片 2"/>
          <p:cNvPicPr>
            <a:picLocks noChangeAspect="1"/>
          </p:cNvPicPr>
          <p:nvPr/>
        </p:nvPicPr>
        <p:blipFill>
          <a:blip r:embed="rId2"/>
          <a:stretch>
            <a:fillRect/>
          </a:stretch>
        </p:blipFill>
        <p:spPr>
          <a:xfrm>
            <a:off x="4762253" y="3000375"/>
            <a:ext cx="4381500" cy="3857625"/>
          </a:xfrm>
          <a:prstGeom prst="rect">
            <a:avLst/>
          </a:prstGeom>
        </p:spPr>
      </p:pic>
    </p:spTree>
    <p:extLst>
      <p:ext uri="{BB962C8B-B14F-4D97-AF65-F5344CB8AC3E}">
        <p14:creationId xmlns:p14="http://schemas.microsoft.com/office/powerpoint/2010/main" val="3271681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4085" y="1090930"/>
            <a:ext cx="7020560" cy="1643527"/>
          </a:xfrm>
          <a:prstGeom prst="rect">
            <a:avLst/>
          </a:prstGeom>
          <a:noFill/>
          <a:ln w="9525">
            <a:noFill/>
          </a:ln>
        </p:spPr>
        <p:txBody>
          <a:bodyPr wrap="square">
            <a:spAutoFit/>
          </a:bodyPr>
          <a:lstStyle/>
          <a:p>
            <a:pPr indent="0">
              <a:buFont typeface="Arial" panose="020B0604020202020204" pitchFamily="34" charset="0"/>
              <a:buNone/>
            </a:pPr>
            <a:r>
              <a:rPr b="1" dirty="0">
                <a:ea typeface="宋体" panose="02010600030101010101" pitchFamily="2" charset="-122"/>
                <a:sym typeface="+mn-ea"/>
              </a:rPr>
              <a:t>       2）</a:t>
            </a:r>
            <a:r>
              <a:rPr lang="zh-CN" b="1" dirty="0">
                <a:ea typeface="宋体" panose="02010600030101010101" pitchFamily="2" charset="-122"/>
                <a:sym typeface="+mn-ea"/>
              </a:rPr>
              <a:t>在</a:t>
            </a:r>
            <a:r>
              <a:rPr lang="en-US" altLang="zh-CN" b="1" dirty="0">
                <a:ea typeface="宋体" panose="02010600030101010101" pitchFamily="2" charset="-122"/>
                <a:sym typeface="+mn-ea"/>
              </a:rPr>
              <a:t>D1</a:t>
            </a:r>
            <a:r>
              <a:rPr lang="zh-CN" altLang="en-US" b="1" dirty="0">
                <a:ea typeface="宋体" panose="02010600030101010101" pitchFamily="2" charset="-122"/>
                <a:sym typeface="+mn-ea"/>
              </a:rPr>
              <a:t>、</a:t>
            </a:r>
            <a:r>
              <a:rPr lang="en-US" altLang="zh-CN" b="1" dirty="0">
                <a:ea typeface="宋体" panose="02010600030101010101" pitchFamily="2" charset="-122"/>
                <a:sym typeface="+mn-ea"/>
              </a:rPr>
              <a:t>D2</a:t>
            </a:r>
            <a:r>
              <a:rPr lang="zh-CN" altLang="en-US" b="1" dirty="0">
                <a:ea typeface="宋体" panose="02010600030101010101" pitchFamily="2" charset="-122"/>
                <a:sym typeface="+mn-ea"/>
              </a:rPr>
              <a:t>、</a:t>
            </a:r>
            <a:r>
              <a:rPr lang="en-US" altLang="zh-CN" b="1" dirty="0">
                <a:ea typeface="宋体" panose="02010600030101010101" pitchFamily="2" charset="-122"/>
                <a:sym typeface="+mn-ea"/>
              </a:rPr>
              <a:t>D3</a:t>
            </a:r>
            <a:r>
              <a:rPr lang="zh-CN" altLang="en-US" b="1" dirty="0">
                <a:ea typeface="宋体" panose="02010600030101010101" pitchFamily="2" charset="-122"/>
                <a:sym typeface="+mn-ea"/>
              </a:rPr>
              <a:t>三个域</a:t>
            </a:r>
            <a:r>
              <a:rPr b="1" dirty="0" err="1">
                <a:ea typeface="宋体" panose="02010600030101010101" pitchFamily="2" charset="-122"/>
                <a:sym typeface="+mn-ea"/>
              </a:rPr>
              <a:t>中，张丽购买了蒙牛的牛奶，万欣购</a:t>
            </a:r>
            <a:r>
              <a:rPr b="1" dirty="0">
                <a:ea typeface="宋体" panose="02010600030101010101" pitchFamily="2" charset="-122"/>
                <a:sym typeface="+mn-ea"/>
              </a:rPr>
              <a:t>  </a:t>
            </a:r>
            <a:r>
              <a:rPr b="1" dirty="0" err="1">
                <a:ea typeface="宋体" panose="02010600030101010101" pitchFamily="2" charset="-122"/>
                <a:sym typeface="+mn-ea"/>
              </a:rPr>
              <a:t>买了伊利的牛奶，陈浩购买了雀巢的咖啡。构造一个</a:t>
            </a:r>
            <a:r>
              <a:rPr b="1" dirty="0" err="1" smtClean="0">
                <a:ea typeface="宋体" panose="02010600030101010101" pitchFamily="2" charset="-122"/>
                <a:sym typeface="+mn-ea"/>
              </a:rPr>
              <a:t>“</a:t>
            </a:r>
            <a:r>
              <a:rPr lang="en-US" altLang="zh-CN" b="1" dirty="0" err="1" smtClean="0">
                <a:ea typeface="宋体" panose="02010600030101010101" pitchFamily="2" charset="-122"/>
                <a:sym typeface="+mn-ea"/>
              </a:rPr>
              <a:t>X</a:t>
            </a:r>
            <a:r>
              <a:rPr b="1" dirty="0" err="1" smtClean="0">
                <a:ea typeface="宋体" panose="02010600030101010101" pitchFamily="2" charset="-122"/>
                <a:sym typeface="+mn-ea"/>
              </a:rPr>
              <a:t>销售</a:t>
            </a:r>
            <a:r>
              <a:rPr b="1" dirty="0" err="1">
                <a:ea typeface="宋体" panose="02010600030101010101" pitchFamily="2" charset="-122"/>
                <a:sym typeface="+mn-ea"/>
              </a:rPr>
              <a:t>”关系</a:t>
            </a:r>
            <a:r>
              <a:rPr b="1" dirty="0">
                <a:ea typeface="宋体" panose="02010600030101010101" pitchFamily="2" charset="-122"/>
                <a:sym typeface="+mn-ea"/>
              </a:rPr>
              <a:t>。</a:t>
            </a:r>
            <a:endParaRPr b="1" dirty="0">
              <a:ea typeface="宋体" panose="02010600030101010101" pitchFamily="2" charset="-122"/>
            </a:endParaRPr>
          </a:p>
          <a:p>
            <a:pPr indent="0">
              <a:buFont typeface="Arial" panose="020B0604020202020204" pitchFamily="34" charset="0"/>
              <a:buNone/>
            </a:pPr>
            <a:endParaRPr b="1" dirty="0">
              <a:solidFill>
                <a:srgbClr val="FF0000"/>
              </a:solidFill>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990848" y="2492896"/>
            <a:ext cx="6983953" cy="1475059"/>
          </a:xfrm>
          <a:prstGeom prst="rect">
            <a:avLst/>
          </a:prstGeom>
        </p:spPr>
      </p:pic>
      <p:sp>
        <p:nvSpPr>
          <p:cNvPr id="4" name="文本框 3"/>
          <p:cNvSpPr txBox="1"/>
          <p:nvPr/>
        </p:nvSpPr>
        <p:spPr>
          <a:xfrm>
            <a:off x="3923928" y="4077072"/>
            <a:ext cx="1296144" cy="400110"/>
          </a:xfrm>
          <a:prstGeom prst="rect">
            <a:avLst/>
          </a:prstGeom>
          <a:noFill/>
          <a:ln w="9525">
            <a:noFill/>
          </a:ln>
        </p:spPr>
        <p:txBody>
          <a:bodyPr wrap="square">
            <a:spAutoFit/>
          </a:bodyPr>
          <a:lstStyle/>
          <a:p>
            <a:pPr indent="0"/>
            <a:r>
              <a:rPr lang="zh-CN" sz="2000" b="1" dirty="0">
                <a:ea typeface="宋体" panose="02010600030101010101" pitchFamily="2" charset="-122"/>
              </a:rPr>
              <a:t>销售关系</a:t>
            </a:r>
            <a:endParaRPr lang="zh-CN" altLang="en-US" sz="2000" b="1" dirty="0">
              <a:ea typeface="宋体" panose="02010600030101010101" pitchFamily="2" charset="-122"/>
            </a:endParaRPr>
          </a:p>
        </p:txBody>
      </p:sp>
    </p:spTree>
    <p:extLst>
      <p:ext uri="{BB962C8B-B14F-4D97-AF65-F5344CB8AC3E}">
        <p14:creationId xmlns:p14="http://schemas.microsoft.com/office/powerpoint/2010/main" val="3631237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关系的数据结构</a:t>
            </a:r>
            <a:r>
              <a:rPr lang="en-US" altLang="zh-CN"/>
              <a:t>——</a:t>
            </a:r>
            <a:r>
              <a:rPr lang="zh-CN" altLang="en-US"/>
              <a:t>二维表</a:t>
            </a:r>
          </a:p>
        </p:txBody>
      </p:sp>
      <p:sp>
        <p:nvSpPr>
          <p:cNvPr id="3" name="内容占位符 2"/>
          <p:cNvSpPr>
            <a:spLocks noGrp="1"/>
          </p:cNvSpPr>
          <p:nvPr>
            <p:ph idx="1"/>
          </p:nvPr>
        </p:nvSpPr>
        <p:spPr>
          <a:xfrm>
            <a:off x="354965" y="1363747"/>
            <a:ext cx="8173720" cy="553085"/>
          </a:xfrm>
        </p:spPr>
        <p:txBody>
          <a:bodyPr/>
          <a:lstStyle/>
          <a:p>
            <a:r>
              <a:rPr lang="zh-CN" altLang="en-US" sz="2400" dirty="0" smtClean="0">
                <a:sym typeface="+mn-ea"/>
              </a:rPr>
              <a:t>关系</a:t>
            </a:r>
            <a:r>
              <a:rPr lang="zh-CN" altLang="en-US" sz="2400" dirty="0">
                <a:sym typeface="+mn-ea"/>
              </a:rPr>
              <a:t>的结构</a:t>
            </a:r>
            <a:r>
              <a:rPr lang="en-US" altLang="zh-CN" sz="2400" dirty="0">
                <a:sym typeface="+mn-ea"/>
              </a:rPr>
              <a:t>——“</a:t>
            </a:r>
            <a:r>
              <a:rPr lang="zh-CN" altLang="en-US" sz="2400" dirty="0">
                <a:sym typeface="+mn-ea"/>
              </a:rPr>
              <a:t>表”之要</a:t>
            </a:r>
            <a:r>
              <a:rPr lang="zh-CN" altLang="en-US" sz="2400" dirty="0" smtClean="0">
                <a:sym typeface="+mn-ea"/>
              </a:rPr>
              <a:t>素</a:t>
            </a:r>
            <a:endParaRPr lang="en-US" altLang="zh-CN" sz="2400" dirty="0" smtClean="0">
              <a:sym typeface="+mn-ea"/>
            </a:endParaRPr>
          </a:p>
          <a:p>
            <a:pPr lvl="1"/>
            <a:r>
              <a:rPr lang="zh-CN" altLang="en-US" dirty="0" smtClean="0">
                <a:solidFill>
                  <a:srgbClr val="0000FF"/>
                </a:solidFill>
                <a:sym typeface="+mn-ea"/>
              </a:rPr>
              <a:t>属性</a:t>
            </a:r>
            <a:r>
              <a:rPr lang="en-US" altLang="zh-CN" dirty="0" smtClean="0">
                <a:sym typeface="+mn-ea"/>
              </a:rPr>
              <a:t>——</a:t>
            </a:r>
            <a:r>
              <a:rPr lang="zh-CN" altLang="en-US" dirty="0" smtClean="0">
                <a:sym typeface="+mn-ea"/>
              </a:rPr>
              <a:t>关系的列命名称为属性</a:t>
            </a:r>
            <a:endParaRPr lang="en-US" altLang="zh-CN" dirty="0" smtClean="0">
              <a:sym typeface="+mn-ea"/>
            </a:endParaRPr>
          </a:p>
          <a:p>
            <a:pPr lvl="1"/>
            <a:r>
              <a:rPr lang="zh-CN" altLang="en-US" dirty="0">
                <a:solidFill>
                  <a:srgbClr val="0000FF"/>
                </a:solidFill>
              </a:rPr>
              <a:t>域</a:t>
            </a:r>
            <a:r>
              <a:rPr lang="zh-CN" altLang="en-US" dirty="0"/>
              <a:t>是列的取值</a:t>
            </a:r>
            <a:r>
              <a:rPr lang="zh-CN" altLang="en-US" dirty="0" smtClean="0"/>
              <a:t>范围</a:t>
            </a:r>
            <a:endParaRPr lang="en-US" altLang="zh-CN" dirty="0" smtClean="0">
              <a:sym typeface="+mn-ea"/>
            </a:endParaRPr>
          </a:p>
          <a:p>
            <a:pPr lvl="1"/>
            <a:r>
              <a:rPr lang="zh-CN" altLang="en-US" dirty="0" smtClean="0">
                <a:solidFill>
                  <a:srgbClr val="0000FF"/>
                </a:solidFill>
                <a:sym typeface="+mn-ea"/>
              </a:rPr>
              <a:t>元组</a:t>
            </a:r>
            <a:r>
              <a:rPr lang="en-US" altLang="zh-CN" dirty="0" smtClean="0">
                <a:sym typeface="+mn-ea"/>
              </a:rPr>
              <a:t>——</a:t>
            </a:r>
            <a:r>
              <a:rPr lang="zh-CN" altLang="en-US" dirty="0" smtClean="0">
                <a:sym typeface="+mn-ea"/>
              </a:rPr>
              <a:t>关系中除属性名所在行以外的其他行</a:t>
            </a:r>
            <a:endParaRPr lang="zh-CN" altLang="en-US" dirty="0">
              <a:sym typeface="+mn-ea"/>
            </a:endParaRPr>
          </a:p>
        </p:txBody>
      </p:sp>
      <p:graphicFrame>
        <p:nvGraphicFramePr>
          <p:cNvPr id="4" name="表格 3"/>
          <p:cNvGraphicFramePr/>
          <p:nvPr>
            <p:extLst>
              <p:ext uri="{D42A27DB-BD31-4B8C-83A1-F6EECF244321}">
                <p14:modId xmlns:p14="http://schemas.microsoft.com/office/powerpoint/2010/main" val="765038890"/>
              </p:ext>
            </p:extLst>
          </p:nvPr>
        </p:nvGraphicFramePr>
        <p:xfrm>
          <a:off x="3311525" y="4313138"/>
          <a:ext cx="2338705" cy="1584960"/>
        </p:xfrm>
        <a:graphic>
          <a:graphicData uri="http://schemas.openxmlformats.org/drawingml/2006/table">
            <a:tbl>
              <a:tblPr firstRow="1" bandRow="1">
                <a:tableStyleId>{17292A2E-F333-43FB-9621-5CBBE7FDCDCB}</a:tableStyleId>
              </a:tblPr>
              <a:tblGrid>
                <a:gridCol w="735965">
                  <a:extLst>
                    <a:ext uri="{9D8B030D-6E8A-4147-A177-3AD203B41FA5}">
                      <a16:colId xmlns:a16="http://schemas.microsoft.com/office/drawing/2014/main" val="20000"/>
                    </a:ext>
                  </a:extLst>
                </a:gridCol>
                <a:gridCol w="730885">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tblGrid>
              <a:tr h="457200">
                <a:tc>
                  <a:txBody>
                    <a:bodyPr/>
                    <a:lstStyle/>
                    <a:p>
                      <a:pPr>
                        <a:buNone/>
                      </a:pPr>
                      <a:r>
                        <a:rPr lang="zh-CN" altLang="en-US" sz="180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8100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18542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张睿</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sp>
        <p:nvSpPr>
          <p:cNvPr id="5" name="文本框 4"/>
          <p:cNvSpPr txBox="1"/>
          <p:nvPr/>
        </p:nvSpPr>
        <p:spPr>
          <a:xfrm>
            <a:off x="3225800" y="3914358"/>
            <a:ext cx="964565" cy="398780"/>
          </a:xfrm>
          <a:prstGeom prst="rect">
            <a:avLst/>
          </a:prstGeom>
          <a:noFill/>
        </p:spPr>
        <p:txBody>
          <a:bodyPr wrap="square" rtlCol="0">
            <a:spAutoFit/>
          </a:bodyPr>
          <a:lstStyle/>
          <a:p>
            <a:r>
              <a:rPr lang="zh-CN" altLang="en-US" sz="2000"/>
              <a:t>家庭</a:t>
            </a:r>
          </a:p>
        </p:txBody>
      </p:sp>
      <p:grpSp>
        <p:nvGrpSpPr>
          <p:cNvPr id="6" name="组合 7"/>
          <p:cNvGrpSpPr/>
          <p:nvPr/>
        </p:nvGrpSpPr>
        <p:grpSpPr>
          <a:xfrm>
            <a:off x="3919220" y="3194902"/>
            <a:ext cx="2692717" cy="1200150"/>
            <a:chOff x="911342" y="1336515"/>
            <a:chExt cx="5652698" cy="1832538"/>
          </a:xfrm>
        </p:grpSpPr>
        <p:sp>
          <p:nvSpPr>
            <p:cNvPr id="20516" name="Text Box 8"/>
            <p:cNvSpPr txBox="1"/>
            <p:nvPr/>
          </p:nvSpPr>
          <p:spPr>
            <a:xfrm>
              <a:off x="1153286" y="1336515"/>
              <a:ext cx="5410754" cy="608907"/>
            </a:xfrm>
            <a:prstGeom prst="rect">
              <a:avLst/>
            </a:prstGeom>
            <a:noFill/>
            <a:ln w="9525">
              <a:noFill/>
            </a:ln>
          </p:spPr>
          <p:txBody>
            <a:bodyPr wrap="square">
              <a:spAutoFit/>
            </a:bodyPr>
            <a:lstStyle>
              <a:lvl1pPr marL="342900" indent="-342900" algn="l" rtl="0" eaLnBrk="0" fontAlgn="base" hangingPunct="0">
                <a:spcBef>
                  <a:spcPct val="20000"/>
                </a:spcBef>
                <a:spcAft>
                  <a:spcPts val="600"/>
                </a:spcAft>
                <a:buClr>
                  <a:schemeClr val="tx2"/>
                </a:buClr>
                <a:buFont typeface="Arial" panose="020B0604020202020204" pitchFamily="34" charset="0"/>
                <a:buChar char="•"/>
                <a:defRPr sz="3200" kern="1200" spc="30">
                  <a:solidFill>
                    <a:schemeClr val="tx1"/>
                  </a:solidFill>
                  <a:latin typeface="+mn-lt"/>
                  <a:ea typeface="+mn-ea"/>
                  <a:cs typeface="+mn-cs"/>
                </a:defRPr>
              </a:lvl1pPr>
              <a:lvl2pPr marL="742950" indent="-285750" algn="l" rtl="0" eaLnBrk="0" fontAlgn="base" hangingPunct="0">
                <a:spcBef>
                  <a:spcPct val="20000"/>
                </a:spcBef>
                <a:spcAft>
                  <a:spcPts val="600"/>
                </a:spcAft>
                <a:buClr>
                  <a:schemeClr val="tx2"/>
                </a:buClr>
                <a:buFont typeface="Arial" panose="020B0604020202020204" pitchFamily="34" charset="0"/>
                <a:buChar char="•"/>
                <a:defRPr sz="2400" kern="1200" spc="30">
                  <a:solidFill>
                    <a:schemeClr val="tx1"/>
                  </a:solidFill>
                  <a:latin typeface="+mn-lt"/>
                  <a:ea typeface="+mn-ea"/>
                  <a:cs typeface="+mn-cs"/>
                </a:defRPr>
              </a:lvl2pPr>
              <a:lvl3pPr marL="11430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3pPr>
              <a:lvl4pPr marL="16002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4pPr>
              <a:lvl5pPr marL="20574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5pPr>
            </a:lstStyle>
            <a:p>
              <a:pPr marL="0" lvl="0" indent="0" eaLnBrk="1" hangingPunct="1">
                <a:spcBef>
                  <a:spcPct val="0"/>
                </a:spcBef>
                <a:spcAft>
                  <a:spcPct val="0"/>
                </a:spcAft>
                <a:buClrTx/>
                <a:buNone/>
              </a:pPr>
              <a:r>
                <a:rPr lang="en-US" altLang="zh-CN" sz="2000" b="0" dirty="0">
                  <a:latin typeface="Arial" panose="020B0604020202020204" pitchFamily="34" charset="0"/>
                  <a:ea typeface="宋体" panose="02010600030101010101" pitchFamily="2" charset="-122"/>
                </a:rPr>
                <a:t>    </a:t>
              </a:r>
              <a:r>
                <a:rPr lang="zh-CN" altLang="en-US" sz="2000" b="0" dirty="0" smtClean="0">
                  <a:latin typeface="Arial" panose="020B0604020202020204" pitchFamily="34" charset="0"/>
                  <a:ea typeface="宋体" panose="02010600030101010101" pitchFamily="2" charset="-122"/>
                </a:rPr>
                <a:t>列</a:t>
              </a:r>
              <a:endParaRPr lang="en-US" altLang="zh-CN" sz="2400" b="0" dirty="0">
                <a:latin typeface="Arial" panose="020B0604020202020204" pitchFamily="34" charset="0"/>
                <a:ea typeface="宋体" panose="02010600030101010101" pitchFamily="2" charset="-122"/>
              </a:endParaRPr>
            </a:p>
          </p:txBody>
        </p:sp>
        <p:sp>
          <p:nvSpPr>
            <p:cNvPr id="20517" name="Line 9"/>
            <p:cNvSpPr/>
            <p:nvPr/>
          </p:nvSpPr>
          <p:spPr>
            <a:xfrm flipH="1">
              <a:off x="911342" y="1701084"/>
              <a:ext cx="1788921" cy="1342891"/>
            </a:xfrm>
            <a:prstGeom prst="line">
              <a:avLst/>
            </a:prstGeom>
            <a:ln w="34925" cap="flat" cmpd="sng">
              <a:solidFill>
                <a:srgbClr val="FF9900"/>
              </a:solidFill>
              <a:prstDash val="solid"/>
              <a:headEnd type="none" w="med" len="med"/>
              <a:tailEnd type="triangle" w="med" len="med"/>
            </a:ln>
          </p:spPr>
        </p:sp>
        <p:sp>
          <p:nvSpPr>
            <p:cNvPr id="20518" name="Line 10"/>
            <p:cNvSpPr/>
            <p:nvPr/>
          </p:nvSpPr>
          <p:spPr>
            <a:xfrm flipH="1">
              <a:off x="2307021" y="1702053"/>
              <a:ext cx="391910" cy="1467000"/>
            </a:xfrm>
            <a:prstGeom prst="line">
              <a:avLst/>
            </a:prstGeom>
            <a:ln w="34925" cap="flat" cmpd="sng">
              <a:solidFill>
                <a:srgbClr val="FF9900"/>
              </a:solidFill>
              <a:prstDash val="solid"/>
              <a:headEnd type="none" w="med" len="med"/>
              <a:tailEnd type="triangle" w="med" len="med"/>
            </a:ln>
          </p:spPr>
        </p:sp>
        <p:sp>
          <p:nvSpPr>
            <p:cNvPr id="20519" name="Line 10"/>
            <p:cNvSpPr/>
            <p:nvPr/>
          </p:nvSpPr>
          <p:spPr>
            <a:xfrm>
              <a:off x="2698931" y="1701084"/>
              <a:ext cx="1159733" cy="1340952"/>
            </a:xfrm>
            <a:prstGeom prst="line">
              <a:avLst/>
            </a:prstGeom>
            <a:ln w="34925" cap="flat" cmpd="sng">
              <a:solidFill>
                <a:srgbClr val="FF9900"/>
              </a:solidFill>
              <a:prstDash val="solid"/>
              <a:headEnd type="none" w="med" len="med"/>
              <a:tailEnd type="triangle" w="med" len="med"/>
            </a:ln>
          </p:spPr>
        </p:sp>
      </p:grpSp>
      <p:grpSp>
        <p:nvGrpSpPr>
          <p:cNvPr id="10" name="组合 9"/>
          <p:cNvGrpSpPr/>
          <p:nvPr/>
        </p:nvGrpSpPr>
        <p:grpSpPr>
          <a:xfrm>
            <a:off x="4826635" y="4271228"/>
            <a:ext cx="2546985" cy="472440"/>
            <a:chOff x="7148" y="4614"/>
            <a:chExt cx="4011" cy="744"/>
          </a:xfrm>
        </p:grpSpPr>
        <p:sp>
          <p:nvSpPr>
            <p:cNvPr id="7" name="椭圆 6"/>
            <p:cNvSpPr/>
            <p:nvPr/>
          </p:nvSpPr>
          <p:spPr>
            <a:xfrm>
              <a:off x="7148" y="4678"/>
              <a:ext cx="1134" cy="680"/>
            </a:xfrm>
            <a:prstGeom prst="ellipse">
              <a:avLst/>
            </a:prstGeom>
            <a:noFill/>
            <a:ln w="38100">
              <a:prstDash val="sys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0"/>
            </a:p>
          </p:txBody>
        </p:sp>
        <p:cxnSp>
          <p:nvCxnSpPr>
            <p:cNvPr id="8" name="肘形连接符 7"/>
            <p:cNvCxnSpPr/>
            <p:nvPr/>
          </p:nvCxnSpPr>
          <p:spPr>
            <a:xfrm flipV="1">
              <a:off x="8282" y="4947"/>
              <a:ext cx="1413" cy="157"/>
            </a:xfrm>
            <a:prstGeom prst="bentConnector3">
              <a:avLst>
                <a:gd name="adj1" fmla="val 76645"/>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445" y="4614"/>
              <a:ext cx="2714" cy="628"/>
            </a:xfrm>
            <a:prstGeom prst="rect">
              <a:avLst/>
            </a:prstGeom>
            <a:noFill/>
          </p:spPr>
          <p:txBody>
            <a:bodyPr wrap="square" rtlCol="0">
              <a:spAutoFit/>
            </a:bodyPr>
            <a:lstStyle/>
            <a:p>
              <a:r>
                <a:rPr lang="zh-CN" altLang="en-US" sz="2000" b="0"/>
                <a:t>列名</a:t>
              </a:r>
              <a:r>
                <a:rPr lang="zh-CN" altLang="en-US" sz="2000" b="0" dirty="0">
                  <a:latin typeface="Arial" panose="020B0604020202020204" pitchFamily="34" charset="0"/>
                  <a:ea typeface="宋体" panose="02010600030101010101" pitchFamily="2" charset="-122"/>
                  <a:sym typeface="+mn-ea"/>
                </a:rPr>
                <a:t>、</a:t>
              </a:r>
              <a:r>
                <a:rPr lang="zh-CN" altLang="en-US" sz="2000" dirty="0">
                  <a:latin typeface="黑体" panose="02010609060101010101" pitchFamily="2" charset="-122"/>
                  <a:ea typeface="黑体" panose="02010609060101010101" pitchFamily="2" charset="-122"/>
                  <a:sym typeface="+mn-ea"/>
                </a:rPr>
                <a:t>属性</a:t>
              </a:r>
            </a:p>
          </p:txBody>
        </p:sp>
      </p:grpSp>
      <p:grpSp>
        <p:nvGrpSpPr>
          <p:cNvPr id="11" name="组合 10"/>
          <p:cNvGrpSpPr/>
          <p:nvPr/>
        </p:nvGrpSpPr>
        <p:grpSpPr>
          <a:xfrm>
            <a:off x="4827270" y="5550118"/>
            <a:ext cx="1798320" cy="471170"/>
            <a:chOff x="7148" y="4678"/>
            <a:chExt cx="2832" cy="742"/>
          </a:xfrm>
        </p:grpSpPr>
        <p:sp>
          <p:nvSpPr>
            <p:cNvPr id="12" name="椭圆 11"/>
            <p:cNvSpPr/>
            <p:nvPr/>
          </p:nvSpPr>
          <p:spPr>
            <a:xfrm>
              <a:off x="7148" y="4678"/>
              <a:ext cx="1134" cy="680"/>
            </a:xfrm>
            <a:prstGeom prst="ellipse">
              <a:avLst/>
            </a:prstGeom>
            <a:noFill/>
            <a:ln w="38100">
              <a:prstDash val="sys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3" name="肘形连接符 12"/>
            <p:cNvCxnSpPr>
              <a:endCxn id="14" idx="2"/>
            </p:cNvCxnSpPr>
            <p:nvPr/>
          </p:nvCxnSpPr>
          <p:spPr>
            <a:xfrm flipV="1">
              <a:off x="7985" y="5306"/>
              <a:ext cx="1298" cy="11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586" y="4678"/>
              <a:ext cx="1394" cy="628"/>
            </a:xfrm>
            <a:prstGeom prst="rect">
              <a:avLst/>
            </a:prstGeom>
            <a:noFill/>
          </p:spPr>
          <p:txBody>
            <a:bodyPr wrap="square" rtlCol="0">
              <a:spAutoFit/>
            </a:bodyPr>
            <a:lstStyle/>
            <a:p>
              <a:r>
                <a:rPr lang="zh-CN" altLang="en-US" sz="2000">
                  <a:latin typeface="黑体" panose="02010609060101010101" pitchFamily="2" charset="-122"/>
                  <a:ea typeface="黑体" panose="02010609060101010101" pitchFamily="2" charset="-122"/>
                </a:rPr>
                <a:t>列值</a:t>
              </a:r>
            </a:p>
          </p:txBody>
        </p:sp>
      </p:grpSp>
      <p:grpSp>
        <p:nvGrpSpPr>
          <p:cNvPr id="15" name="组合 14"/>
          <p:cNvGrpSpPr/>
          <p:nvPr/>
        </p:nvGrpSpPr>
        <p:grpSpPr>
          <a:xfrm>
            <a:off x="1031875" y="5466298"/>
            <a:ext cx="4974590" cy="482600"/>
            <a:chOff x="6444" y="4678"/>
            <a:chExt cx="1838" cy="760"/>
          </a:xfrm>
        </p:grpSpPr>
        <p:sp>
          <p:nvSpPr>
            <p:cNvPr id="16" name="椭圆 15"/>
            <p:cNvSpPr/>
            <p:nvPr/>
          </p:nvSpPr>
          <p:spPr>
            <a:xfrm>
              <a:off x="7148" y="4678"/>
              <a:ext cx="1134" cy="680"/>
            </a:xfrm>
            <a:prstGeom prst="ellipse">
              <a:avLst/>
            </a:prstGeom>
            <a:noFill/>
            <a:ln w="38100">
              <a:prstDash val="solid"/>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0"/>
            </a:p>
          </p:txBody>
        </p:sp>
        <p:sp>
          <p:nvSpPr>
            <p:cNvPr id="18" name="文本框 17"/>
            <p:cNvSpPr txBox="1"/>
            <p:nvPr/>
          </p:nvSpPr>
          <p:spPr>
            <a:xfrm>
              <a:off x="6444" y="4810"/>
              <a:ext cx="651" cy="628"/>
            </a:xfrm>
            <a:prstGeom prst="rect">
              <a:avLst/>
            </a:prstGeom>
            <a:noFill/>
          </p:spPr>
          <p:txBody>
            <a:bodyPr wrap="square" rtlCol="0">
              <a:spAutoFit/>
            </a:bodyPr>
            <a:lstStyle/>
            <a:p>
              <a:r>
                <a:rPr lang="zh-CN" altLang="en-US" sz="2000" b="0" dirty="0"/>
                <a:t>行</a:t>
              </a:r>
              <a:r>
                <a:rPr lang="en-US" altLang="zh-CN" sz="2000" b="0" dirty="0"/>
                <a:t>/</a:t>
              </a:r>
              <a:r>
                <a:rPr lang="zh-CN" altLang="en-US" sz="2000" dirty="0" smtClean="0">
                  <a:latin typeface="黑体" panose="02010609060101010101" pitchFamily="2" charset="-122"/>
                  <a:ea typeface="黑体" panose="02010609060101010101" pitchFamily="2" charset="-122"/>
                </a:rPr>
                <a:t>元组</a:t>
              </a:r>
              <a:r>
                <a:rPr lang="en-US" altLang="zh-CN" sz="2000" b="0" dirty="0" smtClean="0"/>
                <a:t>/</a:t>
              </a:r>
              <a:r>
                <a:rPr lang="zh-CN" altLang="en-US" sz="2000" b="0" dirty="0"/>
                <a:t>记录</a:t>
              </a:r>
            </a:p>
          </p:txBody>
        </p:sp>
      </p:grpSp>
      <p:grpSp>
        <p:nvGrpSpPr>
          <p:cNvPr id="21" name="组合 20"/>
          <p:cNvGrpSpPr/>
          <p:nvPr/>
        </p:nvGrpSpPr>
        <p:grpSpPr>
          <a:xfrm>
            <a:off x="1802130" y="3883878"/>
            <a:ext cx="1356360" cy="706755"/>
            <a:chOff x="2385" y="4004"/>
            <a:chExt cx="2136" cy="1113"/>
          </a:xfrm>
        </p:grpSpPr>
        <p:sp>
          <p:nvSpPr>
            <p:cNvPr id="19" name="左大括号 18"/>
            <p:cNvSpPr/>
            <p:nvPr/>
          </p:nvSpPr>
          <p:spPr>
            <a:xfrm rot="1440000">
              <a:off x="4294" y="4026"/>
              <a:ext cx="227" cy="56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385" y="4004"/>
              <a:ext cx="1895" cy="1113"/>
            </a:xfrm>
            <a:prstGeom prst="rect">
              <a:avLst/>
            </a:prstGeom>
            <a:noFill/>
          </p:spPr>
          <p:txBody>
            <a:bodyPr wrap="square" rtlCol="0">
              <a:spAutoFit/>
            </a:bodyPr>
            <a:lstStyle/>
            <a:p>
              <a:r>
                <a:rPr lang="zh-CN" sz="2000" b="0"/>
                <a:t>表</a:t>
              </a:r>
              <a:r>
                <a:rPr lang="en-US" altLang="zh-CN" sz="2000" b="0"/>
                <a:t>/</a:t>
              </a:r>
              <a:r>
                <a:rPr lang="zh-CN" altLang="en-US" sz="2000">
                  <a:latin typeface="黑体" panose="02010609060101010101" pitchFamily="2" charset="-122"/>
                  <a:ea typeface="黑体" panose="02010609060101010101" pitchFamily="2" charset="-122"/>
                </a:rPr>
                <a:t>关系 名</a:t>
              </a:r>
            </a:p>
          </p:txBody>
        </p:sp>
      </p:grpSp>
      <p:sp>
        <p:nvSpPr>
          <p:cNvPr id="23" name="椭圆 22"/>
          <p:cNvSpPr/>
          <p:nvPr/>
        </p:nvSpPr>
        <p:spPr>
          <a:xfrm>
            <a:off x="3225800" y="4282658"/>
            <a:ext cx="720090" cy="1616075"/>
          </a:xfrm>
          <a:prstGeom prst="ellipse">
            <a:avLst/>
          </a:prstGeom>
          <a:noFill/>
          <a:ln w="38100">
            <a:prstDash val="sys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22" name="图片 21"/>
          <p:cNvPicPr>
            <a:picLocks noChangeAspect="1"/>
          </p:cNvPicPr>
          <p:nvPr/>
        </p:nvPicPr>
        <p:blipFill>
          <a:blip r:embed="rId2"/>
          <a:stretch>
            <a:fillRect/>
          </a:stretch>
        </p:blipFill>
        <p:spPr>
          <a:xfrm>
            <a:off x="3363734" y="6065738"/>
            <a:ext cx="2611582" cy="763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500"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50529"/>
          <p:cNvSpPr>
            <a:spLocks noGrp="1"/>
          </p:cNvSpPr>
          <p:nvPr>
            <p:ph type="title"/>
          </p:nvPr>
        </p:nvSpPr>
        <p:spPr>
          <a:xfrm>
            <a:off x="665163" y="115888"/>
            <a:ext cx="7793037" cy="914400"/>
          </a:xfrm>
        </p:spPr>
        <p:txBody>
          <a:bodyPr anchor="b"/>
          <a:lstStyle/>
          <a:p>
            <a:r>
              <a:rPr lang="zh-CN" altLang="en-US" dirty="0">
                <a:sym typeface="+mn-ea"/>
              </a:rPr>
              <a:t>关系的性质</a:t>
            </a:r>
            <a:endParaRPr lang="zh-CN" altLang="en-US" b="1" dirty="0">
              <a:solidFill>
                <a:schemeClr val="folHlink"/>
              </a:solidFill>
              <a:ea typeface="楷体_GB2312" pitchFamily="49" charset="-122"/>
            </a:endParaRPr>
          </a:p>
        </p:txBody>
      </p:sp>
      <p:sp>
        <p:nvSpPr>
          <p:cNvPr id="150531" name="文本占位符 150530"/>
          <p:cNvSpPr>
            <a:spLocks noGrp="1"/>
          </p:cNvSpPr>
          <p:nvPr>
            <p:ph type="body" idx="1"/>
          </p:nvPr>
        </p:nvSpPr>
        <p:spPr>
          <a:xfrm>
            <a:off x="180340" y="1279525"/>
            <a:ext cx="8787130" cy="3249295"/>
          </a:xfrm>
        </p:spPr>
        <p:txBody>
          <a:bodyPr/>
          <a:lstStyle/>
          <a:p>
            <a:pPr lvl="0">
              <a:lnSpc>
                <a:spcPct val="90000"/>
              </a:lnSpc>
            </a:pPr>
            <a:r>
              <a:rPr lang="zh-CN" altLang="en-US" sz="2330" b="1" dirty="0" smtClean="0">
                <a:solidFill>
                  <a:srgbClr val="0000FF"/>
                </a:solidFill>
              </a:rPr>
              <a:t>列同质</a:t>
            </a:r>
            <a:r>
              <a:rPr lang="en-US" altLang="zh-CN" sz="2330" dirty="0" smtClean="0"/>
              <a:t>:</a:t>
            </a:r>
            <a:r>
              <a:rPr lang="zh-CN" altLang="en-US" sz="2330" dirty="0"/>
              <a:t>即每一列中的值来自同一域，是同一类型的数据</a:t>
            </a:r>
          </a:p>
          <a:p>
            <a:pPr lvl="0">
              <a:lnSpc>
                <a:spcPct val="90000"/>
              </a:lnSpc>
            </a:pPr>
            <a:r>
              <a:rPr lang="zh-CN" altLang="en-US" sz="2325" b="1" dirty="0" smtClean="0">
                <a:solidFill>
                  <a:srgbClr val="0000FF"/>
                </a:solidFill>
                <a:sym typeface="+mn-ea"/>
              </a:rPr>
              <a:t>原子性</a:t>
            </a:r>
            <a:r>
              <a:rPr lang="zh-CN" altLang="en-US" sz="2325" dirty="0" smtClean="0">
                <a:sym typeface="+mn-ea"/>
              </a:rPr>
              <a:t>：每</a:t>
            </a:r>
            <a:r>
              <a:rPr lang="zh-CN" altLang="en-US" sz="2325" dirty="0">
                <a:sym typeface="+mn-ea"/>
              </a:rPr>
              <a:t>一分量必须是不可再分的数据。满足这一条件的关系称作满足第一范式（1NF）的</a:t>
            </a:r>
          </a:p>
          <a:p>
            <a:pPr lvl="0">
              <a:lnSpc>
                <a:spcPct val="90000"/>
              </a:lnSpc>
            </a:pPr>
            <a:r>
              <a:rPr lang="zh-CN" altLang="en-US" sz="2330" dirty="0"/>
              <a:t>不同的列可来自同一域，每列必须有不同的属性名</a:t>
            </a:r>
          </a:p>
          <a:p>
            <a:pPr lvl="0">
              <a:lnSpc>
                <a:spcPct val="90000"/>
              </a:lnSpc>
            </a:pPr>
            <a:r>
              <a:rPr lang="zh-CN" altLang="en-US" sz="2330" b="1" dirty="0" smtClean="0">
                <a:solidFill>
                  <a:srgbClr val="0000FF"/>
                </a:solidFill>
              </a:rPr>
              <a:t>行（列）无序</a:t>
            </a:r>
            <a:r>
              <a:rPr lang="zh-CN" altLang="en-US" sz="2330" dirty="0" smtClean="0"/>
              <a:t>：行列</a:t>
            </a:r>
            <a:r>
              <a:rPr lang="zh-CN" altLang="en-US" sz="2330" dirty="0"/>
              <a:t>的顺序无关紧要</a:t>
            </a:r>
          </a:p>
          <a:p>
            <a:pPr lvl="0">
              <a:lnSpc>
                <a:spcPct val="90000"/>
              </a:lnSpc>
            </a:pPr>
            <a:r>
              <a:rPr lang="zh-CN" altLang="en-US" sz="2330" b="1" dirty="0" smtClean="0">
                <a:solidFill>
                  <a:srgbClr val="0000FF"/>
                </a:solidFill>
              </a:rPr>
              <a:t>行相异</a:t>
            </a:r>
            <a:r>
              <a:rPr lang="zh-CN" altLang="en-US" sz="2330" dirty="0" smtClean="0">
                <a:solidFill>
                  <a:srgbClr val="FF0000"/>
                </a:solidFill>
              </a:rPr>
              <a:t>：任意</a:t>
            </a:r>
            <a:r>
              <a:rPr lang="zh-CN" altLang="en-US" sz="2330" dirty="0">
                <a:solidFill>
                  <a:srgbClr val="FF0000"/>
                </a:solidFill>
              </a:rPr>
              <a:t>两个元组不能完全相同</a:t>
            </a:r>
            <a:r>
              <a:rPr lang="zh-CN" altLang="en-US" sz="2330" dirty="0"/>
              <a:t>（集合内不能有相同的两个元素）</a:t>
            </a:r>
          </a:p>
          <a:p>
            <a:pPr marL="457200" lvl="1">
              <a:lnSpc>
                <a:spcPct val="90000"/>
              </a:lnSpc>
            </a:pPr>
            <a:r>
              <a:rPr lang="zh-CN" i="1" dirty="0">
                <a:sym typeface="+mn-ea"/>
              </a:rPr>
              <a:t>现实应用中，表</a:t>
            </a:r>
            <a:r>
              <a:rPr lang="en-US" altLang="zh-CN" i="1" dirty="0">
                <a:sym typeface="+mn-ea"/>
              </a:rPr>
              <a:t>(table)</a:t>
            </a:r>
            <a:r>
              <a:rPr lang="zh-CN" altLang="en-US" i="1" dirty="0">
                <a:sym typeface="+mn-ea"/>
              </a:rPr>
              <a:t>可能不完全遵从此特性</a:t>
            </a:r>
          </a:p>
          <a:p>
            <a:pPr marL="0" lvl="0">
              <a:lnSpc>
                <a:spcPct val="90000"/>
              </a:lnSpc>
            </a:pPr>
            <a:endParaRPr lang="zh-CN" altLang="en-US" dirty="0"/>
          </a:p>
          <a:p>
            <a:pPr lvl="0">
              <a:lnSpc>
                <a:spcPct val="90000"/>
              </a:lnSpc>
            </a:pPr>
            <a:endParaRPr lang="zh-CN" altLang="en-US" dirty="0"/>
          </a:p>
          <a:p>
            <a:pPr marL="457200" lvl="1" indent="0">
              <a:lnSpc>
                <a:spcPct val="90000"/>
              </a:lnSpc>
              <a:buNone/>
            </a:pPr>
            <a:endParaRPr lang="zh-CN" altLang="en-US" sz="2000" dirty="0"/>
          </a:p>
        </p:txBody>
      </p:sp>
      <p:graphicFrame>
        <p:nvGraphicFramePr>
          <p:cNvPr id="4" name="表格 3"/>
          <p:cNvGraphicFramePr/>
          <p:nvPr/>
        </p:nvGraphicFramePr>
        <p:xfrm>
          <a:off x="6292215" y="5128895"/>
          <a:ext cx="2338705" cy="1593215"/>
        </p:xfrm>
        <a:graphic>
          <a:graphicData uri="http://schemas.openxmlformats.org/drawingml/2006/table">
            <a:tbl>
              <a:tblPr firstRow="1" bandRow="1">
                <a:tableStyleId>{17292A2E-F333-43FB-9621-5CBBE7FDCDCB}</a:tableStyleId>
              </a:tblPr>
              <a:tblGrid>
                <a:gridCol w="735965">
                  <a:extLst>
                    <a:ext uri="{9D8B030D-6E8A-4147-A177-3AD203B41FA5}">
                      <a16:colId xmlns:a16="http://schemas.microsoft.com/office/drawing/2014/main" val="20000"/>
                    </a:ext>
                  </a:extLst>
                </a:gridCol>
                <a:gridCol w="730885">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tblGrid>
              <a:tr h="465455">
                <a:tc>
                  <a:txBody>
                    <a:bodyPr/>
                    <a:lstStyle/>
                    <a:p>
                      <a:pPr>
                        <a:buNone/>
                      </a:pPr>
                      <a:r>
                        <a:rPr lang="zh-CN" altLang="en-US" sz="180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8100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123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18542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张睿</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sp>
        <p:nvSpPr>
          <p:cNvPr id="2" name="文本框 1"/>
          <p:cNvSpPr txBox="1"/>
          <p:nvPr/>
        </p:nvSpPr>
        <p:spPr>
          <a:xfrm>
            <a:off x="7366000" y="4668520"/>
            <a:ext cx="686435" cy="460375"/>
          </a:xfrm>
          <a:prstGeom prst="rect">
            <a:avLst/>
          </a:prstGeom>
          <a:noFill/>
        </p:spPr>
        <p:txBody>
          <a:bodyPr wrap="square" rtlCol="0">
            <a:spAutoFit/>
          </a:bodyPr>
          <a:lstStyle/>
          <a:p>
            <a:r>
              <a:rPr lang="zh-CN" altLang="en-US">
                <a:solidFill>
                  <a:srgbClr val="FF0000"/>
                </a:solidFill>
                <a:latin typeface="Arial" panose="020B0604020202020204" pitchFamily="34" charset="0"/>
              </a:rPr>
              <a:t>×</a:t>
            </a:r>
          </a:p>
        </p:txBody>
      </p:sp>
      <p:sp>
        <p:nvSpPr>
          <p:cNvPr id="8" name="文本框 7"/>
          <p:cNvSpPr txBox="1"/>
          <p:nvPr/>
        </p:nvSpPr>
        <p:spPr>
          <a:xfrm>
            <a:off x="6292215" y="4699635"/>
            <a:ext cx="844550" cy="398780"/>
          </a:xfrm>
          <a:prstGeom prst="rect">
            <a:avLst/>
          </a:prstGeom>
          <a:noFill/>
        </p:spPr>
        <p:txBody>
          <a:bodyPr wrap="square" rtlCol="0">
            <a:spAutoFit/>
          </a:bodyPr>
          <a:lstStyle/>
          <a:p>
            <a:r>
              <a:rPr lang="zh-CN" altLang="en-US" sz="2000"/>
              <a:t>家庭</a:t>
            </a:r>
          </a:p>
        </p:txBody>
      </p:sp>
      <p:graphicFrame>
        <p:nvGraphicFramePr>
          <p:cNvPr id="7" name="表格 6"/>
          <p:cNvGraphicFramePr/>
          <p:nvPr/>
        </p:nvGraphicFramePr>
        <p:xfrm>
          <a:off x="583565" y="5013960"/>
          <a:ext cx="4057650" cy="1543685"/>
        </p:xfrm>
        <a:graphic>
          <a:graphicData uri="http://schemas.openxmlformats.org/drawingml/2006/table">
            <a:tbl>
              <a:tblPr firstRow="1" bandRow="1">
                <a:tableStyleId>{17292A2E-F333-43FB-9621-5CBBE7FDCDCB}</a:tableStyleId>
              </a:tblPr>
              <a:tblGrid>
                <a:gridCol w="824230">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268095">
                  <a:extLst>
                    <a:ext uri="{9D8B030D-6E8A-4147-A177-3AD203B41FA5}">
                      <a16:colId xmlns:a16="http://schemas.microsoft.com/office/drawing/2014/main" val="20003"/>
                    </a:ext>
                  </a:extLst>
                </a:gridCol>
              </a:tblGrid>
              <a:tr h="400685">
                <a:tc rowSpan="2">
                  <a:txBody>
                    <a:bodyPr/>
                    <a:lstStyle/>
                    <a:p>
                      <a:pPr>
                        <a:buNone/>
                      </a:pPr>
                      <a:r>
                        <a:rPr lang="zh-CN" altLang="en-US" sz="180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rowSpan="2">
                  <a:txBody>
                    <a:bodyPr/>
                    <a:lstStyle/>
                    <a:p>
                      <a:pPr>
                        <a:buNone/>
                      </a:pPr>
                      <a:r>
                        <a:rPr lang="zh-CN" altLang="en-US" sz="180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gridSpan="2">
                  <a:txBody>
                    <a:bodyPr/>
                    <a:lstStyle/>
                    <a:p>
                      <a:pPr algn="ct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hMerge="1">
                  <a:txBody>
                    <a:bodyPr/>
                    <a:lstStyle/>
                    <a:p>
                      <a:endParaRPr 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vMerge="1">
                  <a:txBody>
                    <a:bodyPr/>
                    <a:lstStyle/>
                    <a:p>
                      <a:endParaRPr 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vMerge="1">
                  <a:txBody>
                    <a:bodyPr/>
                    <a:lstStyle/>
                    <a:p>
                      <a:endParaRPr 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solidFill>
                            <a:schemeClr val="bg1"/>
                          </a:solidFill>
                        </a:rPr>
                        <a:t>第</a:t>
                      </a:r>
                      <a:r>
                        <a:rPr lang="en-US" altLang="zh-CN" sz="1800">
                          <a:solidFill>
                            <a:schemeClr val="bg1"/>
                          </a:solidFill>
                        </a:rPr>
                        <a:t>1</a:t>
                      </a:r>
                      <a:r>
                        <a:rPr lang="zh-CN" altLang="en-US" sz="1800">
                          <a:solidFill>
                            <a:schemeClr val="bg1"/>
                          </a:solidFill>
                        </a:rPr>
                        <a:t>个孩子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2">
                        <a:lumMod val="60000"/>
                        <a:lumOff val="40000"/>
                      </a:schemeClr>
                    </a:solidFill>
                  </a:tcPr>
                </a:tc>
                <a:tc>
                  <a:txBody>
                    <a:bodyPr/>
                    <a:lstStyle/>
                    <a:p>
                      <a:pPr>
                        <a:buNone/>
                      </a:pPr>
                      <a:r>
                        <a:rPr lang="zh-CN" altLang="en-US" sz="1800">
                          <a:solidFill>
                            <a:schemeClr val="bg1"/>
                          </a:solidFill>
                        </a:rPr>
                        <a:t>第</a:t>
                      </a:r>
                      <a:r>
                        <a:rPr lang="en-US" altLang="zh-CN" sz="1800">
                          <a:solidFill>
                            <a:schemeClr val="bg1"/>
                          </a:solidFill>
                        </a:rPr>
                        <a:t>2</a:t>
                      </a:r>
                      <a:r>
                        <a:rPr lang="zh-CN" altLang="en-US" sz="1800">
                          <a:solidFill>
                            <a:schemeClr val="bg1"/>
                          </a:solidFill>
                        </a:rPr>
                        <a:t>个孩子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2">
                        <a:lumMod val="60000"/>
                        <a:lumOff val="40000"/>
                      </a:schemeClr>
                    </a:solidFill>
                  </a:tcPr>
                </a:tc>
                <a:extLst>
                  <a:ext uri="{0D108BD9-81ED-4DB2-BD59-A6C34878D82A}">
                    <a16:rowId xmlns:a16="http://schemas.microsoft.com/office/drawing/2014/main" val="10001"/>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a:t>
                      </a: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null}</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38100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a:t>
                      </a:r>
                      <a:r>
                        <a:rPr lang="zh-CN" altLang="en-US" sz="1800"/>
                        <a:t>张智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sym typeface="+mn-ea"/>
                        </a:rPr>
                        <a:t>张睿</a:t>
                      </a:r>
                      <a:r>
                        <a:rPr lang="en-US" altLang="zh-CN" sz="1800">
                          <a:sym typeface="+mn-ea"/>
                        </a:rPr>
                        <a: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sp>
        <p:nvSpPr>
          <p:cNvPr id="6" name="文本框 5"/>
          <p:cNvSpPr txBox="1"/>
          <p:nvPr/>
        </p:nvSpPr>
        <p:spPr>
          <a:xfrm>
            <a:off x="4723130" y="5013960"/>
            <a:ext cx="686435" cy="460375"/>
          </a:xfrm>
          <a:prstGeom prst="rect">
            <a:avLst/>
          </a:prstGeom>
          <a:noFill/>
        </p:spPr>
        <p:txBody>
          <a:bodyPr wrap="square" rtlCol="0">
            <a:spAutoFit/>
          </a:bodyPr>
          <a:lstStyle/>
          <a:p>
            <a:r>
              <a:rPr lang="zh-CN" altLang="en-US">
                <a:solidFill>
                  <a:srgbClr val="FF0000"/>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nvGraphicFramePr>
        <p:xfrm>
          <a:off x="445770" y="1675130"/>
          <a:ext cx="3140710" cy="1863090"/>
        </p:xfrm>
        <a:graphic>
          <a:graphicData uri="http://schemas.openxmlformats.org/drawingml/2006/table">
            <a:tbl>
              <a:tblPr firstRow="1" bandRow="1">
                <a:tableStyleId>{5C22544A-7EE6-4342-B048-85BDC9FD1C3A}</a:tableStyleId>
              </a:tblPr>
              <a:tblGrid>
                <a:gridCol w="995045">
                  <a:extLst>
                    <a:ext uri="{9D8B030D-6E8A-4147-A177-3AD203B41FA5}">
                      <a16:colId xmlns:a16="http://schemas.microsoft.com/office/drawing/2014/main" val="20000"/>
                    </a:ext>
                  </a:extLst>
                </a:gridCol>
                <a:gridCol w="882015">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tblGrid>
              <a:tr h="252730">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客户编号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客户姓名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城市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192837465</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黑龙江哈尔滨市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677899011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吉林长春市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182736091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黑龙江齐齐哈尔市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321123123</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山东青岛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336669999</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浙江宁波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8605">
                <a:tc>
                  <a:txBody>
                    <a:bodyPr/>
                    <a:lstStyle/>
                    <a:p>
                      <a:pPr>
                        <a:buNone/>
                      </a:pPr>
                      <a:r>
                        <a:rPr lang="en-US" altLang="zh-CN" sz="1100">
                          <a:solidFill>
                            <a:srgbClr val="0000FF"/>
                          </a:solidFill>
                          <a:latin typeface="宋体" panose="02010600030101010101" pitchFamily="2" charset="-122"/>
                          <a:ea typeface="宋体" panose="02010600030101010101" pitchFamily="2" charset="-122"/>
                          <a:cs typeface="宋体" panose="02010600030101010101" pitchFamily="2" charset="-122"/>
                        </a:rPr>
                        <a:t>19283746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王五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上海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 name="表格 2"/>
          <p:cNvGraphicFramePr/>
          <p:nvPr/>
        </p:nvGraphicFramePr>
        <p:xfrm>
          <a:off x="5059680" y="1127125"/>
          <a:ext cx="3140710" cy="1854835"/>
        </p:xfrm>
        <a:graphic>
          <a:graphicData uri="http://schemas.openxmlformats.org/drawingml/2006/table">
            <a:tbl>
              <a:tblPr firstRow="1" bandRow="1">
                <a:tableStyleId>{5C22544A-7EE6-4342-B048-85BDC9FD1C3A}</a:tableStyleId>
              </a:tblPr>
              <a:tblGrid>
                <a:gridCol w="995045">
                  <a:extLst>
                    <a:ext uri="{9D8B030D-6E8A-4147-A177-3AD203B41FA5}">
                      <a16:colId xmlns:a16="http://schemas.microsoft.com/office/drawing/2014/main" val="20000"/>
                    </a:ext>
                  </a:extLst>
                </a:gridCol>
                <a:gridCol w="882015">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tblGrid>
              <a:tr h="244475">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客户编号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客户姓名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城市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192837465</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黑龙江哈尔滨市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605">
                <a:tc>
                  <a:txBody>
                    <a:bodyPr/>
                    <a:lstStyle/>
                    <a:p>
                      <a:pPr>
                        <a:buNone/>
                      </a:pPr>
                      <a:r>
                        <a:rPr lang="en-US" altLang="zh-CN" sz="1100">
                          <a:solidFill>
                            <a:srgbClr val="0000FF"/>
                          </a:solidFill>
                          <a:latin typeface="宋体" panose="02010600030101010101" pitchFamily="2" charset="-122"/>
                          <a:ea typeface="宋体" panose="02010600030101010101" pitchFamily="2" charset="-122"/>
                          <a:cs typeface="宋体" panose="02010600030101010101" pitchFamily="2" charset="-122"/>
                        </a:rPr>
                        <a:t>19283746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王五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上海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677899011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吉林长春市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182736091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黑龙江齐齐哈尔市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321123123</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山东青岛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336669999</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浙江宁波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7" name="表格 6"/>
          <p:cNvGraphicFramePr/>
          <p:nvPr/>
        </p:nvGraphicFramePr>
        <p:xfrm>
          <a:off x="5241290" y="3300730"/>
          <a:ext cx="3423285" cy="1863090"/>
        </p:xfrm>
        <a:graphic>
          <a:graphicData uri="http://schemas.openxmlformats.org/drawingml/2006/table">
            <a:tbl>
              <a:tblPr firstRow="1" bandRow="1">
                <a:tableStyleId>{5C22544A-7EE6-4342-B048-85BDC9FD1C3A}</a:tableStyleId>
              </a:tblPr>
              <a:tblGrid>
                <a:gridCol w="1186815">
                  <a:extLst>
                    <a:ext uri="{9D8B030D-6E8A-4147-A177-3AD203B41FA5}">
                      <a16:colId xmlns:a16="http://schemas.microsoft.com/office/drawing/2014/main" val="20000"/>
                    </a:ext>
                  </a:extLst>
                </a:gridCol>
                <a:gridCol w="118491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tblGrid>
              <a:tr h="252730">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城市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客户编号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客户姓名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8605">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黑龙江哈尔滨市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192837465</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605">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吉林长春市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677899011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7970">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黑龙江齐齐哈尔市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182736091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605">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山东青岛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321123123</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7970">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浙江宁波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336669999</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8605">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上海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altLang="zh-CN" sz="1100">
                          <a:solidFill>
                            <a:srgbClr val="0000FF"/>
                          </a:solidFill>
                          <a:latin typeface="宋体" panose="02010600030101010101" pitchFamily="2" charset="-122"/>
                          <a:ea typeface="宋体" panose="02010600030101010101" pitchFamily="2" charset="-122"/>
                          <a:cs typeface="宋体" panose="02010600030101010101" pitchFamily="2" charset="-122"/>
                        </a:rPr>
                        <a:t>19283746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王五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9" name="表格 8"/>
          <p:cNvGraphicFramePr/>
          <p:nvPr/>
        </p:nvGraphicFramePr>
        <p:xfrm>
          <a:off x="445770" y="3811270"/>
          <a:ext cx="3140710" cy="1863090"/>
        </p:xfrm>
        <a:graphic>
          <a:graphicData uri="http://schemas.openxmlformats.org/drawingml/2006/table">
            <a:tbl>
              <a:tblPr firstRow="1" bandRow="1">
                <a:tableStyleId>{5C22544A-7EE6-4342-B048-85BDC9FD1C3A}</a:tableStyleId>
              </a:tblPr>
              <a:tblGrid>
                <a:gridCol w="995045">
                  <a:extLst>
                    <a:ext uri="{9D8B030D-6E8A-4147-A177-3AD203B41FA5}">
                      <a16:colId xmlns:a16="http://schemas.microsoft.com/office/drawing/2014/main" val="20000"/>
                    </a:ext>
                  </a:extLst>
                </a:gridCol>
                <a:gridCol w="882015">
                  <a:extLst>
                    <a:ext uri="{9D8B030D-6E8A-4147-A177-3AD203B41FA5}">
                      <a16:colId xmlns:a16="http://schemas.microsoft.com/office/drawing/2014/main" val="20001"/>
                    </a:ext>
                  </a:extLst>
                </a:gridCol>
                <a:gridCol w="1263650">
                  <a:extLst>
                    <a:ext uri="{9D8B030D-6E8A-4147-A177-3AD203B41FA5}">
                      <a16:colId xmlns:a16="http://schemas.microsoft.com/office/drawing/2014/main" val="20002"/>
                    </a:ext>
                  </a:extLst>
                </a:gridCol>
              </a:tblGrid>
              <a:tr h="252730">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客户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城市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192837465</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黑龙江哈尔滨市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677899011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吉林长春市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182736091</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张五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黑龙江齐齐哈尔市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605">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321123123</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山东青岛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7970">
                <a:tc>
                  <a:txBody>
                    <a:bodyPr/>
                    <a:lstStyle/>
                    <a:p>
                      <a:pPr>
                        <a:buNone/>
                      </a:pPr>
                      <a:r>
                        <a:rPr lang="en-US" altLang="zh-CN" sz="1100">
                          <a:solidFill>
                            <a:srgbClr val="000000"/>
                          </a:solidFill>
                          <a:latin typeface="宋体" panose="02010600030101010101" pitchFamily="2" charset="-122"/>
                          <a:ea typeface="宋体" panose="02010600030101010101" pitchFamily="2" charset="-122"/>
                          <a:cs typeface="宋体" panose="02010600030101010101" pitchFamily="2" charset="-122"/>
                        </a:rPr>
                        <a:t>336669999</a:t>
                      </a:r>
                      <a:endPar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王四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00"/>
                          </a:solidFill>
                          <a:latin typeface="宋体" panose="02010600030101010101" pitchFamily="2" charset="-122"/>
                          <a:ea typeface="宋体" panose="02010600030101010101" pitchFamily="2" charset="-122"/>
                          <a:cs typeface="宋体" panose="02010600030101010101" pitchFamily="2" charset="-122"/>
                        </a:rPr>
                        <a:t>浙江宁波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8605">
                <a:tc>
                  <a:txBody>
                    <a:bodyPr/>
                    <a:lstStyle/>
                    <a:p>
                      <a:pPr>
                        <a:buNone/>
                      </a:pPr>
                      <a:r>
                        <a:rPr lang="en-US" altLang="zh-CN" sz="1100">
                          <a:solidFill>
                            <a:srgbClr val="0000FF"/>
                          </a:solidFill>
                          <a:latin typeface="宋体" panose="02010600030101010101" pitchFamily="2" charset="-122"/>
                          <a:ea typeface="宋体" panose="02010600030101010101" pitchFamily="2" charset="-122"/>
                          <a:cs typeface="宋体" panose="02010600030101010101" pitchFamily="2" charset="-122"/>
                        </a:rPr>
                        <a:t>19283746</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王五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1100">
                          <a:solidFill>
                            <a:srgbClr val="0000FF"/>
                          </a:solidFill>
                          <a:latin typeface="宋体" panose="02010600030101010101" pitchFamily="2" charset="-122"/>
                          <a:ea typeface="宋体" panose="02010600030101010101" pitchFamily="2" charset="-122"/>
                          <a:cs typeface="宋体" panose="02010600030101010101" pitchFamily="2" charset="-122"/>
                        </a:rPr>
                        <a:t>上海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 name="文本框 9"/>
          <p:cNvSpPr txBox="1"/>
          <p:nvPr/>
        </p:nvSpPr>
        <p:spPr>
          <a:xfrm>
            <a:off x="3586480" y="3762375"/>
            <a:ext cx="686435" cy="460375"/>
          </a:xfrm>
          <a:prstGeom prst="rect">
            <a:avLst/>
          </a:prstGeom>
          <a:noFill/>
        </p:spPr>
        <p:txBody>
          <a:bodyPr wrap="square" rtlCol="0">
            <a:spAutoFit/>
          </a:bodyPr>
          <a:lstStyle/>
          <a:p>
            <a:r>
              <a:rPr lang="zh-CN" altLang="en-US" dirty="0">
                <a:solidFill>
                  <a:srgbClr val="FF0000"/>
                </a:solidFill>
                <a:latin typeface="Arial" panose="020B0604020202020204" pitchFamily="34" charset="0"/>
              </a:rPr>
              <a:t>×</a:t>
            </a:r>
          </a:p>
        </p:txBody>
      </p:sp>
      <p:sp>
        <p:nvSpPr>
          <p:cNvPr id="2" name="文本框 1"/>
          <p:cNvSpPr txBox="1"/>
          <p:nvPr/>
        </p:nvSpPr>
        <p:spPr>
          <a:xfrm>
            <a:off x="541655" y="1214755"/>
            <a:ext cx="1605280" cy="460375"/>
          </a:xfrm>
          <a:prstGeom prst="rect">
            <a:avLst/>
          </a:prstGeom>
          <a:noFill/>
        </p:spPr>
        <p:txBody>
          <a:bodyPr wrap="square" rtlCol="0">
            <a:spAutoFit/>
          </a:bodyPr>
          <a:lstStyle/>
          <a:p>
            <a:r>
              <a:rPr lang="zh-CN" altLang="en-US"/>
              <a:t>客户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关系模式完整描述</a:t>
            </a:r>
            <a:endParaRPr lang="en-US" altLang="zh-CN" dirty="0"/>
          </a:p>
        </p:txBody>
      </p:sp>
      <p:sp>
        <p:nvSpPr>
          <p:cNvPr id="3" name="内容占位符 2"/>
          <p:cNvSpPr>
            <a:spLocks noGrp="1"/>
          </p:cNvSpPr>
          <p:nvPr>
            <p:ph idx="1"/>
          </p:nvPr>
        </p:nvSpPr>
        <p:spPr>
          <a:xfrm>
            <a:off x="264795" y="1383030"/>
            <a:ext cx="8636000" cy="3846170"/>
          </a:xfrm>
        </p:spPr>
        <p:txBody>
          <a:bodyPr/>
          <a:lstStyle/>
          <a:p>
            <a:r>
              <a:rPr lang="zh-CN" altLang="en-US" dirty="0">
                <a:sym typeface="+mn-ea"/>
              </a:rPr>
              <a:t>关系的描述：关系模式</a:t>
            </a:r>
            <a:endParaRPr lang="en-US" altLang="zh-CN" sz="2800" dirty="0" smtClean="0">
              <a:sym typeface="+mn-ea"/>
            </a:endParaRPr>
          </a:p>
          <a:p>
            <a:r>
              <a:rPr lang="zh-CN" altLang="en-US" sz="2800" dirty="0" smtClean="0">
                <a:sym typeface="+mn-ea"/>
              </a:rPr>
              <a:t>关系模式</a:t>
            </a:r>
            <a:r>
              <a:rPr lang="zh-CN" altLang="en-US" sz="2800" dirty="0">
                <a:sym typeface="+mn-ea"/>
              </a:rPr>
              <a:t>：</a:t>
            </a:r>
          </a:p>
          <a:p>
            <a:pPr lvl="1"/>
            <a:r>
              <a:rPr lang="zh-CN" altLang="en-US" sz="2000" dirty="0">
                <a:sym typeface="+mn-ea"/>
              </a:rPr>
              <a:t>包括</a:t>
            </a:r>
            <a:r>
              <a:rPr lang="zh-CN" altLang="en-US" b="1" dirty="0">
                <a:sym typeface="+mn-ea"/>
              </a:rPr>
              <a:t>关系名，各属性名，属性域</a:t>
            </a:r>
            <a:r>
              <a:rPr lang="zh-CN" altLang="en-US" sz="2000" dirty="0" smtClean="0">
                <a:sym typeface="+mn-ea"/>
              </a:rPr>
              <a:t>，</a:t>
            </a:r>
            <a:r>
              <a:rPr lang="zh-CN" altLang="en-US" sz="2000" dirty="0" smtClean="0">
                <a:solidFill>
                  <a:srgbClr val="800000"/>
                </a:solidFill>
                <a:sym typeface="+mn-ea"/>
              </a:rPr>
              <a:t>属性向域的映像集合</a:t>
            </a:r>
            <a:r>
              <a:rPr lang="en-US" altLang="zh-CN" sz="2000" dirty="0" smtClean="0">
                <a:solidFill>
                  <a:srgbClr val="800000"/>
                </a:solidFill>
                <a:sym typeface="+mn-ea"/>
              </a:rPr>
              <a:t>*</a:t>
            </a:r>
            <a:r>
              <a:rPr lang="zh-CN" altLang="en-US" sz="2000" dirty="0" smtClean="0">
                <a:solidFill>
                  <a:srgbClr val="800000"/>
                </a:solidFill>
                <a:sym typeface="+mn-ea"/>
              </a:rPr>
              <a:t>，属性</a:t>
            </a:r>
            <a:r>
              <a:rPr lang="zh-CN" altLang="en-US" sz="2000" dirty="0">
                <a:solidFill>
                  <a:srgbClr val="800000"/>
                </a:solidFill>
                <a:sym typeface="+mn-ea"/>
              </a:rPr>
              <a:t>间的依赖</a:t>
            </a:r>
            <a:r>
              <a:rPr lang="en-US" altLang="zh-CN" sz="2000" dirty="0">
                <a:solidFill>
                  <a:srgbClr val="800000"/>
                </a:solidFill>
                <a:sym typeface="+mn-ea"/>
              </a:rPr>
              <a:t>*</a:t>
            </a:r>
            <a:r>
              <a:rPr lang="zh-CN" altLang="en-US" sz="2000" dirty="0">
                <a:sym typeface="+mn-ea"/>
              </a:rPr>
              <a:t>，简记为</a:t>
            </a:r>
          </a:p>
          <a:p>
            <a:pPr lvl="1"/>
            <a:r>
              <a:rPr lang="en-US" altLang="zh-CN" sz="2000" b="1" dirty="0">
                <a:sym typeface="+mn-ea"/>
              </a:rPr>
              <a:t>R(A</a:t>
            </a:r>
            <a:r>
              <a:rPr lang="zh-CN" altLang="en-US" sz="2000" b="1" baseline="-25000" dirty="0">
                <a:sym typeface="+mn-ea"/>
              </a:rPr>
              <a:t>1</a:t>
            </a:r>
            <a:r>
              <a:rPr lang="en-US" altLang="zh-CN" sz="2000" b="1" dirty="0">
                <a:sym typeface="+mn-ea"/>
              </a:rPr>
              <a:t>:</a:t>
            </a:r>
            <a:r>
              <a:rPr lang="zh-CN" altLang="en-US" sz="2000" dirty="0">
                <a:solidFill>
                  <a:srgbClr val="0000FF"/>
                </a:solidFill>
                <a:sym typeface="+mn-ea"/>
              </a:rPr>
              <a:t>D</a:t>
            </a:r>
            <a:r>
              <a:rPr lang="zh-CN" altLang="en-US" sz="2000" baseline="-25000" dirty="0">
                <a:solidFill>
                  <a:srgbClr val="0000FF"/>
                </a:solidFill>
                <a:sym typeface="+mn-ea"/>
              </a:rPr>
              <a:t>1</a:t>
            </a:r>
            <a:r>
              <a:rPr lang="zh-CN" altLang="en-US" sz="2000" dirty="0">
                <a:solidFill>
                  <a:srgbClr val="0000FF"/>
                </a:solidFill>
                <a:sym typeface="+mn-ea"/>
              </a:rPr>
              <a:t> </a:t>
            </a:r>
            <a:r>
              <a:rPr lang="zh-CN" altLang="en-US" sz="2000" b="1" dirty="0">
                <a:sym typeface="+mn-ea"/>
              </a:rPr>
              <a:t>， </a:t>
            </a:r>
            <a:r>
              <a:rPr lang="en-US" altLang="zh-CN" sz="2000" b="1" dirty="0">
                <a:sym typeface="+mn-ea"/>
              </a:rPr>
              <a:t>A</a:t>
            </a:r>
            <a:r>
              <a:rPr lang="en-US" altLang="zh-CN" sz="2000" b="1" baseline="-25000" dirty="0">
                <a:sym typeface="+mn-ea"/>
              </a:rPr>
              <a:t>2</a:t>
            </a:r>
            <a:r>
              <a:rPr lang="en-US" altLang="zh-CN" sz="2000" dirty="0">
                <a:solidFill>
                  <a:srgbClr val="0000FF"/>
                </a:solidFill>
                <a:sym typeface="+mn-ea"/>
              </a:rPr>
              <a:t>:</a:t>
            </a:r>
            <a:r>
              <a:rPr lang="zh-CN" altLang="en-US" sz="2000" dirty="0">
                <a:solidFill>
                  <a:srgbClr val="0000FF"/>
                </a:solidFill>
                <a:sym typeface="+mn-ea"/>
              </a:rPr>
              <a:t>D</a:t>
            </a:r>
            <a:r>
              <a:rPr lang="zh-CN" altLang="en-US" sz="2000" baseline="-25000" dirty="0">
                <a:solidFill>
                  <a:srgbClr val="0000FF"/>
                </a:solidFill>
                <a:sym typeface="+mn-ea"/>
              </a:rPr>
              <a:t>2</a:t>
            </a:r>
            <a:r>
              <a:rPr lang="zh-CN" altLang="en-US" sz="2000" b="1" dirty="0">
                <a:sym typeface="+mn-ea"/>
              </a:rPr>
              <a:t> ， ...</a:t>
            </a:r>
            <a:r>
              <a:rPr lang="en-US" altLang="zh-CN" sz="2000" b="1" dirty="0">
                <a:sym typeface="+mn-ea"/>
              </a:rPr>
              <a:t>A</a:t>
            </a:r>
            <a:r>
              <a:rPr lang="en-US" altLang="zh-CN" sz="2000" b="1" baseline="-25000" dirty="0">
                <a:sym typeface="+mn-ea"/>
              </a:rPr>
              <a:t>n</a:t>
            </a:r>
            <a:r>
              <a:rPr lang="en-US" altLang="zh-CN" sz="2000" dirty="0">
                <a:solidFill>
                  <a:srgbClr val="0000FF"/>
                </a:solidFill>
                <a:sym typeface="+mn-ea"/>
              </a:rPr>
              <a:t>:</a:t>
            </a:r>
            <a:r>
              <a:rPr lang="zh-CN" altLang="en-US" sz="2000" dirty="0">
                <a:solidFill>
                  <a:srgbClr val="0000FF"/>
                </a:solidFill>
                <a:sym typeface="+mn-ea"/>
              </a:rPr>
              <a:t>D</a:t>
            </a:r>
            <a:r>
              <a:rPr lang="zh-CN" altLang="en-US" sz="2000" baseline="-25000" dirty="0">
                <a:solidFill>
                  <a:srgbClr val="0000FF"/>
                </a:solidFill>
                <a:sym typeface="+mn-ea"/>
              </a:rPr>
              <a:t>n</a:t>
            </a:r>
            <a:r>
              <a:rPr lang="en-US" altLang="zh-CN" sz="2000" b="1" dirty="0">
                <a:sym typeface="+mn-ea"/>
              </a:rPr>
              <a:t>)</a:t>
            </a:r>
            <a:r>
              <a:rPr lang="zh-CN" altLang="en-US" sz="2000" dirty="0">
                <a:sym typeface="+mn-ea"/>
              </a:rPr>
              <a:t>的方式来表达，</a:t>
            </a:r>
            <a:r>
              <a:rPr lang="en-US" altLang="zh-CN" sz="2000" dirty="0">
                <a:sym typeface="+mn-ea"/>
              </a:rPr>
              <a:t>D</a:t>
            </a:r>
            <a:r>
              <a:rPr lang="en-US" altLang="zh-CN" sz="2000" baseline="-25000" dirty="0">
                <a:sym typeface="+mn-ea"/>
              </a:rPr>
              <a:t>i</a:t>
            </a:r>
            <a:r>
              <a:rPr lang="zh-CN" altLang="en-US" sz="2000" dirty="0">
                <a:sym typeface="+mn-ea"/>
              </a:rPr>
              <a:t> 是属性对应的域，</a:t>
            </a:r>
            <a:r>
              <a:rPr lang="en-US" altLang="zh-CN" sz="2000" dirty="0">
                <a:sym typeface="+mn-ea"/>
              </a:rPr>
              <a:t>n</a:t>
            </a:r>
            <a:r>
              <a:rPr lang="zh-CN" altLang="en-US" sz="2000" dirty="0">
                <a:sym typeface="+mn-ea"/>
              </a:rPr>
              <a:t>是关系的度</a:t>
            </a:r>
          </a:p>
          <a:p>
            <a:pPr lvl="1"/>
            <a:r>
              <a:rPr lang="zh-CN" altLang="en-US" sz="2000" dirty="0">
                <a:solidFill>
                  <a:srgbClr val="FF0000"/>
                </a:solidFill>
                <a:sym typeface="+mn-ea"/>
              </a:rPr>
              <a:t>D</a:t>
            </a:r>
            <a:r>
              <a:rPr lang="zh-CN" altLang="en-US" sz="2000" baseline="-25000" dirty="0">
                <a:solidFill>
                  <a:srgbClr val="FF0000"/>
                </a:solidFill>
                <a:sym typeface="+mn-ea"/>
              </a:rPr>
              <a:t>i</a:t>
            </a:r>
            <a:r>
              <a:rPr lang="zh-CN" altLang="en-US" sz="2000" dirty="0">
                <a:solidFill>
                  <a:srgbClr val="FF0000"/>
                </a:solidFill>
                <a:sym typeface="+mn-ea"/>
              </a:rPr>
              <a:t>在很多DBMS中一般直接说明为属性的类型</a:t>
            </a:r>
          </a:p>
          <a:p>
            <a:pPr lvl="0"/>
            <a:r>
              <a:rPr lang="zh-CN" altLang="en-US" sz="2800" dirty="0">
                <a:sym typeface="+mn-ea"/>
              </a:rPr>
              <a:t>例如：</a:t>
            </a:r>
          </a:p>
          <a:p>
            <a:pPr lvl="1"/>
            <a:r>
              <a:rPr lang="zh-CN" altLang="en-US" sz="2000" dirty="0">
                <a:sym typeface="+mn-ea"/>
              </a:rPr>
              <a:t>家庭(丈夫</a:t>
            </a:r>
            <a:r>
              <a:rPr lang="en-US" altLang="zh-CN" sz="2000" dirty="0">
                <a:sym typeface="+mn-ea"/>
              </a:rPr>
              <a:t>:</a:t>
            </a:r>
            <a:r>
              <a:rPr lang="zh-CN" sz="2000" dirty="0">
                <a:cs typeface="华文楷体" panose="02010600040101010101" pitchFamily="2" charset="-122"/>
                <a:sym typeface="+mn-ea"/>
              </a:rPr>
              <a:t>男人</a:t>
            </a:r>
            <a:r>
              <a:rPr lang="zh-CN" altLang="en-US" sz="2000" dirty="0">
                <a:sym typeface="+mn-ea"/>
              </a:rPr>
              <a:t>,妻子</a:t>
            </a:r>
            <a:r>
              <a:rPr lang="en-US" altLang="zh-CN" sz="2000" dirty="0">
                <a:sym typeface="+mn-ea"/>
              </a:rPr>
              <a:t>:</a:t>
            </a:r>
            <a:r>
              <a:rPr lang="zh-CN" sz="2000" dirty="0">
                <a:cs typeface="华文楷体" panose="02010600040101010101" pitchFamily="2" charset="-122"/>
                <a:sym typeface="+mn-ea"/>
              </a:rPr>
              <a:t>女人</a:t>
            </a:r>
            <a:r>
              <a:rPr lang="zh-CN" altLang="en-US" sz="2000" dirty="0">
                <a:sym typeface="+mn-ea"/>
              </a:rPr>
              <a:t>,子女：孩子)</a:t>
            </a:r>
          </a:p>
          <a:p>
            <a:pPr lvl="1"/>
            <a:r>
              <a:rPr lang="zh-CN" altLang="en-US" sz="2000" dirty="0">
                <a:sym typeface="+mn-ea"/>
              </a:rPr>
              <a:t>家庭(丈夫</a:t>
            </a:r>
            <a:r>
              <a:rPr lang="en-US" altLang="zh-CN" sz="2000" dirty="0">
                <a:sym typeface="+mn-ea"/>
              </a:rPr>
              <a:t>:</a:t>
            </a:r>
            <a:r>
              <a:rPr lang="en-US" altLang="zh-CN" sz="2000" dirty="0">
                <a:cs typeface="华文楷体" panose="02010600040101010101" pitchFamily="2" charset="-122"/>
                <a:sym typeface="+mn-ea"/>
              </a:rPr>
              <a:t>char(20)</a:t>
            </a:r>
            <a:r>
              <a:rPr lang="zh-CN" altLang="en-US" sz="2000" dirty="0">
                <a:sym typeface="+mn-ea"/>
              </a:rPr>
              <a:t>,妻子</a:t>
            </a:r>
            <a:r>
              <a:rPr lang="en-US" altLang="zh-CN" sz="2000" dirty="0">
                <a:sym typeface="+mn-ea"/>
              </a:rPr>
              <a:t>:</a:t>
            </a:r>
            <a:r>
              <a:rPr lang="en-US" altLang="zh-CN" sz="2000" dirty="0">
                <a:cs typeface="华文楷体" panose="02010600040101010101" pitchFamily="2" charset="-122"/>
                <a:sym typeface="+mn-ea"/>
              </a:rPr>
              <a:t>char(20)</a:t>
            </a:r>
            <a:r>
              <a:rPr lang="zh-CN" altLang="en-US" sz="2000" dirty="0">
                <a:sym typeface="+mn-ea"/>
              </a:rPr>
              <a:t>,子女：</a:t>
            </a:r>
            <a:r>
              <a:rPr lang="en-US" altLang="zh-CN" sz="2000" dirty="0">
                <a:cs typeface="华文楷体" panose="02010600040101010101" pitchFamily="2" charset="-122"/>
                <a:sym typeface="+mn-ea"/>
              </a:rPr>
              <a:t>char(20)</a:t>
            </a:r>
            <a:r>
              <a:rPr lang="zh-CN" altLang="en-US" sz="2000" dirty="0">
                <a:sym typeface="+mn-ea"/>
              </a:rPr>
              <a:t>)</a:t>
            </a:r>
          </a:p>
          <a:p>
            <a:pPr lvl="1"/>
            <a:r>
              <a:rPr lang="en-US" altLang="zh-CN" sz="2000" dirty="0">
                <a:sym typeface="+mn-ea"/>
              </a:rPr>
              <a:t>movie(</a:t>
            </a:r>
            <a:r>
              <a:rPr lang="en-US" altLang="zh-CN" sz="2000" u="sng" dirty="0">
                <a:sym typeface="+mn-ea"/>
              </a:rPr>
              <a:t>title: char(20), year: date</a:t>
            </a:r>
            <a:r>
              <a:rPr lang="en-US" altLang="zh-CN" sz="2000" dirty="0">
                <a:sym typeface="+mn-ea"/>
              </a:rPr>
              <a:t> , director: char(20)) </a:t>
            </a:r>
          </a:p>
          <a:p>
            <a:pPr lvl="0"/>
            <a:endParaRPr lang="en-US" altLang="zh-CN" sz="2090" dirty="0">
              <a:sym typeface="+mn-ea"/>
            </a:endParaRPr>
          </a:p>
          <a:p>
            <a:pPr marL="0" lvl="1" indent="0">
              <a:buNone/>
            </a:pPr>
            <a:r>
              <a:rPr lang="en-US" altLang="zh-CN" sz="2100" dirty="0">
                <a:sym typeface="+mn-ea"/>
              </a:rPr>
              <a:t>        </a:t>
            </a:r>
            <a:endParaRPr lang="en-US" altLang="zh-CN" sz="2100" baseline="-25000" dirty="0">
              <a:sym typeface="+mn-ea"/>
            </a:endParaRPr>
          </a:p>
          <a:p>
            <a:pPr marL="457200" lvl="2"/>
            <a:endParaRPr lang="zh-CN" altLang="en-US" sz="2100" dirty="0">
              <a:sym typeface="+mn-ea"/>
            </a:endParaRPr>
          </a:p>
          <a:p>
            <a:pPr marL="457200" lvl="1" indent="0">
              <a:buNone/>
            </a:pPr>
            <a:r>
              <a:rPr lang="en-US" altLang="zh-CN" sz="2450" dirty="0"/>
              <a:t>    </a:t>
            </a:r>
            <a:endParaRPr lang="en-US" altLang="zh-CN" sz="2450" baseline="-25000" dirty="0"/>
          </a:p>
          <a:p>
            <a:pPr marL="457200" lvl="1" indent="0">
              <a:buNone/>
            </a:pPr>
            <a:endParaRPr lang="zh-CN" altLang="en-US" sz="2450" baseline="-25000" dirty="0"/>
          </a:p>
        </p:txBody>
      </p:sp>
    </p:spTree>
    <p:extLst>
      <p:ext uri="{BB962C8B-B14F-4D97-AF65-F5344CB8AC3E}">
        <p14:creationId xmlns:p14="http://schemas.microsoft.com/office/powerpoint/2010/main" val="133787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a:t>
            </a:r>
            <a:r>
              <a:rPr lang="zh-CN" altLang="en-US" dirty="0" smtClean="0"/>
              <a:t>模式（</a:t>
            </a:r>
            <a:r>
              <a:rPr lang="en-US" altLang="zh-CN" dirty="0" smtClean="0"/>
              <a:t>schema</a:t>
            </a:r>
            <a:r>
              <a:rPr lang="zh-CN" altLang="en-US" dirty="0" smtClean="0"/>
              <a:t>）</a:t>
            </a:r>
            <a:endParaRPr lang="zh-CN" altLang="en-US" dirty="0"/>
          </a:p>
        </p:txBody>
      </p:sp>
      <p:sp>
        <p:nvSpPr>
          <p:cNvPr id="3" name="内容占位符 2"/>
          <p:cNvSpPr>
            <a:spLocks noGrp="1"/>
          </p:cNvSpPr>
          <p:nvPr>
            <p:ph idx="1"/>
          </p:nvPr>
        </p:nvSpPr>
        <p:spPr>
          <a:xfrm>
            <a:off x="576580" y="1277620"/>
            <a:ext cx="8636000" cy="2289175"/>
          </a:xfrm>
        </p:spPr>
        <p:txBody>
          <a:bodyPr/>
          <a:lstStyle/>
          <a:p>
            <a:r>
              <a:rPr lang="zh-CN" altLang="en-US" dirty="0">
                <a:sym typeface="+mn-ea"/>
              </a:rPr>
              <a:t>关系</a:t>
            </a:r>
            <a:r>
              <a:rPr lang="zh-CN" altLang="en-US" dirty="0" smtClean="0">
                <a:sym typeface="+mn-ea"/>
              </a:rPr>
              <a:t>的简化描述</a:t>
            </a:r>
            <a:r>
              <a:rPr lang="zh-CN" altLang="en-US" dirty="0">
                <a:sym typeface="+mn-ea"/>
              </a:rPr>
              <a:t>：</a:t>
            </a:r>
            <a:r>
              <a:rPr lang="zh-CN" altLang="en-US" dirty="0">
                <a:solidFill>
                  <a:srgbClr val="0000FF"/>
                </a:solidFill>
                <a:sym typeface="+mn-ea"/>
              </a:rPr>
              <a:t>关系模</a:t>
            </a:r>
            <a:r>
              <a:rPr lang="zh-CN" altLang="en-US" dirty="0" smtClean="0">
                <a:solidFill>
                  <a:srgbClr val="0000FF"/>
                </a:solidFill>
                <a:sym typeface="+mn-ea"/>
              </a:rPr>
              <a:t>式</a:t>
            </a:r>
            <a:r>
              <a:rPr lang="zh-CN" altLang="en-US" dirty="0" smtClean="0">
                <a:sym typeface="+mn-ea"/>
              </a:rPr>
              <a:t>（关系名与属性的集合）</a:t>
            </a:r>
            <a:endParaRPr lang="zh-CN" altLang="en-US" dirty="0">
              <a:sym typeface="+mn-ea"/>
            </a:endParaRPr>
          </a:p>
          <a:p>
            <a:r>
              <a:rPr lang="zh-CN" altLang="en-US" dirty="0">
                <a:sym typeface="+mn-ea"/>
              </a:rPr>
              <a:t>关系模式的表达：</a:t>
            </a:r>
          </a:p>
          <a:p>
            <a:pPr lvl="1"/>
            <a:r>
              <a:rPr lang="zh-CN" altLang="en-US" b="1" dirty="0">
                <a:solidFill>
                  <a:srgbClr val="FF0000"/>
                </a:solidFill>
                <a:sym typeface="+mn-ea"/>
              </a:rPr>
              <a:t>表名（</a:t>
            </a:r>
            <a:r>
              <a:rPr lang="zh-CN" altLang="en-US" b="1" dirty="0" smtClean="0">
                <a:solidFill>
                  <a:srgbClr val="FF0000"/>
                </a:solidFill>
                <a:sym typeface="+mn-ea"/>
              </a:rPr>
              <a:t>属性</a:t>
            </a:r>
            <a:r>
              <a:rPr lang="zh-CN" altLang="en-US" b="1" dirty="0">
                <a:solidFill>
                  <a:srgbClr val="FF0000"/>
                </a:solidFill>
                <a:sym typeface="+mn-ea"/>
              </a:rPr>
              <a:t>集合</a:t>
            </a:r>
            <a:r>
              <a:rPr lang="zh-CN" altLang="en-US" b="1" dirty="0" smtClean="0">
                <a:solidFill>
                  <a:srgbClr val="FF0000"/>
                </a:solidFill>
                <a:sym typeface="+mn-ea"/>
              </a:rPr>
              <a:t>），</a:t>
            </a:r>
            <a:r>
              <a:rPr lang="en-US" altLang="zh-CN" b="1" dirty="0" smtClean="0">
                <a:sym typeface="+mn-ea"/>
              </a:rPr>
              <a:t>R(A</a:t>
            </a:r>
            <a:r>
              <a:rPr lang="zh-CN" altLang="en-US" b="1" baseline="-25000" dirty="0" smtClean="0">
                <a:sym typeface="+mn-ea"/>
              </a:rPr>
              <a:t>1</a:t>
            </a:r>
            <a:r>
              <a:rPr lang="en-US" altLang="zh-CN" b="1" dirty="0">
                <a:sym typeface="+mn-ea"/>
              </a:rPr>
              <a:t>,</a:t>
            </a:r>
            <a:r>
              <a:rPr lang="en-US" altLang="zh-CN" b="1" dirty="0" smtClean="0">
                <a:sym typeface="+mn-ea"/>
              </a:rPr>
              <a:t>A</a:t>
            </a:r>
            <a:r>
              <a:rPr lang="en-US" altLang="zh-CN" b="1" baseline="-25000" dirty="0" smtClean="0">
                <a:sym typeface="+mn-ea"/>
              </a:rPr>
              <a:t>2</a:t>
            </a:r>
            <a:r>
              <a:rPr lang="en-US" altLang="zh-CN" b="1" dirty="0">
                <a:sym typeface="+mn-ea"/>
              </a:rPr>
              <a:t>,</a:t>
            </a:r>
            <a:r>
              <a:rPr lang="zh-CN" altLang="en-US" b="1" dirty="0" smtClean="0">
                <a:sym typeface="+mn-ea"/>
              </a:rPr>
              <a:t>...</a:t>
            </a:r>
            <a:r>
              <a:rPr lang="en-US" altLang="zh-CN" b="1" dirty="0" smtClean="0">
                <a:sym typeface="+mn-ea"/>
              </a:rPr>
              <a:t>,A</a:t>
            </a:r>
            <a:r>
              <a:rPr lang="en-US" altLang="zh-CN" b="1" baseline="-25000" dirty="0" smtClean="0">
                <a:sym typeface="+mn-ea"/>
              </a:rPr>
              <a:t>n</a:t>
            </a:r>
            <a:r>
              <a:rPr lang="en-US" altLang="zh-CN" b="1" dirty="0">
                <a:sym typeface="+mn-ea"/>
              </a:rPr>
              <a:t>)</a:t>
            </a:r>
            <a:r>
              <a:rPr lang="zh-CN" altLang="en-US" dirty="0">
                <a:sym typeface="+mn-ea"/>
              </a:rPr>
              <a:t>，</a:t>
            </a:r>
            <a:r>
              <a:rPr lang="en-US" altLang="zh-CN" dirty="0">
                <a:sym typeface="+mn-ea"/>
              </a:rPr>
              <a:t>R</a:t>
            </a:r>
            <a:r>
              <a:rPr lang="zh-CN" altLang="en-US" dirty="0">
                <a:sym typeface="+mn-ea"/>
              </a:rPr>
              <a:t>是关系</a:t>
            </a:r>
            <a:r>
              <a:rPr lang="zh-CN" altLang="en-US" dirty="0" smtClean="0">
                <a:sym typeface="+mn-ea"/>
              </a:rPr>
              <a:t>名；</a:t>
            </a:r>
            <a:r>
              <a:rPr lang="en-US" altLang="zh-CN" dirty="0">
                <a:sym typeface="+mn-ea"/>
              </a:rPr>
              <a:t>A</a:t>
            </a:r>
            <a:r>
              <a:rPr lang="en-US" altLang="zh-CN" baseline="-25000" dirty="0">
                <a:sym typeface="+mn-ea"/>
              </a:rPr>
              <a:t>i</a:t>
            </a:r>
            <a:r>
              <a:rPr lang="zh-CN" altLang="en-US" dirty="0">
                <a:sym typeface="+mn-ea"/>
              </a:rPr>
              <a:t> 是属性</a:t>
            </a:r>
            <a:endParaRPr lang="zh-CN" altLang="en-US" sz="1665" dirty="0">
              <a:sym typeface="+mn-ea"/>
            </a:endParaRPr>
          </a:p>
          <a:p>
            <a:pPr lvl="3"/>
            <a:r>
              <a:rPr lang="zh-CN" altLang="en-US" sz="2000" dirty="0" smtClean="0">
                <a:sym typeface="+mn-ea"/>
              </a:rPr>
              <a:t>家庭</a:t>
            </a:r>
            <a:r>
              <a:rPr lang="zh-CN" altLang="en-US" sz="2000" dirty="0">
                <a:sym typeface="+mn-ea"/>
              </a:rPr>
              <a:t>(丈夫,妻子,子女)</a:t>
            </a:r>
          </a:p>
          <a:p>
            <a:pPr lvl="3"/>
            <a:r>
              <a:rPr lang="en-US" altLang="zh-CN" sz="2000" dirty="0">
                <a:sym typeface="+mn-ea"/>
              </a:rPr>
              <a:t>F(Husband, Wife, Chd1</a:t>
            </a:r>
            <a:r>
              <a:rPr lang="zh-CN" altLang="en-US" sz="2000" dirty="0">
                <a:sym typeface="+mn-ea"/>
              </a:rPr>
              <a:t>，</a:t>
            </a:r>
            <a:r>
              <a:rPr lang="en-US" altLang="zh-CN" sz="2000" dirty="0">
                <a:sym typeface="+mn-ea"/>
              </a:rPr>
              <a:t>Chd2)</a:t>
            </a:r>
            <a:endParaRPr lang="zh-CN" altLang="en-US" sz="2000" dirty="0">
              <a:sym typeface="+mn-ea"/>
            </a:endParaRPr>
          </a:p>
          <a:p>
            <a:pPr lvl="0"/>
            <a:endParaRPr lang="en-US" altLang="zh-CN" sz="2090" dirty="0">
              <a:sym typeface="+mn-ea"/>
            </a:endParaRPr>
          </a:p>
          <a:p>
            <a:pPr marL="0" lvl="1" indent="0">
              <a:buNone/>
            </a:pPr>
            <a:r>
              <a:rPr lang="en-US" altLang="zh-CN" sz="2100" dirty="0">
                <a:sym typeface="+mn-ea"/>
              </a:rPr>
              <a:t>        </a:t>
            </a:r>
            <a:endParaRPr lang="en-US" altLang="zh-CN" sz="2100" baseline="-25000" dirty="0">
              <a:sym typeface="+mn-ea"/>
            </a:endParaRPr>
          </a:p>
          <a:p>
            <a:pPr marL="457200" lvl="2"/>
            <a:endParaRPr lang="zh-CN" altLang="en-US" sz="2100" dirty="0">
              <a:sym typeface="+mn-ea"/>
            </a:endParaRPr>
          </a:p>
          <a:p>
            <a:pPr marL="457200" lvl="1" indent="0">
              <a:buNone/>
            </a:pPr>
            <a:r>
              <a:rPr lang="en-US" altLang="zh-CN" sz="2450" dirty="0"/>
              <a:t>    </a:t>
            </a:r>
            <a:endParaRPr lang="en-US" altLang="zh-CN" sz="2450" baseline="-25000" dirty="0"/>
          </a:p>
          <a:p>
            <a:pPr marL="457200" lvl="1" indent="0">
              <a:buNone/>
            </a:pPr>
            <a:endParaRPr lang="zh-CN" altLang="en-US" sz="2450" baseline="-25000" dirty="0"/>
          </a:p>
        </p:txBody>
      </p:sp>
      <p:grpSp>
        <p:nvGrpSpPr>
          <p:cNvPr id="10" name="Group 9"/>
          <p:cNvGrpSpPr/>
          <p:nvPr/>
        </p:nvGrpSpPr>
        <p:grpSpPr>
          <a:xfrm>
            <a:off x="576580" y="3926205"/>
            <a:ext cx="3637280" cy="2917190"/>
            <a:chOff x="576580" y="3926205"/>
            <a:chExt cx="3637280" cy="2917190"/>
          </a:xfrm>
        </p:grpSpPr>
        <p:graphicFrame>
          <p:nvGraphicFramePr>
            <p:cNvPr id="6" name="表格 5"/>
            <p:cNvGraphicFramePr/>
            <p:nvPr>
              <p:extLst/>
            </p:nvPr>
          </p:nvGraphicFramePr>
          <p:xfrm>
            <a:off x="576580" y="4399280"/>
            <a:ext cx="3637280" cy="1395095"/>
          </p:xfrm>
          <a:graphic>
            <a:graphicData uri="http://schemas.openxmlformats.org/drawingml/2006/table">
              <a:tbl>
                <a:tblPr firstRow="1" bandRow="1">
                  <a:tableStyleId>{17292A2E-F333-43FB-9621-5CBBE7FDCDCB}</a:tableStyleId>
                </a:tblPr>
                <a:tblGrid>
                  <a:gridCol w="1232535">
                    <a:extLst>
                      <a:ext uri="{9D8B030D-6E8A-4147-A177-3AD203B41FA5}">
                        <a16:colId xmlns:a16="http://schemas.microsoft.com/office/drawing/2014/main" val="20000"/>
                      </a:ext>
                    </a:extLst>
                  </a:gridCol>
                  <a:gridCol w="77343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2165">
                    <a:extLst>
                      <a:ext uri="{9D8B030D-6E8A-4147-A177-3AD203B41FA5}">
                        <a16:colId xmlns:a16="http://schemas.microsoft.com/office/drawing/2014/main" val="20003"/>
                      </a:ext>
                    </a:extLst>
                  </a:gridCol>
                </a:tblGrid>
                <a:tr h="490855">
                  <a:tc>
                    <a:txBody>
                      <a:bodyPr/>
                      <a:lstStyle/>
                      <a:p>
                        <a:pPr>
                          <a:buNone/>
                        </a:pPr>
                        <a:r>
                          <a:rPr lang="en-US" altLang="zh-CN" sz="1800" dirty="0"/>
                          <a:t>Husband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en-US" altLang="zh-CN" sz="1800"/>
                          <a:t>Wife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en-US" altLang="zh-CN" sz="1800"/>
                          <a:t>Chd1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en-US" altLang="zh-CN" sz="1800" dirty="0">
                            <a:sym typeface="+mn-ea"/>
                          </a:rPr>
                          <a:t>Chd2</a:t>
                        </a:r>
                        <a:endParaRPr lang="zh-CN" altLang="en-US" sz="18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41402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endParaRPr lang="zh-CN" alt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49022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dirty="0">
                            <a:sym typeface="+mn-ea"/>
                          </a:rPr>
                          <a:t>张睿</a:t>
                        </a:r>
                        <a:endParaRPr lang="zh-CN" altLang="en-US" sz="18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bl>
            </a:graphicData>
          </a:graphic>
        </p:graphicFrame>
        <p:sp>
          <p:nvSpPr>
            <p:cNvPr id="7" name="文本框 6"/>
            <p:cNvSpPr txBox="1"/>
            <p:nvPr/>
          </p:nvSpPr>
          <p:spPr>
            <a:xfrm>
              <a:off x="576580" y="3926205"/>
              <a:ext cx="964565" cy="398780"/>
            </a:xfrm>
            <a:prstGeom prst="rect">
              <a:avLst/>
            </a:prstGeom>
            <a:noFill/>
          </p:spPr>
          <p:txBody>
            <a:bodyPr wrap="square" rtlCol="0">
              <a:spAutoFit/>
            </a:bodyPr>
            <a:lstStyle/>
            <a:p>
              <a:r>
                <a:rPr lang="en-US" altLang="zh-CN" sz="2000"/>
                <a:t>F</a:t>
              </a:r>
            </a:p>
          </p:txBody>
        </p:sp>
        <p:sp>
          <p:nvSpPr>
            <p:cNvPr id="8" name="文本框 7"/>
            <p:cNvSpPr txBox="1"/>
            <p:nvPr/>
          </p:nvSpPr>
          <p:spPr>
            <a:xfrm>
              <a:off x="685800" y="5916295"/>
              <a:ext cx="3332480" cy="927100"/>
            </a:xfrm>
            <a:prstGeom prst="rect">
              <a:avLst/>
            </a:prstGeom>
            <a:noFill/>
          </p:spPr>
          <p:txBody>
            <a:bodyPr wrap="square" rtlCol="0">
              <a:spAutoFit/>
            </a:bodyPr>
            <a:lstStyle/>
            <a:p>
              <a:pPr marL="0" lvl="2"/>
              <a:r>
                <a:rPr lang="en-US" altLang="zh-CN" sz="1600" dirty="0">
                  <a:sym typeface="+mn-ea"/>
                </a:rPr>
                <a:t>F</a:t>
              </a:r>
              <a:r>
                <a:rPr lang="zh-CN" altLang="en-US" sz="1600" dirty="0">
                  <a:sym typeface="+mn-ea"/>
                </a:rPr>
                <a:t>的关系模式：</a:t>
              </a:r>
            </a:p>
            <a:p>
              <a:pPr marL="0" lvl="2"/>
              <a:r>
                <a:rPr lang="en-US" altLang="zh-CN" sz="1600" dirty="0">
                  <a:solidFill>
                    <a:srgbClr val="0000FF"/>
                  </a:solidFill>
                  <a:sym typeface="+mn-ea"/>
                </a:rPr>
                <a:t>F(Husband, Wife, Chd1</a:t>
              </a:r>
              <a:r>
                <a:rPr lang="zh-CN" altLang="en-US" sz="1600" dirty="0">
                  <a:solidFill>
                    <a:srgbClr val="0000FF"/>
                  </a:solidFill>
                  <a:sym typeface="+mn-ea"/>
                </a:rPr>
                <a:t>，</a:t>
              </a:r>
              <a:r>
                <a:rPr lang="en-US" altLang="zh-CN" sz="1600" dirty="0">
                  <a:solidFill>
                    <a:srgbClr val="0000FF"/>
                  </a:solidFill>
                  <a:sym typeface="+mn-ea"/>
                </a:rPr>
                <a:t>Chd2)</a:t>
              </a:r>
              <a:endParaRPr lang="zh-CN" altLang="en-US" sz="1600" dirty="0">
                <a:solidFill>
                  <a:srgbClr val="0000FF"/>
                </a:solidFill>
                <a:sym typeface="+mn-ea"/>
              </a:endParaRPr>
            </a:p>
            <a:p>
              <a:endParaRPr lang="zh-CN" altLang="en-US" sz="1600" dirty="0">
                <a:solidFill>
                  <a:srgbClr val="0000FF"/>
                </a:solidFill>
                <a:sym typeface="+mn-ea"/>
              </a:endParaRPr>
            </a:p>
          </p:txBody>
        </p:sp>
      </p:grpSp>
      <p:grpSp>
        <p:nvGrpSpPr>
          <p:cNvPr id="11" name="Group 10"/>
          <p:cNvGrpSpPr/>
          <p:nvPr/>
        </p:nvGrpSpPr>
        <p:grpSpPr>
          <a:xfrm>
            <a:off x="6357620" y="3874135"/>
            <a:ext cx="3332480" cy="2821940"/>
            <a:chOff x="6357620" y="3874135"/>
            <a:chExt cx="3332480" cy="2821940"/>
          </a:xfrm>
        </p:grpSpPr>
        <p:graphicFrame>
          <p:nvGraphicFramePr>
            <p:cNvPr id="4" name="表格 3"/>
            <p:cNvGraphicFramePr/>
            <p:nvPr>
              <p:extLst/>
            </p:nvPr>
          </p:nvGraphicFramePr>
          <p:xfrm>
            <a:off x="6440805" y="4331335"/>
            <a:ext cx="2338705" cy="1584960"/>
          </p:xfrm>
          <a:graphic>
            <a:graphicData uri="http://schemas.openxmlformats.org/drawingml/2006/table">
              <a:tbl>
                <a:tblPr firstRow="1" bandRow="1">
                  <a:tableStyleId>{17292A2E-F333-43FB-9621-5CBBE7FDCDCB}</a:tableStyleId>
                </a:tblPr>
                <a:tblGrid>
                  <a:gridCol w="735965">
                    <a:extLst>
                      <a:ext uri="{9D8B030D-6E8A-4147-A177-3AD203B41FA5}">
                        <a16:colId xmlns:a16="http://schemas.microsoft.com/office/drawing/2014/main" val="20000"/>
                      </a:ext>
                    </a:extLst>
                  </a:gridCol>
                  <a:gridCol w="730885">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tblGrid>
                <a:tr h="457200">
                  <a:tc>
                    <a:txBody>
                      <a:bodyPr/>
                      <a:lstStyle/>
                      <a:p>
                        <a:pPr>
                          <a:buNone/>
                        </a:pPr>
                        <a:r>
                          <a:rPr lang="zh-CN" altLang="en-US" sz="1800" dirty="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dirty="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8100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18542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dirty="0"/>
                          <a:t>张睿</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sp>
          <p:nvSpPr>
            <p:cNvPr id="5" name="文本框 4"/>
            <p:cNvSpPr txBox="1"/>
            <p:nvPr/>
          </p:nvSpPr>
          <p:spPr>
            <a:xfrm>
              <a:off x="6440805" y="3874135"/>
              <a:ext cx="964565" cy="398780"/>
            </a:xfrm>
            <a:prstGeom prst="rect">
              <a:avLst/>
            </a:prstGeom>
            <a:noFill/>
          </p:spPr>
          <p:txBody>
            <a:bodyPr wrap="square" rtlCol="0">
              <a:spAutoFit/>
            </a:bodyPr>
            <a:lstStyle/>
            <a:p>
              <a:r>
                <a:rPr lang="zh-CN" altLang="en-US" sz="2000" dirty="0"/>
                <a:t>家庭</a:t>
              </a:r>
            </a:p>
          </p:txBody>
        </p:sp>
        <p:sp>
          <p:nvSpPr>
            <p:cNvPr id="9" name="文本框 8"/>
            <p:cNvSpPr txBox="1"/>
            <p:nvPr/>
          </p:nvSpPr>
          <p:spPr>
            <a:xfrm>
              <a:off x="6357620" y="6063615"/>
              <a:ext cx="3332480" cy="632460"/>
            </a:xfrm>
            <a:prstGeom prst="rect">
              <a:avLst/>
            </a:prstGeom>
            <a:noFill/>
          </p:spPr>
          <p:txBody>
            <a:bodyPr wrap="square" rtlCol="0">
              <a:spAutoFit/>
            </a:bodyPr>
            <a:lstStyle/>
            <a:p>
              <a:pPr marL="0" lvl="2"/>
              <a:r>
                <a:rPr lang="zh-CN" altLang="en-US" sz="1600" dirty="0">
                  <a:sym typeface="+mn-ea"/>
                </a:rPr>
                <a:t>家庭的的关系模式：</a:t>
              </a:r>
            </a:p>
            <a:p>
              <a:pPr marL="0" lvl="2"/>
              <a:r>
                <a:rPr sz="1600" dirty="0" err="1">
                  <a:solidFill>
                    <a:srgbClr val="0000FF"/>
                  </a:solidFill>
                  <a:sym typeface="+mn-ea"/>
                </a:rPr>
                <a:t>家庭</a:t>
              </a:r>
              <a:r>
                <a:rPr sz="1600" dirty="0">
                  <a:solidFill>
                    <a:srgbClr val="0000FF"/>
                  </a:solidFill>
                  <a:sym typeface="+mn-ea"/>
                </a:rPr>
                <a:t>(</a:t>
              </a:r>
              <a:r>
                <a:rPr sz="1600" dirty="0" err="1">
                  <a:solidFill>
                    <a:srgbClr val="0000FF"/>
                  </a:solidFill>
                  <a:sym typeface="+mn-ea"/>
                </a:rPr>
                <a:t>丈夫,妻子,子女</a:t>
              </a:r>
              <a:r>
                <a:rPr sz="1600" dirty="0">
                  <a:solidFill>
                    <a:srgbClr val="0000FF"/>
                  </a:solidFill>
                  <a:sym typeface="+mn-ea"/>
                </a:rPr>
                <a:t>)</a:t>
              </a:r>
            </a:p>
          </p:txBody>
        </p:sp>
      </p:grpSp>
    </p:spTree>
    <p:extLst>
      <p:ext uri="{BB962C8B-B14F-4D97-AF65-F5344CB8AC3E}">
        <p14:creationId xmlns:p14="http://schemas.microsoft.com/office/powerpoint/2010/main" val="179296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500"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3" presetClass="entr" presetSubtype="10" fill="hold" nodeType="clickPar">
                                  <p:stCondLst>
                                    <p:cond delay="0"/>
                                  </p:stCondLst>
                                  <p:childTnLst>
                                    <p:set>
                                      <p:cBhvr>
                                        <p:cTn id="28" dur="500"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t>关系模式与关</a:t>
            </a:r>
            <a:r>
              <a:rPr lang="zh-CN" dirty="0" smtClean="0"/>
              <a:t>系</a:t>
            </a:r>
            <a:r>
              <a:rPr lang="zh-CN" altLang="en-US" dirty="0" smtClean="0"/>
              <a:t>实例</a:t>
            </a:r>
            <a:endParaRPr lang="zh-CN" dirty="0"/>
          </a:p>
        </p:txBody>
      </p:sp>
      <p:sp>
        <p:nvSpPr>
          <p:cNvPr id="3" name="内容占位符 2"/>
          <p:cNvSpPr>
            <a:spLocks noGrp="1"/>
          </p:cNvSpPr>
          <p:nvPr>
            <p:ph idx="1"/>
          </p:nvPr>
        </p:nvSpPr>
        <p:spPr>
          <a:xfrm>
            <a:off x="685800" y="1136015"/>
            <a:ext cx="8199120" cy="1655445"/>
          </a:xfrm>
        </p:spPr>
        <p:txBody>
          <a:bodyPr/>
          <a:lstStyle/>
          <a:p>
            <a:r>
              <a:rPr lang="zh-CN" dirty="0">
                <a:solidFill>
                  <a:srgbClr val="0000FF"/>
                </a:solidFill>
                <a:sym typeface="+mn-ea"/>
              </a:rPr>
              <a:t>关系模式是关</a:t>
            </a:r>
            <a:r>
              <a:rPr lang="zh-CN" dirty="0" smtClean="0">
                <a:solidFill>
                  <a:srgbClr val="0000FF"/>
                </a:solidFill>
                <a:sym typeface="+mn-ea"/>
              </a:rPr>
              <a:t>系</a:t>
            </a:r>
            <a:r>
              <a:rPr lang="zh-CN" altLang="en-US" dirty="0" smtClean="0">
                <a:solidFill>
                  <a:srgbClr val="0000FF"/>
                </a:solidFill>
                <a:sym typeface="+mn-ea"/>
              </a:rPr>
              <a:t>实例</a:t>
            </a:r>
            <a:r>
              <a:rPr lang="zh-CN" dirty="0" smtClean="0">
                <a:solidFill>
                  <a:srgbClr val="0000FF"/>
                </a:solidFill>
                <a:sym typeface="+mn-ea"/>
              </a:rPr>
              <a:t>的结构</a:t>
            </a:r>
            <a:r>
              <a:rPr lang="zh-CN" altLang="en-US" dirty="0" smtClean="0">
                <a:solidFill>
                  <a:srgbClr val="0000FF"/>
                </a:solidFill>
                <a:sym typeface="+mn-ea"/>
              </a:rPr>
              <a:t>（</a:t>
            </a:r>
            <a:r>
              <a:rPr lang="zh-CN" altLang="en-US" dirty="0" smtClean="0">
                <a:solidFill>
                  <a:srgbClr val="FF0000"/>
                </a:solidFill>
                <a:sym typeface="+mn-ea"/>
              </a:rPr>
              <a:t>型</a:t>
            </a:r>
            <a:r>
              <a:rPr lang="zh-CN" altLang="en-US" dirty="0" smtClean="0">
                <a:solidFill>
                  <a:srgbClr val="0000FF"/>
                </a:solidFill>
                <a:sym typeface="+mn-ea"/>
              </a:rPr>
              <a:t>）</a:t>
            </a:r>
            <a:r>
              <a:rPr lang="zh-CN" dirty="0" smtClean="0">
                <a:solidFill>
                  <a:srgbClr val="0000FF"/>
                </a:solidFill>
                <a:sym typeface="+mn-ea"/>
              </a:rPr>
              <a:t>，</a:t>
            </a:r>
            <a:r>
              <a:rPr lang="zh-CN" dirty="0">
                <a:solidFill>
                  <a:srgbClr val="0000FF"/>
                </a:solidFill>
                <a:sym typeface="+mn-ea"/>
              </a:rPr>
              <a:t>关</a:t>
            </a:r>
            <a:r>
              <a:rPr lang="zh-CN" dirty="0" smtClean="0">
                <a:solidFill>
                  <a:srgbClr val="0000FF"/>
                </a:solidFill>
                <a:sym typeface="+mn-ea"/>
              </a:rPr>
              <a:t>系</a:t>
            </a:r>
            <a:r>
              <a:rPr lang="zh-CN" altLang="en-US" dirty="0">
                <a:solidFill>
                  <a:srgbClr val="0000FF"/>
                </a:solidFill>
                <a:sym typeface="+mn-ea"/>
              </a:rPr>
              <a:t>实例</a:t>
            </a:r>
            <a:r>
              <a:rPr lang="zh-CN" dirty="0" smtClean="0">
                <a:solidFill>
                  <a:srgbClr val="0000FF"/>
                </a:solidFill>
                <a:sym typeface="+mn-ea"/>
              </a:rPr>
              <a:t>是</a:t>
            </a:r>
            <a:r>
              <a:rPr lang="zh-CN" dirty="0">
                <a:solidFill>
                  <a:srgbClr val="0000FF"/>
                </a:solidFill>
                <a:sym typeface="+mn-ea"/>
              </a:rPr>
              <a:t>关系模式下某一时刻的</a:t>
            </a:r>
            <a:r>
              <a:rPr lang="zh-CN" dirty="0" smtClean="0">
                <a:solidFill>
                  <a:srgbClr val="0000FF"/>
                </a:solidFill>
                <a:sym typeface="+mn-ea"/>
              </a:rPr>
              <a:t>数据</a:t>
            </a:r>
            <a:r>
              <a:rPr lang="zh-CN" altLang="en-US" dirty="0" smtClean="0">
                <a:solidFill>
                  <a:srgbClr val="0000FF"/>
                </a:solidFill>
                <a:sym typeface="+mn-ea"/>
              </a:rPr>
              <a:t>（</a:t>
            </a:r>
            <a:r>
              <a:rPr lang="zh-CN" altLang="en-US" dirty="0" smtClean="0">
                <a:solidFill>
                  <a:srgbClr val="FF0000"/>
                </a:solidFill>
                <a:sym typeface="+mn-ea"/>
              </a:rPr>
              <a:t>值</a:t>
            </a:r>
            <a:r>
              <a:rPr lang="zh-CN" altLang="en-US" dirty="0" smtClean="0">
                <a:solidFill>
                  <a:srgbClr val="0000FF"/>
                </a:solidFill>
                <a:sym typeface="+mn-ea"/>
              </a:rPr>
              <a:t>）</a:t>
            </a:r>
            <a:endParaRPr lang="zh-CN" dirty="0">
              <a:solidFill>
                <a:srgbClr val="0000FF"/>
              </a:solidFill>
              <a:sym typeface="+mn-ea"/>
            </a:endParaRPr>
          </a:p>
          <a:p>
            <a:pPr lvl="1"/>
            <a:r>
              <a:rPr lang="zh-CN" dirty="0">
                <a:sym typeface="+mn-ea"/>
              </a:rPr>
              <a:t>例如：模式</a:t>
            </a:r>
            <a:r>
              <a:rPr lang="en-US" altLang="zh-CN" dirty="0">
                <a:sym typeface="+mn-ea"/>
              </a:rPr>
              <a:t>-</a:t>
            </a:r>
            <a:r>
              <a:rPr lang="zh-CN" dirty="0">
                <a:sym typeface="+mn-ea"/>
              </a:rPr>
              <a:t>家庭</a:t>
            </a:r>
            <a:r>
              <a:rPr lang="en-US" altLang="zh-CN" dirty="0">
                <a:sym typeface="+mn-ea"/>
              </a:rPr>
              <a:t>(</a:t>
            </a:r>
            <a:r>
              <a:rPr lang="zh-CN" altLang="en-US" dirty="0">
                <a:sym typeface="+mn-ea"/>
              </a:rPr>
              <a:t>丈夫</a:t>
            </a:r>
            <a:r>
              <a:rPr lang="en-US" altLang="zh-CN" dirty="0">
                <a:sym typeface="+mn-ea"/>
              </a:rPr>
              <a:t>,</a:t>
            </a:r>
            <a:r>
              <a:rPr lang="zh-CN" altLang="en-US" dirty="0">
                <a:sym typeface="+mn-ea"/>
              </a:rPr>
              <a:t>妻子</a:t>
            </a:r>
            <a:r>
              <a:rPr lang="en-US" altLang="zh-CN" dirty="0">
                <a:sym typeface="+mn-ea"/>
              </a:rPr>
              <a:t>,</a:t>
            </a:r>
            <a:r>
              <a:rPr lang="zh-CN" altLang="en-US" dirty="0">
                <a:sym typeface="+mn-ea"/>
              </a:rPr>
              <a:t>子女</a:t>
            </a:r>
            <a:r>
              <a:rPr lang="en-US" altLang="zh-CN" dirty="0">
                <a:sym typeface="+mn-ea"/>
              </a:rPr>
              <a:t>)</a:t>
            </a:r>
            <a:endParaRPr lang="zh-CN" dirty="0">
              <a:sym typeface="+mn-ea"/>
            </a:endParaRPr>
          </a:p>
          <a:p>
            <a:r>
              <a:rPr lang="zh-CN" dirty="0">
                <a:sym typeface="+mn-ea"/>
              </a:rPr>
              <a:t>关系模式是稳定的，而关</a:t>
            </a:r>
            <a:r>
              <a:rPr lang="zh-CN" dirty="0" smtClean="0">
                <a:sym typeface="+mn-ea"/>
              </a:rPr>
              <a:t>系</a:t>
            </a:r>
            <a:r>
              <a:rPr lang="zh-CN" altLang="en-US" dirty="0">
                <a:sym typeface="+mn-ea"/>
              </a:rPr>
              <a:t>实例</a:t>
            </a:r>
            <a:r>
              <a:rPr lang="zh-CN" dirty="0" smtClean="0">
                <a:sym typeface="+mn-ea"/>
              </a:rPr>
              <a:t>是</a:t>
            </a:r>
            <a:r>
              <a:rPr lang="zh-CN" dirty="0">
                <a:sym typeface="+mn-ea"/>
              </a:rPr>
              <a:t>随时间可能变化</a:t>
            </a:r>
            <a:r>
              <a:rPr lang="zh-CN" dirty="0" smtClean="0">
                <a:sym typeface="+mn-ea"/>
              </a:rPr>
              <a:t>的</a:t>
            </a:r>
            <a:endParaRPr lang="en-US" altLang="zh-CN" dirty="0" smtClean="0">
              <a:sym typeface="+mn-ea"/>
            </a:endParaRPr>
          </a:p>
          <a:p>
            <a:r>
              <a:rPr lang="zh-CN" altLang="en-US" dirty="0" smtClean="0">
                <a:sym typeface="+mn-ea"/>
              </a:rPr>
              <a:t>关系实例也可称为关系（注意上下文）</a:t>
            </a:r>
            <a:endParaRPr lang="zh-CN" dirty="0">
              <a:sym typeface="+mn-ea"/>
            </a:endParaRPr>
          </a:p>
          <a:p>
            <a:pPr lvl="1"/>
            <a:endParaRPr lang="en-US" altLang="zh-CN" dirty="0">
              <a:sym typeface="+mn-ea"/>
            </a:endParaRPr>
          </a:p>
          <a:p>
            <a:endParaRPr lang="zh-CN" sz="2800" dirty="0">
              <a:sym typeface="+mn-ea"/>
            </a:endParaRPr>
          </a:p>
          <a:p>
            <a:pPr marL="0" indent="0">
              <a:buNone/>
            </a:pPr>
            <a:r>
              <a:rPr lang="en-US" altLang="zh-CN" sz="2800" dirty="0">
                <a:sym typeface="+mn-ea"/>
              </a:rPr>
              <a:t>      </a:t>
            </a:r>
            <a:endParaRPr lang="en-US" altLang="zh-CN" sz="2800" baseline="-25000" dirty="0">
              <a:sym typeface="+mn-ea"/>
            </a:endParaRPr>
          </a:p>
          <a:p>
            <a:pPr marL="457200" lvl="2"/>
            <a:endParaRPr lang="zh-CN" altLang="en-US" sz="2800" dirty="0">
              <a:sym typeface="+mn-ea"/>
            </a:endParaRPr>
          </a:p>
          <a:p>
            <a:pPr marL="457200" lvl="1" indent="0">
              <a:buNone/>
            </a:pPr>
            <a:r>
              <a:rPr lang="en-US" altLang="zh-CN" sz="2800" dirty="0"/>
              <a:t>    </a:t>
            </a:r>
            <a:endParaRPr lang="en-US" altLang="zh-CN" sz="2800" baseline="-25000" dirty="0"/>
          </a:p>
          <a:p>
            <a:pPr marL="457200" lvl="1" indent="0">
              <a:buNone/>
            </a:pPr>
            <a:endParaRPr lang="zh-CN" altLang="en-US" sz="2800" baseline="-25000" dirty="0"/>
          </a:p>
        </p:txBody>
      </p:sp>
      <p:graphicFrame>
        <p:nvGraphicFramePr>
          <p:cNvPr id="4" name="表格 3"/>
          <p:cNvGraphicFramePr/>
          <p:nvPr/>
        </p:nvGraphicFramePr>
        <p:xfrm>
          <a:off x="5847080" y="4667885"/>
          <a:ext cx="2338705" cy="1584960"/>
        </p:xfrm>
        <a:graphic>
          <a:graphicData uri="http://schemas.openxmlformats.org/drawingml/2006/table">
            <a:tbl>
              <a:tblPr firstRow="1" bandRow="1">
                <a:tableStyleId>{17292A2E-F333-43FB-9621-5CBBE7FDCDCB}</a:tableStyleId>
              </a:tblPr>
              <a:tblGrid>
                <a:gridCol w="735965">
                  <a:extLst>
                    <a:ext uri="{9D8B030D-6E8A-4147-A177-3AD203B41FA5}">
                      <a16:colId xmlns:a16="http://schemas.microsoft.com/office/drawing/2014/main" val="20000"/>
                    </a:ext>
                  </a:extLst>
                </a:gridCol>
                <a:gridCol w="730885">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tblGrid>
              <a:tr h="457200">
                <a:tc>
                  <a:txBody>
                    <a:bodyPr/>
                    <a:lstStyle/>
                    <a:p>
                      <a:pPr>
                        <a:buNone/>
                      </a:pPr>
                      <a:r>
                        <a:rPr lang="zh-CN" altLang="en-US" sz="180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8100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185420">
                <a:tc>
                  <a:txBody>
                    <a:bodyPr/>
                    <a:lstStyle/>
                    <a:p>
                      <a:pPr>
                        <a:buNone/>
                      </a:pPr>
                      <a:r>
                        <a:rPr lang="zh-CN" altLang="en-US" sz="1800"/>
                        <a:t>张鹏</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林芬</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张睿</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bl>
          </a:graphicData>
        </a:graphic>
      </p:graphicFrame>
      <p:graphicFrame>
        <p:nvGraphicFramePr>
          <p:cNvPr id="5" name="表格 4"/>
          <p:cNvGraphicFramePr/>
          <p:nvPr/>
        </p:nvGraphicFramePr>
        <p:xfrm>
          <a:off x="969645" y="4667885"/>
          <a:ext cx="2338705" cy="838200"/>
        </p:xfrm>
        <a:graphic>
          <a:graphicData uri="http://schemas.openxmlformats.org/drawingml/2006/table">
            <a:tbl>
              <a:tblPr firstRow="1" bandRow="1">
                <a:tableStyleId>{17292A2E-F333-43FB-9621-5CBBE7FDCDCB}</a:tableStyleId>
              </a:tblPr>
              <a:tblGrid>
                <a:gridCol w="735965">
                  <a:extLst>
                    <a:ext uri="{9D8B030D-6E8A-4147-A177-3AD203B41FA5}">
                      <a16:colId xmlns:a16="http://schemas.microsoft.com/office/drawing/2014/main" val="20000"/>
                    </a:ext>
                  </a:extLst>
                </a:gridCol>
                <a:gridCol w="730885">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tblGrid>
              <a:tr h="457200">
                <a:tc>
                  <a:txBody>
                    <a:bodyPr/>
                    <a:lstStyle/>
                    <a:p>
                      <a:pPr>
                        <a:buNone/>
                      </a:pPr>
                      <a:r>
                        <a:rPr lang="zh-CN" altLang="en-US" sz="1800"/>
                        <a:t>丈夫</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妻子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zh-CN" altLang="en-US" sz="1800"/>
                        <a:t>子女</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zh-CN" altLang="en-US" sz="1800"/>
                        <a:t>李记</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王方</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zh-CN" altLang="en-US" sz="1800"/>
                        <a:t>李建</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bl>
          </a:graphicData>
        </a:graphic>
      </p:graphicFrame>
      <p:sp>
        <p:nvSpPr>
          <p:cNvPr id="6" name="文本框 5"/>
          <p:cNvSpPr txBox="1"/>
          <p:nvPr/>
        </p:nvSpPr>
        <p:spPr>
          <a:xfrm>
            <a:off x="5847080" y="4277360"/>
            <a:ext cx="1050925" cy="460375"/>
          </a:xfrm>
          <a:prstGeom prst="rect">
            <a:avLst/>
          </a:prstGeom>
          <a:noFill/>
        </p:spPr>
        <p:txBody>
          <a:bodyPr wrap="square" rtlCol="0">
            <a:spAutoFit/>
          </a:bodyPr>
          <a:lstStyle/>
          <a:p>
            <a:r>
              <a:rPr lang="zh-CN" altLang="en-US"/>
              <a:t>家庭</a:t>
            </a:r>
          </a:p>
        </p:txBody>
      </p:sp>
      <p:sp>
        <p:nvSpPr>
          <p:cNvPr id="7" name="文本框 6"/>
          <p:cNvSpPr txBox="1"/>
          <p:nvPr/>
        </p:nvSpPr>
        <p:spPr>
          <a:xfrm>
            <a:off x="969645" y="4207510"/>
            <a:ext cx="1050925" cy="460375"/>
          </a:xfrm>
          <a:prstGeom prst="rect">
            <a:avLst/>
          </a:prstGeom>
          <a:noFill/>
        </p:spPr>
        <p:txBody>
          <a:bodyPr wrap="square" rtlCol="0">
            <a:spAutoFit/>
          </a:bodyPr>
          <a:lstStyle/>
          <a:p>
            <a:r>
              <a:rPr lang="zh-CN" altLang="en-US"/>
              <a:t>家庭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基本内容</a:t>
            </a:r>
          </a:p>
        </p:txBody>
      </p:sp>
      <p:sp>
        <p:nvSpPr>
          <p:cNvPr id="3" name="内容占位符 2"/>
          <p:cNvSpPr>
            <a:spLocks noGrp="1"/>
          </p:cNvSpPr>
          <p:nvPr>
            <p:ph idx="1"/>
          </p:nvPr>
        </p:nvSpPr>
        <p:spPr>
          <a:xfrm>
            <a:off x="347980" y="1344295"/>
            <a:ext cx="8650288" cy="5410200"/>
          </a:xfrm>
        </p:spPr>
        <p:txBody>
          <a:bodyPr/>
          <a:lstStyle/>
          <a:p>
            <a:pPr marL="0" lvl="0" indent="0">
              <a:buNone/>
            </a:pPr>
            <a:r>
              <a:rPr lang="zh-CN" altLang="en-US" sz="3200" dirty="0" smtClean="0"/>
              <a:t>关系数据模型</a:t>
            </a:r>
            <a:endParaRPr lang="zh-CN" altLang="en-US" sz="3200" dirty="0"/>
          </a:p>
          <a:p>
            <a:pPr lvl="2">
              <a:buFont typeface="Wingdings" panose="05000000000000000000" charset="0"/>
              <a:buChar char="p"/>
            </a:pPr>
            <a:r>
              <a:rPr lang="zh-CN" altLang="en-US" sz="3200" dirty="0" smtClean="0">
                <a:solidFill>
                  <a:srgbClr val="0000FF"/>
                </a:solidFill>
              </a:rPr>
              <a:t>数据结构</a:t>
            </a:r>
            <a:endParaRPr lang="zh-CN" altLang="en-US" sz="3200" dirty="0">
              <a:solidFill>
                <a:srgbClr val="0000FF"/>
              </a:solidFill>
            </a:endParaRPr>
          </a:p>
          <a:p>
            <a:pPr lvl="2">
              <a:buFont typeface="Wingdings" panose="05000000000000000000" charset="0"/>
              <a:buChar char="p"/>
            </a:pPr>
            <a:r>
              <a:rPr lang="zh-CN" altLang="en-US" sz="3200" dirty="0" smtClean="0"/>
              <a:t>数据操作</a:t>
            </a:r>
            <a:endParaRPr lang="zh-CN" altLang="en-US" sz="3200" dirty="0"/>
          </a:p>
          <a:p>
            <a:pPr lvl="2">
              <a:buFont typeface="Wingdings" panose="05000000000000000000" charset="0"/>
              <a:buChar char="p"/>
            </a:pPr>
            <a:r>
              <a:rPr lang="zh-CN" altLang="en-US" sz="3200" dirty="0">
                <a:solidFill>
                  <a:srgbClr val="0000FF"/>
                </a:solidFill>
              </a:rPr>
              <a:t>约束</a:t>
            </a:r>
          </a:p>
          <a:p>
            <a:pPr marL="514350" indent="-514350">
              <a:buAutoNum type="arabicPeriod"/>
            </a:pPr>
            <a:endParaRPr lang="zh-CN" altLang="en-US" sz="3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540066"/>
            <a:ext cx="5617210" cy="4007251"/>
          </a:xfrm>
          <a:prstGeom prst="rect">
            <a:avLst/>
          </a:prstGeom>
          <a:noFill/>
          <a:ln w="9525">
            <a:noFill/>
          </a:ln>
        </p:spPr>
        <p:txBody>
          <a:bodyPr wrap="square">
            <a:spAutoFit/>
          </a:bodyPr>
          <a:lstStyle/>
          <a:p>
            <a:pPr marL="342900" indent="-342900" algn="just">
              <a:buFont typeface="Arial" panose="020B0604020202020204" pitchFamily="34" charset="0"/>
              <a:buChar char="•"/>
            </a:pPr>
            <a:r>
              <a:rPr lang="zh-CN" altLang="en-US" b="1" dirty="0">
                <a:ea typeface="宋体" panose="02010600030101010101" pitchFamily="2" charset="-122"/>
                <a:sym typeface="+mn-ea"/>
              </a:rPr>
              <a:t>关系模式是型</a:t>
            </a:r>
          </a:p>
          <a:p>
            <a:pPr marL="342900" indent="-342900" algn="just">
              <a:buFont typeface="Arial" panose="020B0604020202020204" pitchFamily="34" charset="0"/>
              <a:buChar char="•"/>
            </a:pPr>
            <a:endParaRPr lang="zh-CN" altLang="en-US" b="1" dirty="0">
              <a:ea typeface="宋体" panose="02010600030101010101" pitchFamily="2" charset="-122"/>
            </a:endParaRPr>
          </a:p>
          <a:p>
            <a:pPr marL="342900" indent="-342900" algn="just">
              <a:buFont typeface="Arial" panose="020B0604020202020204" pitchFamily="34" charset="0"/>
              <a:buChar char="•"/>
            </a:pPr>
            <a:r>
              <a:rPr lang="zh-CN" altLang="en-US" b="1" dirty="0">
                <a:ea typeface="宋体" panose="02010600030101010101" pitchFamily="2" charset="-122"/>
                <a:sym typeface="+mn-ea"/>
              </a:rPr>
              <a:t>关系是值</a:t>
            </a:r>
          </a:p>
          <a:p>
            <a:pPr marL="342900" indent="-342900" algn="just">
              <a:buFont typeface="Arial" panose="020B0604020202020204" pitchFamily="34" charset="0"/>
              <a:buChar char="•"/>
            </a:pPr>
            <a:endParaRPr lang="zh-CN" altLang="en-US" b="1" dirty="0">
              <a:ea typeface="宋体" panose="02010600030101010101" pitchFamily="2" charset="-122"/>
            </a:endParaRPr>
          </a:p>
          <a:p>
            <a:pPr marL="342900" indent="-342900" algn="just">
              <a:buFont typeface="Arial" panose="020B0604020202020204" pitchFamily="34" charset="0"/>
              <a:buChar char="•"/>
            </a:pPr>
            <a:r>
              <a:rPr lang="zh-CN" altLang="en-US" b="1" dirty="0">
                <a:ea typeface="宋体" panose="02010600030101010101" pitchFamily="2" charset="-122"/>
                <a:sym typeface="+mn-ea"/>
              </a:rPr>
              <a:t>关系模式是对关系的描述</a:t>
            </a:r>
          </a:p>
          <a:p>
            <a:pPr marL="342900" indent="-342900" algn="just">
              <a:buFont typeface="Arial" panose="020B0604020202020204" pitchFamily="34" charset="0"/>
              <a:buChar char="•"/>
            </a:pPr>
            <a:endParaRPr lang="zh-CN" altLang="en-US" b="1" dirty="0">
              <a:ea typeface="宋体" panose="02010600030101010101" pitchFamily="2" charset="-122"/>
              <a:sym typeface="+mn-ea"/>
            </a:endParaRPr>
          </a:p>
          <a:p>
            <a:pPr marL="342900" indent="-342900" algn="just">
              <a:buFont typeface="Arial" panose="020B0604020202020204" pitchFamily="34" charset="0"/>
              <a:buChar char="•"/>
            </a:pPr>
            <a:r>
              <a:rPr lang="zh-CN" altLang="en-US" b="1" dirty="0">
                <a:ea typeface="宋体" panose="02010600030101010101" pitchFamily="2" charset="-122"/>
                <a:sym typeface="+mn-ea"/>
              </a:rPr>
              <a:t>关系模式是静态的</a:t>
            </a:r>
          </a:p>
          <a:p>
            <a:pPr marL="342900" indent="-342900" algn="just">
              <a:buFont typeface="Arial" panose="020B0604020202020204" pitchFamily="34" charset="0"/>
              <a:buChar char="•"/>
            </a:pPr>
            <a:endParaRPr lang="zh-CN" altLang="en-US" b="1" dirty="0">
              <a:ea typeface="宋体" panose="02010600030101010101" pitchFamily="2" charset="-122"/>
              <a:sym typeface="+mn-ea"/>
            </a:endParaRPr>
          </a:p>
          <a:p>
            <a:pPr marL="342900" indent="-342900" algn="just">
              <a:buFont typeface="Arial" panose="020B0604020202020204" pitchFamily="34" charset="0"/>
              <a:buChar char="•"/>
            </a:pPr>
            <a:r>
              <a:rPr lang="zh-CN" altLang="en-US" b="1" dirty="0">
                <a:ea typeface="宋体" panose="02010600030101010101" pitchFamily="2" charset="-122"/>
                <a:sym typeface="+mn-ea"/>
              </a:rPr>
              <a:t>关系是动态的</a:t>
            </a:r>
          </a:p>
        </p:txBody>
      </p:sp>
      <p:sp>
        <p:nvSpPr>
          <p:cNvPr id="4" name="标题 1"/>
          <p:cNvSpPr txBox="1">
            <a:spLocks/>
          </p:cNvSpPr>
          <p:nvPr/>
        </p:nvSpPr>
        <p:spPr>
          <a:xfrm>
            <a:off x="685800" y="228600"/>
            <a:ext cx="7793038" cy="784225"/>
          </a:xfrm>
          <a:prstGeom prst="rect">
            <a:avLst/>
          </a:prstGeom>
        </p:spPr>
        <p:txBody>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dirty="0" smtClean="0"/>
              <a:t>关系和关系模式</a:t>
            </a:r>
            <a:endParaRPr lang="en-US" altLang="zh-CN" dirty="0"/>
          </a:p>
        </p:txBody>
      </p:sp>
      <p:sp>
        <p:nvSpPr>
          <p:cNvPr id="5" name="矩形 4"/>
          <p:cNvSpPr/>
          <p:nvPr/>
        </p:nvSpPr>
        <p:spPr>
          <a:xfrm>
            <a:off x="5148064" y="2636912"/>
            <a:ext cx="3779912" cy="2246769"/>
          </a:xfrm>
          <a:prstGeom prst="rect">
            <a:avLst/>
          </a:prstGeom>
          <a:solidFill>
            <a:schemeClr val="accent6">
              <a:lumMod val="20000"/>
              <a:lumOff val="80000"/>
            </a:schemeClr>
          </a:solidFill>
        </p:spPr>
        <p:txBody>
          <a:bodyPr wrap="square">
            <a:spAutoFit/>
          </a:bodyPr>
          <a:lstStyle/>
          <a:p>
            <a:r>
              <a:rPr lang="zh-CN" altLang="en-US" sz="2000" dirty="0"/>
              <a:t>元组集合的结构</a:t>
            </a:r>
          </a:p>
          <a:p>
            <a:r>
              <a:rPr lang="zh-CN" altLang="en-US" sz="2000" dirty="0"/>
              <a:t> 属性构成</a:t>
            </a:r>
          </a:p>
          <a:p>
            <a:r>
              <a:rPr lang="zh-CN" altLang="en-US" sz="2000" dirty="0"/>
              <a:t> 属性来自的域           </a:t>
            </a:r>
          </a:p>
          <a:p>
            <a:r>
              <a:rPr lang="zh-CN" altLang="en-US" sz="2000" dirty="0"/>
              <a:t> 属性与域之间的映象关系</a:t>
            </a:r>
          </a:p>
          <a:p>
            <a:r>
              <a:rPr lang="zh-CN" altLang="en-US" sz="2000" dirty="0"/>
              <a:t> 元组语义以及完整性约束条件</a:t>
            </a:r>
          </a:p>
          <a:p>
            <a:r>
              <a:rPr lang="zh-CN" altLang="en-US" sz="2000" dirty="0"/>
              <a:t> 属性间的数据依赖关系集合 </a:t>
            </a:r>
          </a:p>
        </p:txBody>
      </p:sp>
      <p:sp>
        <p:nvSpPr>
          <p:cNvPr id="6" name="左大括号 5"/>
          <p:cNvSpPr/>
          <p:nvPr/>
        </p:nvSpPr>
        <p:spPr>
          <a:xfrm>
            <a:off x="4860032" y="2636912"/>
            <a:ext cx="144016" cy="2016224"/>
          </a:xfrm>
          <a:prstGeom prst="lef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pic>
        <p:nvPicPr>
          <p:cNvPr id="7" name="图片 6"/>
          <p:cNvPicPr>
            <a:picLocks noChangeAspect="1"/>
          </p:cNvPicPr>
          <p:nvPr/>
        </p:nvPicPr>
        <p:blipFill>
          <a:blip r:embed="rId2"/>
          <a:stretch>
            <a:fillRect/>
          </a:stretch>
        </p:blipFill>
        <p:spPr>
          <a:xfrm>
            <a:off x="1187624" y="5804660"/>
            <a:ext cx="5543835" cy="679485"/>
          </a:xfrm>
          <a:prstGeom prst="rect">
            <a:avLst/>
          </a:prstGeom>
        </p:spPr>
      </p:pic>
    </p:spTree>
    <p:extLst>
      <p:ext uri="{BB962C8B-B14F-4D97-AF65-F5344CB8AC3E}">
        <p14:creationId xmlns:p14="http://schemas.microsoft.com/office/powerpoint/2010/main" val="138408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51553"/>
          <p:cNvSpPr>
            <a:spLocks noGrp="1" noChangeArrowheads="1"/>
          </p:cNvSpPr>
          <p:nvPr>
            <p:ph type="title"/>
          </p:nvPr>
        </p:nvSpPr>
        <p:spPr>
          <a:xfrm>
            <a:off x="685800" y="304800"/>
            <a:ext cx="7772400" cy="838200"/>
          </a:xfrm>
        </p:spPr>
        <p:txBody>
          <a:bodyPr/>
          <a:lstStyle/>
          <a:p>
            <a:r>
              <a:rPr lang="zh-CN" altLang="en-US" b="1" dirty="0" smtClean="0">
                <a:solidFill>
                  <a:schemeClr val="folHlink"/>
                </a:solidFill>
                <a:ea typeface="楷体_GB2312" pitchFamily="49" charset="-122"/>
              </a:rPr>
              <a:t>关系模型</a:t>
            </a:r>
          </a:p>
        </p:txBody>
      </p:sp>
      <p:sp>
        <p:nvSpPr>
          <p:cNvPr id="25602" name="文本占位符 151554"/>
          <p:cNvSpPr>
            <a:spLocks noGrp="1" noChangeArrowheads="1"/>
          </p:cNvSpPr>
          <p:nvPr>
            <p:ph type="body" idx="1"/>
          </p:nvPr>
        </p:nvSpPr>
        <p:spPr>
          <a:xfrm>
            <a:off x="152400" y="1219200"/>
            <a:ext cx="8839200" cy="1524000"/>
          </a:xfrm>
        </p:spPr>
        <p:txBody>
          <a:bodyPr/>
          <a:lstStyle/>
          <a:p>
            <a:pPr>
              <a:lnSpc>
                <a:spcPct val="90000"/>
              </a:lnSpc>
            </a:pPr>
            <a:r>
              <a:rPr lang="zh-CN" altLang="en-US" dirty="0" smtClean="0"/>
              <a:t>数据结构</a:t>
            </a:r>
          </a:p>
          <a:p>
            <a:pPr lvl="1">
              <a:lnSpc>
                <a:spcPct val="90000"/>
              </a:lnSpc>
            </a:pPr>
            <a:r>
              <a:rPr lang="zh-CN" altLang="en-US" dirty="0" smtClean="0"/>
              <a:t>单一的数据结构</a:t>
            </a:r>
            <a:r>
              <a:rPr lang="zh-CN" altLang="en-US" dirty="0" smtClean="0">
                <a:latin typeface="Times New Roman" panose="02020603050405020304" pitchFamily="18" charset="0"/>
              </a:rPr>
              <a:t>——</a:t>
            </a:r>
            <a:r>
              <a:rPr lang="zh-CN" altLang="en-US" dirty="0" smtClean="0"/>
              <a:t>关系</a:t>
            </a:r>
          </a:p>
          <a:p>
            <a:pPr lvl="1">
              <a:lnSpc>
                <a:spcPct val="90000"/>
              </a:lnSpc>
            </a:pPr>
            <a:r>
              <a:rPr lang="zh-CN" altLang="en-US" dirty="0" smtClean="0"/>
              <a:t>实体集、联系集都表示成关系</a:t>
            </a:r>
            <a:endParaRPr lang="zh-CN" altLang="en-US" b="1" dirty="0" smtClean="0"/>
          </a:p>
        </p:txBody>
      </p:sp>
      <p:sp>
        <p:nvSpPr>
          <p:cNvPr id="25603" name="右箭头 151555"/>
          <p:cNvSpPr>
            <a:spLocks noChangeArrowheads="1"/>
          </p:cNvSpPr>
          <p:nvPr/>
        </p:nvSpPr>
        <p:spPr bwMode="auto">
          <a:xfrm>
            <a:off x="3436938" y="4221163"/>
            <a:ext cx="919162" cy="287337"/>
          </a:xfrm>
          <a:prstGeom prst="rightArrow">
            <a:avLst>
              <a:gd name="adj1" fmla="val 50000"/>
              <a:gd name="adj2" fmla="val 79958"/>
            </a:avLst>
          </a:prstGeom>
          <a:solidFill>
            <a:schemeClr val="accent1"/>
          </a:solidFill>
          <a:ln w="9525">
            <a:solidFill>
              <a:schemeClr val="tx1"/>
            </a:solidFill>
            <a:miter lim="800000"/>
            <a:headEnd/>
            <a:tailEnd/>
          </a:ln>
        </p:spPr>
        <p:txBody>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endParaRPr lang="zh-CN" altLang="en-US"/>
          </a:p>
        </p:txBody>
      </p:sp>
      <p:sp>
        <p:nvSpPr>
          <p:cNvPr id="151557" name="文本框 151556"/>
          <p:cNvSpPr txBox="1"/>
          <p:nvPr/>
        </p:nvSpPr>
        <p:spPr>
          <a:xfrm>
            <a:off x="4427538" y="2971800"/>
            <a:ext cx="4500562" cy="3205163"/>
          </a:xfrm>
          <a:prstGeom prst="rect">
            <a:avLst/>
          </a:prstGeom>
          <a:solidFill>
            <a:srgbClr val="CCFFFF"/>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CCFFFF"/>
            </a:extrusionClr>
          </a:sp3d>
        </p:spPr>
        <p:txBody>
          <a:bodyPr>
            <a:spAutoFit/>
            <a:flatTx/>
          </a:bodyPr>
          <a:lstStyle/>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系</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DEPT(D# , DN , DEAN)</a:t>
            </a:r>
          </a:p>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学生</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S(S# , SN , SEX , AGE , D#)</a:t>
            </a:r>
          </a:p>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课程</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C(C# , CN , PC# , CREDIT)</a:t>
            </a:r>
          </a:p>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选课</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SC(S# , C# , SCORE)</a:t>
            </a:r>
          </a:p>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教师</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PROF(P# , PN, D# , SAL)</a:t>
            </a:r>
          </a:p>
          <a:p>
            <a:pPr>
              <a:spcBef>
                <a:spcPct val="50000"/>
              </a:spcBef>
            </a:pPr>
            <a:r>
              <a:rPr lang="zh-CN" altLang="en-US" noProof="1">
                <a:solidFill>
                  <a:schemeClr val="hlink"/>
                </a:solidFill>
                <a:effectLst>
                  <a:outerShdw blurRad="38100" dist="38100" dir="2700000">
                    <a:srgbClr val="000000"/>
                  </a:outerShdw>
                </a:effectLst>
                <a:latin typeface="Times New Roman" panose="02020603050405020304" pitchFamily="18" charset="0"/>
                <a:sym typeface="+mn-ea"/>
              </a:rPr>
              <a:t>讲授</a:t>
            </a:r>
            <a:r>
              <a:rPr lang="en-US" altLang="zh-CN" noProof="1">
                <a:solidFill>
                  <a:schemeClr val="folHlink"/>
                </a:solidFill>
                <a:effectLst>
                  <a:outerShdw blurRad="38100" dist="38100" dir="2700000">
                    <a:srgbClr val="000000"/>
                  </a:outerShdw>
                </a:effectLst>
                <a:latin typeface="Times New Roman" panose="02020603050405020304" pitchFamily="18" charset="0"/>
                <a:sym typeface="+mn-ea"/>
              </a:rPr>
              <a:t>TEACH(P# , C#)</a:t>
            </a:r>
          </a:p>
        </p:txBody>
      </p:sp>
      <p:grpSp>
        <p:nvGrpSpPr>
          <p:cNvPr id="25605" name="组合 151557"/>
          <p:cNvGrpSpPr>
            <a:grpSpLocks/>
          </p:cNvGrpSpPr>
          <p:nvPr/>
        </p:nvGrpSpPr>
        <p:grpSpPr bwMode="auto">
          <a:xfrm>
            <a:off x="152400" y="2667000"/>
            <a:ext cx="3733800" cy="4127500"/>
            <a:chOff x="96" y="1497"/>
            <a:chExt cx="2352" cy="2747"/>
          </a:xfrm>
        </p:grpSpPr>
        <p:sp>
          <p:nvSpPr>
            <p:cNvPr id="25606" name="文本框 151558"/>
            <p:cNvSpPr txBox="1">
              <a:spLocks noChangeArrowheads="1"/>
            </p:cNvSpPr>
            <p:nvPr/>
          </p:nvSpPr>
          <p:spPr bwMode="auto">
            <a:xfrm>
              <a:off x="240" y="2706"/>
              <a:ext cx="576" cy="345"/>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50000"/>
                </a:spcBef>
              </a:pPr>
              <a:r>
                <a:rPr lang="zh-CN" altLang="en-US" sz="2800">
                  <a:latin typeface="Times New Roman" panose="02020603050405020304" pitchFamily="18" charset="0"/>
                </a:rPr>
                <a:t>学生</a:t>
              </a:r>
              <a:endParaRPr lang="zh-CN" altLang="en-US" b="0">
                <a:latin typeface="Times New Roman" panose="02020603050405020304" pitchFamily="18" charset="0"/>
                <a:ea typeface="宋体" panose="02010600030101010101" pitchFamily="2" charset="-122"/>
              </a:endParaRPr>
            </a:p>
          </p:txBody>
        </p:sp>
        <p:sp>
          <p:nvSpPr>
            <p:cNvPr id="25607" name="文本框 151559"/>
            <p:cNvSpPr txBox="1">
              <a:spLocks noChangeArrowheads="1"/>
            </p:cNvSpPr>
            <p:nvPr/>
          </p:nvSpPr>
          <p:spPr bwMode="auto">
            <a:xfrm>
              <a:off x="864" y="3898"/>
              <a:ext cx="576" cy="34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50000"/>
                </a:spcBef>
              </a:pPr>
              <a:r>
                <a:rPr lang="zh-CN" altLang="en-US" sz="2800">
                  <a:latin typeface="Times New Roman" panose="02020603050405020304" pitchFamily="18" charset="0"/>
                </a:rPr>
                <a:t>课程</a:t>
              </a:r>
              <a:endParaRPr lang="zh-CN" altLang="en-US" b="0">
                <a:latin typeface="Times New Roman" panose="02020603050405020304" pitchFamily="18" charset="0"/>
                <a:ea typeface="宋体" panose="02010600030101010101" pitchFamily="2" charset="-122"/>
              </a:endParaRPr>
            </a:p>
          </p:txBody>
        </p:sp>
        <p:sp>
          <p:nvSpPr>
            <p:cNvPr id="25608" name="菱形 151560"/>
            <p:cNvSpPr>
              <a:spLocks noChangeArrowheads="1"/>
            </p:cNvSpPr>
            <p:nvPr/>
          </p:nvSpPr>
          <p:spPr bwMode="auto">
            <a:xfrm>
              <a:off x="96" y="3225"/>
              <a:ext cx="816" cy="480"/>
            </a:xfrm>
            <a:prstGeom prst="diamond">
              <a:avLst/>
            </a:prstGeom>
            <a:solidFill>
              <a:srgbClr val="33CCCC"/>
            </a:solidFill>
            <a:ln w="9525">
              <a:solidFill>
                <a:schemeClr val="tx1"/>
              </a:solidFill>
              <a:miter lim="800000"/>
              <a:headEnd/>
              <a:tailEnd/>
            </a:ln>
          </p:spPr>
          <p:txBody>
            <a:bodyPr wrap="none" anchor="ct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sz="2800">
                  <a:latin typeface="Times New Roman" panose="02020603050405020304" pitchFamily="18" charset="0"/>
                </a:rPr>
                <a:t>选课</a:t>
              </a:r>
            </a:p>
          </p:txBody>
        </p:sp>
        <p:sp>
          <p:nvSpPr>
            <p:cNvPr id="25609" name="文本框 151561"/>
            <p:cNvSpPr txBox="1">
              <a:spLocks noChangeArrowheads="1"/>
            </p:cNvSpPr>
            <p:nvPr/>
          </p:nvSpPr>
          <p:spPr bwMode="auto">
            <a:xfrm>
              <a:off x="96" y="3281"/>
              <a:ext cx="86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endParaRPr lang="zh-CN" altLang="en-US" b="0">
                <a:latin typeface="Times New Roman" panose="02020603050405020304" pitchFamily="18" charset="0"/>
                <a:ea typeface="宋体" panose="02010600030101010101" pitchFamily="2" charset="-122"/>
              </a:endParaRPr>
            </a:p>
          </p:txBody>
        </p:sp>
        <p:sp>
          <p:nvSpPr>
            <p:cNvPr id="25610" name="菱形 151562"/>
            <p:cNvSpPr>
              <a:spLocks noChangeArrowheads="1"/>
            </p:cNvSpPr>
            <p:nvPr/>
          </p:nvSpPr>
          <p:spPr bwMode="auto">
            <a:xfrm>
              <a:off x="96" y="2025"/>
              <a:ext cx="816" cy="480"/>
            </a:xfrm>
            <a:prstGeom prst="diamond">
              <a:avLst/>
            </a:prstGeom>
            <a:solidFill>
              <a:srgbClr val="33CCCC"/>
            </a:solidFill>
            <a:ln w="9525">
              <a:solidFill>
                <a:schemeClr val="tx1"/>
              </a:solidFill>
              <a:miter lim="800000"/>
              <a:headEnd/>
              <a:tailEnd/>
            </a:ln>
          </p:spPr>
          <p:txBody>
            <a:bodyPr wrap="none" anchor="ct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sz="2800">
                  <a:latin typeface="Times New Roman" panose="02020603050405020304" pitchFamily="18" charset="0"/>
                </a:rPr>
                <a:t>属于</a:t>
              </a:r>
            </a:p>
          </p:txBody>
        </p:sp>
        <p:sp>
          <p:nvSpPr>
            <p:cNvPr id="25611" name="直接连接符 151563"/>
            <p:cNvSpPr>
              <a:spLocks noChangeShapeType="1"/>
            </p:cNvSpPr>
            <p:nvPr/>
          </p:nvSpPr>
          <p:spPr bwMode="auto">
            <a:xfrm flipV="1">
              <a:off x="528" y="2505"/>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直接连接符 151564"/>
            <p:cNvSpPr>
              <a:spLocks noChangeShapeType="1"/>
            </p:cNvSpPr>
            <p:nvPr/>
          </p:nvSpPr>
          <p:spPr bwMode="auto">
            <a:xfrm flipV="1">
              <a:off x="528" y="3033"/>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直接连接符 151565"/>
            <p:cNvSpPr>
              <a:spLocks noChangeShapeType="1"/>
            </p:cNvSpPr>
            <p:nvPr/>
          </p:nvSpPr>
          <p:spPr bwMode="auto">
            <a:xfrm flipH="1" flipV="1">
              <a:off x="528" y="3705"/>
              <a:ext cx="48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文本框 151566"/>
            <p:cNvSpPr txBox="1">
              <a:spLocks noChangeArrowheads="1"/>
            </p:cNvSpPr>
            <p:nvPr/>
          </p:nvSpPr>
          <p:spPr bwMode="auto">
            <a:xfrm>
              <a:off x="1008" y="1497"/>
              <a:ext cx="576" cy="345"/>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50000"/>
                </a:spcBef>
              </a:pPr>
              <a:r>
                <a:rPr lang="zh-CN" altLang="en-US" sz="2800">
                  <a:latin typeface="Times New Roman" panose="02020603050405020304" pitchFamily="18" charset="0"/>
                </a:rPr>
                <a:t>系</a:t>
              </a:r>
            </a:p>
          </p:txBody>
        </p:sp>
        <p:sp>
          <p:nvSpPr>
            <p:cNvPr id="25615" name="直接连接符 151567"/>
            <p:cNvSpPr>
              <a:spLocks noChangeShapeType="1"/>
            </p:cNvSpPr>
            <p:nvPr/>
          </p:nvSpPr>
          <p:spPr bwMode="auto">
            <a:xfrm flipV="1">
              <a:off x="528" y="1824"/>
              <a:ext cx="576" cy="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文本框 151568"/>
            <p:cNvSpPr txBox="1">
              <a:spLocks noChangeArrowheads="1"/>
            </p:cNvSpPr>
            <p:nvPr/>
          </p:nvSpPr>
          <p:spPr bwMode="auto">
            <a:xfrm>
              <a:off x="1584" y="2736"/>
              <a:ext cx="576" cy="34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50000"/>
                </a:spcBef>
              </a:pPr>
              <a:r>
                <a:rPr lang="zh-CN" altLang="en-US" sz="2800">
                  <a:latin typeface="Times New Roman" panose="02020603050405020304" pitchFamily="18" charset="0"/>
                </a:rPr>
                <a:t>教师</a:t>
              </a:r>
              <a:endParaRPr lang="zh-CN" altLang="en-US" b="0">
                <a:latin typeface="Times New Roman" panose="02020603050405020304" pitchFamily="18" charset="0"/>
                <a:ea typeface="宋体" panose="02010600030101010101" pitchFamily="2" charset="-122"/>
              </a:endParaRPr>
            </a:p>
          </p:txBody>
        </p:sp>
        <p:sp>
          <p:nvSpPr>
            <p:cNvPr id="25617" name="菱形 151569"/>
            <p:cNvSpPr>
              <a:spLocks noChangeArrowheads="1"/>
            </p:cNvSpPr>
            <p:nvPr/>
          </p:nvSpPr>
          <p:spPr bwMode="auto">
            <a:xfrm>
              <a:off x="1488" y="3264"/>
              <a:ext cx="816" cy="480"/>
            </a:xfrm>
            <a:prstGeom prst="diamond">
              <a:avLst/>
            </a:prstGeom>
            <a:solidFill>
              <a:srgbClr val="33CCCC"/>
            </a:solidFill>
            <a:ln w="9525">
              <a:solidFill>
                <a:schemeClr val="tx1"/>
              </a:solidFill>
              <a:miter lim="800000"/>
              <a:headEnd/>
              <a:tailEnd/>
            </a:ln>
          </p:spPr>
          <p:txBody>
            <a:bodyPr wrap="none" anchor="ct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sz="2800">
                  <a:latin typeface="Times New Roman" panose="02020603050405020304" pitchFamily="18" charset="0"/>
                </a:rPr>
                <a:t>讲授</a:t>
              </a:r>
            </a:p>
          </p:txBody>
        </p:sp>
        <p:sp>
          <p:nvSpPr>
            <p:cNvPr id="25618" name="直接连接符 151570"/>
            <p:cNvSpPr>
              <a:spLocks noChangeShapeType="1"/>
            </p:cNvSpPr>
            <p:nvPr/>
          </p:nvSpPr>
          <p:spPr bwMode="auto">
            <a:xfrm flipV="1">
              <a:off x="1872" y="307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菱形 151571"/>
            <p:cNvSpPr>
              <a:spLocks noChangeArrowheads="1"/>
            </p:cNvSpPr>
            <p:nvPr/>
          </p:nvSpPr>
          <p:spPr bwMode="auto">
            <a:xfrm>
              <a:off x="1200" y="2016"/>
              <a:ext cx="576" cy="480"/>
            </a:xfrm>
            <a:prstGeom prst="diamond">
              <a:avLst/>
            </a:prstGeom>
            <a:solidFill>
              <a:srgbClr val="33CCCC"/>
            </a:solidFill>
            <a:ln w="9525">
              <a:solidFill>
                <a:schemeClr val="tx1"/>
              </a:solidFill>
              <a:miter lim="800000"/>
              <a:headEnd/>
              <a:tailEnd/>
            </a:ln>
          </p:spPr>
          <p:txBody>
            <a:bodyPr wrap="none" anchor="ct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sz="2800">
                  <a:latin typeface="Times New Roman" panose="02020603050405020304" pitchFamily="18" charset="0"/>
                </a:rPr>
                <a:t>工作</a:t>
              </a:r>
            </a:p>
          </p:txBody>
        </p:sp>
        <p:sp>
          <p:nvSpPr>
            <p:cNvPr id="25620" name="菱形 151572"/>
            <p:cNvSpPr>
              <a:spLocks noChangeArrowheads="1"/>
            </p:cNvSpPr>
            <p:nvPr/>
          </p:nvSpPr>
          <p:spPr bwMode="auto">
            <a:xfrm>
              <a:off x="1872" y="2016"/>
              <a:ext cx="576" cy="480"/>
            </a:xfrm>
            <a:prstGeom prst="diamond">
              <a:avLst/>
            </a:prstGeom>
            <a:solidFill>
              <a:srgbClr val="33CCCC"/>
            </a:solidFill>
            <a:ln w="9525">
              <a:solidFill>
                <a:schemeClr val="tx1"/>
              </a:solidFill>
              <a:miter lim="800000"/>
              <a:headEnd/>
              <a:tailEnd/>
            </a:ln>
          </p:spPr>
          <p:txBody>
            <a:bodyPr wrap="none" anchor="ctr"/>
            <a:lstStyle>
              <a:lvl1pPr algn="just">
                <a:defRPr sz="2400" b="1">
                  <a:solidFill>
                    <a:schemeClr val="tx1"/>
                  </a:solidFill>
                  <a:latin typeface="Tahoma" panose="020B0604030504040204" pitchFamily="34" charset="0"/>
                  <a:ea typeface="楷体_GB2312" pitchFamily="49" charset="-122"/>
                </a:defRPr>
              </a:lvl1pPr>
              <a:lvl2pPr algn="just">
                <a:defRPr sz="2400" b="1">
                  <a:solidFill>
                    <a:schemeClr val="tx1"/>
                  </a:solidFill>
                  <a:latin typeface="Tahoma" panose="020B0604030504040204" pitchFamily="34" charset="0"/>
                  <a:ea typeface="楷体_GB2312" pitchFamily="49" charset="-122"/>
                </a:defRPr>
              </a:lvl2pPr>
              <a:lvl3pPr algn="just">
                <a:defRPr sz="2400" b="1">
                  <a:solidFill>
                    <a:schemeClr val="tx1"/>
                  </a:solidFill>
                  <a:latin typeface="Tahoma" panose="020B0604030504040204" pitchFamily="34" charset="0"/>
                  <a:ea typeface="楷体_GB2312" pitchFamily="49" charset="-122"/>
                </a:defRPr>
              </a:lvl3pPr>
              <a:lvl4pPr algn="just">
                <a:defRPr sz="2400" b="1">
                  <a:solidFill>
                    <a:schemeClr val="tx1"/>
                  </a:solidFill>
                  <a:latin typeface="Tahoma" panose="020B0604030504040204" pitchFamily="34" charset="0"/>
                  <a:ea typeface="楷体_GB2312" pitchFamily="49" charset="-122"/>
                </a:defRPr>
              </a:lvl4pPr>
              <a:lvl5pPr algn="just">
                <a:defRPr sz="2400" b="1">
                  <a:solidFill>
                    <a:schemeClr val="tx1"/>
                  </a:solidFill>
                  <a:latin typeface="Tahoma" panose="020B0604030504040204" pitchFamily="34" charset="0"/>
                  <a:ea typeface="楷体_GB2312" pitchFamily="49" charset="-122"/>
                </a:defRPr>
              </a:lvl5pPr>
              <a:lvl6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6pPr>
              <a:lvl7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7pPr>
              <a:lvl8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8pPr>
              <a:lvl9pPr algn="just" fontAlgn="base">
                <a:spcBef>
                  <a:spcPct val="20000"/>
                </a:spcBef>
                <a:spcAft>
                  <a:spcPct val="0"/>
                </a:spcAft>
                <a:buFont typeface="Arial" panose="020B0604020202020204" pitchFamily="34" charset="0"/>
                <a:defRPr sz="2400" b="1">
                  <a:solidFill>
                    <a:schemeClr val="tx1"/>
                  </a:solidFill>
                  <a:latin typeface="Tahoma" panose="020B0604030504040204" pitchFamily="34" charset="0"/>
                  <a:ea typeface="楷体_GB2312" pitchFamily="49" charset="-122"/>
                </a:defRPr>
              </a:lvl9pPr>
            </a:lstStyle>
            <a:p>
              <a:pPr algn="ctr">
                <a:spcBef>
                  <a:spcPct val="0"/>
                </a:spcBef>
              </a:pPr>
              <a:r>
                <a:rPr lang="zh-CN" altLang="en-US" sz="2800">
                  <a:latin typeface="Times New Roman" panose="02020603050405020304" pitchFamily="18" charset="0"/>
                </a:rPr>
                <a:t>管理</a:t>
              </a:r>
            </a:p>
          </p:txBody>
        </p:sp>
        <p:sp>
          <p:nvSpPr>
            <p:cNvPr id="25621" name="直接连接符 151573"/>
            <p:cNvSpPr>
              <a:spLocks noChangeShapeType="1"/>
            </p:cNvSpPr>
            <p:nvPr/>
          </p:nvSpPr>
          <p:spPr bwMode="auto">
            <a:xfrm flipH="1">
              <a:off x="1296" y="3744"/>
              <a:ext cx="62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直接连接符 151574"/>
            <p:cNvSpPr>
              <a:spLocks noChangeShapeType="1"/>
            </p:cNvSpPr>
            <p:nvPr/>
          </p:nvSpPr>
          <p:spPr bwMode="auto">
            <a:xfrm flipH="1" flipV="1">
              <a:off x="1296" y="1824"/>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直接连接符 151575"/>
            <p:cNvSpPr>
              <a:spLocks noChangeShapeType="1"/>
            </p:cNvSpPr>
            <p:nvPr/>
          </p:nvSpPr>
          <p:spPr bwMode="auto">
            <a:xfrm>
              <a:off x="1488"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直接连接符 151576"/>
            <p:cNvSpPr>
              <a:spLocks noChangeShapeType="1"/>
            </p:cNvSpPr>
            <p:nvPr/>
          </p:nvSpPr>
          <p:spPr bwMode="auto">
            <a:xfrm flipH="1" flipV="1">
              <a:off x="1584" y="1680"/>
              <a:ext cx="52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5" name="直接连接符 151577"/>
            <p:cNvSpPr>
              <a:spLocks noChangeShapeType="1"/>
            </p:cNvSpPr>
            <p:nvPr/>
          </p:nvSpPr>
          <p:spPr bwMode="auto">
            <a:xfrm flipH="1">
              <a:off x="2016" y="2496"/>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26527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关系模型的约束</a:t>
            </a:r>
          </a:p>
        </p:txBody>
      </p:sp>
      <p:sp>
        <p:nvSpPr>
          <p:cNvPr id="5" name="文本占位符 4"/>
          <p:cNvSpPr>
            <a:spLocks noGrp="1"/>
          </p:cNvSpPr>
          <p:nvPr>
            <p:ph type="body" idx="1"/>
          </p:nvPr>
        </p:nvSpPr>
        <p:spPr/>
        <p:txBody>
          <a:bodyPr/>
          <a:lstStyle/>
          <a:p>
            <a:pPr marL="285750" indent="-285750">
              <a:buFont typeface="Wingdings" panose="05000000000000000000" pitchFamily="2" charset="2"/>
              <a:buChar char="n"/>
            </a:pPr>
            <a:r>
              <a:rPr lang="zh-CN" altLang="en-US" dirty="0" smtClean="0">
                <a:solidFill>
                  <a:srgbClr val="FF0000"/>
                </a:solidFill>
              </a:rPr>
              <a:t>健约束</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一个数据库的</a:t>
            </a:r>
            <a:r>
              <a:rPr lang="zh-CN" altLang="en-US" dirty="0" smtClean="0"/>
              <a:t>关系模式</a:t>
            </a:r>
            <a:r>
              <a:rPr lang="zh-CN" altLang="en-US" dirty="0"/>
              <a:t>案例</a:t>
            </a:r>
          </a:p>
        </p:txBody>
      </p:sp>
      <p:sp>
        <p:nvSpPr>
          <p:cNvPr id="3" name="内容占位符 2"/>
          <p:cNvSpPr>
            <a:spLocks noGrp="1"/>
          </p:cNvSpPr>
          <p:nvPr>
            <p:ph idx="1"/>
          </p:nvPr>
        </p:nvSpPr>
        <p:spPr>
          <a:xfrm>
            <a:off x="265430" y="1012825"/>
            <a:ext cx="8878570" cy="4125595"/>
          </a:xfrm>
        </p:spPr>
        <p:txBody>
          <a:bodyPr/>
          <a:lstStyle/>
          <a:p>
            <a:pPr marL="0" marR="0" lvl="0" indent="0" algn="ctr" defTabSz="914400" rtl="0" eaLnBrk="1" fontAlgn="base" latinLnBrk="0" hangingPunct="1">
              <a:lnSpc>
                <a:spcPct val="100000"/>
              </a:lnSpc>
              <a:spcBef>
                <a:spcPct val="0"/>
              </a:spcBef>
              <a:spcAft>
                <a:spcPct val="0"/>
              </a:spcAft>
              <a:buClrTx/>
              <a:buSzTx/>
              <a:buFont typeface="Monotype Sorts" pitchFamily="2" charset="2"/>
              <a:buNone/>
              <a:defRPr/>
            </a:pPr>
            <a:r>
              <a:rPr lang="zh-CN" altLang="en-US" sz="2400" b="1" spc="30" noProof="0" dirty="0" smtClean="0">
                <a:ln>
                  <a:noFill/>
                </a:ln>
                <a:solidFill>
                  <a:srgbClr val="800000"/>
                </a:solidFill>
                <a:effectLst/>
                <a:uLnTx/>
                <a:uFillTx/>
                <a:latin typeface="+mn-lt"/>
                <a:ea typeface="宋体" panose="02010600030101010101" pitchFamily="2" charset="-122"/>
                <a:sym typeface="+mn-ea"/>
              </a:rPr>
              <a:t>数据库</a:t>
            </a:r>
            <a:r>
              <a:rPr lang="en-US" altLang="zh-CN" sz="2400" b="1" spc="30" noProof="0" dirty="0" err="1" smtClean="0">
                <a:ln>
                  <a:noFill/>
                </a:ln>
                <a:solidFill>
                  <a:srgbClr val="800000"/>
                </a:solidFill>
                <a:effectLst/>
                <a:uLnTx/>
                <a:uFillTx/>
                <a:latin typeface="+mn-lt"/>
                <a:ea typeface="宋体" panose="02010600030101010101" pitchFamily="2" charset="-122"/>
                <a:sym typeface="+mn-ea"/>
              </a:rPr>
              <a:t>moviedatabase</a:t>
            </a:r>
            <a:r>
              <a:rPr lang="en-US" altLang="zh-CN" sz="2400" b="1" spc="30" noProof="0" dirty="0" smtClean="0">
                <a:ln>
                  <a:noFill/>
                </a:ln>
                <a:solidFill>
                  <a:srgbClr val="800000"/>
                </a:solidFill>
                <a:effectLst/>
                <a:uLnTx/>
                <a:uFillTx/>
                <a:latin typeface="+mn-lt"/>
                <a:ea typeface="宋体" panose="02010600030101010101" pitchFamily="2" charset="-122"/>
                <a:sym typeface="+mn-ea"/>
              </a:rPr>
              <a:t>:</a:t>
            </a:r>
          </a:p>
          <a:p>
            <a:pPr marR="0" lvl="0" algn="l" defTabSz="914400" rtl="0" eaLnBrk="1" fontAlgn="base" latinLnBrk="0" hangingPunct="1">
              <a:lnSpc>
                <a:spcPct val="100000"/>
              </a:lnSpc>
              <a:spcBef>
                <a:spcPct val="0"/>
              </a:spcBef>
              <a:spcAft>
                <a:spcPct val="0"/>
              </a:spcAft>
              <a:buClrTx/>
              <a:buSzTx/>
              <a:defRPr/>
            </a:pPr>
            <a:r>
              <a:rPr lang="zh-CN" altLang="en-US" sz="2400" spc="30" noProof="0" dirty="0" smtClean="0">
                <a:ln>
                  <a:noFill/>
                </a:ln>
                <a:effectLst/>
                <a:uLnTx/>
                <a:uFillTx/>
                <a:latin typeface="+mn-lt"/>
                <a:ea typeface="宋体" panose="02010600030101010101" pitchFamily="2" charset="-122"/>
                <a:sym typeface="+mn-ea"/>
              </a:rPr>
              <a:t>电影</a:t>
            </a:r>
            <a:endParaRPr lang="en-US" altLang="zh-CN" sz="2400" spc="30" noProof="0" dirty="0" smtClean="0">
              <a:ln>
                <a:noFill/>
              </a:ln>
              <a:effectLst/>
              <a:uLnTx/>
              <a:uFillTx/>
              <a:latin typeface="+mn-lt"/>
              <a:ea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None/>
              <a:defRPr/>
            </a:pPr>
            <a:r>
              <a:rPr lang="en-US" altLang="zh-CN" sz="2400" spc="30" noProof="0" dirty="0" smtClean="0">
                <a:ln>
                  <a:noFill/>
                </a:ln>
                <a:effectLst/>
                <a:uLnTx/>
                <a:uFillTx/>
                <a:latin typeface="+mn-lt"/>
                <a:ea typeface="宋体" panose="02010600030101010101" pitchFamily="2" charset="-122"/>
                <a:sym typeface="+mn-ea"/>
              </a:rPr>
              <a:t>movies(</a:t>
            </a:r>
            <a:r>
              <a:rPr lang="en-US" altLang="zh-CN" sz="2400" u="sng" spc="30" noProof="0" dirty="0" smtClean="0">
                <a:ln>
                  <a:noFill/>
                </a:ln>
                <a:effectLst/>
                <a:uLnTx/>
                <a:uFillTx/>
                <a:latin typeface="+mn-lt"/>
                <a:ea typeface="宋体" panose="02010600030101010101" pitchFamily="2" charset="-122"/>
                <a:sym typeface="+mn-ea"/>
              </a:rPr>
              <a:t>title ,year</a:t>
            </a:r>
            <a:r>
              <a:rPr lang="en-US" altLang="zh-CN" sz="2400" spc="30" noProof="0" dirty="0" smtClean="0">
                <a:ln>
                  <a:noFill/>
                </a:ln>
                <a:effectLst/>
                <a:uLnTx/>
                <a:uFillTx/>
                <a:latin typeface="+mn-lt"/>
                <a:ea typeface="宋体" panose="02010600030101010101" pitchFamily="2" charset="-122"/>
                <a:sym typeface="+mn-ea"/>
              </a:rPr>
              <a:t> ,length ,</a:t>
            </a:r>
            <a:r>
              <a:rPr lang="en-US" altLang="zh-CN" sz="2400" spc="30" noProof="0" dirty="0" err="1" smtClean="0">
                <a:ln>
                  <a:noFill/>
                </a:ln>
                <a:effectLst/>
                <a:uLnTx/>
                <a:uFillTx/>
                <a:latin typeface="+mn-lt"/>
                <a:ea typeface="宋体" panose="02010600030101010101" pitchFamily="2" charset="-122"/>
                <a:sym typeface="+mn-ea"/>
              </a:rPr>
              <a:t>movieType,studioName,producerC</a:t>
            </a:r>
            <a:r>
              <a:rPr lang="en-US" altLang="zh-CN" sz="2400" spc="30" noProof="0" dirty="0" smtClean="0">
                <a:ln>
                  <a:noFill/>
                </a:ln>
                <a:effectLst/>
                <a:uLnTx/>
                <a:uFillTx/>
                <a:latin typeface="+mn-lt"/>
                <a:ea typeface="宋体" panose="02010600030101010101" pitchFamily="2" charset="-122"/>
                <a:sym typeface="+mn-ea"/>
              </a:rPr>
              <a:t>)</a:t>
            </a:r>
          </a:p>
          <a:p>
            <a:pPr marL="0" marR="0" lvl="0" indent="0" algn="l" defTabSz="914400" rtl="0" eaLnBrk="1" fontAlgn="base" latinLnBrk="0" hangingPunct="1">
              <a:lnSpc>
                <a:spcPct val="100000"/>
              </a:lnSpc>
              <a:spcBef>
                <a:spcPct val="0"/>
              </a:spcBef>
              <a:spcAft>
                <a:spcPct val="0"/>
              </a:spcAft>
              <a:buClrTx/>
              <a:buSzTx/>
              <a:buNone/>
              <a:defRPr/>
            </a:pPr>
            <a:endParaRPr lang="en-US" altLang="zh-CN" sz="2400" spc="30" noProof="0" dirty="0" smtClean="0">
              <a:ln>
                <a:noFill/>
              </a:ln>
              <a:effectLst/>
              <a:uLnTx/>
              <a:uFillTx/>
              <a:latin typeface="+mn-lt"/>
              <a:ea typeface="宋体" panose="02010600030101010101" pitchFamily="2" charset="-122"/>
              <a:sym typeface="+mn-ea"/>
            </a:endParaRPr>
          </a:p>
          <a:p>
            <a:pPr marR="0" lvl="0" algn="l" defTabSz="914400" rtl="0" eaLnBrk="1" fontAlgn="base" latinLnBrk="0" hangingPunct="1">
              <a:lnSpc>
                <a:spcPct val="100000"/>
              </a:lnSpc>
              <a:spcBef>
                <a:spcPct val="0"/>
              </a:spcBef>
              <a:spcAft>
                <a:spcPct val="0"/>
              </a:spcAft>
              <a:buClrTx/>
              <a:buSzTx/>
              <a:defRPr/>
            </a:pPr>
            <a:r>
              <a:rPr kumimoji="0" lang="zh-CN" altLang="en-US"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rPr>
              <a:t>电影明星：</a:t>
            </a:r>
            <a:endParaRPr kumimoji="0" lang="en-US" altLang="zh-CN" sz="2400" b="0" i="0" u="none" strike="noStrike" kern="1200" cap="none" spc="3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r>
              <a:rPr lang="en-US" altLang="zh-CN" sz="2400" spc="30" noProof="0" dirty="0" err="1">
                <a:ln>
                  <a:noFill/>
                </a:ln>
                <a:effectLst/>
                <a:uLnTx/>
                <a:uFillTx/>
                <a:latin typeface="+mn-lt"/>
                <a:ea typeface="宋体" panose="02010600030101010101" pitchFamily="2" charset="-122"/>
                <a:sym typeface="+mn-ea"/>
              </a:rPr>
              <a:t>MovieStar</a:t>
            </a:r>
            <a:r>
              <a:rPr lang="en-US" altLang="zh-CN" sz="2400" spc="30" noProof="0" dirty="0">
                <a:ln>
                  <a:noFill/>
                </a:ln>
                <a:effectLst/>
                <a:uLnTx/>
                <a:uFillTx/>
                <a:latin typeface="+mn-lt"/>
                <a:ea typeface="宋体" panose="02010600030101010101" pitchFamily="2" charset="-122"/>
                <a:sym typeface="+mn-ea"/>
              </a:rPr>
              <a:t>(</a:t>
            </a:r>
            <a:r>
              <a:rPr lang="en-US" altLang="zh-CN" sz="2400" u="sng" spc="30" noProof="0" dirty="0">
                <a:ln>
                  <a:noFill/>
                </a:ln>
                <a:effectLst/>
                <a:uLnTx/>
                <a:uFillTx/>
                <a:latin typeface="+mn-lt"/>
                <a:ea typeface="宋体" panose="02010600030101010101" pitchFamily="2" charset="-122"/>
                <a:sym typeface="+mn-ea"/>
              </a:rPr>
              <a:t>name</a:t>
            </a:r>
            <a:r>
              <a:rPr lang="en-US" altLang="zh-CN" sz="2400" spc="30" noProof="0" dirty="0">
                <a:ln>
                  <a:noFill/>
                </a:ln>
                <a:effectLst/>
                <a:uLnTx/>
                <a:uFillTx/>
                <a:latin typeface="+mn-lt"/>
                <a:ea typeface="宋体" panose="02010600030101010101" pitchFamily="2" charset="-122"/>
                <a:sym typeface="+mn-ea"/>
              </a:rPr>
              <a:t>, </a:t>
            </a:r>
            <a:r>
              <a:rPr lang="en-US" altLang="zh-CN" sz="2400" spc="30" noProof="0" dirty="0" smtClean="0">
                <a:ln>
                  <a:noFill/>
                </a:ln>
                <a:effectLst/>
                <a:uLnTx/>
                <a:uFillTx/>
                <a:latin typeface="+mn-lt"/>
                <a:ea typeface="宋体" panose="02010600030101010101" pitchFamily="2" charset="-122"/>
                <a:sym typeface="+mn-ea"/>
              </a:rPr>
              <a:t>address ,gender ,</a:t>
            </a:r>
            <a:r>
              <a:rPr lang="en-US" altLang="zh-CN" sz="2400" spc="30" noProof="0" dirty="0">
                <a:ln>
                  <a:noFill/>
                </a:ln>
                <a:effectLst/>
                <a:uLnTx/>
                <a:uFillTx/>
                <a:latin typeface="+mn-lt"/>
                <a:ea typeface="宋体" panose="02010600030101010101" pitchFamily="2" charset="-122"/>
                <a:sym typeface="+mn-ea"/>
              </a:rPr>
              <a:t>birthdate</a:t>
            </a:r>
            <a:r>
              <a:rPr lang="en-US" altLang="zh-CN" sz="2400" spc="30" noProof="0" dirty="0" smtClean="0">
                <a:ln>
                  <a:noFill/>
                </a:ln>
                <a:effectLst/>
                <a:uLnTx/>
                <a:uFillTx/>
                <a:latin typeface="+mn-lt"/>
                <a:ea typeface="宋体" panose="02010600030101010101"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endParaRPr lang="en-US" altLang="zh-CN" sz="2400" spc="30" noProof="0" dirty="0" smtClean="0">
              <a:ln>
                <a:noFill/>
              </a:ln>
              <a:effectLst/>
              <a:uLnTx/>
              <a:uFillTx/>
              <a:latin typeface="+mn-lt"/>
              <a:ea typeface="宋体" panose="02010600030101010101" pitchFamily="2" charset="-122"/>
              <a:sym typeface="+mn-ea"/>
            </a:endParaRPr>
          </a:p>
          <a:p>
            <a:pPr marR="0" lvl="0" algn="l" defTabSz="914400" rtl="0" eaLnBrk="1" fontAlgn="base" latinLnBrk="0" hangingPunct="1">
              <a:lnSpc>
                <a:spcPct val="100000"/>
              </a:lnSpc>
              <a:spcBef>
                <a:spcPct val="0"/>
              </a:spcBef>
              <a:spcAft>
                <a:spcPct val="0"/>
              </a:spcAft>
              <a:buClrTx/>
              <a:buSzTx/>
              <a:defRPr/>
            </a:pPr>
            <a:r>
              <a:rPr kumimoji="0" lang="zh-CN" altLang="en-US"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rPr>
              <a:t>演出：</a:t>
            </a:r>
            <a:endParaRPr kumimoji="0" lang="en-US" altLang="zh-CN"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lang="en-US" altLang="zh-CN" sz="2400" spc="30" noProof="0" dirty="0" err="1" smtClean="0">
                <a:ln>
                  <a:noFill/>
                </a:ln>
                <a:effectLst/>
                <a:uLnTx/>
                <a:uFillTx/>
                <a:latin typeface="+mn-lt"/>
                <a:ea typeface="宋体" panose="02010600030101010101" pitchFamily="2" charset="-122"/>
                <a:sym typeface="+mn-ea"/>
              </a:rPr>
              <a:t>StarsIn</a:t>
            </a:r>
            <a:r>
              <a:rPr lang="en-US" altLang="zh-CN" sz="2400" spc="30" noProof="0" dirty="0" smtClean="0">
                <a:ln>
                  <a:noFill/>
                </a:ln>
                <a:effectLst/>
                <a:uLnTx/>
                <a:uFillTx/>
                <a:latin typeface="+mn-lt"/>
                <a:ea typeface="宋体" panose="02010600030101010101" pitchFamily="2" charset="-122"/>
                <a:sym typeface="+mn-ea"/>
              </a:rPr>
              <a:t>(</a:t>
            </a:r>
            <a:r>
              <a:rPr lang="en-US" altLang="zh-CN" sz="2400" u="sng" spc="30" noProof="0" dirty="0" err="1" smtClean="0">
                <a:ln>
                  <a:noFill/>
                </a:ln>
                <a:effectLst/>
                <a:uLnTx/>
                <a:uFillTx/>
                <a:latin typeface="+mn-lt"/>
                <a:ea typeface="宋体" panose="02010600030101010101" pitchFamily="2" charset="-122"/>
                <a:sym typeface="+mn-ea"/>
              </a:rPr>
              <a:t>movietitle</a:t>
            </a:r>
            <a:r>
              <a:rPr lang="en-US" altLang="zh-CN" sz="2400" u="sng" spc="30" noProof="0" dirty="0" smtClean="0">
                <a:ln>
                  <a:noFill/>
                </a:ln>
                <a:effectLst/>
                <a:uLnTx/>
                <a:uFillTx/>
                <a:latin typeface="+mn-lt"/>
                <a:ea typeface="宋体" panose="02010600030101010101" pitchFamily="2" charset="-122"/>
                <a:sym typeface="+mn-ea"/>
              </a:rPr>
              <a:t> ,</a:t>
            </a:r>
            <a:r>
              <a:rPr lang="en-US" altLang="zh-CN" sz="2400" u="sng" spc="30" noProof="0" dirty="0" err="1" smtClean="0">
                <a:ln>
                  <a:noFill/>
                </a:ln>
                <a:effectLst/>
                <a:uLnTx/>
                <a:uFillTx/>
                <a:latin typeface="+mn-lt"/>
                <a:ea typeface="宋体" panose="02010600030101010101" pitchFamily="2" charset="-122"/>
                <a:sym typeface="+mn-ea"/>
              </a:rPr>
              <a:t>movieyear</a:t>
            </a:r>
            <a:r>
              <a:rPr lang="en-US" altLang="zh-CN" sz="2400" u="sng" spc="30" noProof="0" dirty="0" smtClean="0">
                <a:ln>
                  <a:noFill/>
                </a:ln>
                <a:effectLst/>
                <a:uLnTx/>
                <a:uFillTx/>
                <a:latin typeface="+mn-lt"/>
                <a:ea typeface="宋体" panose="02010600030101010101" pitchFamily="2" charset="-122"/>
                <a:sym typeface="+mn-ea"/>
              </a:rPr>
              <a:t> ,</a:t>
            </a:r>
            <a:r>
              <a:rPr lang="en-US" altLang="zh-CN" sz="2400" u="sng" spc="30" noProof="0" dirty="0" err="1">
                <a:ln>
                  <a:noFill/>
                </a:ln>
                <a:effectLst/>
                <a:uLnTx/>
                <a:uFillTx/>
                <a:latin typeface="+mn-lt"/>
                <a:ea typeface="宋体" panose="02010600030101010101" pitchFamily="2" charset="-122"/>
                <a:sym typeface="+mn-ea"/>
              </a:rPr>
              <a:t>starname</a:t>
            </a:r>
            <a:r>
              <a:rPr lang="en-US" altLang="zh-CN" sz="2400" spc="30" noProof="0" dirty="0" smtClean="0">
                <a:ln>
                  <a:noFill/>
                </a:ln>
                <a:effectLst/>
                <a:uLnTx/>
                <a:uFillTx/>
                <a:latin typeface="+mn-lt"/>
                <a:ea typeface="宋体" panose="02010600030101010101" pitchFamily="2" charset="-122"/>
                <a:sym typeface="+mn-ea"/>
              </a:rPr>
              <a:t>)</a:t>
            </a:r>
          </a:p>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endParaRPr lang="en-US" altLang="zh-CN" sz="2400" spc="30" noProof="0" dirty="0" smtClean="0">
              <a:ln>
                <a:noFill/>
              </a:ln>
              <a:effectLst/>
              <a:uLnTx/>
              <a:uFillTx/>
              <a:latin typeface="+mn-lt"/>
              <a:ea typeface="宋体" panose="02010600030101010101" pitchFamily="2" charset="-122"/>
              <a:sym typeface="+mn-ea"/>
            </a:endParaRPr>
          </a:p>
          <a:p>
            <a:pPr marR="0" lvl="0" algn="l" defTabSz="914400" rtl="0" eaLnBrk="1" fontAlgn="base" latinLnBrk="0" hangingPunct="1">
              <a:lnSpc>
                <a:spcPct val="100000"/>
              </a:lnSpc>
              <a:spcBef>
                <a:spcPct val="0"/>
              </a:spcBef>
              <a:spcAft>
                <a:spcPct val="0"/>
              </a:spcAft>
              <a:buClrTx/>
              <a:buSzTx/>
              <a:defRPr/>
            </a:pPr>
            <a:r>
              <a:rPr kumimoji="0" lang="zh-CN" altLang="en-US"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rPr>
              <a:t>电影制作：</a:t>
            </a:r>
            <a:endParaRPr kumimoji="0" lang="en-US" altLang="zh-CN"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lang="en-US" altLang="zh-CN" sz="2400" spc="30" noProof="0" dirty="0" err="1" smtClean="0">
                <a:ln>
                  <a:noFill/>
                </a:ln>
                <a:effectLst/>
                <a:uLnTx/>
                <a:uFillTx/>
                <a:latin typeface="+mn-lt"/>
                <a:ea typeface="宋体" panose="02010600030101010101" pitchFamily="2" charset="-122"/>
                <a:sym typeface="+mn-ea"/>
              </a:rPr>
              <a:t>movieExec</a:t>
            </a:r>
            <a:r>
              <a:rPr lang="en-US" altLang="zh-CN" sz="2400" spc="30" noProof="0" dirty="0" smtClean="0">
                <a:ln>
                  <a:noFill/>
                </a:ln>
                <a:effectLst/>
                <a:uLnTx/>
                <a:uFillTx/>
                <a:latin typeface="+mn-lt"/>
                <a:ea typeface="宋体" panose="02010600030101010101" pitchFamily="2" charset="-122"/>
                <a:sym typeface="+mn-ea"/>
              </a:rPr>
              <a:t>(name ,address ,</a:t>
            </a:r>
            <a:r>
              <a:rPr lang="en-US" altLang="zh-CN" sz="2400" u="sng" spc="30" noProof="0" dirty="0" smtClean="0">
                <a:ln>
                  <a:noFill/>
                </a:ln>
                <a:effectLst/>
                <a:uLnTx/>
                <a:uFillTx/>
                <a:latin typeface="+mn-lt"/>
                <a:ea typeface="宋体" panose="02010600030101010101" pitchFamily="2" charset="-122"/>
                <a:sym typeface="+mn-ea"/>
              </a:rPr>
              <a:t>cert</a:t>
            </a:r>
            <a:r>
              <a:rPr lang="en-US" altLang="zh-CN" sz="2400" spc="30" noProof="0" dirty="0" smtClean="0">
                <a:ln>
                  <a:noFill/>
                </a:ln>
                <a:effectLst/>
                <a:uLnTx/>
                <a:uFillTx/>
                <a:latin typeface="+mn-lt"/>
                <a:ea typeface="宋体" panose="02010600030101010101" pitchFamily="2" charset="-122"/>
                <a:sym typeface="+mn-ea"/>
              </a:rPr>
              <a:t> ,worth)</a:t>
            </a:r>
          </a:p>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endParaRPr lang="en-US" altLang="zh-CN" sz="2400" spc="30" noProof="0" dirty="0" smtClean="0">
              <a:ln>
                <a:noFill/>
              </a:ln>
              <a:effectLst/>
              <a:uLnTx/>
              <a:uFillTx/>
              <a:latin typeface="+mn-lt"/>
              <a:ea typeface="宋体" panose="02010600030101010101" pitchFamily="2" charset="-122"/>
              <a:sym typeface="+mn-ea"/>
            </a:endParaRPr>
          </a:p>
          <a:p>
            <a:pPr marR="0" lvl="0" algn="l" defTabSz="914400" rtl="0" eaLnBrk="1" fontAlgn="base" latinLnBrk="0" hangingPunct="1">
              <a:lnSpc>
                <a:spcPct val="100000"/>
              </a:lnSpc>
              <a:spcBef>
                <a:spcPct val="0"/>
              </a:spcBef>
              <a:spcAft>
                <a:spcPct val="0"/>
              </a:spcAft>
              <a:buClrTx/>
              <a:buSzTx/>
              <a:defRPr/>
            </a:pPr>
            <a:r>
              <a:rPr kumimoji="0" lang="zh-CN" altLang="en-US"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rPr>
              <a:t>电影公司：</a:t>
            </a:r>
            <a:endParaRPr kumimoji="0" lang="en-US" altLang="zh-CN" sz="2400" b="0" i="0" u="none" strike="noStrike" kern="1200" cap="none" spc="30" normalizeH="0" baseline="0" noProof="0" dirty="0" smtClean="0">
              <a:ln>
                <a:noFill/>
              </a:ln>
              <a:solidFill>
                <a:schemeClr val="tx1"/>
              </a:solidFill>
              <a:effectLst/>
              <a:uLnTx/>
              <a:uFillTx/>
              <a:latin typeface="+mn-lt"/>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lang="en-US" altLang="zh-CN" sz="2400" spc="30" noProof="0" dirty="0" smtClean="0">
                <a:ln>
                  <a:noFill/>
                </a:ln>
                <a:effectLst/>
                <a:uLnTx/>
                <a:uFillTx/>
                <a:latin typeface="+mn-lt"/>
                <a:ea typeface="宋体" panose="02010600030101010101" pitchFamily="2" charset="-122"/>
                <a:sym typeface="+mn-ea"/>
              </a:rPr>
              <a:t>Studio(</a:t>
            </a:r>
            <a:r>
              <a:rPr lang="en-US" altLang="zh-CN" sz="2400" u="sng" spc="30" noProof="0" dirty="0" err="1" smtClean="0">
                <a:ln>
                  <a:noFill/>
                </a:ln>
                <a:effectLst/>
                <a:uLnTx/>
                <a:uFillTx/>
                <a:latin typeface="+mn-lt"/>
                <a:ea typeface="宋体" panose="02010600030101010101" pitchFamily="2" charset="-122"/>
                <a:sym typeface="+mn-ea"/>
              </a:rPr>
              <a:t>name</a:t>
            </a:r>
            <a:r>
              <a:rPr lang="en-US" altLang="zh-CN" sz="2400" spc="30" noProof="0" dirty="0" err="1" smtClean="0">
                <a:ln>
                  <a:noFill/>
                </a:ln>
                <a:effectLst/>
                <a:uLnTx/>
                <a:uFillTx/>
                <a:latin typeface="+mn-lt"/>
                <a:ea typeface="宋体" panose="02010600030101010101" pitchFamily="2" charset="-122"/>
                <a:sym typeface="+mn-ea"/>
              </a:rPr>
              <a:t>,address,pres</a:t>
            </a:r>
            <a:r>
              <a:rPr lang="en-US" altLang="zh-CN" sz="2400" spc="30" dirty="0" smtClean="0">
                <a:latin typeface="+mn-lt"/>
                <a:ea typeface="宋体" panose="02010600030101010101" pitchFamily="2" charset="-122"/>
                <a:sym typeface="+mn-ea"/>
              </a:rPr>
              <a:t>C</a:t>
            </a:r>
            <a:r>
              <a:rPr lang="en-US" altLang="zh-CN" sz="2400" spc="30" noProof="0" dirty="0" smtClean="0">
                <a:ln>
                  <a:noFill/>
                </a:ln>
                <a:effectLst/>
                <a:uLnTx/>
                <a:uFillTx/>
                <a:latin typeface="+mn-lt"/>
                <a:ea typeface="宋体" panose="02010600030101010101" pitchFamily="2" charset="-122"/>
                <a:sym typeface="+mn-ea"/>
              </a:rPr>
              <a:t>)</a:t>
            </a:r>
            <a:endParaRPr kumimoji="0" lang="en-US" altLang="zh-CN" sz="2400" b="0" i="0" u="none" strike="noStrike" kern="1200" cap="none" spc="30" normalizeH="0" baseline="0" noProof="0" dirty="0">
              <a:ln>
                <a:noFill/>
              </a:ln>
              <a:solidFill>
                <a:schemeClr val="tx1"/>
              </a:solidFill>
              <a:effectLst/>
              <a:uLnTx/>
              <a:uFillTx/>
              <a:latin typeface="+mn-lt"/>
              <a:ea typeface="宋体" panose="02010600030101010101" pitchFamily="2" charset="-122"/>
              <a:cs typeface="+mn-cs"/>
            </a:endParaRPr>
          </a:p>
          <a:p>
            <a:endParaRPr lang="zh-CN" alt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685800" y="228600"/>
            <a:ext cx="7793038" cy="763588"/>
          </a:xfrm>
        </p:spPr>
        <p:txBody>
          <a:bodyPr anchor="b"/>
          <a:lstStyle/>
          <a:p>
            <a:r>
              <a:rPr lang="zh-CN"/>
              <a:t>关系模型相关概念</a:t>
            </a:r>
            <a:r>
              <a:rPr lang="en-US" altLang="zh-CN"/>
              <a:t>——</a:t>
            </a:r>
            <a:r>
              <a:rPr lang="zh-CN" altLang="en-US"/>
              <a:t>码</a:t>
            </a:r>
          </a:p>
        </p:txBody>
      </p:sp>
      <p:sp>
        <p:nvSpPr>
          <p:cNvPr id="152579" name="文本占位符 152578"/>
          <p:cNvSpPr>
            <a:spLocks noGrp="1"/>
          </p:cNvSpPr>
          <p:nvPr>
            <p:ph type="body" idx="1"/>
          </p:nvPr>
        </p:nvSpPr>
        <p:spPr>
          <a:xfrm>
            <a:off x="432435" y="1299210"/>
            <a:ext cx="8321040" cy="4679315"/>
          </a:xfrm>
        </p:spPr>
        <p:txBody>
          <a:bodyPr/>
          <a:lstStyle/>
          <a:p>
            <a:pPr>
              <a:lnSpc>
                <a:spcPct val="90000"/>
              </a:lnSpc>
              <a:spcBef>
                <a:spcPct val="0"/>
              </a:spcBef>
            </a:pPr>
            <a:r>
              <a:rPr lang="zh-CN" altLang="en-US" sz="2800" dirty="0"/>
              <a:t>码（</a:t>
            </a:r>
            <a:r>
              <a:rPr lang="en-US" altLang="zh-CN" sz="2800" dirty="0" smtClean="0"/>
              <a:t>Key,</a:t>
            </a:r>
            <a:r>
              <a:rPr lang="zh-CN" altLang="en-US" sz="2800" dirty="0" smtClean="0"/>
              <a:t>键）</a:t>
            </a:r>
            <a:endParaRPr lang="zh-CN" altLang="en-US" sz="2800" dirty="0"/>
          </a:p>
          <a:p>
            <a:pPr lvl="1">
              <a:lnSpc>
                <a:spcPct val="90000"/>
              </a:lnSpc>
              <a:spcBef>
                <a:spcPct val="0"/>
              </a:spcBef>
            </a:pPr>
            <a:r>
              <a:rPr lang="zh-CN" altLang="en-US" sz="2400" dirty="0" smtClean="0">
                <a:solidFill>
                  <a:srgbClr val="0000FF"/>
                </a:solidFill>
              </a:rPr>
              <a:t>由关系的一组属性组成</a:t>
            </a:r>
            <a:r>
              <a:rPr lang="zh-CN" altLang="en-US" sz="2400" dirty="0" smtClean="0"/>
              <a:t>（属性的集合）</a:t>
            </a:r>
            <a:endParaRPr lang="en-US" altLang="zh-CN" sz="2400" dirty="0" smtClean="0"/>
          </a:p>
          <a:p>
            <a:pPr lvl="1">
              <a:lnSpc>
                <a:spcPct val="90000"/>
              </a:lnSpc>
              <a:spcBef>
                <a:spcPct val="0"/>
              </a:spcBef>
            </a:pPr>
            <a:r>
              <a:rPr lang="zh-CN" altLang="en-US" sz="2400" dirty="0" smtClean="0">
                <a:solidFill>
                  <a:srgbClr val="0000FF"/>
                </a:solidFill>
              </a:rPr>
              <a:t>能够</a:t>
            </a:r>
            <a:r>
              <a:rPr lang="zh-CN" altLang="en-US" sz="2400" dirty="0">
                <a:solidFill>
                  <a:srgbClr val="0000FF"/>
                </a:solidFill>
              </a:rPr>
              <a:t>唯一标识关系中的一条</a:t>
            </a:r>
            <a:r>
              <a:rPr lang="zh-CN" altLang="en-US" sz="2400" dirty="0" smtClean="0">
                <a:solidFill>
                  <a:srgbClr val="0000FF"/>
                </a:solidFill>
              </a:rPr>
              <a:t>记录</a:t>
            </a:r>
            <a:r>
              <a:rPr lang="zh-CN" altLang="en-US" sz="2400" dirty="0" smtClean="0"/>
              <a:t>：不同记录在健的属性集上取值不同</a:t>
            </a:r>
            <a:endParaRPr lang="en-US" altLang="zh-CN" sz="2400" dirty="0" smtClean="0"/>
          </a:p>
          <a:p>
            <a:pPr lvl="1">
              <a:lnSpc>
                <a:spcPct val="90000"/>
              </a:lnSpc>
              <a:spcBef>
                <a:spcPct val="0"/>
              </a:spcBef>
            </a:pPr>
            <a:endParaRPr lang="en-US" altLang="zh-CN" sz="2400" dirty="0" smtClean="0"/>
          </a:p>
          <a:p>
            <a:pPr lvl="1">
              <a:lnSpc>
                <a:spcPct val="90000"/>
              </a:lnSpc>
              <a:spcBef>
                <a:spcPct val="0"/>
              </a:spcBef>
            </a:pPr>
            <a:r>
              <a:rPr lang="zh-CN" altLang="en-US" sz="2400" dirty="0" smtClean="0"/>
              <a:t>例如</a:t>
            </a:r>
            <a:r>
              <a:rPr lang="zh-CN" altLang="en-US" sz="2400" dirty="0"/>
              <a:t>：</a:t>
            </a:r>
          </a:p>
          <a:p>
            <a:pPr lvl="2">
              <a:lnSpc>
                <a:spcPct val="90000"/>
              </a:lnSpc>
              <a:spcBef>
                <a:spcPct val="0"/>
              </a:spcBef>
            </a:pPr>
            <a:r>
              <a:rPr lang="en-US" altLang="zh-CN" spc="30" noProof="0" dirty="0" err="1" smtClean="0">
                <a:ln>
                  <a:noFill/>
                </a:ln>
                <a:effectLst/>
                <a:uLnTx/>
                <a:uFillTx/>
                <a:latin typeface="+mn-lt"/>
                <a:ea typeface="宋体" panose="02010600030101010101" pitchFamily="2" charset="-122"/>
                <a:sym typeface="+mn-ea"/>
              </a:rPr>
              <a:t>movieExec</a:t>
            </a:r>
            <a:r>
              <a:rPr lang="en-US" altLang="zh-CN" spc="30" noProof="0" dirty="0" smtClean="0">
                <a:ln>
                  <a:noFill/>
                </a:ln>
                <a:effectLst/>
                <a:uLnTx/>
                <a:uFillTx/>
                <a:latin typeface="+mn-lt"/>
                <a:ea typeface="宋体" panose="02010600030101010101" pitchFamily="2" charset="-122"/>
                <a:sym typeface="+mn-ea"/>
              </a:rPr>
              <a:t>(name ,address ,</a:t>
            </a:r>
            <a:r>
              <a:rPr lang="en-US" altLang="zh-CN" u="sng" spc="30" noProof="0" dirty="0" smtClean="0">
                <a:ln>
                  <a:noFill/>
                </a:ln>
                <a:effectLst/>
                <a:uLnTx/>
                <a:uFillTx/>
                <a:latin typeface="+mn-lt"/>
                <a:ea typeface="宋体" panose="02010600030101010101" pitchFamily="2" charset="-122"/>
                <a:sym typeface="+mn-ea"/>
              </a:rPr>
              <a:t>cert</a:t>
            </a:r>
            <a:r>
              <a:rPr lang="en-US" altLang="zh-CN" spc="30" noProof="0" dirty="0" smtClean="0">
                <a:ln>
                  <a:noFill/>
                </a:ln>
                <a:effectLst/>
                <a:uLnTx/>
                <a:uFillTx/>
                <a:latin typeface="+mn-lt"/>
                <a:ea typeface="宋体" panose="02010600030101010101" pitchFamily="2" charset="-122"/>
                <a:sym typeface="+mn-ea"/>
              </a:rPr>
              <a:t> ,worth</a:t>
            </a:r>
            <a:r>
              <a:rPr lang="en-US" altLang="zh-CN" spc="30" noProof="0" dirty="0">
                <a:ln>
                  <a:noFill/>
                </a:ln>
                <a:effectLst/>
                <a:uLnTx/>
                <a:uFillTx/>
                <a:latin typeface="+mn-lt"/>
                <a:ea typeface="宋体" panose="02010600030101010101" pitchFamily="2" charset="-122"/>
                <a:sym typeface="+mn-ea"/>
              </a:rPr>
              <a:t>)</a:t>
            </a:r>
            <a:endParaRPr kumimoji="0" lang="en-US" altLang="zh-CN" b="0" i="0" u="none" strike="noStrike" kern="1200" cap="none" spc="30" normalizeH="0" baseline="0" noProof="0" dirty="0">
              <a:ln>
                <a:noFill/>
              </a:ln>
              <a:solidFill>
                <a:schemeClr val="tx1"/>
              </a:solidFill>
              <a:effectLst/>
              <a:uLnTx/>
              <a:uFillTx/>
              <a:latin typeface="+mn-lt"/>
              <a:ea typeface="宋体" panose="02010600030101010101" pitchFamily="2" charset="-122"/>
              <a:cs typeface="+mn-cs"/>
            </a:endParaRPr>
          </a:p>
          <a:p>
            <a:pPr lvl="3">
              <a:lnSpc>
                <a:spcPct val="90000"/>
              </a:lnSpc>
              <a:spcBef>
                <a:spcPct val="0"/>
              </a:spcBef>
            </a:pPr>
            <a:r>
              <a:rPr lang="zh-CN" altLang="en-US" sz="2000" spc="30" noProof="0" dirty="0">
                <a:ln>
                  <a:noFill/>
                </a:ln>
                <a:effectLst/>
                <a:uLnTx/>
                <a:uFillTx/>
                <a:latin typeface="+mn-lt"/>
                <a:ea typeface="宋体" panose="02010600030101010101" pitchFamily="2" charset="-122"/>
                <a:sym typeface="+mn-ea"/>
              </a:rPr>
              <a:t>码</a:t>
            </a:r>
            <a:r>
              <a:rPr lang="zh-CN" altLang="en-US" sz="2000" spc="30" noProof="0" dirty="0" smtClean="0">
                <a:ln>
                  <a:noFill/>
                </a:ln>
                <a:effectLst/>
                <a:uLnTx/>
                <a:uFillTx/>
                <a:latin typeface="+mn-lt"/>
                <a:ea typeface="宋体" panose="02010600030101010101" pitchFamily="2" charset="-122"/>
                <a:sym typeface="+mn-ea"/>
              </a:rPr>
              <a:t>：</a:t>
            </a:r>
            <a:r>
              <a:rPr lang="en-US" altLang="zh-CN" sz="2000" spc="30" noProof="0" dirty="0" smtClean="0">
                <a:ln>
                  <a:noFill/>
                </a:ln>
                <a:effectLst/>
                <a:uLnTx/>
                <a:uFillTx/>
                <a:latin typeface="+mn-lt"/>
                <a:ea typeface="宋体" panose="02010600030101010101" pitchFamily="2" charset="-122"/>
                <a:sym typeface="+mn-ea"/>
              </a:rPr>
              <a:t>cert/{</a:t>
            </a:r>
            <a:r>
              <a:rPr lang="en-US" altLang="zh-CN" spc="30" noProof="0" dirty="0" err="1" smtClean="0">
                <a:latin typeface="+mn-lt"/>
                <a:ea typeface="宋体" panose="02010600030101010101" pitchFamily="2" charset="-122"/>
                <a:sym typeface="+mn-ea"/>
              </a:rPr>
              <a:t>cert</a:t>
            </a:r>
            <a:r>
              <a:rPr lang="en-US" altLang="zh-CN" sz="2000" spc="30" noProof="0" dirty="0" err="1" smtClean="0">
                <a:ln>
                  <a:noFill/>
                </a:ln>
                <a:effectLst/>
                <a:uLnTx/>
                <a:uFillTx/>
                <a:latin typeface="+mn-lt"/>
                <a:ea typeface="宋体" panose="02010600030101010101" pitchFamily="2" charset="-122"/>
                <a:sym typeface="+mn-ea"/>
              </a:rPr>
              <a:t>,name</a:t>
            </a:r>
            <a:r>
              <a:rPr lang="en-US" altLang="zh-CN" sz="2000" spc="30" noProof="0" dirty="0" smtClean="0">
                <a:ln>
                  <a:noFill/>
                </a:ln>
                <a:effectLst/>
                <a:uLnTx/>
                <a:uFillTx/>
                <a:latin typeface="+mn-lt"/>
                <a:ea typeface="宋体" panose="02010600030101010101" pitchFamily="2" charset="-122"/>
                <a:sym typeface="+mn-ea"/>
              </a:rPr>
              <a:t>}/{</a:t>
            </a:r>
            <a:r>
              <a:rPr lang="en-US" altLang="zh-CN" spc="30" noProof="0" dirty="0" err="1" smtClean="0">
                <a:latin typeface="+mn-lt"/>
                <a:ea typeface="宋体" panose="02010600030101010101" pitchFamily="2" charset="-122"/>
                <a:sym typeface="+mn-ea"/>
              </a:rPr>
              <a:t>cert</a:t>
            </a:r>
            <a:r>
              <a:rPr lang="en-US" altLang="zh-CN" sz="2000" spc="30" noProof="0" dirty="0" err="1" smtClean="0">
                <a:ln>
                  <a:noFill/>
                </a:ln>
                <a:effectLst/>
                <a:uLnTx/>
                <a:uFillTx/>
                <a:latin typeface="+mn-lt"/>
                <a:ea typeface="宋体" panose="02010600030101010101" pitchFamily="2" charset="-122"/>
                <a:sym typeface="+mn-ea"/>
              </a:rPr>
              <a:t>,name,address</a:t>
            </a:r>
            <a:r>
              <a:rPr lang="en-US" altLang="zh-CN" sz="2000" spc="30" noProof="0" dirty="0">
                <a:ln>
                  <a:noFill/>
                </a:ln>
                <a:effectLst/>
                <a:uLnTx/>
                <a:uFillTx/>
                <a:latin typeface="+mn-lt"/>
                <a:ea typeface="宋体" panose="02010600030101010101" pitchFamily="2" charset="-122"/>
                <a:sym typeface="+mn-ea"/>
              </a:rPr>
              <a:t>}</a:t>
            </a:r>
            <a:endParaRPr lang="zh-CN" altLang="en-US" sz="2000" spc="30" noProof="0" dirty="0">
              <a:ln>
                <a:noFill/>
              </a:ln>
              <a:effectLst/>
              <a:uLnTx/>
              <a:uFillTx/>
              <a:latin typeface="+mn-lt"/>
              <a:ea typeface="宋体" panose="02010600030101010101" pitchFamily="2" charset="-122"/>
              <a:sym typeface="+mn-ea"/>
            </a:endParaRPr>
          </a:p>
          <a:p>
            <a:pPr lvl="2">
              <a:lnSpc>
                <a:spcPct val="90000"/>
              </a:lnSpc>
              <a:spcBef>
                <a:spcPct val="0"/>
              </a:spcBef>
            </a:pPr>
            <a:endParaRPr lang="en-US" altLang="zh-CN" sz="2000" spc="30" noProof="0" dirty="0" err="1" smtClean="0">
              <a:ln>
                <a:noFill/>
              </a:ln>
              <a:effectLst/>
              <a:uLnTx/>
              <a:uFillTx/>
              <a:latin typeface="+mn-lt"/>
              <a:ea typeface="宋体" panose="02010600030101010101" pitchFamily="2" charset="-122"/>
              <a:sym typeface="+mn-ea"/>
            </a:endParaRPr>
          </a:p>
          <a:p>
            <a:pPr lvl="2">
              <a:lnSpc>
                <a:spcPct val="90000"/>
              </a:lnSpc>
              <a:spcBef>
                <a:spcPct val="0"/>
              </a:spcBef>
            </a:pPr>
            <a:r>
              <a:rPr lang="en-US" altLang="zh-CN" sz="2000" spc="30" noProof="0" dirty="0" err="1" smtClean="0">
                <a:ln>
                  <a:noFill/>
                </a:ln>
                <a:effectLst/>
                <a:uLnTx/>
                <a:uFillTx/>
                <a:latin typeface="+mn-lt"/>
                <a:ea typeface="宋体" panose="02010600030101010101" pitchFamily="2" charset="-122"/>
                <a:sym typeface="+mn-ea"/>
              </a:rPr>
              <a:t>MovieStar(name, address ,gender ,birthdate)</a:t>
            </a:r>
          </a:p>
          <a:p>
            <a:pPr lvl="3">
              <a:lnSpc>
                <a:spcPct val="90000"/>
              </a:lnSpc>
              <a:spcBef>
                <a:spcPct val="0"/>
              </a:spcBef>
            </a:pPr>
            <a:r>
              <a:rPr lang="en-US" altLang="zh-CN" sz="2000" spc="30" noProof="0" dirty="0" smtClean="0">
                <a:ln>
                  <a:noFill/>
                </a:ln>
                <a:effectLst/>
                <a:uLnTx/>
                <a:uFillTx/>
                <a:latin typeface="+mn-lt"/>
                <a:ea typeface="宋体" panose="02010600030101010101" pitchFamily="2" charset="-122"/>
                <a:sym typeface="+mn-ea"/>
              </a:rPr>
              <a:t>码</a:t>
            </a:r>
            <a:r>
              <a:rPr lang="zh-CN" altLang="en-US" spc="30" noProof="0" dirty="0" smtClean="0">
                <a:latin typeface="+mn-lt"/>
                <a:ea typeface="宋体" panose="02010600030101010101" pitchFamily="2" charset="-122"/>
                <a:sym typeface="+mn-ea"/>
              </a:rPr>
              <a:t>：</a:t>
            </a:r>
            <a:r>
              <a:rPr lang="en-US" altLang="zh-CN" spc="30" noProof="0" dirty="0" smtClean="0">
                <a:latin typeface="+mn-lt"/>
                <a:ea typeface="宋体" panose="02010600030101010101" pitchFamily="2" charset="-122"/>
                <a:sym typeface="+mn-ea"/>
              </a:rPr>
              <a:t>name/{</a:t>
            </a:r>
            <a:r>
              <a:rPr lang="en-US" altLang="zh-CN" spc="30" noProof="0" dirty="0" err="1" smtClean="0">
                <a:latin typeface="+mn-lt"/>
                <a:ea typeface="宋体" panose="02010600030101010101" pitchFamily="2" charset="-122"/>
                <a:sym typeface="+mn-ea"/>
              </a:rPr>
              <a:t>name,address</a:t>
            </a:r>
            <a:r>
              <a:rPr lang="en-US" altLang="zh-CN" spc="30" noProof="0" dirty="0" smtClean="0">
                <a:latin typeface="+mn-lt"/>
                <a:ea typeface="宋体" panose="02010600030101010101" pitchFamily="2" charset="-122"/>
                <a:sym typeface="+mn-ea"/>
              </a:rPr>
              <a:t>}</a:t>
            </a:r>
            <a:endParaRPr lang="en-US" altLang="zh-CN" sz="2000" spc="30" noProof="0" dirty="0" smtClean="0">
              <a:ln>
                <a:noFill/>
              </a:ln>
              <a:effectLst/>
              <a:uLnTx/>
              <a:uFillTx/>
              <a:latin typeface="+mn-lt"/>
              <a:ea typeface="宋体" panose="02010600030101010101" pitchFamily="2" charset="-122"/>
            </a:endParaRPr>
          </a:p>
          <a:p>
            <a:pPr>
              <a:lnSpc>
                <a:spcPct val="90000"/>
              </a:lnSpc>
              <a:spcBef>
                <a:spcPct val="0"/>
              </a:spcBef>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685800" y="228600"/>
            <a:ext cx="7793038" cy="763588"/>
          </a:xfrm>
        </p:spPr>
        <p:txBody>
          <a:bodyPr anchor="b"/>
          <a:lstStyle/>
          <a:p>
            <a:r>
              <a:rPr lang="zh-CN"/>
              <a:t>关系模型</a:t>
            </a:r>
            <a:r>
              <a:rPr lang="zh-CN">
                <a:sym typeface="+mn-ea"/>
              </a:rPr>
              <a:t>相关概念</a:t>
            </a:r>
            <a:r>
              <a:rPr lang="en-US" altLang="zh-CN">
                <a:sym typeface="+mn-ea"/>
              </a:rPr>
              <a:t>—</a:t>
            </a:r>
            <a:r>
              <a:rPr lang="en-US" altLang="zh-CN"/>
              <a:t>—</a:t>
            </a:r>
            <a:r>
              <a:rPr lang="zh-CN" altLang="en-US"/>
              <a:t>候选码</a:t>
            </a:r>
          </a:p>
        </p:txBody>
      </p:sp>
      <p:sp>
        <p:nvSpPr>
          <p:cNvPr id="152579" name="文本占位符 152578"/>
          <p:cNvSpPr>
            <a:spLocks noGrp="1"/>
          </p:cNvSpPr>
          <p:nvPr>
            <p:ph type="body" idx="1"/>
          </p:nvPr>
        </p:nvSpPr>
        <p:spPr>
          <a:xfrm>
            <a:off x="309880" y="1383665"/>
            <a:ext cx="8436610" cy="4944110"/>
          </a:xfrm>
        </p:spPr>
        <p:txBody>
          <a:bodyPr/>
          <a:lstStyle/>
          <a:p>
            <a:pPr lvl="0">
              <a:lnSpc>
                <a:spcPct val="90000"/>
              </a:lnSpc>
              <a:spcBef>
                <a:spcPct val="0"/>
              </a:spcBef>
            </a:pPr>
            <a:r>
              <a:rPr lang="zh-CN" altLang="en-US" dirty="0"/>
              <a:t>候选码：</a:t>
            </a:r>
          </a:p>
          <a:p>
            <a:pPr lvl="1">
              <a:lnSpc>
                <a:spcPct val="90000"/>
              </a:lnSpc>
              <a:spcBef>
                <a:spcPct val="0"/>
              </a:spcBef>
            </a:pPr>
            <a:r>
              <a:rPr lang="zh-CN" altLang="en-US" sz="2800" dirty="0"/>
              <a:t>其值能唯一标识一个元组的一个</a:t>
            </a:r>
            <a:r>
              <a:rPr lang="zh-CN" altLang="en-US" sz="2800" dirty="0">
                <a:solidFill>
                  <a:srgbClr val="FF0000"/>
                </a:solidFill>
              </a:rPr>
              <a:t>最小属性组</a:t>
            </a:r>
            <a:r>
              <a:rPr lang="zh-CN" altLang="en-US" sz="2800" dirty="0"/>
              <a:t>，若从属性组中去掉任何一个属性，它就不具有这一性质了，这样的属性组称作</a:t>
            </a:r>
            <a:r>
              <a:rPr lang="zh-CN" altLang="en-US" sz="2800" dirty="0">
                <a:solidFill>
                  <a:schemeClr val="hlink"/>
                </a:solidFill>
              </a:rPr>
              <a:t>候选码</a:t>
            </a:r>
          </a:p>
          <a:p>
            <a:pPr lvl="1">
              <a:lnSpc>
                <a:spcPct val="90000"/>
              </a:lnSpc>
              <a:spcBef>
                <a:spcPct val="0"/>
              </a:spcBef>
            </a:pPr>
            <a:r>
              <a:rPr lang="zh-CN" altLang="en-US" sz="2800" dirty="0">
                <a:solidFill>
                  <a:schemeClr val="hlink"/>
                </a:solidFill>
              </a:rPr>
              <a:t>候选码的选择取决于现实世界的实际规定</a:t>
            </a:r>
          </a:p>
          <a:p>
            <a:pPr lvl="1">
              <a:lnSpc>
                <a:spcPct val="90000"/>
              </a:lnSpc>
              <a:spcBef>
                <a:spcPct val="0"/>
              </a:spcBef>
              <a:buNone/>
            </a:pPr>
            <a:r>
              <a:rPr lang="zh-CN" altLang="en-US" sz="2800" dirty="0" smtClean="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Effect transition="in" filter="wipe(down)">
                                      <p:cBhvr>
                                        <p:cTn id="7" dur="5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例如：</a:t>
            </a:r>
          </a:p>
          <a:p>
            <a:pPr lvl="1"/>
            <a:r>
              <a:rPr lang="en-US" altLang="zh-CN" dirty="0" smtClean="0"/>
              <a:t>film(</a:t>
            </a:r>
            <a:r>
              <a:rPr lang="en-US" altLang="zh-CN" dirty="0" err="1" smtClean="0"/>
              <a:t>title,theater,city</a:t>
            </a:r>
            <a:r>
              <a:rPr lang="en-US" altLang="zh-CN" dirty="0"/>
              <a:t>)</a:t>
            </a:r>
          </a:p>
          <a:p>
            <a:pPr lvl="2"/>
            <a:r>
              <a:rPr lang="zh-CN" altLang="en-US" dirty="0"/>
              <a:t>约定：每个影院只属于一个</a:t>
            </a:r>
            <a:r>
              <a:rPr lang="zh-CN" altLang="en-US" dirty="0" smtClean="0"/>
              <a:t>城市、每部电影在一个城市里只在一个影院放映</a:t>
            </a:r>
            <a:endParaRPr lang="zh-CN" altLang="en-US" dirty="0"/>
          </a:p>
          <a:p>
            <a:pPr lvl="2"/>
            <a:r>
              <a:rPr lang="zh-CN" altLang="en-US" dirty="0"/>
              <a:t>候选码？</a:t>
            </a:r>
          </a:p>
          <a:p>
            <a:pPr lvl="3"/>
            <a:r>
              <a:rPr lang="en-US" altLang="zh-CN" dirty="0"/>
              <a:t>{</a:t>
            </a:r>
            <a:r>
              <a:rPr lang="en-US" altLang="zh-CN" dirty="0" err="1"/>
              <a:t>title,city</a:t>
            </a:r>
            <a:r>
              <a:rPr lang="en-US" altLang="zh-CN" dirty="0"/>
              <a:t>}</a:t>
            </a:r>
          </a:p>
          <a:p>
            <a:pPr lvl="3"/>
            <a:r>
              <a:rPr lang="en-US" altLang="zh-CN" dirty="0"/>
              <a:t>{</a:t>
            </a:r>
            <a:r>
              <a:rPr lang="en-US" altLang="zh-CN" dirty="0" err="1"/>
              <a:t>theater,title</a:t>
            </a:r>
            <a:r>
              <a:rPr lang="en-US" altLang="zh-CN" dirty="0" smtClean="0"/>
              <a:t>}</a:t>
            </a:r>
            <a:endParaRPr lang="en-US" altLang="zh-CN" dirty="0"/>
          </a:p>
        </p:txBody>
      </p:sp>
      <p:graphicFrame>
        <p:nvGraphicFramePr>
          <p:cNvPr id="4" name="表格 3"/>
          <p:cNvGraphicFramePr/>
          <p:nvPr/>
        </p:nvGraphicFramePr>
        <p:xfrm>
          <a:off x="4913630" y="3281045"/>
          <a:ext cx="3908425" cy="2355215"/>
        </p:xfrm>
        <a:graphic>
          <a:graphicData uri="http://schemas.openxmlformats.org/drawingml/2006/table">
            <a:tbl>
              <a:tblPr firstRow="1" bandRow="1">
                <a:tableStyleId>{17292A2E-F333-43FB-9621-5CBBE7FDCDCB}</a:tableStyleId>
              </a:tblPr>
              <a:tblGrid>
                <a:gridCol w="1249045">
                  <a:extLst>
                    <a:ext uri="{9D8B030D-6E8A-4147-A177-3AD203B41FA5}">
                      <a16:colId xmlns:a16="http://schemas.microsoft.com/office/drawing/2014/main" val="20000"/>
                    </a:ext>
                  </a:extLst>
                </a:gridCol>
                <a:gridCol w="120205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tblGrid>
              <a:tr h="465455">
                <a:tc>
                  <a:txBody>
                    <a:bodyPr/>
                    <a:lstStyle/>
                    <a:p>
                      <a:pPr>
                        <a:buNone/>
                      </a:pPr>
                      <a:r>
                        <a:rPr lang="en-US" altLang="zh-CN" sz="1800" dirty="0"/>
                        <a:t>title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en-US" altLang="zh-CN" sz="1800" dirty="0"/>
                        <a:t>theater</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tc>
                  <a:txBody>
                    <a:bodyPr/>
                    <a:lstStyle/>
                    <a:p>
                      <a:pPr>
                        <a:buNone/>
                      </a:pPr>
                      <a:r>
                        <a:rPr lang="en-US" altLang="zh-CN" sz="1800"/>
                        <a:t>city</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002060"/>
                    </a:solidFill>
                  </a:tcPr>
                </a:tc>
                <a:extLst>
                  <a:ext uri="{0D108BD9-81ED-4DB2-BD59-A6C34878D82A}">
                    <a16:rowId xmlns:a16="http://schemas.microsoft.com/office/drawing/2014/main" val="10000"/>
                  </a:ext>
                </a:extLst>
              </a:tr>
              <a:tr h="381000">
                <a:tc>
                  <a:txBody>
                    <a:bodyPr/>
                    <a:lstStyle/>
                    <a:p>
                      <a:pPr>
                        <a:buNone/>
                      </a:pPr>
                      <a:r>
                        <a:rPr lang="en-US" altLang="zh-CN" sz="1800"/>
                        <a:t>antz</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Guild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shanghai</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1"/>
                  </a:ext>
                </a:extLst>
              </a:tr>
              <a:tr h="381000">
                <a:tc>
                  <a:txBody>
                    <a:bodyPr/>
                    <a:lstStyle/>
                    <a:p>
                      <a:pPr>
                        <a:buNone/>
                      </a:pPr>
                      <a:r>
                        <a:rPr lang="en-US" altLang="zh-CN" sz="1800" dirty="0" err="1"/>
                        <a:t>antz</a:t>
                      </a:r>
                      <a:endParaRPr lang="en-US" altLang="zh-CN" sz="1800"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Park</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Beijing</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2"/>
                  </a:ext>
                </a:extLst>
              </a:tr>
              <a:tr h="381000">
                <a:tc>
                  <a:txBody>
                    <a:bodyPr/>
                    <a:lstStyle/>
                    <a:p>
                      <a:pPr>
                        <a:buNone/>
                      </a:pPr>
                      <a:r>
                        <a:rPr lang="en-US" altLang="zh-CN" sz="1800">
                          <a:sym typeface="+mn-ea"/>
                        </a:rPr>
                        <a:t>Big hero 6</a:t>
                      </a:r>
                      <a:endParaRPr lang="zh-CN" alt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wood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Beijing</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3"/>
                  </a:ext>
                </a:extLst>
              </a:tr>
              <a:tr h="381000">
                <a:tc>
                  <a:txBody>
                    <a:bodyPr/>
                    <a:lstStyle/>
                    <a:p>
                      <a:pPr>
                        <a:buNone/>
                      </a:pPr>
                      <a:r>
                        <a:rPr lang="en-US" altLang="zh-CN" sz="1800">
                          <a:sym typeface="+mn-ea"/>
                        </a:rPr>
                        <a:t>Big hero 6</a:t>
                      </a:r>
                      <a:endParaRPr lang="zh-CN" alt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stone</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chongqing</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4"/>
                  </a:ext>
                </a:extLst>
              </a:tr>
              <a:tr h="185420">
                <a:tc>
                  <a:txBody>
                    <a:bodyPr/>
                    <a:lstStyle/>
                    <a:p>
                      <a:pPr>
                        <a:buNone/>
                      </a:pPr>
                      <a:r>
                        <a:rPr lang="en-US" altLang="zh-CN" sz="1800">
                          <a:sym typeface="+mn-ea"/>
                        </a:rPr>
                        <a:t>Big hero 6</a:t>
                      </a:r>
                      <a:endParaRPr lang="zh-CN" altLang="en-US" sz="18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a:t>Guild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lstStyle/>
                    <a:p>
                      <a:pPr>
                        <a:buNone/>
                      </a:pPr>
                      <a:r>
                        <a:rPr lang="en-US" altLang="zh-CN" sz="1800" dirty="0"/>
                        <a:t>shanghai</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extLst>
                  <a:ext uri="{0D108BD9-81ED-4DB2-BD59-A6C34878D82A}">
                    <a16:rowId xmlns:a16="http://schemas.microsoft.com/office/drawing/2014/main" val="10005"/>
                  </a:ext>
                </a:extLst>
              </a:tr>
            </a:tbl>
          </a:graphicData>
        </a:graphic>
      </p:graphicFrame>
      <p:sp>
        <p:nvSpPr>
          <p:cNvPr id="5" name="文本框 4"/>
          <p:cNvSpPr txBox="1"/>
          <p:nvPr/>
        </p:nvSpPr>
        <p:spPr>
          <a:xfrm>
            <a:off x="4900930" y="2798445"/>
            <a:ext cx="1657985" cy="460375"/>
          </a:xfrm>
          <a:prstGeom prst="rect">
            <a:avLst/>
          </a:prstGeom>
          <a:noFill/>
        </p:spPr>
        <p:txBody>
          <a:bodyPr wrap="square" rtlCol="0">
            <a:spAutoFit/>
          </a:bodyPr>
          <a:lstStyle/>
          <a:p>
            <a:r>
              <a:rPr lang="en-US" altLang="zh-CN" dirty="0" smtClean="0">
                <a:sym typeface="+mn-ea"/>
              </a:rPr>
              <a:t>film</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685800" y="228600"/>
            <a:ext cx="7793038" cy="763588"/>
          </a:xfrm>
        </p:spPr>
        <p:txBody>
          <a:bodyPr anchor="b"/>
          <a:lstStyle/>
          <a:p>
            <a:r>
              <a:rPr lang="zh-CN"/>
              <a:t>关系模型相关概念</a:t>
            </a:r>
            <a:r>
              <a:rPr lang="en-US" altLang="zh-CN"/>
              <a:t>—</a:t>
            </a:r>
            <a:r>
              <a:rPr lang="zh-CN" altLang="en-US"/>
              <a:t>主码</a:t>
            </a:r>
          </a:p>
        </p:txBody>
      </p:sp>
      <p:sp>
        <p:nvSpPr>
          <p:cNvPr id="152579" name="文本占位符 152578"/>
          <p:cNvSpPr>
            <a:spLocks noGrp="1"/>
          </p:cNvSpPr>
          <p:nvPr>
            <p:ph type="body" idx="1"/>
          </p:nvPr>
        </p:nvSpPr>
        <p:spPr>
          <a:xfrm>
            <a:off x="103505" y="1250315"/>
            <a:ext cx="8708390" cy="3543935"/>
          </a:xfrm>
        </p:spPr>
        <p:txBody>
          <a:bodyPr/>
          <a:lstStyle/>
          <a:p>
            <a:pPr>
              <a:lnSpc>
                <a:spcPct val="90000"/>
              </a:lnSpc>
              <a:spcBef>
                <a:spcPct val="0"/>
              </a:spcBef>
            </a:pPr>
            <a:r>
              <a:rPr lang="zh-CN" altLang="en-US" sz="2800" dirty="0"/>
              <a:t>主码（</a:t>
            </a:r>
            <a:r>
              <a:rPr lang="en-US" altLang="zh-CN" sz="2800" dirty="0"/>
              <a:t>Primary </a:t>
            </a:r>
            <a:r>
              <a:rPr lang="en-US" altLang="zh-CN" sz="2800" dirty="0" smtClean="0"/>
              <a:t>Key,</a:t>
            </a:r>
            <a:r>
              <a:rPr lang="zh-CN" altLang="en-US" sz="2800" dirty="0" smtClean="0"/>
              <a:t>主键</a:t>
            </a:r>
            <a:r>
              <a:rPr lang="en-US" altLang="zh-CN" sz="2800" dirty="0" smtClean="0"/>
              <a:t>）</a:t>
            </a:r>
            <a:endParaRPr lang="en-US" altLang="zh-CN" sz="2800" dirty="0"/>
          </a:p>
          <a:p>
            <a:pPr lvl="1">
              <a:lnSpc>
                <a:spcPct val="90000"/>
              </a:lnSpc>
              <a:spcBef>
                <a:spcPct val="0"/>
              </a:spcBef>
            </a:pPr>
            <a:r>
              <a:rPr lang="zh-CN" altLang="en-US" sz="2400" dirty="0"/>
              <a:t>进行数据库设计时，从一个关系的多个候选码中选定一个作为</a:t>
            </a:r>
            <a:r>
              <a:rPr lang="zh-CN" altLang="en-US" sz="2400" dirty="0">
                <a:solidFill>
                  <a:schemeClr val="hlink"/>
                </a:solidFill>
              </a:rPr>
              <a:t>主码</a:t>
            </a:r>
          </a:p>
          <a:p>
            <a:pPr lvl="1">
              <a:lnSpc>
                <a:spcPct val="90000"/>
              </a:lnSpc>
              <a:spcBef>
                <a:spcPct val="0"/>
              </a:spcBef>
            </a:pPr>
            <a:r>
              <a:rPr lang="zh-CN" altLang="en-US" sz="2400" dirty="0"/>
              <a:t>主码的各属性称作</a:t>
            </a:r>
            <a:r>
              <a:rPr lang="zh-CN" altLang="en-US" sz="2400" dirty="0">
                <a:solidFill>
                  <a:schemeClr val="hlink"/>
                </a:solidFill>
              </a:rPr>
              <a:t>主属性</a:t>
            </a:r>
          </a:p>
          <a:p>
            <a:pPr lvl="1">
              <a:lnSpc>
                <a:spcPct val="90000"/>
              </a:lnSpc>
              <a:spcBef>
                <a:spcPct val="0"/>
              </a:spcBef>
            </a:pPr>
            <a:r>
              <a:rPr lang="zh-CN" altLang="en-US" dirty="0">
                <a:sym typeface="+mn-ea"/>
              </a:rPr>
              <a:t>不包含在任何候选码中的属性称为</a:t>
            </a:r>
            <a:r>
              <a:rPr lang="zh-CN" altLang="en-US" dirty="0">
                <a:solidFill>
                  <a:srgbClr val="FF0000"/>
                </a:solidFill>
                <a:sym typeface="+mn-ea"/>
              </a:rPr>
              <a:t>非码属性</a:t>
            </a:r>
            <a:r>
              <a:rPr lang="zh-CN" altLang="en-US" dirty="0">
                <a:sym typeface="+mn-ea"/>
              </a:rPr>
              <a:t>(Non-key Attribute)</a:t>
            </a:r>
          </a:p>
          <a:p>
            <a:pPr lvl="1">
              <a:lnSpc>
                <a:spcPct val="90000"/>
              </a:lnSpc>
              <a:spcBef>
                <a:spcPct val="0"/>
              </a:spcBef>
            </a:pPr>
            <a:endParaRPr lang="zh-CN" altLang="en-US" dirty="0">
              <a:sym typeface="+mn-ea"/>
            </a:endParaRPr>
          </a:p>
          <a:p>
            <a:pPr marL="914400" lvl="3">
              <a:lnSpc>
                <a:spcPct val="90000"/>
              </a:lnSpc>
              <a:spcBef>
                <a:spcPct val="0"/>
              </a:spcBef>
            </a:pPr>
            <a:r>
              <a:rPr lang="zh-CN" altLang="en-US" sz="2400" dirty="0">
                <a:sym typeface="+mn-ea"/>
              </a:rPr>
              <a:t>例如</a:t>
            </a:r>
            <a:r>
              <a:rPr lang="zh-CN" altLang="en-US" sz="2400" dirty="0" smtClean="0">
                <a:sym typeface="+mn-ea"/>
              </a:rPr>
              <a:t>：</a:t>
            </a:r>
            <a:r>
              <a:rPr lang="en-US" altLang="zh-CN" sz="2400" dirty="0" smtClean="0">
                <a:sym typeface="+mn-ea"/>
              </a:rPr>
              <a:t>film(</a:t>
            </a:r>
            <a:r>
              <a:rPr lang="en-US" altLang="zh-CN" sz="2400" dirty="0" err="1" smtClean="0">
                <a:sym typeface="+mn-ea"/>
              </a:rPr>
              <a:t>title,theater,city</a:t>
            </a:r>
            <a:r>
              <a:rPr lang="en-US" altLang="zh-CN" sz="2400" dirty="0">
                <a:sym typeface="+mn-ea"/>
              </a:rPr>
              <a:t>)</a:t>
            </a:r>
            <a:r>
              <a:rPr lang="zh-CN" altLang="en-US" sz="2400" dirty="0">
                <a:sym typeface="+mn-ea"/>
              </a:rPr>
              <a:t>选择</a:t>
            </a:r>
            <a:r>
              <a:rPr lang="en-US" altLang="zh-CN" sz="2400" dirty="0">
                <a:sym typeface="+mn-ea"/>
              </a:rPr>
              <a:t>{</a:t>
            </a:r>
            <a:r>
              <a:rPr lang="en-US" altLang="zh-CN" sz="2400" dirty="0" err="1">
                <a:sym typeface="+mn-ea"/>
              </a:rPr>
              <a:t>title,city</a:t>
            </a:r>
            <a:r>
              <a:rPr lang="en-US" altLang="zh-CN" sz="2400" dirty="0">
                <a:sym typeface="+mn-ea"/>
              </a:rPr>
              <a:t>}</a:t>
            </a:r>
            <a:r>
              <a:rPr lang="zh-CN" altLang="en-US" sz="2400" dirty="0">
                <a:sym typeface="+mn-ea"/>
              </a:rPr>
              <a:t>为主码；</a:t>
            </a:r>
            <a:r>
              <a:rPr lang="en-US" altLang="zh-CN" sz="2400" dirty="0" err="1" smtClean="0">
                <a:sym typeface="+mn-ea"/>
              </a:rPr>
              <a:t>title,city</a:t>
            </a:r>
            <a:r>
              <a:rPr lang="zh-CN" altLang="en-US" sz="2400" dirty="0">
                <a:sym typeface="+mn-ea"/>
              </a:rPr>
              <a:t>都是主属性</a:t>
            </a:r>
            <a:endParaRPr lang="en-US" altLang="zh-CN" sz="2400" dirty="0"/>
          </a:p>
          <a:p>
            <a:pPr lvl="1">
              <a:lnSpc>
                <a:spcPct val="90000"/>
              </a:lnSpc>
              <a:spcBef>
                <a:spcPct val="0"/>
              </a:spcBef>
            </a:pPr>
            <a:endParaRPr lang="zh-CN" altLang="en-US" dirty="0"/>
          </a:p>
          <a:p>
            <a:pPr lvl="1">
              <a:lnSpc>
                <a:spcPct val="90000"/>
              </a:lnSpc>
              <a:spcBef>
                <a:spcPct val="0"/>
              </a:spcBef>
              <a:buNone/>
            </a:pPr>
            <a:endParaRPr lang="en-US" altLang="zh-CN" sz="2400" dirty="0"/>
          </a:p>
          <a:p>
            <a:pPr marL="0" lvl="0" indent="0">
              <a:lnSpc>
                <a:spcPct val="90000"/>
              </a:lnSpc>
              <a:spcBef>
                <a:spcPct val="0"/>
              </a:spcBef>
              <a:buNone/>
            </a:pPr>
            <a:endParaRPr lang="zh-CN" altLang="en-US" sz="2400" dirty="0"/>
          </a:p>
        </p:txBody>
      </p:sp>
      <p:sp>
        <p:nvSpPr>
          <p:cNvPr id="2" name="文本框 1"/>
          <p:cNvSpPr txBox="1"/>
          <p:nvPr/>
        </p:nvSpPr>
        <p:spPr>
          <a:xfrm>
            <a:off x="875030" y="4620260"/>
            <a:ext cx="6698615" cy="829945"/>
          </a:xfrm>
          <a:prstGeom prst="rect">
            <a:avLst/>
          </a:prstGeom>
          <a:noFill/>
        </p:spPr>
        <p:txBody>
          <a:bodyPr wrap="square" rtlCol="0">
            <a:spAutoFit/>
          </a:bodyPr>
          <a:lstStyle/>
          <a:p>
            <a:r>
              <a:rPr lang="zh-CN" altLang="en-US" spc="30" noProof="0" dirty="0" err="1" smtClean="0">
                <a:ln>
                  <a:noFill/>
                </a:ln>
                <a:effectLst/>
                <a:uLnTx/>
                <a:uFillTx/>
                <a:latin typeface="+mn-lt"/>
                <a:ea typeface="宋体" panose="02010600030101010101" pitchFamily="2" charset="-122"/>
                <a:sym typeface="+mn-ea"/>
              </a:rPr>
              <a:t>分析以下关系的主码、主属性、非主属性</a:t>
            </a:r>
            <a:r>
              <a:rPr lang="en-US" altLang="zh-CN" spc="30" noProof="0" dirty="0" err="1" smtClean="0">
                <a:ln>
                  <a:noFill/>
                </a:ln>
                <a:effectLst/>
                <a:uLnTx/>
                <a:uFillTx/>
                <a:latin typeface="+mn-lt"/>
                <a:ea typeface="宋体" panose="02010600030101010101" pitchFamily="2" charset="-122"/>
                <a:sym typeface="+mn-ea"/>
              </a:rPr>
              <a:t>StarsIn</a:t>
            </a:r>
            <a:r>
              <a:rPr lang="en-US" altLang="zh-CN" spc="30" noProof="0" dirty="0" smtClean="0">
                <a:ln>
                  <a:noFill/>
                </a:ln>
                <a:effectLst/>
                <a:uLnTx/>
                <a:uFillTx/>
                <a:latin typeface="+mn-lt"/>
                <a:ea typeface="宋体" panose="02010600030101010101" pitchFamily="2" charset="-122"/>
                <a:sym typeface="+mn-ea"/>
              </a:rPr>
              <a:t>(</a:t>
            </a:r>
            <a:r>
              <a:rPr lang="en-US" altLang="zh-CN" spc="30" noProof="0" dirty="0" err="1" smtClean="0">
                <a:ln>
                  <a:noFill/>
                </a:ln>
                <a:effectLst/>
                <a:uLnTx/>
                <a:uFillTx/>
                <a:latin typeface="+mn-lt"/>
                <a:ea typeface="宋体" panose="02010600030101010101" pitchFamily="2" charset="-122"/>
                <a:sym typeface="+mn-ea"/>
              </a:rPr>
              <a:t>movietitle</a:t>
            </a:r>
            <a:r>
              <a:rPr lang="en-US" altLang="zh-CN" spc="30" noProof="0" dirty="0" smtClean="0">
                <a:ln>
                  <a:noFill/>
                </a:ln>
                <a:effectLst/>
                <a:uLnTx/>
                <a:uFillTx/>
                <a:latin typeface="+mn-lt"/>
                <a:ea typeface="宋体" panose="02010600030101010101" pitchFamily="2" charset="-122"/>
                <a:sym typeface="+mn-ea"/>
              </a:rPr>
              <a:t> ,</a:t>
            </a:r>
            <a:r>
              <a:rPr lang="en-US" altLang="zh-CN" spc="30" noProof="0" dirty="0" err="1" smtClean="0">
                <a:ln>
                  <a:noFill/>
                </a:ln>
                <a:effectLst/>
                <a:uLnTx/>
                <a:uFillTx/>
                <a:latin typeface="+mn-lt"/>
                <a:ea typeface="宋体" panose="02010600030101010101" pitchFamily="2" charset="-122"/>
                <a:sym typeface="+mn-ea"/>
              </a:rPr>
              <a:t>movieyear</a:t>
            </a:r>
            <a:r>
              <a:rPr lang="en-US" altLang="zh-CN" spc="30" noProof="0" dirty="0" smtClean="0">
                <a:ln>
                  <a:noFill/>
                </a:ln>
                <a:effectLst/>
                <a:uLnTx/>
                <a:uFillTx/>
                <a:latin typeface="+mn-lt"/>
                <a:ea typeface="宋体" panose="02010600030101010101" pitchFamily="2" charset="-122"/>
                <a:sym typeface="+mn-ea"/>
              </a:rPr>
              <a:t> ,</a:t>
            </a:r>
            <a:r>
              <a:rPr lang="en-US" altLang="zh-CN" spc="30" noProof="0" dirty="0" err="1">
                <a:ln>
                  <a:noFill/>
                </a:ln>
                <a:effectLst/>
                <a:uLnTx/>
                <a:uFillTx/>
                <a:latin typeface="+mn-lt"/>
                <a:ea typeface="宋体" panose="02010600030101010101" pitchFamily="2" charset="-122"/>
                <a:sym typeface="+mn-ea"/>
              </a:rPr>
              <a:t>starname</a:t>
            </a:r>
            <a:r>
              <a:rPr lang="en-US" altLang="zh-CN" spc="30" noProof="0" dirty="0">
                <a:ln>
                  <a:noFill/>
                </a:ln>
                <a:effectLst/>
                <a:uLnTx/>
                <a:uFillTx/>
                <a:latin typeface="+mn-lt"/>
                <a:ea typeface="宋体" panose="02010600030101010101" pitchFamily="2" charset="-122"/>
                <a:sym typeface="+mn-ea"/>
              </a:rPr>
              <a:t>)</a:t>
            </a:r>
            <a:endParaRPr lang="zh-CN" altLang="en-US"/>
          </a:p>
        </p:txBody>
      </p:sp>
      <p:pic>
        <p:nvPicPr>
          <p:cNvPr id="3" name="图片 2"/>
          <p:cNvPicPr>
            <a:picLocks noChangeAspect="1"/>
          </p:cNvPicPr>
          <p:nvPr/>
        </p:nvPicPr>
        <p:blipFill>
          <a:blip r:embed="rId3"/>
          <a:stretch>
            <a:fillRect/>
          </a:stretch>
        </p:blipFill>
        <p:spPr>
          <a:xfrm>
            <a:off x="875030" y="6021288"/>
            <a:ext cx="6331736" cy="432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Effect transition="in" filter="wipe(down)">
                                      <p:cBhvr>
                                        <p:cTn id="7" dur="500"/>
                                        <p:tgtEl>
                                          <p:spTgt spid="15257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2579">
                                            <p:txEl>
                                              <p:pRg st="3" end="3"/>
                                            </p:txEl>
                                          </p:spTgt>
                                        </p:tgtEl>
                                        <p:attrNameLst>
                                          <p:attrName>style.visibility</p:attrName>
                                        </p:attrNameLst>
                                      </p:cBhvr>
                                      <p:to>
                                        <p:strVal val="visible"/>
                                      </p:to>
                                    </p:set>
                                    <p:animEffect transition="in" filter="wipe(down)">
                                      <p:cBhvr>
                                        <p:cTn id="10" dur="500"/>
                                        <p:tgtEl>
                                          <p:spTgt spid="1525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2579">
                                            <p:txEl>
                                              <p:pRg st="5" end="5"/>
                                            </p:txEl>
                                          </p:spTgt>
                                        </p:tgtEl>
                                        <p:attrNameLst>
                                          <p:attrName>style.visibility</p:attrName>
                                        </p:attrNameLst>
                                      </p:cBhvr>
                                      <p:to>
                                        <p:strVal val="visible"/>
                                      </p:to>
                                    </p:set>
                                    <p:animEffect transition="in" filter="barn(inVertical)">
                                      <p:cBhvr>
                                        <p:cTn id="15" dur="500"/>
                                        <p:tgtEl>
                                          <p:spTgt spid="15257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amond(in)">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685800" y="228600"/>
            <a:ext cx="7793038" cy="763588"/>
          </a:xfrm>
        </p:spPr>
        <p:txBody>
          <a:bodyPr anchor="b"/>
          <a:lstStyle/>
          <a:p>
            <a:r>
              <a:rPr lang="zh-CN"/>
              <a:t>关系模型相关概念</a:t>
            </a:r>
            <a:r>
              <a:rPr lang="en-US" altLang="zh-CN">
                <a:sym typeface="+mn-ea"/>
              </a:rPr>
              <a:t>—</a:t>
            </a:r>
            <a:r>
              <a:rPr lang="zh-CN" altLang="en-US">
                <a:sym typeface="+mn-ea"/>
              </a:rPr>
              <a:t>全码</a:t>
            </a:r>
            <a:endParaRPr lang="zh-CN"/>
          </a:p>
        </p:txBody>
      </p:sp>
      <p:sp>
        <p:nvSpPr>
          <p:cNvPr id="152579" name="文本占位符 152578"/>
          <p:cNvSpPr>
            <a:spLocks noGrp="1"/>
          </p:cNvSpPr>
          <p:nvPr>
            <p:ph type="body" idx="1"/>
          </p:nvPr>
        </p:nvSpPr>
        <p:spPr>
          <a:xfrm>
            <a:off x="391795" y="1266825"/>
            <a:ext cx="8087360" cy="4422775"/>
          </a:xfrm>
        </p:spPr>
        <p:txBody>
          <a:bodyPr/>
          <a:lstStyle/>
          <a:p>
            <a:pPr>
              <a:lnSpc>
                <a:spcPct val="90000"/>
              </a:lnSpc>
              <a:spcBef>
                <a:spcPct val="0"/>
              </a:spcBef>
            </a:pPr>
            <a:r>
              <a:rPr lang="zh-CN" altLang="en-US" sz="2800" dirty="0">
                <a:sym typeface="+mn-ea"/>
              </a:rPr>
              <a:t>全码(All Key) </a:t>
            </a:r>
            <a:endParaRPr lang="zh-CN" altLang="en-US" sz="2800" dirty="0"/>
          </a:p>
          <a:p>
            <a:pPr lvl="1"/>
            <a:r>
              <a:rPr lang="zh-CN" altLang="en-US" dirty="0">
                <a:sym typeface="+mn-ea"/>
              </a:rPr>
              <a:t>若关系中的所有属性组是这个关系模式的候选码，称为全码</a:t>
            </a:r>
            <a:endParaRPr lang="zh-CN" altLang="en-US" sz="2400" dirty="0"/>
          </a:p>
          <a:p>
            <a:pPr>
              <a:lnSpc>
                <a:spcPct val="90000"/>
              </a:lnSpc>
              <a:spcBef>
                <a:spcPct val="0"/>
              </a:spcBef>
            </a:pPr>
            <a:endParaRPr lang="zh-CN" altLang="en-US" sz="2400" dirty="0"/>
          </a:p>
        </p:txBody>
      </p:sp>
      <p:sp>
        <p:nvSpPr>
          <p:cNvPr id="2" name="文本框 1"/>
          <p:cNvSpPr txBox="1"/>
          <p:nvPr/>
        </p:nvSpPr>
        <p:spPr>
          <a:xfrm>
            <a:off x="1233011" y="3140968"/>
            <a:ext cx="6698615" cy="460375"/>
          </a:xfrm>
          <a:prstGeom prst="rect">
            <a:avLst/>
          </a:prstGeom>
          <a:noFill/>
        </p:spPr>
        <p:txBody>
          <a:bodyPr wrap="square" rtlCol="0">
            <a:spAutoFit/>
          </a:bodyPr>
          <a:lstStyle/>
          <a:p>
            <a:r>
              <a:rPr lang="en-US" altLang="zh-CN" spc="30" noProof="0" dirty="0" err="1" smtClean="0">
                <a:ln>
                  <a:noFill/>
                </a:ln>
                <a:effectLst/>
                <a:uLnTx/>
                <a:uFillTx/>
                <a:latin typeface="+mn-lt"/>
                <a:ea typeface="宋体" panose="02010600030101010101" pitchFamily="2" charset="-122"/>
                <a:sym typeface="+mn-ea"/>
              </a:rPr>
              <a:t>StarsIn</a:t>
            </a:r>
            <a:r>
              <a:rPr lang="en-US" altLang="zh-CN" spc="30" noProof="0" dirty="0" smtClean="0">
                <a:ln>
                  <a:noFill/>
                </a:ln>
                <a:effectLst/>
                <a:uLnTx/>
                <a:uFillTx/>
                <a:latin typeface="+mn-lt"/>
                <a:ea typeface="宋体" panose="02010600030101010101" pitchFamily="2" charset="-122"/>
                <a:sym typeface="+mn-ea"/>
              </a:rPr>
              <a:t>(</a:t>
            </a:r>
            <a:r>
              <a:rPr lang="en-US" altLang="zh-CN" u="sng" spc="30" noProof="0" dirty="0" err="1" smtClean="0">
                <a:ln>
                  <a:noFill/>
                </a:ln>
                <a:effectLst/>
                <a:uLnTx/>
                <a:uFillTx/>
                <a:latin typeface="+mn-lt"/>
                <a:ea typeface="宋体" panose="02010600030101010101" pitchFamily="2" charset="-122"/>
                <a:sym typeface="+mn-ea"/>
              </a:rPr>
              <a:t>movietitle</a:t>
            </a:r>
            <a:r>
              <a:rPr lang="en-US" altLang="zh-CN" u="sng" spc="30" noProof="0" dirty="0" smtClean="0">
                <a:ln>
                  <a:noFill/>
                </a:ln>
                <a:effectLst/>
                <a:uLnTx/>
                <a:uFillTx/>
                <a:latin typeface="+mn-lt"/>
                <a:ea typeface="宋体" panose="02010600030101010101" pitchFamily="2" charset="-122"/>
                <a:sym typeface="+mn-ea"/>
              </a:rPr>
              <a:t> ,</a:t>
            </a:r>
            <a:r>
              <a:rPr lang="en-US" altLang="zh-CN" u="sng" spc="30" noProof="0" dirty="0" err="1" smtClean="0">
                <a:ln>
                  <a:noFill/>
                </a:ln>
                <a:effectLst/>
                <a:uLnTx/>
                <a:uFillTx/>
                <a:latin typeface="+mn-lt"/>
                <a:ea typeface="宋体" panose="02010600030101010101" pitchFamily="2" charset="-122"/>
                <a:sym typeface="+mn-ea"/>
              </a:rPr>
              <a:t>movieyear</a:t>
            </a:r>
            <a:r>
              <a:rPr lang="en-US" altLang="zh-CN" u="sng" spc="30" noProof="0" dirty="0" smtClean="0">
                <a:ln>
                  <a:noFill/>
                </a:ln>
                <a:effectLst/>
                <a:uLnTx/>
                <a:uFillTx/>
                <a:latin typeface="+mn-lt"/>
                <a:ea typeface="宋体" panose="02010600030101010101" pitchFamily="2" charset="-122"/>
                <a:sym typeface="+mn-ea"/>
              </a:rPr>
              <a:t> ,</a:t>
            </a:r>
            <a:r>
              <a:rPr lang="en-US" altLang="zh-CN" u="sng" spc="30" noProof="0" dirty="0" err="1">
                <a:ln>
                  <a:noFill/>
                </a:ln>
                <a:effectLst/>
                <a:uLnTx/>
                <a:uFillTx/>
                <a:latin typeface="+mn-lt"/>
                <a:ea typeface="宋体" panose="02010600030101010101" pitchFamily="2" charset="-122"/>
                <a:sym typeface="+mn-ea"/>
              </a:rPr>
              <a:t>starname</a:t>
            </a:r>
            <a:r>
              <a:rPr lang="en-US" altLang="zh-CN" spc="30" noProof="0" dirty="0">
                <a:ln>
                  <a:noFill/>
                </a:ln>
                <a:effectLst/>
                <a:uLnTx/>
                <a:uFillTx/>
                <a:latin typeface="+mn-lt"/>
                <a:ea typeface="宋体" panose="02010600030101010101" pitchFamily="2" charset="-122"/>
                <a:sym typeface="+mn-ea"/>
              </a:rPr>
              <a:t>)</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746447"/>
            <a:ext cx="9036496" cy="3804118"/>
          </a:xfrm>
          <a:prstGeom prst="rect">
            <a:avLst/>
          </a:prstGeom>
        </p:spPr>
        <p:txBody>
          <a:bodyPr wrap="square">
            <a:spAutoFit/>
          </a:bodyPr>
          <a:lstStyle/>
          <a:p>
            <a:pPr lvl="1">
              <a:lnSpc>
                <a:spcPct val="90000"/>
              </a:lnSpc>
              <a:spcBef>
                <a:spcPct val="0"/>
              </a:spcBef>
            </a:pPr>
            <a:r>
              <a:rPr lang="zh-CN" altLang="en-US" sz="2800" b="0" dirty="0"/>
              <a:t>练习：试确定以下关系模式</a:t>
            </a:r>
            <a:r>
              <a:rPr lang="zh-CN" altLang="en-US" sz="2800" b="0" dirty="0" smtClean="0"/>
              <a:t>的</a:t>
            </a:r>
            <a:r>
              <a:rPr lang="zh-CN" altLang="en-US" sz="2800" b="0" dirty="0"/>
              <a:t>主</a:t>
            </a:r>
            <a:r>
              <a:rPr lang="zh-CN" altLang="en-US" sz="2800" b="0" dirty="0" smtClean="0"/>
              <a:t>码</a:t>
            </a:r>
            <a:r>
              <a:rPr lang="zh-CN" altLang="en-US" sz="2800" b="0" dirty="0">
                <a:solidFill>
                  <a:schemeClr val="hlink"/>
                </a:solidFill>
              </a:rPr>
              <a:t>：</a:t>
            </a:r>
          </a:p>
          <a:p>
            <a:pPr lvl="2">
              <a:lnSpc>
                <a:spcPct val="90000"/>
              </a:lnSpc>
              <a:spcBef>
                <a:spcPct val="0"/>
              </a:spcBef>
            </a:pPr>
            <a:r>
              <a:rPr lang="en-US" altLang="zh-CN" b="0" spc="30" dirty="0">
                <a:ea typeface="宋体" panose="02010600030101010101" pitchFamily="2" charset="-122"/>
                <a:sym typeface="+mn-ea"/>
              </a:rPr>
              <a:t>movies(title ,year ,length </a:t>
            </a:r>
            <a:r>
              <a:rPr lang="en-US" altLang="zh-CN" b="0" spc="30" dirty="0" smtClean="0">
                <a:ea typeface="宋体" panose="02010600030101010101" pitchFamily="2" charset="-122"/>
                <a:sym typeface="+mn-ea"/>
              </a:rPr>
              <a:t>,type </a:t>
            </a:r>
            <a:r>
              <a:rPr lang="en-US" altLang="zh-CN" b="0" spc="30" dirty="0">
                <a:ea typeface="宋体" panose="02010600030101010101" pitchFamily="2" charset="-122"/>
                <a:sym typeface="+mn-ea"/>
              </a:rPr>
              <a:t>,</a:t>
            </a:r>
            <a:r>
              <a:rPr lang="en-US" altLang="zh-CN" b="0" spc="30" dirty="0" err="1">
                <a:ea typeface="宋体" panose="02010600030101010101" pitchFamily="2" charset="-122"/>
                <a:sym typeface="+mn-ea"/>
              </a:rPr>
              <a:t>studioName</a:t>
            </a:r>
            <a:r>
              <a:rPr lang="en-US" altLang="zh-CN" b="0" spc="30" dirty="0">
                <a:ea typeface="宋体" panose="02010600030101010101" pitchFamily="2" charset="-122"/>
                <a:sym typeface="+mn-ea"/>
              </a:rPr>
              <a:t> </a:t>
            </a:r>
            <a:r>
              <a:rPr lang="en-US" altLang="zh-CN" b="0" spc="30" dirty="0" smtClean="0">
                <a:ea typeface="宋体" panose="02010600030101010101" pitchFamily="2" charset="-122"/>
                <a:sym typeface="+mn-ea"/>
              </a:rPr>
              <a:t>,</a:t>
            </a:r>
            <a:r>
              <a:rPr lang="en-US" altLang="zh-CN" spc="30" dirty="0">
                <a:ea typeface="宋体" panose="02010600030101010101" pitchFamily="2" charset="-122"/>
                <a:sym typeface="+mn-ea"/>
              </a:rPr>
              <a:t> </a:t>
            </a:r>
            <a:r>
              <a:rPr lang="en-US" altLang="zh-CN" b="0" spc="30" dirty="0" err="1">
                <a:ea typeface="宋体" panose="02010600030101010101" pitchFamily="2" charset="-122"/>
                <a:sym typeface="+mn-ea"/>
              </a:rPr>
              <a:t>producerC</a:t>
            </a:r>
            <a:r>
              <a:rPr lang="en-US" altLang="zh-CN" b="0" spc="30" dirty="0" smtClean="0">
                <a:ea typeface="宋体" panose="02010600030101010101" pitchFamily="2" charset="-122"/>
                <a:sym typeface="+mn-ea"/>
              </a:rPr>
              <a:t> </a:t>
            </a:r>
            <a:r>
              <a:rPr lang="en-US" altLang="zh-CN" b="0" spc="30" dirty="0">
                <a:ea typeface="宋体" panose="02010600030101010101" pitchFamily="2" charset="-122"/>
                <a:sym typeface="+mn-ea"/>
              </a:rPr>
              <a:t>)</a:t>
            </a:r>
          </a:p>
          <a:p>
            <a:pPr lvl="2">
              <a:lnSpc>
                <a:spcPct val="90000"/>
              </a:lnSpc>
              <a:spcBef>
                <a:spcPct val="0"/>
              </a:spcBef>
            </a:pPr>
            <a:endParaRPr lang="en-US" altLang="zh-CN" b="0" spc="30" dirty="0">
              <a:ea typeface="宋体" panose="02010600030101010101" pitchFamily="2" charset="-122"/>
              <a:sym typeface="+mn-ea"/>
            </a:endParaRPr>
          </a:p>
          <a:p>
            <a:pPr lvl="2">
              <a:lnSpc>
                <a:spcPct val="90000"/>
              </a:lnSpc>
              <a:spcBef>
                <a:spcPct val="0"/>
              </a:spcBef>
            </a:pPr>
            <a:r>
              <a:rPr lang="en-US" altLang="zh-CN" b="0" spc="30" dirty="0" err="1">
                <a:ea typeface="宋体" panose="02010600030101010101" pitchFamily="2" charset="-122"/>
                <a:sym typeface="+mn-ea"/>
              </a:rPr>
              <a:t>MovieStar</a:t>
            </a:r>
            <a:r>
              <a:rPr lang="en-US" altLang="zh-CN" b="0" spc="30" dirty="0">
                <a:ea typeface="宋体" panose="02010600030101010101" pitchFamily="2" charset="-122"/>
                <a:sym typeface="+mn-ea"/>
              </a:rPr>
              <a:t>(name, address ,gender ,birthdate)</a:t>
            </a:r>
          </a:p>
          <a:p>
            <a:pPr lvl="2">
              <a:lnSpc>
                <a:spcPct val="90000"/>
              </a:lnSpc>
              <a:spcBef>
                <a:spcPct val="0"/>
              </a:spcBef>
            </a:pPr>
            <a:endParaRPr lang="en-US" altLang="zh-CN" b="0" spc="30" dirty="0">
              <a:ea typeface="宋体" panose="02010600030101010101" pitchFamily="2" charset="-122"/>
              <a:sym typeface="+mn-ea"/>
            </a:endParaRPr>
          </a:p>
          <a:p>
            <a:pPr lvl="2">
              <a:lnSpc>
                <a:spcPct val="90000"/>
              </a:lnSpc>
              <a:spcBef>
                <a:spcPct val="0"/>
              </a:spcBef>
            </a:pPr>
            <a:r>
              <a:rPr lang="en-US" altLang="zh-CN" b="0" spc="30" dirty="0" err="1">
                <a:ea typeface="宋体" panose="02010600030101010101" pitchFamily="2" charset="-122"/>
                <a:sym typeface="+mn-ea"/>
              </a:rPr>
              <a:t>StarsIn</a:t>
            </a:r>
            <a:r>
              <a:rPr lang="en-US" altLang="zh-CN" b="0" spc="30" dirty="0">
                <a:ea typeface="宋体" panose="02010600030101010101" pitchFamily="2" charset="-122"/>
                <a:sym typeface="+mn-ea"/>
              </a:rPr>
              <a:t>(</a:t>
            </a:r>
            <a:r>
              <a:rPr lang="en-US" altLang="zh-CN" b="0" spc="30" dirty="0" err="1">
                <a:ea typeface="宋体" panose="02010600030101010101" pitchFamily="2" charset="-122"/>
                <a:sym typeface="+mn-ea"/>
              </a:rPr>
              <a:t>movietitle</a:t>
            </a:r>
            <a:r>
              <a:rPr lang="en-US" altLang="zh-CN" b="0" spc="30" dirty="0">
                <a:ea typeface="宋体" panose="02010600030101010101" pitchFamily="2" charset="-122"/>
                <a:sym typeface="+mn-ea"/>
              </a:rPr>
              <a:t> ,</a:t>
            </a:r>
            <a:r>
              <a:rPr lang="en-US" altLang="zh-CN" b="0" spc="30" dirty="0" err="1">
                <a:ea typeface="宋体" panose="02010600030101010101" pitchFamily="2" charset="-122"/>
                <a:sym typeface="+mn-ea"/>
              </a:rPr>
              <a:t>movieyear</a:t>
            </a:r>
            <a:r>
              <a:rPr lang="en-US" altLang="zh-CN" b="0" spc="30" dirty="0">
                <a:ea typeface="宋体" panose="02010600030101010101" pitchFamily="2" charset="-122"/>
                <a:sym typeface="+mn-ea"/>
              </a:rPr>
              <a:t> ,</a:t>
            </a:r>
            <a:r>
              <a:rPr lang="en-US" altLang="zh-CN" b="0" spc="30" dirty="0" err="1">
                <a:ea typeface="宋体" panose="02010600030101010101" pitchFamily="2" charset="-122"/>
                <a:sym typeface="+mn-ea"/>
              </a:rPr>
              <a:t>starname</a:t>
            </a:r>
            <a:r>
              <a:rPr lang="en-US" altLang="zh-CN" b="0" spc="30" dirty="0">
                <a:ea typeface="宋体" panose="02010600030101010101" pitchFamily="2" charset="-122"/>
                <a:sym typeface="+mn-ea"/>
              </a:rPr>
              <a:t>)</a:t>
            </a:r>
          </a:p>
          <a:p>
            <a:pPr lvl="2">
              <a:lnSpc>
                <a:spcPct val="90000"/>
              </a:lnSpc>
              <a:spcBef>
                <a:spcPct val="0"/>
              </a:spcBef>
            </a:pPr>
            <a:endParaRPr lang="en-US" altLang="zh-CN" b="0" spc="30" dirty="0">
              <a:ea typeface="宋体" panose="02010600030101010101" pitchFamily="2" charset="-122"/>
              <a:sym typeface="+mn-ea"/>
            </a:endParaRPr>
          </a:p>
          <a:p>
            <a:pPr lvl="2">
              <a:lnSpc>
                <a:spcPct val="90000"/>
              </a:lnSpc>
              <a:spcBef>
                <a:spcPct val="0"/>
              </a:spcBef>
            </a:pPr>
            <a:r>
              <a:rPr lang="en-US" altLang="zh-CN" b="0" spc="30" dirty="0" err="1">
                <a:ea typeface="宋体" panose="02010600030101010101" pitchFamily="2" charset="-122"/>
                <a:sym typeface="+mn-ea"/>
              </a:rPr>
              <a:t>movieExec</a:t>
            </a:r>
            <a:r>
              <a:rPr lang="en-US" altLang="zh-CN" b="0" spc="30" dirty="0">
                <a:ea typeface="宋体" panose="02010600030101010101" pitchFamily="2" charset="-122"/>
                <a:sym typeface="+mn-ea"/>
              </a:rPr>
              <a:t>(name ,address </a:t>
            </a:r>
            <a:r>
              <a:rPr lang="en-US" altLang="zh-CN" b="0" spc="30" dirty="0" smtClean="0">
                <a:ea typeface="宋体" panose="02010600030101010101" pitchFamily="2" charset="-122"/>
                <a:sym typeface="+mn-ea"/>
              </a:rPr>
              <a:t>,cert ,worth</a:t>
            </a:r>
            <a:r>
              <a:rPr lang="en-US" altLang="zh-CN" b="0" spc="30" dirty="0">
                <a:ea typeface="宋体" panose="02010600030101010101" pitchFamily="2" charset="-122"/>
                <a:sym typeface="+mn-ea"/>
              </a:rPr>
              <a:t>)</a:t>
            </a:r>
          </a:p>
          <a:p>
            <a:pPr lvl="2">
              <a:lnSpc>
                <a:spcPct val="90000"/>
              </a:lnSpc>
              <a:spcBef>
                <a:spcPct val="0"/>
              </a:spcBef>
            </a:pPr>
            <a:endParaRPr lang="en-US" altLang="zh-CN" b="0" spc="30" dirty="0">
              <a:ea typeface="宋体" panose="02010600030101010101" pitchFamily="2" charset="-122"/>
              <a:sym typeface="+mn-ea"/>
            </a:endParaRPr>
          </a:p>
          <a:p>
            <a:pPr lvl="2">
              <a:lnSpc>
                <a:spcPct val="90000"/>
              </a:lnSpc>
              <a:spcBef>
                <a:spcPct val="0"/>
              </a:spcBef>
            </a:pPr>
            <a:r>
              <a:rPr lang="en-US" altLang="zh-CN" b="0" spc="30" dirty="0" smtClean="0">
                <a:ea typeface="宋体" panose="02010600030101010101" pitchFamily="2" charset="-122"/>
                <a:sym typeface="+mn-ea"/>
              </a:rPr>
              <a:t>Studio(</a:t>
            </a:r>
            <a:r>
              <a:rPr lang="en-US" altLang="zh-CN" b="0" spc="30" dirty="0" err="1" smtClean="0">
                <a:ea typeface="宋体" panose="02010600030101010101" pitchFamily="2" charset="-122"/>
                <a:sym typeface="+mn-ea"/>
              </a:rPr>
              <a:t>name,address,presC</a:t>
            </a:r>
            <a:r>
              <a:rPr lang="en-US" altLang="zh-CN" b="0" spc="30" dirty="0" smtClean="0">
                <a:ea typeface="宋体" panose="02010600030101010101" pitchFamily="2" charset="-122"/>
                <a:sym typeface="+mn-ea"/>
              </a:rPr>
              <a:t>)</a:t>
            </a:r>
            <a:endParaRPr lang="en-US" altLang="zh-CN" b="0" spc="30" dirty="0">
              <a:ea typeface="宋体" panose="02010600030101010101" pitchFamily="2" charset="-122"/>
            </a:endParaRPr>
          </a:p>
          <a:p>
            <a:pPr lvl="2">
              <a:lnSpc>
                <a:spcPct val="90000"/>
              </a:lnSpc>
              <a:spcBef>
                <a:spcPct val="0"/>
              </a:spcBef>
            </a:pPr>
            <a:endParaRPr lang="zh-CN" altLang="en-US" b="0" dirty="0">
              <a:solidFill>
                <a:schemeClr val="hlink"/>
              </a:solidFill>
            </a:endParaRPr>
          </a:p>
        </p:txBody>
      </p:sp>
      <p:pic>
        <p:nvPicPr>
          <p:cNvPr id="3" name="图片 2" descr="&lt;strong&gt;Question&lt;/strong&gt; Mark Help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cxnSp>
        <p:nvCxnSpPr>
          <p:cNvPr id="5" name="直接连接符 4"/>
          <p:cNvCxnSpPr/>
          <p:nvPr/>
        </p:nvCxnSpPr>
        <p:spPr>
          <a:xfrm>
            <a:off x="2195736" y="2564904"/>
            <a:ext cx="129614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2483768" y="3212976"/>
            <a:ext cx="100811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2195736" y="3933056"/>
            <a:ext cx="44644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a:off x="4644008" y="4509120"/>
            <a:ext cx="93610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a:off x="2015716" y="5157192"/>
            <a:ext cx="93610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840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51520" y="1288427"/>
            <a:ext cx="5634674" cy="392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Char char="Ø"/>
            </a:pPr>
            <a:r>
              <a:rPr lang="en-US" altLang="zh-CN" dirty="0" err="1">
                <a:latin typeface="Franklin Gothic Book" pitchFamily="34" charset="0"/>
                <a:ea typeface="黑体" panose="02010609060101010101" pitchFamily="49" charset="-122"/>
                <a:sym typeface="Calibri" panose="020F0502020204030204" pitchFamily="34" charset="0"/>
              </a:rPr>
              <a:t>E.F.Codd</a:t>
            </a:r>
            <a:r>
              <a:rPr lang="zh-CN" altLang="en-US" dirty="0">
                <a:latin typeface="Franklin Gothic Book" pitchFamily="34" charset="0"/>
                <a:ea typeface="黑体" panose="02010609060101010101" pitchFamily="49" charset="-122"/>
                <a:sym typeface="Calibri" panose="020F0502020204030204" pitchFamily="34" charset="0"/>
              </a:rPr>
              <a:t>，英国人，</a:t>
            </a:r>
            <a:r>
              <a:rPr lang="en-US" altLang="zh-CN" dirty="0">
                <a:latin typeface="Franklin Gothic Book" pitchFamily="34" charset="0"/>
                <a:ea typeface="黑体" panose="02010609060101010101" pitchFamily="49" charset="-122"/>
                <a:sym typeface="Calibri" panose="020F0502020204030204" pitchFamily="34" charset="0"/>
              </a:rPr>
              <a:t>1923</a:t>
            </a:r>
            <a:r>
              <a:rPr lang="zh-CN" altLang="en-US" dirty="0">
                <a:latin typeface="Franklin Gothic Book" pitchFamily="34" charset="0"/>
                <a:ea typeface="黑体" panose="02010609060101010101" pitchFamily="49" charset="-122"/>
                <a:sym typeface="Calibri" panose="020F0502020204030204" pitchFamily="34" charset="0"/>
              </a:rPr>
              <a:t>生于英格兰中部波特兰。第二次世界大战时应征入伍，在皇家空军服役。 大战结束后，到英国牛津大学数学专业学习，</a:t>
            </a:r>
            <a:r>
              <a:rPr lang="en-US" altLang="zh-CN" dirty="0">
                <a:latin typeface="Franklin Gothic Book" pitchFamily="34" charset="0"/>
                <a:ea typeface="黑体" panose="02010609060101010101" pitchFamily="49" charset="-122"/>
                <a:sym typeface="Calibri" panose="020F0502020204030204" pitchFamily="34" charset="0"/>
              </a:rPr>
              <a:t>1963</a:t>
            </a:r>
            <a:r>
              <a:rPr lang="zh-CN" altLang="en-US" dirty="0">
                <a:latin typeface="Franklin Gothic Book" pitchFamily="34" charset="0"/>
                <a:ea typeface="黑体" panose="02010609060101010101" pitchFamily="49" charset="-122"/>
                <a:sym typeface="Calibri" panose="020F0502020204030204" pitchFamily="34" charset="0"/>
              </a:rPr>
              <a:t>年获得硕士学位，</a:t>
            </a:r>
            <a:r>
              <a:rPr lang="en-US" altLang="zh-CN" dirty="0">
                <a:latin typeface="Franklin Gothic Book" pitchFamily="34" charset="0"/>
                <a:ea typeface="黑体" panose="02010609060101010101" pitchFamily="49" charset="-122"/>
                <a:sym typeface="Calibri" panose="020F0502020204030204" pitchFamily="34" charset="0"/>
              </a:rPr>
              <a:t>1965</a:t>
            </a:r>
            <a:r>
              <a:rPr lang="zh-CN" altLang="en-US" dirty="0">
                <a:latin typeface="Franklin Gothic Book" pitchFamily="34" charset="0"/>
                <a:ea typeface="黑体" panose="02010609060101010101" pitchFamily="49" charset="-122"/>
                <a:sym typeface="Calibri" panose="020F0502020204030204" pitchFamily="34" charset="0"/>
              </a:rPr>
              <a:t>年又获得博士学位。 </a:t>
            </a:r>
          </a:p>
          <a:p>
            <a:pPr>
              <a:spcBef>
                <a:spcPct val="20000"/>
              </a:spcBef>
              <a:buFont typeface="Wingdings" panose="05000000000000000000" pitchFamily="2" charset="2"/>
              <a:buChar char="Ø"/>
            </a:pPr>
            <a:r>
              <a:rPr lang="en-US" altLang="zh-CN" dirty="0">
                <a:latin typeface="Franklin Gothic Book" pitchFamily="34" charset="0"/>
                <a:ea typeface="黑体" panose="02010609060101010101" pitchFamily="49" charset="-122"/>
                <a:sym typeface="Calibri" panose="020F0502020204030204" pitchFamily="34" charset="0"/>
              </a:rPr>
              <a:t>60</a:t>
            </a:r>
            <a:r>
              <a:rPr lang="zh-CN" altLang="en-US" dirty="0">
                <a:latin typeface="Franklin Gothic Book" pitchFamily="34" charset="0"/>
                <a:ea typeface="黑体" panose="02010609060101010101" pitchFamily="49" charset="-122"/>
                <a:sym typeface="Calibri" panose="020F0502020204030204" pitchFamily="34" charset="0"/>
              </a:rPr>
              <a:t>年代后期开始数据库研究</a:t>
            </a:r>
            <a:r>
              <a:rPr lang="en-US" altLang="zh-CN" dirty="0">
                <a:latin typeface="Franklin Gothic Book" pitchFamily="34" charset="0"/>
                <a:ea typeface="黑体" panose="02010609060101010101" pitchFamily="49" charset="-122"/>
                <a:sym typeface="Calibri" panose="020F0502020204030204" pitchFamily="34" charset="0"/>
              </a:rPr>
              <a:t>, </a:t>
            </a:r>
            <a:r>
              <a:rPr lang="en-US" altLang="zh-CN" dirty="0">
                <a:solidFill>
                  <a:srgbClr val="0000FF"/>
                </a:solidFill>
                <a:latin typeface="Franklin Gothic Book" pitchFamily="34" charset="0"/>
                <a:ea typeface="黑体" panose="02010609060101010101" pitchFamily="49" charset="-122"/>
                <a:sym typeface="Calibri" panose="020F0502020204030204" pitchFamily="34" charset="0"/>
              </a:rPr>
              <a:t>1970</a:t>
            </a:r>
            <a:r>
              <a:rPr lang="zh-CN" altLang="en-US" dirty="0">
                <a:latin typeface="Franklin Gothic Book" pitchFamily="34" charset="0"/>
                <a:ea typeface="黑体" panose="02010609060101010101" pitchFamily="49" charset="-122"/>
                <a:sym typeface="Calibri" panose="020F0502020204030204" pitchFamily="34" charset="0"/>
              </a:rPr>
              <a:t>年</a:t>
            </a:r>
            <a:r>
              <a:rPr lang="en-US" altLang="zh-CN" dirty="0" err="1">
                <a:latin typeface="Franklin Gothic Book" pitchFamily="34" charset="0"/>
                <a:ea typeface="黑体" panose="02010609060101010101" pitchFamily="49" charset="-122"/>
                <a:sym typeface="Calibri" panose="020F0502020204030204" pitchFamily="34" charset="0"/>
              </a:rPr>
              <a:t>E.F.Codd</a:t>
            </a:r>
            <a:r>
              <a:rPr lang="en-US" altLang="zh-CN" dirty="0">
                <a:latin typeface="Franklin Gothic Book" pitchFamily="34" charset="0"/>
                <a:ea typeface="黑体" panose="02010609060101010101" pitchFamily="49" charset="-122"/>
                <a:sym typeface="Calibri" panose="020F0502020204030204" pitchFamily="34" charset="0"/>
              </a:rPr>
              <a:t> </a:t>
            </a:r>
            <a:r>
              <a:rPr lang="zh-CN" altLang="en-US" dirty="0">
                <a:latin typeface="Franklin Gothic Book" pitchFamily="34" charset="0"/>
                <a:ea typeface="黑体" panose="02010609060101010101" pitchFamily="49" charset="-122"/>
                <a:sym typeface="Calibri" panose="020F0502020204030204" pitchFamily="34" charset="0"/>
              </a:rPr>
              <a:t>博士提出</a:t>
            </a:r>
            <a:r>
              <a:rPr lang="zh-CN" altLang="en-US" dirty="0">
                <a:solidFill>
                  <a:srgbClr val="0000FF"/>
                </a:solidFill>
                <a:latin typeface="Franklin Gothic Book" pitchFamily="34" charset="0"/>
                <a:ea typeface="黑体" panose="02010609060101010101" pitchFamily="49" charset="-122"/>
                <a:sym typeface="Calibri" panose="020F0502020204030204" pitchFamily="34" charset="0"/>
              </a:rPr>
              <a:t>关系模型</a:t>
            </a:r>
            <a:r>
              <a:rPr lang="zh-CN" altLang="en-US" dirty="0">
                <a:latin typeface="Franklin Gothic Book" pitchFamily="34" charset="0"/>
                <a:ea typeface="黑体" panose="02010609060101010101" pitchFamily="49" charset="-122"/>
                <a:sym typeface="Calibri" panose="020F0502020204030204" pitchFamily="34" charset="0"/>
              </a:rPr>
              <a:t>概念，他因此获得</a:t>
            </a:r>
            <a:r>
              <a:rPr lang="en-US" altLang="zh-CN" dirty="0">
                <a:latin typeface="Franklin Gothic Book" pitchFamily="34" charset="0"/>
                <a:ea typeface="黑体" panose="02010609060101010101" pitchFamily="49" charset="-122"/>
                <a:sym typeface="Calibri" panose="020F0502020204030204" pitchFamily="34" charset="0"/>
              </a:rPr>
              <a:t>1981</a:t>
            </a:r>
            <a:r>
              <a:rPr lang="zh-CN" altLang="en-US" dirty="0">
                <a:latin typeface="Franklin Gothic Book" pitchFamily="34" charset="0"/>
                <a:ea typeface="黑体" panose="02010609060101010101" pitchFamily="49" charset="-122"/>
                <a:sym typeface="Calibri" panose="020F0502020204030204" pitchFamily="34" charset="0"/>
              </a:rPr>
              <a:t>年的</a:t>
            </a:r>
            <a:r>
              <a:rPr lang="en-US" altLang="zh-CN" dirty="0">
                <a:latin typeface="Franklin Gothic Book" pitchFamily="34" charset="0"/>
                <a:ea typeface="黑体" panose="02010609060101010101" pitchFamily="49" charset="-122"/>
                <a:sym typeface="Calibri" panose="020F0502020204030204" pitchFamily="34" charset="0"/>
              </a:rPr>
              <a:t>ACM</a:t>
            </a:r>
            <a:r>
              <a:rPr lang="zh-CN" altLang="en-US" dirty="0">
                <a:latin typeface="Franklin Gothic Book" pitchFamily="34" charset="0"/>
                <a:ea typeface="黑体" panose="02010609060101010101" pitchFamily="49" charset="-122"/>
                <a:sym typeface="Calibri" panose="020F0502020204030204" pitchFamily="34" charset="0"/>
              </a:rPr>
              <a:t>图灵奖。</a:t>
            </a:r>
            <a:endParaRPr lang="en-US" altLang="zh-CN" dirty="0">
              <a:latin typeface="Franklin Gothic Book" pitchFamily="34" charset="0"/>
              <a:ea typeface="黑体" panose="02010609060101010101" pitchFamily="49" charset="-122"/>
              <a:sym typeface="Calibri" panose="020F0502020204030204" pitchFamily="34" charset="0"/>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5147" y="1755853"/>
            <a:ext cx="2751292" cy="243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1"/>
          <p:cNvSpPr>
            <a:spLocks noChangeArrowheads="1"/>
          </p:cNvSpPr>
          <p:nvPr/>
        </p:nvSpPr>
        <p:spPr bwMode="auto">
          <a:xfrm>
            <a:off x="5796137" y="4189414"/>
            <a:ext cx="3347863" cy="65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799" dirty="0" err="1">
                <a:solidFill>
                  <a:srgbClr val="000066"/>
                </a:solidFill>
              </a:rPr>
              <a:t>E.F.Codd</a:t>
            </a:r>
            <a:r>
              <a:rPr lang="en-US" altLang="zh-CN" sz="1799" dirty="0">
                <a:solidFill>
                  <a:srgbClr val="000066"/>
                </a:solidFill>
              </a:rPr>
              <a:t> </a:t>
            </a:r>
            <a:r>
              <a:rPr lang="zh-CN" altLang="en-US" sz="1799" dirty="0">
                <a:solidFill>
                  <a:srgbClr val="000066"/>
                </a:solidFill>
              </a:rPr>
              <a:t>博士</a:t>
            </a:r>
            <a:endParaRPr lang="zh-CN" altLang="en-US" sz="1799" dirty="0"/>
          </a:p>
          <a:p>
            <a:pPr algn="just">
              <a:lnSpc>
                <a:spcPct val="105000"/>
              </a:lnSpc>
              <a:spcBef>
                <a:spcPct val="20000"/>
              </a:spcBef>
              <a:buClr>
                <a:srgbClr val="FF0000"/>
              </a:buClr>
            </a:pPr>
            <a:r>
              <a:rPr lang="zh-CN" altLang="en-US" sz="1499" dirty="0">
                <a:solidFill>
                  <a:srgbClr val="FF0000"/>
                </a:solidFill>
                <a:latin typeface="Franklin Gothic Book" pitchFamily="34" charset="0"/>
                <a:ea typeface="黑体" panose="02010609060101010101" pitchFamily="49" charset="-122"/>
                <a:sym typeface="Calibri" panose="020F0502020204030204" pitchFamily="34" charset="0"/>
              </a:rPr>
              <a:t>关系数据库之父美国工程院院士 </a:t>
            </a:r>
          </a:p>
        </p:txBody>
      </p:sp>
      <p:sp>
        <p:nvSpPr>
          <p:cNvPr id="6" name="矩形 5"/>
          <p:cNvSpPr/>
          <p:nvPr/>
        </p:nvSpPr>
        <p:spPr>
          <a:xfrm>
            <a:off x="1115616" y="404664"/>
            <a:ext cx="4354077" cy="646331"/>
          </a:xfrm>
          <a:prstGeom prst="rect">
            <a:avLst/>
          </a:prstGeom>
        </p:spPr>
        <p:txBody>
          <a:bodyPr wrap="none">
            <a:spAutoFit/>
          </a:bodyPr>
          <a:lstStyle/>
          <a:p>
            <a:pPr>
              <a:defRPr/>
            </a:pPr>
            <a:r>
              <a:rPr lang="zh-CN" altLang="en-US" sz="3600" dirty="0">
                <a:latin typeface="+mn-ea"/>
                <a:sym typeface="Impact" pitchFamily="34" charset="0"/>
              </a:rPr>
              <a:t>关系数据库的奠基人</a:t>
            </a:r>
          </a:p>
        </p:txBody>
      </p:sp>
      <p:sp>
        <p:nvSpPr>
          <p:cNvPr id="7" name="文本占位符 4"/>
          <p:cNvSpPr txBox="1">
            <a:spLocks/>
          </p:cNvSpPr>
          <p:nvPr/>
        </p:nvSpPr>
        <p:spPr>
          <a:xfrm>
            <a:off x="63733" y="5130054"/>
            <a:ext cx="8828747" cy="1594518"/>
          </a:xfrm>
          <a:prstGeom prst="rect">
            <a:avLst/>
          </a:prstGeom>
          <a:solidFill>
            <a:schemeClr val="accent5"/>
          </a:solidFill>
        </p:spPr>
        <p: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华文新魏" panose="02010800040101010101" pitchFamily="2" charset="-122"/>
                <a:cs typeface="+mn-cs"/>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华文新魏" panose="02010800040101010101" pitchFamily="2" charset="-122"/>
                <a:cs typeface="+mn-cs"/>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9pPr>
          </a:lstStyle>
          <a:p>
            <a:pPr marL="0" lvl="1">
              <a:lnSpc>
                <a:spcPct val="140000"/>
              </a:lnSpc>
            </a:pPr>
            <a:r>
              <a:rPr lang="zh-CN" altLang="en-US" sz="2400" dirty="0" smtClean="0">
                <a:latin typeface="宋体" panose="02010600030101010101" pitchFamily="2" charset="-122"/>
                <a:ea typeface="宋体" panose="02010600030101010101" pitchFamily="2" charset="-122"/>
                <a:sym typeface="+mn-ea"/>
              </a:rPr>
              <a:t>当前主流的数据库管理系统都是基于关系模型的，如Oracle，Sybase，SQL Server，DB2， MySQL</a:t>
            </a:r>
          </a:p>
          <a:p>
            <a:pPr marL="0" lvl="1">
              <a:lnSpc>
                <a:spcPct val="140000"/>
              </a:lnSpc>
            </a:pPr>
            <a:r>
              <a:rPr lang="zh-CN" altLang="en-US" sz="2400" dirty="0" smtClean="0">
                <a:latin typeface="宋体" panose="02010600030101010101" pitchFamily="2" charset="-122"/>
                <a:ea typeface="宋体" panose="02010600030101010101" pitchFamily="2" charset="-122"/>
                <a:sym typeface="+mn-ea"/>
              </a:rPr>
              <a:t>标准数据库语言（SQL语言）建立在关系数据模型之上</a:t>
            </a:r>
          </a:p>
          <a:p>
            <a:pPr>
              <a:lnSpc>
                <a:spcPct val="140000"/>
              </a:lnSpc>
            </a:pPr>
            <a:endParaRPr lang="zh-CN" altLang="en-US" sz="2400" dirty="0">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16727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a:xfrm>
            <a:off x="685800" y="228600"/>
            <a:ext cx="7793038" cy="763588"/>
          </a:xfrm>
        </p:spPr>
        <p:txBody>
          <a:bodyPr anchor="b"/>
          <a:lstStyle/>
          <a:p>
            <a:r>
              <a:rPr lang="zh-CN"/>
              <a:t>关系模型相关概念</a:t>
            </a:r>
            <a:r>
              <a:rPr lang="en-US" altLang="zh-CN"/>
              <a:t>--</a:t>
            </a:r>
            <a:r>
              <a:rPr lang="zh-CN" altLang="en-US"/>
              <a:t>外码</a:t>
            </a:r>
          </a:p>
        </p:txBody>
      </p:sp>
      <p:sp>
        <p:nvSpPr>
          <p:cNvPr id="152579" name="文本占位符 152578"/>
          <p:cNvSpPr>
            <a:spLocks noGrp="1"/>
          </p:cNvSpPr>
          <p:nvPr>
            <p:ph type="body" idx="1"/>
          </p:nvPr>
        </p:nvSpPr>
        <p:spPr>
          <a:xfrm>
            <a:off x="391795" y="1266825"/>
            <a:ext cx="8315325" cy="1480185"/>
          </a:xfrm>
        </p:spPr>
        <p:txBody>
          <a:bodyPr/>
          <a:lstStyle/>
          <a:p>
            <a:pPr>
              <a:lnSpc>
                <a:spcPct val="90000"/>
              </a:lnSpc>
              <a:spcBef>
                <a:spcPct val="0"/>
              </a:spcBef>
            </a:pPr>
            <a:r>
              <a:rPr lang="zh-CN" altLang="en-US" sz="2800" dirty="0"/>
              <a:t>外部码（</a:t>
            </a:r>
            <a:r>
              <a:rPr lang="en-US" altLang="zh-CN" sz="2800" dirty="0"/>
              <a:t>Foreign </a:t>
            </a:r>
            <a:r>
              <a:rPr lang="en-US" altLang="zh-CN" sz="2800" dirty="0" smtClean="0"/>
              <a:t>Key</a:t>
            </a:r>
            <a:r>
              <a:rPr lang="zh-CN" altLang="en-US" sz="2800" dirty="0" smtClean="0"/>
              <a:t>，外键</a:t>
            </a:r>
            <a:r>
              <a:rPr lang="en-US" altLang="zh-CN" sz="2800" dirty="0" smtClean="0"/>
              <a:t>）</a:t>
            </a:r>
            <a:endParaRPr lang="en-US" altLang="zh-CN" sz="2800" dirty="0"/>
          </a:p>
          <a:p>
            <a:pPr lvl="1">
              <a:lnSpc>
                <a:spcPct val="90000"/>
              </a:lnSpc>
              <a:spcBef>
                <a:spcPct val="0"/>
              </a:spcBef>
            </a:pPr>
            <a:r>
              <a:rPr lang="zh-CN" altLang="en-US" sz="2400" dirty="0">
                <a:solidFill>
                  <a:srgbClr val="0000FF"/>
                </a:solidFill>
              </a:rPr>
              <a:t>关系</a:t>
            </a:r>
            <a:r>
              <a:rPr lang="en-US" altLang="zh-CN" sz="2400" dirty="0">
                <a:solidFill>
                  <a:srgbClr val="0000FF"/>
                </a:solidFill>
              </a:rPr>
              <a:t>R</a:t>
            </a:r>
            <a:r>
              <a:rPr lang="zh-CN" altLang="en-US" sz="2400" dirty="0">
                <a:solidFill>
                  <a:srgbClr val="0000FF"/>
                </a:solidFill>
              </a:rPr>
              <a:t>中的一个属性组，它不是</a:t>
            </a:r>
            <a:r>
              <a:rPr lang="en-US" altLang="zh-CN" sz="2400" dirty="0">
                <a:solidFill>
                  <a:srgbClr val="0000FF"/>
                </a:solidFill>
              </a:rPr>
              <a:t>R</a:t>
            </a:r>
            <a:r>
              <a:rPr lang="zh-CN" altLang="en-US" sz="2400" dirty="0">
                <a:solidFill>
                  <a:srgbClr val="0000FF"/>
                </a:solidFill>
              </a:rPr>
              <a:t>的码，但它与另一个关系</a:t>
            </a:r>
            <a:r>
              <a:rPr lang="en-US" altLang="zh-CN" sz="2400" dirty="0">
                <a:solidFill>
                  <a:srgbClr val="0000FF"/>
                </a:solidFill>
              </a:rPr>
              <a:t>S</a:t>
            </a:r>
            <a:r>
              <a:rPr lang="zh-CN" altLang="en-US" sz="2400" dirty="0">
                <a:solidFill>
                  <a:srgbClr val="0000FF"/>
                </a:solidFill>
              </a:rPr>
              <a:t>的主码相对应</a:t>
            </a:r>
            <a:r>
              <a:rPr lang="zh-CN" altLang="en-US" sz="2400" dirty="0"/>
              <a:t>，则称这个属性组为</a:t>
            </a:r>
            <a:r>
              <a:rPr lang="en-US" altLang="zh-CN" sz="2400" dirty="0"/>
              <a:t>R</a:t>
            </a:r>
            <a:r>
              <a:rPr lang="zh-CN" altLang="en-US" sz="2400" dirty="0"/>
              <a:t>的</a:t>
            </a:r>
            <a:r>
              <a:rPr lang="zh-CN" altLang="en-US" sz="2400" dirty="0">
                <a:solidFill>
                  <a:schemeClr val="hlink"/>
                </a:solidFill>
              </a:rPr>
              <a:t>外部</a:t>
            </a:r>
            <a:r>
              <a:rPr lang="zh-CN" altLang="en-US" sz="2400" dirty="0" smtClean="0">
                <a:solidFill>
                  <a:schemeClr val="hlink"/>
                </a:solidFill>
              </a:rPr>
              <a:t>码</a:t>
            </a:r>
            <a:endParaRPr lang="en-US" altLang="zh-CN" dirty="0">
              <a:solidFill>
                <a:schemeClr val="hlink"/>
              </a:solidFill>
            </a:endParaRPr>
          </a:p>
          <a:p>
            <a:pPr lvl="1">
              <a:lnSpc>
                <a:spcPct val="90000"/>
              </a:lnSpc>
              <a:spcBef>
                <a:spcPct val="0"/>
              </a:spcBef>
            </a:pPr>
            <a:r>
              <a:rPr lang="en-US" altLang="zh-CN" sz="2400" dirty="0" smtClean="0">
                <a:solidFill>
                  <a:schemeClr val="hlink"/>
                </a:solidFill>
              </a:rPr>
              <a:t>R</a:t>
            </a:r>
            <a:r>
              <a:rPr lang="zh-CN" altLang="en-US" sz="2400" dirty="0" smtClean="0">
                <a:solidFill>
                  <a:schemeClr val="hlink"/>
                </a:solidFill>
              </a:rPr>
              <a:t>为参照关系；</a:t>
            </a:r>
            <a:endParaRPr lang="en-US" altLang="zh-CN" sz="2400" dirty="0" smtClean="0">
              <a:solidFill>
                <a:schemeClr val="hlink"/>
              </a:solidFill>
            </a:endParaRPr>
          </a:p>
          <a:p>
            <a:pPr lvl="1">
              <a:lnSpc>
                <a:spcPct val="90000"/>
              </a:lnSpc>
              <a:spcBef>
                <a:spcPct val="0"/>
              </a:spcBef>
            </a:pPr>
            <a:r>
              <a:rPr lang="en-US" altLang="zh-CN" dirty="0" smtClean="0">
                <a:solidFill>
                  <a:schemeClr val="hlink"/>
                </a:solidFill>
              </a:rPr>
              <a:t>S</a:t>
            </a:r>
            <a:r>
              <a:rPr lang="zh-CN" altLang="en-US" dirty="0" smtClean="0">
                <a:solidFill>
                  <a:schemeClr val="hlink"/>
                </a:solidFill>
              </a:rPr>
              <a:t>为被参照关系。</a:t>
            </a:r>
            <a:endParaRPr lang="zh-CN" altLang="en-US" sz="2400" dirty="0">
              <a:solidFill>
                <a:schemeClr val="hlink"/>
              </a:solidFill>
            </a:endParaRPr>
          </a:p>
          <a:p>
            <a:pPr lvl="1">
              <a:lnSpc>
                <a:spcPct val="90000"/>
              </a:lnSpc>
              <a:spcBef>
                <a:spcPct val="0"/>
              </a:spcBef>
              <a:buNone/>
            </a:pPr>
            <a:r>
              <a:rPr lang="zh-CN" altLang="en-US" sz="2400" dirty="0"/>
              <a:t>   </a:t>
            </a:r>
          </a:p>
        </p:txBody>
      </p:sp>
      <p:pic>
        <p:nvPicPr>
          <p:cNvPr id="4" name="图片 3"/>
          <p:cNvPicPr>
            <a:picLocks noChangeAspect="1"/>
          </p:cNvPicPr>
          <p:nvPr/>
        </p:nvPicPr>
        <p:blipFill>
          <a:blip r:embed="rId3"/>
          <a:stretch>
            <a:fillRect/>
          </a:stretch>
        </p:blipFill>
        <p:spPr>
          <a:xfrm>
            <a:off x="3200333" y="3212976"/>
            <a:ext cx="4327510" cy="1312260"/>
          </a:xfrm>
          <a:prstGeom prst="rect">
            <a:avLst/>
          </a:prstGeom>
        </p:spPr>
      </p:pic>
      <p:sp>
        <p:nvSpPr>
          <p:cNvPr id="2" name="文本框 1"/>
          <p:cNvSpPr txBox="1"/>
          <p:nvPr/>
        </p:nvSpPr>
        <p:spPr>
          <a:xfrm>
            <a:off x="205731" y="4760369"/>
            <a:ext cx="4392488" cy="461665"/>
          </a:xfrm>
          <a:prstGeom prst="rect">
            <a:avLst/>
          </a:prstGeom>
          <a:noFill/>
        </p:spPr>
        <p:txBody>
          <a:bodyPr wrap="square" rtlCol="0">
            <a:spAutoFit/>
          </a:bodyPr>
          <a:lstStyle/>
          <a:p>
            <a:r>
              <a:rPr lang="zh-CN" altLang="en-US" i="1" dirty="0" smtClean="0">
                <a:solidFill>
                  <a:srgbClr val="0000FF"/>
                </a:solidFill>
              </a:rPr>
              <a:t>外键是表之间关联的体现方法</a:t>
            </a:r>
            <a:endParaRPr lang="zh-CN" altLang="en-US" i="1" dirty="0">
              <a:solidFill>
                <a:srgbClr val="0000FF"/>
              </a:solidFill>
            </a:endParaRPr>
          </a:p>
        </p:txBody>
      </p:sp>
      <p:sp>
        <p:nvSpPr>
          <p:cNvPr id="6" name="文本框 5"/>
          <p:cNvSpPr txBox="1"/>
          <p:nvPr/>
        </p:nvSpPr>
        <p:spPr>
          <a:xfrm>
            <a:off x="696248" y="5637349"/>
            <a:ext cx="6522085" cy="1138773"/>
          </a:xfrm>
          <a:prstGeom prst="rect">
            <a:avLst/>
          </a:prstGeom>
          <a:solidFill>
            <a:srgbClr val="FFFF00"/>
          </a:solidFill>
          <a:ln w="9525">
            <a:noFill/>
          </a:ln>
        </p:spPr>
        <p:txBody>
          <a:bodyPr wrap="square">
            <a:spAutoFit/>
          </a:bodyPr>
          <a:lstStyle/>
          <a:p>
            <a:pPr marL="342900" indent="-342900" algn="just">
              <a:buFont typeface="Arial" panose="020B0604020202020204" pitchFamily="34" charset="0"/>
              <a:buChar char="•"/>
            </a:pPr>
            <a:r>
              <a:rPr lang="zh-CN" altLang="en-US" sz="2000" b="1" dirty="0" smtClean="0">
                <a:ea typeface="宋体" panose="02010600030101010101" pitchFamily="2" charset="-122"/>
                <a:sym typeface="+mn-ea"/>
              </a:rPr>
              <a:t>外</a:t>
            </a:r>
            <a:r>
              <a:rPr lang="zh-CN" altLang="en-US" sz="2000" b="1" dirty="0">
                <a:ea typeface="宋体" panose="02010600030101010101" pitchFamily="2" charset="-122"/>
                <a:sym typeface="+mn-ea"/>
              </a:rPr>
              <a:t>码必须是本关系的一个或一组属性；</a:t>
            </a:r>
          </a:p>
          <a:p>
            <a:pPr marL="342900" indent="-342900" algn="just">
              <a:buFont typeface="Arial" panose="020B0604020202020204" pitchFamily="34" charset="0"/>
              <a:buChar char="•"/>
            </a:pPr>
            <a:r>
              <a:rPr lang="zh-CN" altLang="en-US" sz="2000" b="1" dirty="0" smtClean="0">
                <a:ea typeface="宋体" panose="02010600030101010101" pitchFamily="2" charset="-122"/>
                <a:sym typeface="+mn-ea"/>
              </a:rPr>
              <a:t>外</a:t>
            </a:r>
            <a:r>
              <a:rPr lang="zh-CN" altLang="en-US" sz="2000" b="1" dirty="0">
                <a:ea typeface="宋体" panose="02010600030101010101" pitchFamily="2" charset="-122"/>
                <a:sym typeface="+mn-ea"/>
              </a:rPr>
              <a:t>码不是本关系的码；</a:t>
            </a:r>
          </a:p>
          <a:p>
            <a:pPr marL="342900" indent="-342900" algn="just">
              <a:buFont typeface="Arial" panose="020B0604020202020204" pitchFamily="34" charset="0"/>
              <a:buChar char="•"/>
            </a:pPr>
            <a:r>
              <a:rPr lang="zh-CN" altLang="en-US" sz="2000" b="1" dirty="0" smtClean="0">
                <a:ea typeface="宋体" panose="02010600030101010101" pitchFamily="2" charset="-122"/>
                <a:sym typeface="+mn-ea"/>
              </a:rPr>
              <a:t>外</a:t>
            </a:r>
            <a:r>
              <a:rPr lang="zh-CN" altLang="en-US" sz="2000" b="1" dirty="0">
                <a:ea typeface="宋体" panose="02010600030101010101" pitchFamily="2" charset="-122"/>
                <a:sym typeface="+mn-ea"/>
              </a:rPr>
              <a:t>码与另一个关系（可能是同一关系）的主码相对应。  </a:t>
            </a:r>
            <a:endParaRPr sz="20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9" y="4402506"/>
            <a:ext cx="9144000" cy="2160591"/>
          </a:xfrm>
          <a:prstGeom prst="rect">
            <a:avLst/>
          </a:prstGeom>
          <a:solidFill>
            <a:schemeClr val="accent1">
              <a:lumMod val="20000"/>
              <a:lumOff val="80000"/>
            </a:schemeClr>
          </a:solidFill>
        </p:spPr>
        <p:txBody>
          <a:bodyPr wrap="square" rtlCol="0">
            <a:spAutoFit/>
          </a:bodyPr>
          <a:lstStyle/>
          <a:p>
            <a:r>
              <a:rPr lang="zh-CN" altLang="en-US" dirty="0"/>
              <a:t>分析：</a:t>
            </a:r>
          </a:p>
          <a:p>
            <a:pPr marL="0" lvl="2"/>
            <a:r>
              <a:rPr lang="en-US" altLang="zh-CN" b="0" spc="30" dirty="0" smtClean="0">
                <a:latin typeface="+mn-lt"/>
                <a:ea typeface="宋体" panose="02010600030101010101" pitchFamily="2" charset="-122"/>
                <a:sym typeface="+mn-ea"/>
              </a:rPr>
              <a:t>(1)</a:t>
            </a:r>
            <a:r>
              <a:rPr lang="en-US" altLang="zh-CN" b="0" spc="30" dirty="0" err="1" smtClean="0">
                <a:latin typeface="+mn-lt"/>
                <a:ea typeface="宋体" panose="02010600030101010101" pitchFamily="2" charset="-122"/>
                <a:sym typeface="+mn-ea"/>
              </a:rPr>
              <a:t>StartsIn</a:t>
            </a:r>
            <a:r>
              <a:rPr lang="zh-CN" altLang="en-US" b="0" spc="30" dirty="0" smtClean="0">
                <a:latin typeface="+mn-lt"/>
                <a:ea typeface="宋体" panose="02010600030101010101" pitchFamily="2" charset="-122"/>
                <a:sym typeface="+mn-ea"/>
              </a:rPr>
              <a:t>的</a:t>
            </a:r>
            <a:r>
              <a:rPr lang="en-US" altLang="zh-CN" b="0" spc="30" dirty="0" smtClean="0">
                <a:latin typeface="+mn-lt"/>
                <a:ea typeface="宋体" panose="02010600030101010101" pitchFamily="2" charset="-122"/>
                <a:sym typeface="+mn-ea"/>
              </a:rPr>
              <a:t>{</a:t>
            </a:r>
            <a:r>
              <a:rPr lang="en-US" altLang="zh-CN" b="0" spc="30" dirty="0" err="1" smtClean="0">
                <a:latin typeface="+mn-lt"/>
                <a:ea typeface="宋体" panose="02010600030101010101" pitchFamily="2" charset="-122"/>
                <a:sym typeface="+mn-ea"/>
              </a:rPr>
              <a:t>starname</a:t>
            </a:r>
            <a:r>
              <a:rPr lang="en-US" altLang="zh-CN" b="0" spc="30" dirty="0" smtClean="0">
                <a:latin typeface="+mn-lt"/>
                <a:ea typeface="宋体" panose="02010600030101010101" pitchFamily="2" charset="-122"/>
                <a:sym typeface="+mn-ea"/>
              </a:rPr>
              <a:t>},</a:t>
            </a:r>
            <a:r>
              <a:rPr lang="zh-CN" altLang="en-US" b="0" spc="30" dirty="0" smtClean="0">
                <a:latin typeface="+mn-lt"/>
                <a:ea typeface="宋体" panose="02010600030101010101" pitchFamily="2" charset="-122"/>
                <a:sym typeface="+mn-ea"/>
              </a:rPr>
              <a:t>对应</a:t>
            </a:r>
            <a:r>
              <a:rPr lang="en-US" altLang="zh-CN" b="0" spc="30" dirty="0" err="1" smtClean="0">
                <a:latin typeface="+mn-lt"/>
                <a:ea typeface="宋体" panose="02010600030101010101" pitchFamily="2" charset="-122"/>
                <a:sym typeface="+mn-ea"/>
              </a:rPr>
              <a:t>MovieStart</a:t>
            </a:r>
            <a:r>
              <a:rPr lang="zh-CN" altLang="en-US" b="0" spc="30" dirty="0" smtClean="0">
                <a:latin typeface="+mn-lt"/>
                <a:ea typeface="宋体" panose="02010600030101010101" pitchFamily="2" charset="-122"/>
                <a:sym typeface="+mn-ea"/>
              </a:rPr>
              <a:t>的</a:t>
            </a:r>
            <a:r>
              <a:rPr lang="zh-CN" altLang="en-US" b="0" spc="30" dirty="0">
                <a:latin typeface="+mn-lt"/>
                <a:ea typeface="宋体" panose="02010600030101010101" pitchFamily="2" charset="-122"/>
                <a:sym typeface="+mn-ea"/>
              </a:rPr>
              <a:t>主</a:t>
            </a:r>
            <a:r>
              <a:rPr lang="zh-CN" altLang="en-US" b="0" spc="30" dirty="0" smtClean="0">
                <a:latin typeface="+mn-lt"/>
                <a:ea typeface="宋体" panose="02010600030101010101" pitchFamily="2" charset="-122"/>
                <a:sym typeface="+mn-ea"/>
              </a:rPr>
              <a:t>码</a:t>
            </a:r>
            <a:r>
              <a:rPr lang="en-US" altLang="zh-CN" b="0" spc="30" dirty="0" smtClean="0">
                <a:latin typeface="+mn-lt"/>
                <a:ea typeface="宋体" panose="02010600030101010101" pitchFamily="2" charset="-122"/>
                <a:sym typeface="+mn-ea"/>
              </a:rPr>
              <a:t>{name}</a:t>
            </a:r>
          </a:p>
          <a:p>
            <a:pPr marL="0" lvl="2"/>
            <a:r>
              <a:rPr lang="en-US" altLang="zh-CN" b="0" spc="30" dirty="0" smtClean="0">
                <a:latin typeface="+mn-lt"/>
                <a:ea typeface="宋体" panose="02010600030101010101" pitchFamily="2" charset="-122"/>
                <a:sym typeface="+mn-ea"/>
              </a:rPr>
              <a:t>(2)</a:t>
            </a:r>
            <a:r>
              <a:rPr lang="en-US" altLang="zh-CN" b="0" spc="30" noProof="0" dirty="0" err="1" smtClean="0">
                <a:ln>
                  <a:noFill/>
                </a:ln>
                <a:effectLst/>
                <a:uLnTx/>
                <a:uFillTx/>
                <a:latin typeface="+mn-lt"/>
                <a:ea typeface="宋体" panose="02010600030101010101" pitchFamily="2" charset="-122"/>
                <a:sym typeface="+mn-ea"/>
              </a:rPr>
              <a:t>StarsIn</a:t>
            </a:r>
            <a:r>
              <a:rPr lang="zh-CN" altLang="en-US" b="0" spc="30" noProof="0" dirty="0" err="1" smtClean="0">
                <a:ln>
                  <a:noFill/>
                </a:ln>
                <a:effectLst/>
                <a:uLnTx/>
                <a:uFillTx/>
                <a:latin typeface="+mn-lt"/>
                <a:ea typeface="宋体" panose="02010600030101010101" pitchFamily="2" charset="-122"/>
                <a:sym typeface="+mn-ea"/>
              </a:rPr>
              <a:t>的</a:t>
            </a:r>
            <a:r>
              <a:rPr lang="en-US" altLang="zh-CN" b="0" spc="30" noProof="0" dirty="0">
                <a:ln>
                  <a:noFill/>
                </a:ln>
                <a:effectLst/>
                <a:uLnTx/>
                <a:uFillTx/>
                <a:latin typeface="+mn-lt"/>
                <a:ea typeface="宋体" panose="02010600030101010101" pitchFamily="2" charset="-122"/>
                <a:sym typeface="+mn-ea"/>
              </a:rPr>
              <a:t>{</a:t>
            </a:r>
            <a:r>
              <a:rPr lang="en-US" altLang="zh-CN" b="0" spc="30" noProof="0" dirty="0" err="1" smtClean="0">
                <a:ln>
                  <a:noFill/>
                </a:ln>
                <a:effectLst/>
                <a:uLnTx/>
                <a:uFillTx/>
                <a:latin typeface="+mn-lt"/>
                <a:ea typeface="宋体" panose="02010600030101010101" pitchFamily="2" charset="-122"/>
                <a:sym typeface="+mn-ea"/>
              </a:rPr>
              <a:t>movietitle</a:t>
            </a:r>
            <a:r>
              <a:rPr lang="en-US" altLang="zh-CN" b="0" spc="30" noProof="0" dirty="0" smtClean="0">
                <a:ln>
                  <a:noFill/>
                </a:ln>
                <a:effectLst/>
                <a:uLnTx/>
                <a:uFillTx/>
                <a:latin typeface="+mn-lt"/>
                <a:ea typeface="宋体" panose="02010600030101010101" pitchFamily="2" charset="-122"/>
                <a:sym typeface="+mn-ea"/>
              </a:rPr>
              <a:t> ,</a:t>
            </a:r>
            <a:r>
              <a:rPr lang="en-US" altLang="zh-CN" b="0" spc="30" noProof="0" dirty="0" err="1" smtClean="0">
                <a:ln>
                  <a:noFill/>
                </a:ln>
                <a:effectLst/>
                <a:uLnTx/>
                <a:uFillTx/>
                <a:latin typeface="+mn-lt"/>
                <a:ea typeface="宋体" panose="02010600030101010101" pitchFamily="2" charset="-122"/>
                <a:sym typeface="+mn-ea"/>
              </a:rPr>
              <a:t>movieyear</a:t>
            </a:r>
            <a:r>
              <a:rPr lang="en-US" altLang="zh-CN" b="0" spc="30" noProof="0" dirty="0">
                <a:ln>
                  <a:noFill/>
                </a:ln>
                <a:effectLst/>
                <a:uLnTx/>
                <a:uFillTx/>
                <a:latin typeface="+mn-lt"/>
                <a:ea typeface="宋体" panose="02010600030101010101" pitchFamily="2" charset="-122"/>
                <a:sym typeface="+mn-ea"/>
              </a:rPr>
              <a:t>}</a:t>
            </a:r>
            <a:r>
              <a:rPr lang="zh-CN" altLang="en-US" b="0" spc="30" noProof="0" dirty="0">
                <a:ln>
                  <a:noFill/>
                </a:ln>
                <a:effectLst/>
                <a:uLnTx/>
                <a:uFillTx/>
                <a:latin typeface="+mn-lt"/>
                <a:ea typeface="宋体" panose="02010600030101010101" pitchFamily="2" charset="-122"/>
                <a:sym typeface="+mn-ea"/>
              </a:rPr>
              <a:t>，不是</a:t>
            </a:r>
            <a:r>
              <a:rPr lang="en-US" altLang="zh-CN" b="0" spc="30" noProof="0" dirty="0" err="1" smtClean="0">
                <a:ln>
                  <a:noFill/>
                </a:ln>
                <a:effectLst/>
                <a:uLnTx/>
                <a:uFillTx/>
                <a:latin typeface="+mn-lt"/>
                <a:ea typeface="宋体" panose="02010600030101010101" pitchFamily="2" charset="-122"/>
                <a:sym typeface="+mn-ea"/>
              </a:rPr>
              <a:t>StarsIn</a:t>
            </a:r>
            <a:r>
              <a:rPr lang="zh-CN" altLang="en-US" b="0" spc="30" noProof="0" dirty="0" smtClean="0">
                <a:ln>
                  <a:noFill/>
                </a:ln>
                <a:effectLst/>
                <a:uLnTx/>
                <a:uFillTx/>
                <a:latin typeface="+mn-lt"/>
                <a:ea typeface="宋体" panose="02010600030101010101" pitchFamily="2" charset="-122"/>
                <a:sym typeface="+mn-ea"/>
              </a:rPr>
              <a:t>的码，但是</a:t>
            </a:r>
            <a:r>
              <a:rPr lang="en-US" altLang="zh-CN" b="0" spc="30" noProof="0" dirty="0" smtClean="0">
                <a:ln>
                  <a:noFill/>
                </a:ln>
                <a:effectLst/>
                <a:uLnTx/>
                <a:uFillTx/>
                <a:latin typeface="+mn-lt"/>
                <a:ea typeface="宋体" panose="02010600030101010101" pitchFamily="2" charset="-122"/>
                <a:sym typeface="+mn-ea"/>
              </a:rPr>
              <a:t>movies</a:t>
            </a:r>
            <a:r>
              <a:rPr lang="zh-CN" altLang="en-US" b="0" spc="30" noProof="0" dirty="0" smtClean="0">
                <a:ln>
                  <a:noFill/>
                </a:ln>
                <a:effectLst/>
                <a:uLnTx/>
                <a:uFillTx/>
                <a:latin typeface="+mn-lt"/>
                <a:ea typeface="宋体" panose="02010600030101010101" pitchFamily="2" charset="-122"/>
                <a:sym typeface="+mn-ea"/>
              </a:rPr>
              <a:t>的主码，因此为外码</a:t>
            </a:r>
          </a:p>
          <a:p>
            <a:endParaRPr lang="zh-CN" altLang="en-US" dirty="0"/>
          </a:p>
        </p:txBody>
      </p:sp>
      <p:sp>
        <p:nvSpPr>
          <p:cNvPr id="3" name="文本框 2"/>
          <p:cNvSpPr txBox="1"/>
          <p:nvPr/>
        </p:nvSpPr>
        <p:spPr>
          <a:xfrm>
            <a:off x="107504" y="1663406"/>
            <a:ext cx="9036496" cy="2086725"/>
          </a:xfrm>
          <a:prstGeom prst="rect">
            <a:avLst/>
          </a:prstGeom>
          <a:noFill/>
          <a:ln>
            <a:solidFill>
              <a:schemeClr val="tx2"/>
            </a:solidFill>
          </a:ln>
        </p:spPr>
        <p:txBody>
          <a:bodyPr wrap="square" rtlCol="0">
            <a:spAutoFit/>
          </a:bodyPr>
          <a:lstStyle/>
          <a:p>
            <a:pPr lvl="2">
              <a:lnSpc>
                <a:spcPct val="90000"/>
              </a:lnSpc>
              <a:spcBef>
                <a:spcPct val="0"/>
              </a:spcBef>
            </a:pPr>
            <a:r>
              <a:rPr lang="zh-CN" altLang="en-US" b="0" spc="30" noProof="0" dirty="0">
                <a:ln>
                  <a:noFill/>
                </a:ln>
                <a:effectLst/>
                <a:uLnTx/>
                <a:uFillTx/>
                <a:latin typeface="+mn-lt"/>
                <a:ea typeface="宋体" panose="02010600030101010101" pitchFamily="2" charset="-122"/>
                <a:sym typeface="+mn-ea"/>
              </a:rPr>
              <a:t>判断以下哪些为</a:t>
            </a:r>
            <a:r>
              <a:rPr lang="zh-CN" altLang="en-US" b="0" spc="30" noProof="0" dirty="0" smtClean="0">
                <a:ln>
                  <a:noFill/>
                </a:ln>
                <a:effectLst/>
                <a:uLnTx/>
                <a:uFillTx/>
                <a:latin typeface="+mn-lt"/>
                <a:ea typeface="宋体" panose="02010600030101010101" pitchFamily="2" charset="-122"/>
                <a:sym typeface="+mn-ea"/>
              </a:rPr>
              <a:t>外码</a:t>
            </a:r>
            <a:endParaRPr lang="en-US" altLang="zh-CN" b="0" spc="30" dirty="0">
              <a:latin typeface="+mn-lt"/>
              <a:ea typeface="宋体" panose="02010600030101010101" pitchFamily="2" charset="-122"/>
              <a:sym typeface="+mn-ea"/>
            </a:endParaRPr>
          </a:p>
          <a:p>
            <a:pPr lvl="2">
              <a:lnSpc>
                <a:spcPct val="90000"/>
              </a:lnSpc>
              <a:spcBef>
                <a:spcPct val="0"/>
              </a:spcBef>
            </a:pPr>
            <a:r>
              <a:rPr lang="en-US" altLang="zh-CN" b="0" spc="30" noProof="0" dirty="0" smtClean="0">
                <a:ln>
                  <a:noFill/>
                </a:ln>
                <a:effectLst/>
                <a:uLnTx/>
                <a:uFillTx/>
                <a:latin typeface="+mn-lt"/>
                <a:ea typeface="宋体" panose="02010600030101010101" pitchFamily="2" charset="-122"/>
                <a:sym typeface="+mn-ea"/>
              </a:rPr>
              <a:t>movies(title ,year ,length ,type ,</a:t>
            </a:r>
            <a:r>
              <a:rPr lang="en-US" altLang="zh-CN" b="0" spc="30" noProof="0" dirty="0" err="1" smtClean="0">
                <a:ln>
                  <a:noFill/>
                </a:ln>
                <a:effectLst/>
                <a:uLnTx/>
                <a:uFillTx/>
                <a:latin typeface="+mn-lt"/>
                <a:ea typeface="宋体" panose="02010600030101010101" pitchFamily="2" charset="-122"/>
                <a:sym typeface="+mn-ea"/>
              </a:rPr>
              <a:t>studioName</a:t>
            </a:r>
            <a:r>
              <a:rPr lang="en-US" altLang="zh-CN" b="0" spc="30" noProof="0" dirty="0" smtClean="0">
                <a:ln>
                  <a:noFill/>
                </a:ln>
                <a:effectLst/>
                <a:uLnTx/>
                <a:uFillTx/>
                <a:latin typeface="+mn-lt"/>
                <a:ea typeface="宋体" panose="02010600030101010101" pitchFamily="2" charset="-122"/>
                <a:sym typeface="+mn-ea"/>
              </a:rPr>
              <a:t> ,</a:t>
            </a:r>
            <a:r>
              <a:rPr lang="en-US" altLang="zh-CN" spc="30" dirty="0">
                <a:ea typeface="宋体" panose="02010600030101010101" pitchFamily="2" charset="-122"/>
                <a:sym typeface="+mn-ea"/>
              </a:rPr>
              <a:t> </a:t>
            </a:r>
            <a:r>
              <a:rPr lang="en-US" altLang="zh-CN" b="0" spc="30" dirty="0" err="1">
                <a:ea typeface="宋体" panose="02010600030101010101" pitchFamily="2" charset="-122"/>
                <a:sym typeface="+mn-ea"/>
              </a:rPr>
              <a:t>producerC</a:t>
            </a:r>
            <a:r>
              <a:rPr lang="en-US" altLang="zh-CN" b="0" spc="30" noProof="0" dirty="0" smtClean="0">
                <a:ln>
                  <a:noFill/>
                </a:ln>
                <a:effectLst/>
                <a:uLnTx/>
                <a:uFillTx/>
                <a:latin typeface="+mn-lt"/>
                <a:ea typeface="宋体" panose="02010600030101010101" pitchFamily="2" charset="-122"/>
                <a:sym typeface="+mn-ea"/>
              </a:rPr>
              <a:t> )</a:t>
            </a:r>
          </a:p>
          <a:p>
            <a:pPr lvl="2">
              <a:lnSpc>
                <a:spcPct val="90000"/>
              </a:lnSpc>
              <a:spcBef>
                <a:spcPct val="0"/>
              </a:spcBef>
            </a:pPr>
            <a:endParaRPr lang="en-US" altLang="zh-CN" b="0" spc="30" noProof="0" dirty="0" smtClean="0">
              <a:ln>
                <a:noFill/>
              </a:ln>
              <a:effectLst/>
              <a:uLnTx/>
              <a:uFillTx/>
              <a:latin typeface="+mn-lt"/>
              <a:ea typeface="宋体" panose="02010600030101010101" pitchFamily="2" charset="-122"/>
              <a:sym typeface="+mn-ea"/>
            </a:endParaRPr>
          </a:p>
          <a:p>
            <a:pPr lvl="2">
              <a:lnSpc>
                <a:spcPct val="90000"/>
              </a:lnSpc>
              <a:spcBef>
                <a:spcPct val="0"/>
              </a:spcBef>
            </a:pPr>
            <a:r>
              <a:rPr lang="en-US" altLang="zh-CN" b="0" spc="30" noProof="0" dirty="0" err="1">
                <a:ln>
                  <a:noFill/>
                </a:ln>
                <a:effectLst/>
                <a:uLnTx/>
                <a:uFillTx/>
                <a:latin typeface="+mn-lt"/>
                <a:ea typeface="宋体" panose="02010600030101010101" pitchFamily="2" charset="-122"/>
                <a:sym typeface="+mn-ea"/>
              </a:rPr>
              <a:t>MovieStar</a:t>
            </a:r>
            <a:r>
              <a:rPr lang="en-US" altLang="zh-CN" b="0" spc="30" noProof="0" dirty="0">
                <a:ln>
                  <a:noFill/>
                </a:ln>
                <a:effectLst/>
                <a:uLnTx/>
                <a:uFillTx/>
                <a:latin typeface="+mn-lt"/>
                <a:ea typeface="宋体" panose="02010600030101010101" pitchFamily="2" charset="-122"/>
                <a:sym typeface="+mn-ea"/>
              </a:rPr>
              <a:t>(name, </a:t>
            </a:r>
            <a:r>
              <a:rPr lang="en-US" altLang="zh-CN" b="0" spc="30" noProof="0" dirty="0" smtClean="0">
                <a:ln>
                  <a:noFill/>
                </a:ln>
                <a:effectLst/>
                <a:uLnTx/>
                <a:uFillTx/>
                <a:latin typeface="+mn-lt"/>
                <a:ea typeface="宋体" panose="02010600030101010101" pitchFamily="2" charset="-122"/>
                <a:sym typeface="+mn-ea"/>
              </a:rPr>
              <a:t>address ,gender ,</a:t>
            </a:r>
            <a:r>
              <a:rPr lang="en-US" altLang="zh-CN" b="0" spc="30" noProof="0" dirty="0">
                <a:ln>
                  <a:noFill/>
                </a:ln>
                <a:effectLst/>
                <a:uLnTx/>
                <a:uFillTx/>
                <a:latin typeface="+mn-lt"/>
                <a:ea typeface="宋体" panose="02010600030101010101" pitchFamily="2" charset="-122"/>
                <a:sym typeface="+mn-ea"/>
              </a:rPr>
              <a:t>birthdate)</a:t>
            </a:r>
          </a:p>
          <a:p>
            <a:pPr lvl="2">
              <a:lnSpc>
                <a:spcPct val="90000"/>
              </a:lnSpc>
              <a:spcBef>
                <a:spcPct val="0"/>
              </a:spcBef>
            </a:pPr>
            <a:endParaRPr lang="en-US" altLang="zh-CN" b="0" spc="30" noProof="0" dirty="0">
              <a:ln>
                <a:noFill/>
              </a:ln>
              <a:effectLst/>
              <a:uLnTx/>
              <a:uFillTx/>
              <a:latin typeface="+mn-lt"/>
              <a:ea typeface="宋体" panose="02010600030101010101" pitchFamily="2" charset="-122"/>
              <a:sym typeface="+mn-ea"/>
            </a:endParaRPr>
          </a:p>
          <a:p>
            <a:pPr lvl="2">
              <a:lnSpc>
                <a:spcPct val="90000"/>
              </a:lnSpc>
              <a:spcBef>
                <a:spcPct val="0"/>
              </a:spcBef>
            </a:pPr>
            <a:r>
              <a:rPr lang="en-US" altLang="zh-CN" b="0" spc="30" noProof="0" dirty="0" err="1" smtClean="0">
                <a:ln>
                  <a:noFill/>
                </a:ln>
                <a:effectLst/>
                <a:uLnTx/>
                <a:uFillTx/>
                <a:latin typeface="+mn-lt"/>
                <a:ea typeface="宋体" panose="02010600030101010101" pitchFamily="2" charset="-122"/>
                <a:sym typeface="+mn-ea"/>
              </a:rPr>
              <a:t>StarsIn</a:t>
            </a:r>
            <a:r>
              <a:rPr lang="en-US" altLang="zh-CN" b="0" spc="30" noProof="0" dirty="0" smtClean="0">
                <a:ln>
                  <a:noFill/>
                </a:ln>
                <a:effectLst/>
                <a:uLnTx/>
                <a:uFillTx/>
                <a:latin typeface="+mn-lt"/>
                <a:ea typeface="宋体" panose="02010600030101010101" pitchFamily="2" charset="-122"/>
                <a:sym typeface="+mn-ea"/>
              </a:rPr>
              <a:t>(</a:t>
            </a:r>
            <a:r>
              <a:rPr lang="en-US" altLang="zh-CN" b="0" spc="30" noProof="0" dirty="0" err="1" smtClean="0">
                <a:ln>
                  <a:noFill/>
                </a:ln>
                <a:effectLst/>
                <a:uLnTx/>
                <a:uFillTx/>
                <a:latin typeface="+mn-lt"/>
                <a:ea typeface="宋体" panose="02010600030101010101" pitchFamily="2" charset="-122"/>
                <a:sym typeface="+mn-ea"/>
              </a:rPr>
              <a:t>movietitle</a:t>
            </a:r>
            <a:r>
              <a:rPr lang="en-US" altLang="zh-CN" b="0" spc="30" noProof="0" dirty="0" smtClean="0">
                <a:ln>
                  <a:noFill/>
                </a:ln>
                <a:effectLst/>
                <a:uLnTx/>
                <a:uFillTx/>
                <a:latin typeface="+mn-lt"/>
                <a:ea typeface="宋体" panose="02010600030101010101" pitchFamily="2" charset="-122"/>
                <a:sym typeface="+mn-ea"/>
              </a:rPr>
              <a:t> ,</a:t>
            </a:r>
            <a:r>
              <a:rPr lang="en-US" altLang="zh-CN" b="0" spc="30" noProof="0" dirty="0" err="1" smtClean="0">
                <a:ln>
                  <a:noFill/>
                </a:ln>
                <a:effectLst/>
                <a:uLnTx/>
                <a:uFillTx/>
                <a:latin typeface="+mn-lt"/>
                <a:ea typeface="宋体" panose="02010600030101010101" pitchFamily="2" charset="-122"/>
                <a:sym typeface="+mn-ea"/>
              </a:rPr>
              <a:t>movieyear</a:t>
            </a:r>
            <a:r>
              <a:rPr lang="en-US" altLang="zh-CN" b="0" spc="30" noProof="0" dirty="0" smtClean="0">
                <a:ln>
                  <a:noFill/>
                </a:ln>
                <a:effectLst/>
                <a:uLnTx/>
                <a:uFillTx/>
                <a:latin typeface="+mn-lt"/>
                <a:ea typeface="宋体" panose="02010600030101010101" pitchFamily="2" charset="-122"/>
                <a:sym typeface="+mn-ea"/>
              </a:rPr>
              <a:t> ,</a:t>
            </a:r>
            <a:r>
              <a:rPr lang="en-US" altLang="zh-CN" b="0" spc="30" noProof="0" dirty="0" err="1">
                <a:ln>
                  <a:noFill/>
                </a:ln>
                <a:effectLst/>
                <a:uLnTx/>
                <a:uFillTx/>
                <a:latin typeface="+mn-lt"/>
                <a:ea typeface="宋体" panose="02010600030101010101" pitchFamily="2" charset="-122"/>
                <a:sym typeface="+mn-ea"/>
              </a:rPr>
              <a:t>starname</a:t>
            </a:r>
            <a:r>
              <a:rPr lang="en-US" altLang="zh-CN" b="0" spc="30" noProof="0" dirty="0" smtClean="0">
                <a:ln>
                  <a:noFill/>
                </a:ln>
                <a:effectLst/>
                <a:uLnTx/>
                <a:uFillTx/>
                <a:latin typeface="+mn-lt"/>
                <a:ea typeface="宋体" panose="02010600030101010101" pitchFamily="2" charset="-122"/>
                <a:sym typeface="+mn-ea"/>
              </a:rPr>
              <a:t>)</a:t>
            </a:r>
            <a:endParaRPr lang="en-US" altLang="zh-CN" b="0" spc="30" noProof="0" dirty="0">
              <a:ln>
                <a:noFill/>
              </a:ln>
              <a:effectLst/>
              <a:uLnTx/>
              <a:uFillTx/>
              <a:latin typeface="+mn-lt"/>
              <a:ea typeface="宋体" panose="02010600030101010101" pitchFamily="2" charset="-122"/>
              <a:sym typeface="+mn-ea"/>
            </a:endParaRPr>
          </a:p>
        </p:txBody>
      </p:sp>
      <p:pic>
        <p:nvPicPr>
          <p:cNvPr id="5" name="图片 4" descr="&lt;strong&gt;Question&lt;/strong&gt; Mark Help · Free image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cxnSp>
        <p:nvCxnSpPr>
          <p:cNvPr id="6" name="直接连接符 5"/>
          <p:cNvCxnSpPr/>
          <p:nvPr/>
        </p:nvCxnSpPr>
        <p:spPr>
          <a:xfrm>
            <a:off x="2411760" y="2420888"/>
            <a:ext cx="129614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2627784" y="3068960"/>
            <a:ext cx="129614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2411760" y="3728228"/>
            <a:ext cx="4392488" cy="2190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478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549" y="1615733"/>
            <a:ext cx="9143999" cy="1754326"/>
          </a:xfrm>
          <a:prstGeom prst="rect">
            <a:avLst/>
          </a:prstGeom>
          <a:noFill/>
        </p:spPr>
        <p:txBody>
          <a:bodyPr wrap="square" rtlCol="0">
            <a:spAutoFit/>
          </a:bodyPr>
          <a:lstStyle/>
          <a:p>
            <a:pPr lvl="2">
              <a:lnSpc>
                <a:spcPct val="90000"/>
              </a:lnSpc>
              <a:spcBef>
                <a:spcPct val="0"/>
              </a:spcBef>
            </a:pPr>
            <a:r>
              <a:rPr lang="zh-CN" altLang="en-US" b="0" spc="30" noProof="0" dirty="0" err="1">
                <a:ln>
                  <a:noFill/>
                </a:ln>
                <a:effectLst/>
                <a:uLnTx/>
                <a:uFillTx/>
                <a:latin typeface="+mn-lt"/>
                <a:ea typeface="宋体" panose="02010600030101010101" pitchFamily="2" charset="-122"/>
                <a:sym typeface="+mn-ea"/>
              </a:rPr>
              <a:t>判断以下哪些为外码</a:t>
            </a:r>
          </a:p>
          <a:p>
            <a:pPr lvl="2">
              <a:lnSpc>
                <a:spcPct val="90000"/>
              </a:lnSpc>
              <a:spcBef>
                <a:spcPct val="0"/>
              </a:spcBef>
            </a:pPr>
            <a:endParaRPr lang="en-US" altLang="zh-CN" b="0" spc="30" noProof="0" dirty="0" err="1">
              <a:ln>
                <a:noFill/>
              </a:ln>
              <a:effectLst/>
              <a:uLnTx/>
              <a:uFillTx/>
              <a:latin typeface="+mn-lt"/>
              <a:ea typeface="宋体" panose="02010600030101010101" pitchFamily="2" charset="-122"/>
              <a:sym typeface="+mn-ea"/>
            </a:endParaRPr>
          </a:p>
          <a:p>
            <a:pPr lvl="2">
              <a:lnSpc>
                <a:spcPct val="90000"/>
              </a:lnSpc>
              <a:spcBef>
                <a:spcPct val="0"/>
              </a:spcBef>
            </a:pPr>
            <a:r>
              <a:rPr lang="en-US" altLang="zh-CN" b="0" spc="30" dirty="0">
                <a:ea typeface="宋体" panose="02010600030101010101" pitchFamily="2" charset="-122"/>
                <a:sym typeface="+mn-ea"/>
              </a:rPr>
              <a:t>movies(title ,year ,length ,genre ,</a:t>
            </a:r>
            <a:r>
              <a:rPr lang="en-US" altLang="zh-CN" b="0" spc="30" dirty="0" err="1">
                <a:ea typeface="宋体" panose="02010600030101010101" pitchFamily="2" charset="-122"/>
                <a:sym typeface="+mn-ea"/>
              </a:rPr>
              <a:t>studioName</a:t>
            </a:r>
            <a:r>
              <a:rPr lang="en-US" altLang="zh-CN" b="0" spc="30" dirty="0">
                <a:ea typeface="宋体" panose="02010600030101010101" pitchFamily="2" charset="-122"/>
                <a:sym typeface="+mn-ea"/>
              </a:rPr>
              <a:t> </a:t>
            </a:r>
            <a:r>
              <a:rPr lang="en-US" altLang="zh-CN" b="0" spc="30" dirty="0" smtClean="0">
                <a:ea typeface="宋体" panose="02010600030101010101" pitchFamily="2" charset="-122"/>
                <a:sym typeface="+mn-ea"/>
              </a:rPr>
              <a:t>,</a:t>
            </a:r>
            <a:r>
              <a:rPr lang="en-US" altLang="zh-CN" spc="30" dirty="0">
                <a:ea typeface="宋体" panose="02010600030101010101" pitchFamily="2" charset="-122"/>
                <a:sym typeface="+mn-ea"/>
              </a:rPr>
              <a:t> </a:t>
            </a:r>
            <a:r>
              <a:rPr lang="en-US" altLang="zh-CN" b="0" spc="30" dirty="0" err="1">
                <a:ea typeface="宋体" panose="02010600030101010101" pitchFamily="2" charset="-122"/>
                <a:sym typeface="+mn-ea"/>
              </a:rPr>
              <a:t>producerC</a:t>
            </a:r>
            <a:r>
              <a:rPr lang="en-US" altLang="zh-CN" b="0" spc="30" dirty="0" smtClean="0">
                <a:ea typeface="宋体" panose="02010600030101010101" pitchFamily="2" charset="-122"/>
                <a:sym typeface="+mn-ea"/>
              </a:rPr>
              <a:t>)</a:t>
            </a:r>
            <a:endParaRPr lang="en-US" altLang="zh-CN" b="0" spc="30" dirty="0">
              <a:ea typeface="宋体" panose="02010600030101010101" pitchFamily="2" charset="-122"/>
              <a:sym typeface="+mn-ea"/>
            </a:endParaRPr>
          </a:p>
          <a:p>
            <a:pPr lvl="2">
              <a:lnSpc>
                <a:spcPct val="90000"/>
              </a:lnSpc>
              <a:spcBef>
                <a:spcPct val="0"/>
              </a:spcBef>
            </a:pPr>
            <a:endParaRPr lang="en-US" altLang="zh-CN" b="0" spc="30" noProof="0" dirty="0" err="1">
              <a:ln>
                <a:noFill/>
              </a:ln>
              <a:effectLst/>
              <a:uLnTx/>
              <a:uFillTx/>
              <a:latin typeface="+mn-lt"/>
              <a:ea typeface="宋体" panose="02010600030101010101" pitchFamily="2" charset="-122"/>
              <a:sym typeface="+mn-ea"/>
            </a:endParaRPr>
          </a:p>
          <a:p>
            <a:pPr lvl="2">
              <a:lnSpc>
                <a:spcPct val="90000"/>
              </a:lnSpc>
              <a:spcBef>
                <a:spcPct val="0"/>
              </a:spcBef>
            </a:pPr>
            <a:r>
              <a:rPr lang="en-US" altLang="zh-CN" b="0" spc="30" noProof="0" dirty="0" smtClean="0">
                <a:ln>
                  <a:noFill/>
                </a:ln>
                <a:effectLst/>
                <a:uLnTx/>
                <a:uFillTx/>
                <a:latin typeface="+mn-lt"/>
                <a:ea typeface="宋体" panose="02010600030101010101" pitchFamily="2" charset="-122"/>
                <a:sym typeface="+mn-ea"/>
              </a:rPr>
              <a:t>Studio(</a:t>
            </a:r>
            <a:r>
              <a:rPr lang="en-US" altLang="zh-CN" b="0" spc="30" noProof="0" dirty="0" err="1" smtClean="0">
                <a:ln>
                  <a:noFill/>
                </a:ln>
                <a:effectLst/>
                <a:uLnTx/>
                <a:uFillTx/>
                <a:latin typeface="+mn-lt"/>
                <a:ea typeface="宋体" panose="02010600030101010101" pitchFamily="2" charset="-122"/>
                <a:sym typeface="+mn-ea"/>
              </a:rPr>
              <a:t>name,address,presC</a:t>
            </a:r>
            <a:r>
              <a:rPr lang="en-US" altLang="zh-CN" b="0" spc="30" noProof="0" dirty="0" smtClean="0">
                <a:ln>
                  <a:noFill/>
                </a:ln>
                <a:effectLst/>
                <a:uLnTx/>
                <a:uFillTx/>
                <a:latin typeface="+mn-lt"/>
                <a:ea typeface="宋体" panose="02010600030101010101" pitchFamily="2" charset="-122"/>
                <a:sym typeface="+mn-ea"/>
              </a:rPr>
              <a:t>)</a:t>
            </a:r>
            <a:endParaRPr lang="zh-CN" altLang="en-US" dirty="0"/>
          </a:p>
        </p:txBody>
      </p:sp>
      <p:pic>
        <p:nvPicPr>
          <p:cNvPr id="6" name="图片 5" descr="&lt;strong&gt;Question&lt;/strong&gt; Mark Help · Free image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5756"/>
            <a:ext cx="1775465" cy="1671488"/>
          </a:xfrm>
          <a:prstGeom prst="rect">
            <a:avLst/>
          </a:prstGeom>
        </p:spPr>
      </p:pic>
      <p:cxnSp>
        <p:nvCxnSpPr>
          <p:cNvPr id="4" name="直接连接符 3"/>
          <p:cNvCxnSpPr/>
          <p:nvPr/>
        </p:nvCxnSpPr>
        <p:spPr>
          <a:xfrm>
            <a:off x="2143779" y="2636912"/>
            <a:ext cx="129614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 name="直接连接符 4"/>
          <p:cNvCxnSpPr/>
          <p:nvPr/>
        </p:nvCxnSpPr>
        <p:spPr>
          <a:xfrm>
            <a:off x="1619672" y="3370059"/>
            <a:ext cx="1296144"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t;strong&gt;Question&lt;/strong&gt; Mark Help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sp>
        <p:nvSpPr>
          <p:cNvPr id="3" name="文本框 2"/>
          <p:cNvSpPr txBox="1"/>
          <p:nvPr/>
        </p:nvSpPr>
        <p:spPr>
          <a:xfrm>
            <a:off x="1866659" y="1844824"/>
            <a:ext cx="4230216" cy="1348061"/>
          </a:xfrm>
          <a:prstGeom prst="rect">
            <a:avLst/>
          </a:prstGeom>
          <a:noFill/>
        </p:spPr>
        <p:txBody>
          <a:bodyPr wrap="square" rtlCol="0">
            <a:spAutoFit/>
          </a:bodyPr>
          <a:lstStyle/>
          <a:p>
            <a:r>
              <a:rPr lang="zh-CN" altLang="en-US" dirty="0" smtClean="0"/>
              <a:t>学生</a:t>
            </a:r>
            <a:r>
              <a:rPr lang="en-US" altLang="zh-CN" dirty="0" smtClean="0"/>
              <a:t>(</a:t>
            </a:r>
            <a:r>
              <a:rPr lang="zh-CN" altLang="en-US" dirty="0" smtClean="0"/>
              <a:t>学号，姓名，系别）</a:t>
            </a:r>
            <a:endParaRPr lang="en-US" altLang="zh-CN" dirty="0" smtClean="0"/>
          </a:p>
          <a:p>
            <a:r>
              <a:rPr lang="zh-CN" altLang="en-US" dirty="0" smtClean="0"/>
              <a:t>课程</a:t>
            </a:r>
            <a:r>
              <a:rPr lang="en-US" altLang="zh-CN" dirty="0" smtClean="0"/>
              <a:t>(</a:t>
            </a:r>
            <a:r>
              <a:rPr lang="zh-CN" altLang="en-US" dirty="0" smtClean="0"/>
              <a:t>编号，名称，学时）</a:t>
            </a:r>
            <a:endParaRPr lang="en-US" altLang="zh-CN" dirty="0" smtClean="0"/>
          </a:p>
          <a:p>
            <a:r>
              <a:rPr lang="zh-CN" altLang="en-US" dirty="0" smtClean="0"/>
              <a:t>成绩</a:t>
            </a:r>
            <a:r>
              <a:rPr lang="en-US" altLang="zh-CN" dirty="0" smtClean="0"/>
              <a:t>(</a:t>
            </a:r>
            <a:r>
              <a:rPr lang="zh-CN" altLang="en-US" dirty="0" smtClean="0"/>
              <a:t>学号，课程号，成绩）</a:t>
            </a:r>
            <a:endParaRPr lang="zh-CN" altLang="en-US" dirty="0"/>
          </a:p>
        </p:txBody>
      </p:sp>
      <p:sp>
        <p:nvSpPr>
          <p:cNvPr id="4" name="文本框 3"/>
          <p:cNvSpPr txBox="1"/>
          <p:nvPr/>
        </p:nvSpPr>
        <p:spPr>
          <a:xfrm>
            <a:off x="1907704" y="1268760"/>
            <a:ext cx="6336704" cy="461665"/>
          </a:xfrm>
          <a:prstGeom prst="rect">
            <a:avLst/>
          </a:prstGeom>
          <a:noFill/>
        </p:spPr>
        <p:txBody>
          <a:bodyPr wrap="square" rtlCol="0">
            <a:spAutoFit/>
          </a:bodyPr>
          <a:lstStyle/>
          <a:p>
            <a:r>
              <a:rPr lang="zh-CN" altLang="en-US" dirty="0" smtClean="0"/>
              <a:t>请识别主码和外码：</a:t>
            </a:r>
            <a:endParaRPr lang="zh-CN" altLang="en-US" dirty="0"/>
          </a:p>
        </p:txBody>
      </p:sp>
      <p:pic>
        <p:nvPicPr>
          <p:cNvPr id="5" name="图片 4"/>
          <p:cNvPicPr>
            <a:picLocks noChangeAspect="1"/>
          </p:cNvPicPr>
          <p:nvPr/>
        </p:nvPicPr>
        <p:blipFill>
          <a:blip r:embed="rId3"/>
          <a:stretch>
            <a:fillRect/>
          </a:stretch>
        </p:blipFill>
        <p:spPr>
          <a:xfrm>
            <a:off x="1187623" y="3307284"/>
            <a:ext cx="6712551" cy="3074044"/>
          </a:xfrm>
          <a:prstGeom prst="rect">
            <a:avLst/>
          </a:prstGeom>
        </p:spPr>
      </p:pic>
    </p:spTree>
    <p:extLst>
      <p:ext uri="{BB962C8B-B14F-4D97-AF65-F5344CB8AC3E}">
        <p14:creationId xmlns:p14="http://schemas.microsoft.com/office/powerpoint/2010/main" val="62761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关系模型的完整性约束</a:t>
            </a:r>
          </a:p>
        </p:txBody>
      </p:sp>
      <p:pic>
        <p:nvPicPr>
          <p:cNvPr id="4" name="图片 3"/>
          <p:cNvPicPr>
            <a:picLocks noChangeAspect="1"/>
          </p:cNvPicPr>
          <p:nvPr/>
        </p:nvPicPr>
        <p:blipFill>
          <a:blip r:embed="rId2"/>
          <a:stretch>
            <a:fillRect/>
          </a:stretch>
        </p:blipFill>
        <p:spPr>
          <a:xfrm>
            <a:off x="1043608" y="1988840"/>
            <a:ext cx="7329213" cy="223224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a:t>
            </a:r>
            <a:r>
              <a:rPr lang="zh-CN" altLang="en-US" dirty="0">
                <a:sym typeface="+mn-ea"/>
              </a:rPr>
              <a:t>实体</a:t>
            </a:r>
            <a:r>
              <a:rPr lang="zh-CN" altLang="en-US" dirty="0"/>
              <a:t>完整性约束</a:t>
            </a:r>
          </a:p>
        </p:txBody>
      </p:sp>
      <p:sp>
        <p:nvSpPr>
          <p:cNvPr id="3" name="内容占位符 2"/>
          <p:cNvSpPr>
            <a:spLocks noGrp="1"/>
          </p:cNvSpPr>
          <p:nvPr>
            <p:ph idx="1"/>
          </p:nvPr>
        </p:nvSpPr>
        <p:spPr>
          <a:xfrm>
            <a:off x="57785" y="1219200"/>
            <a:ext cx="8897620" cy="5410200"/>
          </a:xfrm>
        </p:spPr>
        <p:txBody>
          <a:bodyPr/>
          <a:lstStyle/>
          <a:p>
            <a:r>
              <a:rPr lang="zh-CN" altLang="en-US" dirty="0"/>
              <a:t>实体完整性</a:t>
            </a:r>
          </a:p>
          <a:p>
            <a:pPr lvl="1"/>
            <a:r>
              <a:rPr lang="zh-CN" altLang="en-US" dirty="0"/>
              <a:t>内容：</a:t>
            </a:r>
            <a:r>
              <a:rPr lang="zh-CN" altLang="en-US" b="1" dirty="0">
                <a:solidFill>
                  <a:srgbClr val="FF0000"/>
                </a:solidFill>
              </a:rPr>
              <a:t>关系中主码中的属性值不能为</a:t>
            </a:r>
            <a:r>
              <a:rPr lang="zh-CN" altLang="en-US" b="1" dirty="0" smtClean="0">
                <a:solidFill>
                  <a:srgbClr val="FF0000"/>
                </a:solidFill>
              </a:rPr>
              <a:t>空，不能出现重复值</a:t>
            </a:r>
            <a:endParaRPr lang="zh-CN" altLang="en-US" b="1" dirty="0">
              <a:solidFill>
                <a:srgbClr val="FF0000"/>
              </a:solidFill>
            </a:endParaRPr>
          </a:p>
          <a:p>
            <a:pPr lvl="2"/>
            <a:r>
              <a:rPr lang="zh-CN" altLang="en-US" dirty="0"/>
              <a:t>空值：不知道的值或无意义的值</a:t>
            </a:r>
          </a:p>
          <a:p>
            <a:pPr lvl="1"/>
            <a:r>
              <a:rPr lang="zh-CN" altLang="en-US" dirty="0"/>
              <a:t>意义：</a:t>
            </a:r>
          </a:p>
          <a:p>
            <a:pPr lvl="2"/>
            <a:r>
              <a:rPr lang="zh-CN" altLang="en-US" dirty="0"/>
              <a:t>关系中的元祖对应到现实世界的个体，这些个体用主码来唯一标识</a:t>
            </a:r>
          </a:p>
          <a:p>
            <a:pPr lvl="2"/>
            <a:r>
              <a:rPr lang="zh-CN" altLang="en-US" dirty="0"/>
              <a:t>若为空，说明是无法标识的个体，是不容许的</a:t>
            </a:r>
          </a:p>
        </p:txBody>
      </p:sp>
      <p:graphicFrame>
        <p:nvGraphicFramePr>
          <p:cNvPr id="11" name="表格 10"/>
          <p:cNvGraphicFramePr/>
          <p:nvPr>
            <p:extLst>
              <p:ext uri="{D42A27DB-BD31-4B8C-83A1-F6EECF244321}">
                <p14:modId xmlns:p14="http://schemas.microsoft.com/office/powerpoint/2010/main" val="1350593405"/>
              </p:ext>
            </p:extLst>
          </p:nvPr>
        </p:nvGraphicFramePr>
        <p:xfrm>
          <a:off x="1547664" y="4096837"/>
          <a:ext cx="5133548" cy="2133600"/>
        </p:xfrm>
        <a:graphic>
          <a:graphicData uri="http://schemas.openxmlformats.org/drawingml/2006/table">
            <a:tbl>
              <a:tblPr firstRow="1" bandRow="1">
                <a:tableStyleId>{5C22544A-7EE6-4342-B048-85BDC9FD1C3A}</a:tableStyleId>
              </a:tblPr>
              <a:tblGrid>
                <a:gridCol w="1626804">
                  <a:extLst>
                    <a:ext uri="{9D8B030D-6E8A-4147-A177-3AD203B41FA5}">
                      <a16:colId xmlns:a16="http://schemas.microsoft.com/office/drawing/2014/main" val="20000"/>
                    </a:ext>
                  </a:extLst>
                </a:gridCol>
                <a:gridCol w="1441016">
                  <a:extLst>
                    <a:ext uri="{9D8B030D-6E8A-4147-A177-3AD203B41FA5}">
                      <a16:colId xmlns:a16="http://schemas.microsoft.com/office/drawing/2014/main" val="20001"/>
                    </a:ext>
                  </a:extLst>
                </a:gridCol>
                <a:gridCol w="2065728">
                  <a:extLst>
                    <a:ext uri="{9D8B030D-6E8A-4147-A177-3AD203B41FA5}">
                      <a16:colId xmlns:a16="http://schemas.microsoft.com/office/drawing/2014/main" val="20002"/>
                    </a:ext>
                  </a:extLst>
                </a:gridCol>
              </a:tblGrid>
              <a:tr h="269441">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客户编号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客户姓名</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城市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70">
                <a:tc>
                  <a:txBody>
                    <a:bodyPr/>
                    <a:lstStyle/>
                    <a:p>
                      <a:pPr>
                        <a:buNone/>
                      </a:pP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192837465</a:t>
                      </a: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张三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rPr>
                        <a:t>黑龙江哈尔滨市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70">
                <a:tc>
                  <a:txBody>
                    <a:bodyPr/>
                    <a:lstStyle/>
                    <a:p>
                      <a:pPr>
                        <a:buNone/>
                      </a:pP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677899011</a:t>
                      </a: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张四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吉林长春市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70">
                <a:tc>
                  <a:txBody>
                    <a:bodyPr/>
                    <a:lstStyle/>
                    <a:p>
                      <a:pPr>
                        <a:buNone/>
                      </a:pP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182736091</a:t>
                      </a: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张五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rPr>
                        <a:t>黑龙江齐齐哈尔市</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2501">
                <a:tc>
                  <a:txBody>
                    <a:bodyPr/>
                    <a:lstStyle/>
                    <a:p>
                      <a:pPr>
                        <a:buNone/>
                      </a:pP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王三</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山东青岛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770">
                <a:tc>
                  <a:txBody>
                    <a:bodyPr/>
                    <a:lstStyle/>
                    <a:p>
                      <a:pPr>
                        <a:buNone/>
                      </a:pP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336669999</a:t>
                      </a: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王四</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浙江宁波</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770">
                <a:tc>
                  <a:txBody>
                    <a:bodyPr/>
                    <a:lstStyle/>
                    <a:p>
                      <a:pPr>
                        <a:buNone/>
                      </a:pP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19283746</a:t>
                      </a:r>
                      <a:endPar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王五</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zh-CN" altLang="en-US" sz="2000" dirty="0">
                          <a:solidFill>
                            <a:srgbClr val="000000"/>
                          </a:solidFill>
                          <a:latin typeface="宋体" panose="02010600030101010101" pitchFamily="2" charset="-122"/>
                          <a:ea typeface="宋体" panose="02010600030101010101" pitchFamily="2" charset="-122"/>
                          <a:cs typeface="宋体" panose="02010600030101010101" pitchFamily="2" charset="-122"/>
                        </a:rPr>
                        <a:t>上海</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文本框 3"/>
          <p:cNvSpPr txBox="1"/>
          <p:nvPr/>
        </p:nvSpPr>
        <p:spPr>
          <a:xfrm>
            <a:off x="1547664" y="5170858"/>
            <a:ext cx="1255229" cy="523220"/>
          </a:xfrm>
          <a:prstGeom prst="rect">
            <a:avLst/>
          </a:prstGeom>
          <a:noFill/>
        </p:spPr>
        <p:txBody>
          <a:bodyPr wrap="square" rtlCol="0">
            <a:spAutoFit/>
          </a:bodyPr>
          <a:lstStyle/>
          <a:p>
            <a:r>
              <a:rPr lang="zh-CN" altLang="en-US" sz="2800">
                <a:solidFill>
                  <a:srgbClr val="FF0000"/>
                </a:solidFill>
                <a:latin typeface="Arial" panose="020B0604020202020204" pitchFamily="34" charset="0"/>
              </a:rPr>
              <a:t>×</a:t>
            </a:r>
          </a:p>
        </p:txBody>
      </p:sp>
      <p:grpSp>
        <p:nvGrpSpPr>
          <p:cNvPr id="29" name="组合 28"/>
          <p:cNvGrpSpPr/>
          <p:nvPr/>
        </p:nvGrpSpPr>
        <p:grpSpPr>
          <a:xfrm>
            <a:off x="1259789" y="3545459"/>
            <a:ext cx="1783563" cy="3295584"/>
            <a:chOff x="5254" y="6877"/>
            <a:chExt cx="1536" cy="2528"/>
          </a:xfrm>
        </p:grpSpPr>
        <p:grpSp>
          <p:nvGrpSpPr>
            <p:cNvPr id="24" name="组合 23"/>
            <p:cNvGrpSpPr/>
            <p:nvPr/>
          </p:nvGrpSpPr>
          <p:grpSpPr>
            <a:xfrm>
              <a:off x="5295" y="6877"/>
              <a:ext cx="1495" cy="2219"/>
              <a:chOff x="6665" y="3236"/>
              <a:chExt cx="1495" cy="2609"/>
            </a:xfrm>
          </p:grpSpPr>
          <p:sp>
            <p:nvSpPr>
              <p:cNvPr id="25" name="椭圆 24"/>
              <p:cNvSpPr/>
              <p:nvPr/>
            </p:nvSpPr>
            <p:spPr>
              <a:xfrm>
                <a:off x="7026" y="3236"/>
                <a:ext cx="1134" cy="2022"/>
              </a:xfrm>
              <a:prstGeom prst="ellipse">
                <a:avLst/>
              </a:prstGeom>
              <a:noFill/>
              <a:ln w="38100">
                <a:prstDash val="sysDash"/>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6" name="肘形连接符 25"/>
              <p:cNvCxnSpPr/>
              <p:nvPr/>
            </p:nvCxnSpPr>
            <p:spPr>
              <a:xfrm rot="5400000">
                <a:off x="6577" y="5198"/>
                <a:ext cx="735" cy="560"/>
              </a:xfrm>
              <a:prstGeom prst="bentConnector3">
                <a:avLst>
                  <a:gd name="adj1" fmla="val 50000"/>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sp>
          <p:nvSpPr>
            <p:cNvPr id="28" name="Text Box 8"/>
            <p:cNvSpPr txBox="1"/>
            <p:nvPr/>
          </p:nvSpPr>
          <p:spPr>
            <a:xfrm>
              <a:off x="5254" y="8956"/>
              <a:ext cx="1457" cy="449"/>
            </a:xfrm>
            <a:prstGeom prst="rect">
              <a:avLst/>
            </a:prstGeom>
            <a:noFill/>
            <a:ln w="9525">
              <a:noFill/>
            </a:ln>
          </p:spPr>
          <p:txBody>
            <a:bodyPr wrap="square">
              <a:spAutoFit/>
            </a:bodyPr>
            <a:lstStyle>
              <a:lvl1pPr marL="342900" indent="-342900" algn="l" rtl="0" eaLnBrk="0" fontAlgn="base" hangingPunct="0">
                <a:spcBef>
                  <a:spcPct val="20000"/>
                </a:spcBef>
                <a:spcAft>
                  <a:spcPts val="600"/>
                </a:spcAft>
                <a:buClr>
                  <a:schemeClr val="tx2"/>
                </a:buClr>
                <a:buFont typeface="Arial" panose="020B0604020202020204" pitchFamily="34" charset="0"/>
                <a:buChar char="•"/>
                <a:defRPr sz="3200" kern="1200" spc="30">
                  <a:solidFill>
                    <a:schemeClr val="tx1"/>
                  </a:solidFill>
                  <a:latin typeface="+mn-lt"/>
                  <a:ea typeface="+mn-ea"/>
                  <a:cs typeface="+mn-cs"/>
                </a:defRPr>
              </a:lvl1pPr>
              <a:lvl2pPr marL="742950" indent="-285750" algn="l" rtl="0" eaLnBrk="0" fontAlgn="base" hangingPunct="0">
                <a:spcBef>
                  <a:spcPct val="20000"/>
                </a:spcBef>
                <a:spcAft>
                  <a:spcPts val="600"/>
                </a:spcAft>
                <a:buClr>
                  <a:schemeClr val="tx2"/>
                </a:buClr>
                <a:buFont typeface="Arial" panose="020B0604020202020204" pitchFamily="34" charset="0"/>
                <a:buChar char="•"/>
                <a:defRPr sz="2400" kern="1200" spc="30">
                  <a:solidFill>
                    <a:schemeClr val="tx1"/>
                  </a:solidFill>
                  <a:latin typeface="+mn-lt"/>
                  <a:ea typeface="+mn-ea"/>
                  <a:cs typeface="+mn-cs"/>
                </a:defRPr>
              </a:lvl2pPr>
              <a:lvl3pPr marL="11430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3pPr>
              <a:lvl4pPr marL="16002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4pPr>
              <a:lvl5pPr marL="2057400" indent="-228600" algn="l" rtl="0" eaLnBrk="0" fontAlgn="base" hangingPunct="0">
                <a:spcBef>
                  <a:spcPct val="20000"/>
                </a:spcBef>
                <a:spcAft>
                  <a:spcPts val="600"/>
                </a:spcAft>
                <a:buClr>
                  <a:schemeClr val="tx2"/>
                </a:buClr>
                <a:buFont typeface="Arial" panose="020B0604020202020204" pitchFamily="34" charset="0"/>
                <a:buChar char="•"/>
                <a:defRPr sz="1700" kern="1200" spc="30">
                  <a:solidFill>
                    <a:schemeClr val="tx1"/>
                  </a:solidFill>
                  <a:latin typeface="+mn-lt"/>
                  <a:ea typeface="+mn-ea"/>
                  <a:cs typeface="+mn-cs"/>
                </a:defRPr>
              </a:lvl5pPr>
            </a:lstStyle>
            <a:p>
              <a:pPr marL="0" lvl="0" indent="0" eaLnBrk="1" hangingPunct="1">
                <a:spcBef>
                  <a:spcPct val="0"/>
                </a:spcBef>
                <a:spcAft>
                  <a:spcPct val="0"/>
                </a:spcAft>
                <a:buClrTx/>
                <a:buNone/>
              </a:pPr>
              <a:r>
                <a:rPr lang="zh-CN" sz="1600" dirty="0">
                  <a:latin typeface="Arial" panose="020B0604020202020204" pitchFamily="34" charset="0"/>
                  <a:ea typeface="宋体" panose="02010600030101010101" pitchFamily="2" charset="-122"/>
                </a:rPr>
                <a:t>主码，值不允许空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1700808"/>
            <a:ext cx="7992888" cy="4413516"/>
          </a:xfrm>
          <a:prstGeom prst="rect">
            <a:avLst/>
          </a:prstGeom>
          <a:noFill/>
          <a:ln w="9525">
            <a:noFill/>
          </a:ln>
        </p:spPr>
        <p:txBody>
          <a:bodyPr wrap="square">
            <a:spAutoFit/>
          </a:bodyPr>
          <a:lstStyle/>
          <a:p>
            <a:pPr marL="285750" indent="-285750">
              <a:buFont typeface="Arial" panose="020B0604020202020204" pitchFamily="34" charset="0"/>
              <a:buChar char="•"/>
            </a:pPr>
            <a:r>
              <a:rPr lang="zh-CN" altLang="en-US" b="1" dirty="0">
                <a:ea typeface="宋体" panose="02010600030101010101" pitchFamily="2" charset="-122"/>
                <a:sym typeface="+mn-ea"/>
              </a:rPr>
              <a:t>注意：实体完整性规则规定基本关系的所有主属性都不能取空值。</a:t>
            </a:r>
          </a:p>
          <a:p>
            <a:pPr marL="285750" indent="-285750">
              <a:buFont typeface="Arial" panose="020B0604020202020204" pitchFamily="34" charset="0"/>
              <a:buChar char="•"/>
            </a:pPr>
            <a:endParaRPr b="1" dirty="0">
              <a:ea typeface="宋体" panose="02010600030101010101" pitchFamily="2" charset="-122"/>
            </a:endParaRPr>
          </a:p>
          <a:p>
            <a:pPr indent="0" algn="just" eaLnBrk="1" hangingPunct="1">
              <a:lnSpc>
                <a:spcPct val="130000"/>
              </a:lnSpc>
              <a:buFont typeface="Arial" panose="020B0604020202020204" pitchFamily="34" charset="0"/>
              <a:buNone/>
            </a:pPr>
            <a:r>
              <a:rPr lang="zh-CN" altLang="zh-CN" b="1" dirty="0">
                <a:ea typeface="宋体" panose="02010600030101010101" pitchFamily="2" charset="-122"/>
                <a:sym typeface="+mn-ea"/>
              </a:rPr>
              <a:t>【例】销售（</a:t>
            </a:r>
            <a:r>
              <a:rPr lang="zh-CN" altLang="zh-CN" b="1" u="sng" dirty="0">
                <a:ea typeface="宋体" panose="02010600030101010101" pitchFamily="2" charset="-122"/>
                <a:sym typeface="+mn-ea"/>
              </a:rPr>
              <a:t>商品编码，学号</a:t>
            </a:r>
            <a:r>
              <a:rPr lang="zh-CN" altLang="zh-CN" b="1" dirty="0">
                <a:ea typeface="宋体" panose="02010600030101010101" pitchFamily="2" charset="-122"/>
                <a:sym typeface="+mn-ea"/>
              </a:rPr>
              <a:t>，销售时间，数量）</a:t>
            </a:r>
            <a:endParaRPr lang="zh-CN" altLang="en-US" b="1" dirty="0">
              <a:ea typeface="宋体" panose="02010600030101010101" pitchFamily="2" charset="-122"/>
            </a:endParaRPr>
          </a:p>
          <a:p>
            <a:pPr marL="800100" lvl="1" indent="-342900" algn="just" eaLnBrk="1" hangingPunct="1">
              <a:lnSpc>
                <a:spcPct val="140000"/>
              </a:lnSpc>
              <a:buFont typeface="Arial" panose="020B0604020202020204" pitchFamily="34" charset="0"/>
              <a:buChar char="•"/>
            </a:pPr>
            <a:r>
              <a:rPr lang="zh-CN" altLang="zh-CN" b="1" dirty="0">
                <a:ea typeface="宋体" panose="02010600030101010101" pitchFamily="2" charset="-122"/>
                <a:sym typeface="+mn-ea"/>
              </a:rPr>
              <a:t>“商品编码，学号”为候选码</a:t>
            </a:r>
          </a:p>
          <a:p>
            <a:pPr marL="800100" lvl="1" indent="-342900" algn="just" eaLnBrk="1" hangingPunct="1">
              <a:lnSpc>
                <a:spcPct val="140000"/>
              </a:lnSpc>
              <a:buFont typeface="Arial" panose="020B0604020202020204" pitchFamily="34" charset="0"/>
              <a:buChar char="•"/>
            </a:pPr>
            <a:r>
              <a:rPr lang="zh-CN" altLang="zh-CN" b="1" dirty="0">
                <a:ea typeface="宋体" panose="02010600030101010101" pitchFamily="2" charset="-122"/>
                <a:sym typeface="+mn-ea"/>
              </a:rPr>
              <a:t>“商品编码”和“学号”两个属性是主属性，都不能取空值</a:t>
            </a:r>
            <a:endParaRPr lang="zh-CN" altLang="en-US" b="1" dirty="0">
              <a:ea typeface="宋体" panose="02010600030101010101" pitchFamily="2" charset="-122"/>
              <a:sym typeface="+mn-ea"/>
            </a:endParaRPr>
          </a:p>
          <a:p>
            <a:pPr marL="342900" indent="-342900">
              <a:buFont typeface="Arial" panose="020B0604020202020204" pitchFamily="34" charset="0"/>
              <a:buChar char="•"/>
            </a:pPr>
            <a:endParaRPr b="1" dirty="0">
              <a:ea typeface="宋体" panose="02010600030101010101" pitchFamily="2" charset="-122"/>
            </a:endParaRPr>
          </a:p>
          <a:p>
            <a:pPr marL="285750" indent="-285750">
              <a:buFont typeface="Arial" panose="020B0604020202020204" pitchFamily="34" charset="0"/>
              <a:buChar char="•"/>
            </a:pPr>
            <a:endParaRPr b="1" dirty="0">
              <a:ea typeface="宋体" panose="02010600030101010101" pitchFamily="2" charset="-122"/>
            </a:endParaRPr>
          </a:p>
        </p:txBody>
      </p:sp>
      <p:sp>
        <p:nvSpPr>
          <p:cNvPr id="3" name="标题 1"/>
          <p:cNvSpPr txBox="1">
            <a:spLocks/>
          </p:cNvSpPr>
          <p:nvPr/>
        </p:nvSpPr>
        <p:spPr>
          <a:xfrm>
            <a:off x="685800" y="228600"/>
            <a:ext cx="7793038" cy="784225"/>
          </a:xfrm>
          <a:prstGeom prst="rect">
            <a:avLst/>
          </a:prstGeom>
        </p:spPr>
        <p:txBody>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mtClean="0"/>
              <a:t>关系模型的</a:t>
            </a:r>
            <a:r>
              <a:rPr lang="zh-CN" altLang="en-US" smtClean="0">
                <a:sym typeface="+mn-ea"/>
              </a:rPr>
              <a:t>实体</a:t>
            </a:r>
            <a:r>
              <a:rPr lang="zh-CN" altLang="en-US" smtClean="0"/>
              <a:t>完整性约束</a:t>
            </a:r>
            <a:endParaRPr lang="zh-CN" altLang="en-US" dirty="0"/>
          </a:p>
        </p:txBody>
      </p:sp>
    </p:spTree>
    <p:extLst>
      <p:ext uri="{BB962C8B-B14F-4D97-AF65-F5344CB8AC3E}">
        <p14:creationId xmlns:p14="http://schemas.microsoft.com/office/powerpoint/2010/main" val="4269116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关系模型的参照完整性约束</a:t>
            </a:r>
          </a:p>
        </p:txBody>
      </p:sp>
      <p:sp>
        <p:nvSpPr>
          <p:cNvPr id="3" name="内容占位符 2"/>
          <p:cNvSpPr>
            <a:spLocks noGrp="1"/>
          </p:cNvSpPr>
          <p:nvPr>
            <p:ph idx="1"/>
          </p:nvPr>
        </p:nvSpPr>
        <p:spPr/>
        <p:txBody>
          <a:bodyPr/>
          <a:lstStyle/>
          <a:p>
            <a:r>
              <a:rPr lang="zh-CN" altLang="en-US" dirty="0"/>
              <a:t>参照完整性</a:t>
            </a:r>
          </a:p>
          <a:p>
            <a:pPr lvl="1"/>
            <a:r>
              <a:rPr lang="zh-CN" altLang="en-US" dirty="0"/>
              <a:t>如果关系R的外部码F</a:t>
            </a:r>
            <a:r>
              <a:rPr lang="en-US" altLang="zh-CN" dirty="0" err="1"/>
              <a:t>oreign</a:t>
            </a:r>
            <a:r>
              <a:rPr lang="en-US" altLang="zh-CN" dirty="0"/>
              <a:t> </a:t>
            </a:r>
            <a:r>
              <a:rPr lang="zh-CN" altLang="en-US" dirty="0"/>
              <a:t>k</a:t>
            </a:r>
            <a:r>
              <a:rPr lang="en-US" altLang="zh-CN" dirty="0" err="1"/>
              <a:t>ey</a:t>
            </a:r>
            <a:r>
              <a:rPr lang="zh-CN" altLang="en-US" dirty="0"/>
              <a:t>与关系</a:t>
            </a:r>
            <a:r>
              <a:rPr lang="en-US" altLang="zh-CN" dirty="0"/>
              <a:t>S</a:t>
            </a:r>
            <a:r>
              <a:rPr lang="zh-CN" altLang="en-US" dirty="0"/>
              <a:t>的主码P</a:t>
            </a:r>
            <a:r>
              <a:rPr lang="en-US" altLang="zh-CN" dirty="0" err="1"/>
              <a:t>rimary</a:t>
            </a:r>
            <a:r>
              <a:rPr lang="en-US" altLang="zh-CN" dirty="0"/>
              <a:t> key</a:t>
            </a:r>
            <a:r>
              <a:rPr lang="zh-CN" altLang="en-US" dirty="0"/>
              <a:t>相对应，则R中的每一个元组的</a:t>
            </a:r>
            <a:r>
              <a:rPr lang="zh-CN" altLang="en-US" b="1" dirty="0">
                <a:solidFill>
                  <a:srgbClr val="FF0000"/>
                </a:solidFill>
              </a:rPr>
              <a:t>外码对应值或者等于</a:t>
            </a:r>
            <a:r>
              <a:rPr lang="en-US" altLang="zh-CN" b="1" dirty="0">
                <a:solidFill>
                  <a:srgbClr val="FF0000"/>
                </a:solidFill>
              </a:rPr>
              <a:t>S</a:t>
            </a:r>
            <a:r>
              <a:rPr lang="zh-CN" altLang="en-US" b="1" dirty="0">
                <a:solidFill>
                  <a:srgbClr val="FF0000"/>
                </a:solidFill>
              </a:rPr>
              <a:t>中某个元组的主码属性的值，或者为</a:t>
            </a:r>
            <a:r>
              <a:rPr lang="zh-CN" altLang="en-US" b="1" dirty="0" smtClean="0">
                <a:solidFill>
                  <a:srgbClr val="FF0000"/>
                </a:solidFill>
              </a:rPr>
              <a:t>空值</a:t>
            </a:r>
            <a:r>
              <a:rPr lang="zh-CN" altLang="en-US" dirty="0"/>
              <a:t>。</a:t>
            </a:r>
          </a:p>
          <a:p>
            <a:pPr lvl="1"/>
            <a:r>
              <a:rPr lang="zh-CN" altLang="en-US" dirty="0" smtClean="0">
                <a:sym typeface="+mn-ea"/>
              </a:rPr>
              <a:t>意义</a:t>
            </a:r>
            <a:r>
              <a:rPr lang="zh-CN" altLang="en-US" dirty="0">
                <a:sym typeface="+mn-ea"/>
              </a:rPr>
              <a:t>：如果关系R的某个元组参照了关系</a:t>
            </a:r>
            <a:r>
              <a:rPr lang="en-US" altLang="zh-CN" dirty="0">
                <a:sym typeface="+mn-ea"/>
              </a:rPr>
              <a:t>S</a:t>
            </a:r>
            <a:r>
              <a:rPr lang="zh-CN" altLang="en-US" dirty="0">
                <a:sym typeface="+mn-ea"/>
              </a:rPr>
              <a:t>的某个元组t，则t必须</a:t>
            </a:r>
            <a:r>
              <a:rPr lang="zh-CN" altLang="en-US" dirty="0" smtClean="0">
                <a:sym typeface="+mn-ea"/>
              </a:rPr>
              <a:t>存在</a:t>
            </a:r>
            <a:endParaRPr lang="zh-CN" altLang="en-US" dirty="0"/>
          </a:p>
        </p:txBody>
      </p:sp>
      <p:pic>
        <p:nvPicPr>
          <p:cNvPr id="4" name="图片 3"/>
          <p:cNvPicPr>
            <a:picLocks noChangeAspect="1"/>
          </p:cNvPicPr>
          <p:nvPr/>
        </p:nvPicPr>
        <p:blipFill>
          <a:blip r:embed="rId3"/>
          <a:stretch>
            <a:fillRect/>
          </a:stretch>
        </p:blipFill>
        <p:spPr>
          <a:xfrm>
            <a:off x="304800" y="4149080"/>
            <a:ext cx="3456384" cy="1048103"/>
          </a:xfrm>
          <a:prstGeom prst="rect">
            <a:avLst/>
          </a:prstGeom>
        </p:spPr>
      </p:pic>
      <p:pic>
        <p:nvPicPr>
          <p:cNvPr id="5" name="图片 4"/>
          <p:cNvPicPr>
            <a:picLocks noChangeAspect="1"/>
          </p:cNvPicPr>
          <p:nvPr/>
        </p:nvPicPr>
        <p:blipFill>
          <a:blip r:embed="rId4"/>
          <a:stretch>
            <a:fillRect/>
          </a:stretch>
        </p:blipFill>
        <p:spPr>
          <a:xfrm>
            <a:off x="3761362" y="3942546"/>
            <a:ext cx="5193575" cy="1574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t;strong&gt;Question&lt;/strong&gt; Mark Help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sp>
        <p:nvSpPr>
          <p:cNvPr id="3" name="文本框 2"/>
          <p:cNvSpPr txBox="1"/>
          <p:nvPr/>
        </p:nvSpPr>
        <p:spPr>
          <a:xfrm>
            <a:off x="1866659" y="1844824"/>
            <a:ext cx="4230216" cy="1348061"/>
          </a:xfrm>
          <a:prstGeom prst="rect">
            <a:avLst/>
          </a:prstGeom>
          <a:noFill/>
        </p:spPr>
        <p:txBody>
          <a:bodyPr wrap="square" rtlCol="0">
            <a:spAutoFit/>
          </a:bodyPr>
          <a:lstStyle/>
          <a:p>
            <a:r>
              <a:rPr lang="zh-CN" altLang="en-US" dirty="0" smtClean="0"/>
              <a:t>学生</a:t>
            </a:r>
            <a:r>
              <a:rPr lang="en-US" altLang="zh-CN" dirty="0" smtClean="0"/>
              <a:t>(</a:t>
            </a:r>
            <a:r>
              <a:rPr lang="zh-CN" altLang="en-US" dirty="0" smtClean="0"/>
              <a:t>学号，姓名，系别）</a:t>
            </a:r>
            <a:endParaRPr lang="en-US" altLang="zh-CN" dirty="0" smtClean="0"/>
          </a:p>
          <a:p>
            <a:r>
              <a:rPr lang="zh-CN" altLang="en-US" dirty="0" smtClean="0"/>
              <a:t>课程</a:t>
            </a:r>
            <a:r>
              <a:rPr lang="en-US" altLang="zh-CN" dirty="0" smtClean="0"/>
              <a:t>(</a:t>
            </a:r>
            <a:r>
              <a:rPr lang="zh-CN" altLang="en-US" dirty="0" smtClean="0"/>
              <a:t>编号，名称，学时）</a:t>
            </a:r>
            <a:endParaRPr lang="en-US" altLang="zh-CN" dirty="0" smtClean="0"/>
          </a:p>
          <a:p>
            <a:r>
              <a:rPr lang="zh-CN" altLang="en-US" dirty="0" smtClean="0"/>
              <a:t>成绩</a:t>
            </a:r>
            <a:r>
              <a:rPr lang="en-US" altLang="zh-CN" dirty="0" smtClean="0"/>
              <a:t>(</a:t>
            </a:r>
            <a:r>
              <a:rPr lang="zh-CN" altLang="en-US" dirty="0" smtClean="0"/>
              <a:t>学号，课程号，成绩）</a:t>
            </a:r>
            <a:endParaRPr lang="zh-CN" altLang="en-US" dirty="0"/>
          </a:p>
        </p:txBody>
      </p:sp>
      <p:sp>
        <p:nvSpPr>
          <p:cNvPr id="4" name="文本框 3"/>
          <p:cNvSpPr txBox="1"/>
          <p:nvPr/>
        </p:nvSpPr>
        <p:spPr>
          <a:xfrm>
            <a:off x="1835696" y="1230594"/>
            <a:ext cx="5579267" cy="461665"/>
          </a:xfrm>
          <a:prstGeom prst="rect">
            <a:avLst/>
          </a:prstGeom>
          <a:noFill/>
        </p:spPr>
        <p:txBody>
          <a:bodyPr wrap="square" rtlCol="0">
            <a:spAutoFit/>
          </a:bodyPr>
          <a:lstStyle/>
          <a:p>
            <a:r>
              <a:rPr lang="zh-CN" altLang="en-US" dirty="0" smtClean="0"/>
              <a:t>考虑以下关系：</a:t>
            </a:r>
            <a:endParaRPr lang="zh-CN" altLang="en-US" dirty="0"/>
          </a:p>
        </p:txBody>
      </p:sp>
      <p:pic>
        <p:nvPicPr>
          <p:cNvPr id="6" name="图片 5"/>
          <p:cNvPicPr>
            <a:picLocks noChangeAspect="1"/>
          </p:cNvPicPr>
          <p:nvPr/>
        </p:nvPicPr>
        <p:blipFill>
          <a:blip r:embed="rId3"/>
          <a:stretch>
            <a:fillRect/>
          </a:stretch>
        </p:blipFill>
        <p:spPr>
          <a:xfrm>
            <a:off x="1619672" y="3429000"/>
            <a:ext cx="6089717" cy="1152377"/>
          </a:xfrm>
          <a:prstGeom prst="rect">
            <a:avLst/>
          </a:prstGeom>
        </p:spPr>
      </p:pic>
      <p:sp>
        <p:nvSpPr>
          <p:cNvPr id="7" name="文本框 6"/>
          <p:cNvSpPr txBox="1"/>
          <p:nvPr/>
        </p:nvSpPr>
        <p:spPr>
          <a:xfrm>
            <a:off x="1763688" y="5013176"/>
            <a:ext cx="6480720" cy="461665"/>
          </a:xfrm>
          <a:prstGeom prst="rect">
            <a:avLst/>
          </a:prstGeom>
          <a:noFill/>
        </p:spPr>
        <p:txBody>
          <a:bodyPr wrap="square" rtlCol="0">
            <a:spAutoFit/>
          </a:bodyPr>
          <a:lstStyle/>
          <a:p>
            <a:r>
              <a:rPr lang="zh-CN" altLang="en-US" dirty="0" smtClean="0"/>
              <a:t>成绩关系中学号，课程号的取值？</a:t>
            </a:r>
            <a:endParaRPr lang="zh-CN" altLang="en-US" dirty="0"/>
          </a:p>
        </p:txBody>
      </p:sp>
    </p:spTree>
    <p:extLst>
      <p:ext uri="{BB962C8B-B14F-4D97-AF65-F5344CB8AC3E}">
        <p14:creationId xmlns:p14="http://schemas.microsoft.com/office/powerpoint/2010/main" val="2322983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6297" y="188640"/>
            <a:ext cx="6996456" cy="1800200"/>
          </a:xfrm>
          <a:prstGeom prst="rect">
            <a:avLst/>
          </a:prstGeom>
        </p:spPr>
      </p:pic>
      <p:pic>
        <p:nvPicPr>
          <p:cNvPr id="3" name="图片 2"/>
          <p:cNvPicPr>
            <a:picLocks noChangeAspect="1"/>
          </p:cNvPicPr>
          <p:nvPr/>
        </p:nvPicPr>
        <p:blipFill>
          <a:blip r:embed="rId3"/>
          <a:stretch>
            <a:fillRect/>
          </a:stretch>
        </p:blipFill>
        <p:spPr>
          <a:xfrm>
            <a:off x="156297" y="2510777"/>
            <a:ext cx="3372592" cy="1512168"/>
          </a:xfrm>
          <a:prstGeom prst="rect">
            <a:avLst/>
          </a:prstGeom>
        </p:spPr>
      </p:pic>
      <p:pic>
        <p:nvPicPr>
          <p:cNvPr id="4" name="图片 3"/>
          <p:cNvPicPr>
            <a:picLocks noChangeAspect="1"/>
          </p:cNvPicPr>
          <p:nvPr/>
        </p:nvPicPr>
        <p:blipFill>
          <a:blip r:embed="rId4"/>
          <a:stretch>
            <a:fillRect/>
          </a:stretch>
        </p:blipFill>
        <p:spPr>
          <a:xfrm>
            <a:off x="156297" y="4509120"/>
            <a:ext cx="3952287" cy="1618650"/>
          </a:xfrm>
          <a:prstGeom prst="rect">
            <a:avLst/>
          </a:prstGeom>
        </p:spPr>
      </p:pic>
      <p:pic>
        <p:nvPicPr>
          <p:cNvPr id="5" name="图片 4"/>
          <p:cNvPicPr>
            <a:picLocks noChangeAspect="1"/>
          </p:cNvPicPr>
          <p:nvPr/>
        </p:nvPicPr>
        <p:blipFill>
          <a:blip r:embed="rId5"/>
          <a:stretch>
            <a:fillRect/>
          </a:stretch>
        </p:blipFill>
        <p:spPr>
          <a:xfrm>
            <a:off x="5413561" y="3068960"/>
            <a:ext cx="3452762" cy="1585374"/>
          </a:xfrm>
          <a:prstGeom prst="rect">
            <a:avLst/>
          </a:prstGeom>
        </p:spPr>
      </p:pic>
      <p:pic>
        <p:nvPicPr>
          <p:cNvPr id="6" name="图片 5"/>
          <p:cNvPicPr>
            <a:picLocks noChangeAspect="1"/>
          </p:cNvPicPr>
          <p:nvPr/>
        </p:nvPicPr>
        <p:blipFill>
          <a:blip r:embed="rId6"/>
          <a:stretch>
            <a:fillRect/>
          </a:stretch>
        </p:blipFill>
        <p:spPr>
          <a:xfrm>
            <a:off x="5076056" y="5318445"/>
            <a:ext cx="3757578" cy="1222525"/>
          </a:xfrm>
          <a:prstGeom prst="rect">
            <a:avLst/>
          </a:prstGeom>
        </p:spPr>
      </p:pic>
      <p:cxnSp>
        <p:nvCxnSpPr>
          <p:cNvPr id="14" name="直接箭头连接符 13"/>
          <p:cNvCxnSpPr/>
          <p:nvPr/>
        </p:nvCxnSpPr>
        <p:spPr>
          <a:xfrm flipH="1">
            <a:off x="683568" y="1916832"/>
            <a:ext cx="3888432" cy="93610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15" name="直接箭头连接符 14"/>
          <p:cNvCxnSpPr/>
          <p:nvPr/>
        </p:nvCxnSpPr>
        <p:spPr>
          <a:xfrm flipH="1">
            <a:off x="2627784" y="1799638"/>
            <a:ext cx="3879314" cy="288741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7" name="左大括号 16"/>
          <p:cNvSpPr/>
          <p:nvPr/>
        </p:nvSpPr>
        <p:spPr>
          <a:xfrm rot="5400000">
            <a:off x="6425530" y="2032746"/>
            <a:ext cx="406820" cy="1665608"/>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9" name="曲线连接符 18"/>
          <p:cNvCxnSpPr>
            <a:stCxn id="17" idx="1"/>
          </p:cNvCxnSpPr>
          <p:nvPr/>
        </p:nvCxnSpPr>
        <p:spPr>
          <a:xfrm rot="16200000" flipV="1">
            <a:off x="2743540" y="-1223260"/>
            <a:ext cx="2329484" cy="544131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5580112" y="4509120"/>
            <a:ext cx="2664296" cy="108012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23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标题 410625"/>
          <p:cNvSpPr>
            <a:spLocks noGrp="1"/>
          </p:cNvSpPr>
          <p:nvPr>
            <p:ph type="title"/>
          </p:nvPr>
        </p:nvSpPr>
        <p:spPr/>
        <p:txBody>
          <a:bodyPr anchor="b"/>
          <a:lstStyle/>
          <a:p>
            <a:r>
              <a:rPr lang="en-US" altLang="zh-CN" dirty="0"/>
              <a:t>  </a:t>
            </a:r>
            <a:r>
              <a:rPr lang="zh-CN" altLang="en-US" dirty="0"/>
              <a:t>关系模型</a:t>
            </a:r>
            <a:endParaRPr lang="en-US" altLang="zh-CN" dirty="0"/>
          </a:p>
        </p:txBody>
      </p:sp>
      <p:sp>
        <p:nvSpPr>
          <p:cNvPr id="410627" name="文本占位符 410626"/>
          <p:cNvSpPr>
            <a:spLocks noGrp="1"/>
          </p:cNvSpPr>
          <p:nvPr>
            <p:ph type="body" idx="1"/>
          </p:nvPr>
        </p:nvSpPr>
        <p:spPr>
          <a:xfrm>
            <a:off x="104140" y="1233805"/>
            <a:ext cx="8650288" cy="5410200"/>
          </a:xfrm>
        </p:spPr>
        <p:txBody>
          <a:bodyPr/>
          <a:lstStyle/>
          <a:p>
            <a:pPr algn="just">
              <a:lnSpc>
                <a:spcPct val="140000"/>
              </a:lnSpc>
            </a:pPr>
            <a:r>
              <a:rPr lang="zh-CN" altLang="en-US" dirty="0" smtClean="0">
                <a:sym typeface="+mn-ea"/>
              </a:rPr>
              <a:t>是</a:t>
            </a:r>
            <a:r>
              <a:rPr lang="zh-CN" altLang="en-US" dirty="0">
                <a:sym typeface="+mn-ea"/>
              </a:rPr>
              <a:t>从</a:t>
            </a:r>
            <a:r>
              <a:rPr lang="zh-CN" altLang="en-US" b="1" dirty="0">
                <a:solidFill>
                  <a:srgbClr val="FF0000"/>
                </a:solidFill>
                <a:sym typeface="+mn-ea"/>
              </a:rPr>
              <a:t>表</a:t>
            </a:r>
            <a:r>
              <a:rPr lang="zh-CN" altLang="en-US" dirty="0">
                <a:sym typeface="+mn-ea"/>
              </a:rPr>
              <a:t>及</a:t>
            </a:r>
            <a:r>
              <a:rPr lang="zh-CN" altLang="en-US" dirty="0">
                <a:solidFill>
                  <a:srgbClr val="FF0000"/>
                </a:solidFill>
                <a:sym typeface="+mn-ea"/>
              </a:rPr>
              <a:t>表的处理方式</a:t>
            </a:r>
            <a:r>
              <a:rPr lang="zh-CN" altLang="en-US" dirty="0">
                <a:sym typeface="+mn-ea"/>
              </a:rPr>
              <a:t>中抽象出来的，对表及其上的操作进行数学严格定义基础上引入</a:t>
            </a:r>
            <a:r>
              <a:rPr lang="zh-CN" altLang="en-US" b="1" dirty="0">
                <a:solidFill>
                  <a:srgbClr val="FF0000"/>
                </a:solidFill>
                <a:sym typeface="+mn-ea"/>
              </a:rPr>
              <a:t>集合理论</a:t>
            </a:r>
            <a:r>
              <a:rPr lang="zh-CN" altLang="en-US" dirty="0">
                <a:sym typeface="+mn-ea"/>
              </a:rPr>
              <a:t>与逻辑学理论提出的，有着坚实的数学基础</a:t>
            </a:r>
          </a:p>
          <a:p>
            <a:pPr algn="just">
              <a:lnSpc>
                <a:spcPct val="140000"/>
              </a:lnSpc>
            </a:pPr>
            <a:r>
              <a:rPr lang="zh-CN" altLang="en-US" dirty="0"/>
              <a:t>关系模型是最重要的一种数据模型</a:t>
            </a:r>
          </a:p>
          <a:p>
            <a:pPr algn="just">
              <a:lnSpc>
                <a:spcPct val="140000"/>
              </a:lnSpc>
            </a:pPr>
            <a:r>
              <a:rPr lang="zh-CN" altLang="en-US" dirty="0"/>
              <a:t>关系</a:t>
            </a:r>
            <a:r>
              <a:rPr lang="zh-CN" altLang="en-US" dirty="0" smtClean="0"/>
              <a:t>模型是本</a:t>
            </a:r>
            <a:r>
              <a:rPr lang="zh-CN" altLang="en-US" dirty="0"/>
              <a:t>课程的重点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99592" y="1772816"/>
            <a:ext cx="6912768" cy="3472060"/>
          </a:xfrm>
          <a:prstGeom prst="rect">
            <a:avLst/>
          </a:prstGeom>
        </p:spPr>
      </p:pic>
      <p:sp>
        <p:nvSpPr>
          <p:cNvPr id="3" name="矩形 2"/>
          <p:cNvSpPr/>
          <p:nvPr/>
        </p:nvSpPr>
        <p:spPr>
          <a:xfrm>
            <a:off x="1259632" y="5517232"/>
            <a:ext cx="4515980" cy="461665"/>
          </a:xfrm>
          <a:prstGeom prst="rect">
            <a:avLst/>
          </a:prstGeom>
        </p:spPr>
        <p:txBody>
          <a:bodyPr wrap="none">
            <a:spAutoFit/>
          </a:bodyPr>
          <a:lstStyle/>
          <a:p>
            <a:r>
              <a:rPr lang="zh-CN" altLang="en-US" dirty="0" smtClean="0"/>
              <a:t>参照完整性可以出现在关系内部</a:t>
            </a:r>
            <a:endParaRPr lang="zh-CN" altLang="en-US" dirty="0"/>
          </a:p>
        </p:txBody>
      </p:sp>
      <p:sp>
        <p:nvSpPr>
          <p:cNvPr id="4" name="文本框 3"/>
          <p:cNvSpPr txBox="1"/>
          <p:nvPr/>
        </p:nvSpPr>
        <p:spPr>
          <a:xfrm>
            <a:off x="6588224" y="3497220"/>
            <a:ext cx="792088" cy="338554"/>
          </a:xfrm>
          <a:prstGeom prst="rect">
            <a:avLst/>
          </a:prstGeom>
          <a:noFill/>
        </p:spPr>
        <p:txBody>
          <a:bodyPr wrap="square" rtlCol="0">
            <a:spAutoFit/>
          </a:bodyPr>
          <a:lstStyle/>
          <a:p>
            <a:r>
              <a:rPr lang="en-US" altLang="zh-CN" sz="1600" dirty="0" smtClean="0"/>
              <a:t>802</a:t>
            </a:r>
            <a:endParaRPr lang="zh-CN" altLang="en-US" sz="1600" dirty="0"/>
          </a:p>
        </p:txBody>
      </p:sp>
      <p:sp>
        <p:nvSpPr>
          <p:cNvPr id="5" name="文本框 4"/>
          <p:cNvSpPr txBox="1"/>
          <p:nvPr/>
        </p:nvSpPr>
        <p:spPr>
          <a:xfrm>
            <a:off x="6608731" y="4725144"/>
            <a:ext cx="792088" cy="338554"/>
          </a:xfrm>
          <a:prstGeom prst="rect">
            <a:avLst/>
          </a:prstGeom>
          <a:noFill/>
        </p:spPr>
        <p:txBody>
          <a:bodyPr wrap="square" rtlCol="0">
            <a:spAutoFit/>
          </a:bodyPr>
          <a:lstStyle/>
          <a:p>
            <a:r>
              <a:rPr lang="en-US" altLang="zh-CN" sz="1600" dirty="0" smtClean="0"/>
              <a:t>805</a:t>
            </a:r>
            <a:endParaRPr lang="zh-CN" altLang="en-US" sz="1600" dirty="0"/>
          </a:p>
        </p:txBody>
      </p:sp>
    </p:spTree>
    <p:extLst>
      <p:ext uri="{BB962C8B-B14F-4D97-AF65-F5344CB8AC3E}">
        <p14:creationId xmlns:p14="http://schemas.microsoft.com/office/powerpoint/2010/main" val="1566930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1776214599"/>
              </p:ext>
            </p:extLst>
          </p:nvPr>
        </p:nvGraphicFramePr>
        <p:xfrm>
          <a:off x="1833177" y="1200028"/>
          <a:ext cx="7347335" cy="3165076"/>
        </p:xfrm>
        <a:graphic>
          <a:graphicData uri="http://schemas.openxmlformats.org/drawingml/2006/table">
            <a:tbl>
              <a:tblPr firstRow="1" bandRow="1">
                <a:tableStyleId>{5940675A-B579-460E-94D1-54222C63F5DA}</a:tableStyleId>
              </a:tblPr>
              <a:tblGrid>
                <a:gridCol w="659092">
                  <a:extLst>
                    <a:ext uri="{9D8B030D-6E8A-4147-A177-3AD203B41FA5}">
                      <a16:colId xmlns:a16="http://schemas.microsoft.com/office/drawing/2014/main" val="20000"/>
                    </a:ext>
                  </a:extLst>
                </a:gridCol>
                <a:gridCol w="663516">
                  <a:extLst>
                    <a:ext uri="{9D8B030D-6E8A-4147-A177-3AD203B41FA5}">
                      <a16:colId xmlns:a16="http://schemas.microsoft.com/office/drawing/2014/main" val="20001"/>
                    </a:ext>
                  </a:extLst>
                </a:gridCol>
                <a:gridCol w="661306">
                  <a:extLst>
                    <a:ext uri="{9D8B030D-6E8A-4147-A177-3AD203B41FA5}">
                      <a16:colId xmlns:a16="http://schemas.microsoft.com/office/drawing/2014/main" val="20002"/>
                    </a:ext>
                  </a:extLst>
                </a:gridCol>
                <a:gridCol w="2152003">
                  <a:extLst>
                    <a:ext uri="{9D8B030D-6E8A-4147-A177-3AD203B41FA5}">
                      <a16:colId xmlns:a16="http://schemas.microsoft.com/office/drawing/2014/main" val="20003"/>
                    </a:ext>
                  </a:extLst>
                </a:gridCol>
                <a:gridCol w="886901">
                  <a:extLst>
                    <a:ext uri="{9D8B030D-6E8A-4147-A177-3AD203B41FA5}">
                      <a16:colId xmlns:a16="http://schemas.microsoft.com/office/drawing/2014/main" val="20004"/>
                    </a:ext>
                  </a:extLst>
                </a:gridCol>
                <a:gridCol w="999697">
                  <a:extLst>
                    <a:ext uri="{9D8B030D-6E8A-4147-A177-3AD203B41FA5}">
                      <a16:colId xmlns:a16="http://schemas.microsoft.com/office/drawing/2014/main" val="20005"/>
                    </a:ext>
                  </a:extLst>
                </a:gridCol>
                <a:gridCol w="1324820">
                  <a:extLst>
                    <a:ext uri="{9D8B030D-6E8A-4147-A177-3AD203B41FA5}">
                      <a16:colId xmlns:a16="http://schemas.microsoft.com/office/drawing/2014/main" val="20006"/>
                    </a:ext>
                  </a:extLst>
                </a:gridCol>
              </a:tblGrid>
              <a:tr h="1048714">
                <a:tc>
                  <a:txBody>
                    <a:bodyPr/>
                    <a:lstStyle/>
                    <a:p>
                      <a:pPr>
                        <a:buNone/>
                      </a:pPr>
                      <a:r>
                        <a:rPr lang="en-US" sz="1000">
                          <a:solidFill>
                            <a:srgbClr val="333333"/>
                          </a:solidFill>
                          <a:latin typeface="宋体" panose="02010600030101010101" pitchFamily="2" charset="-122"/>
                          <a:ea typeface="宋体" panose="02010600030101010101" pitchFamily="2" charset="-122"/>
                          <a:cs typeface="宋体" panose="02010600030101010101" pitchFamily="2" charset="-122"/>
                        </a:rPr>
                        <a:t> </a:t>
                      </a:r>
                      <a:endParaRPr lang="en-US" altLang="en-US" sz="100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endParaRPr lang="zh-CN" altLang="en-US" dirty="0"/>
                    </a:p>
                  </a:txBody>
                  <a:tcPr>
                    <a:lnL w="12700" cap="flat" cmpd="sng">
                      <a:solidFill>
                        <a:srgbClr val="080000"/>
                      </a:solidFill>
                      <a:prstDash val="solid"/>
                      <a:headEnd type="none" w="med" len="med"/>
                      <a:tailEnd type="none" w="med" len="med"/>
                    </a:lnL>
                    <a:lnR>
                      <a:noFill/>
                    </a:lnR>
                    <a:lnT>
                      <a:noFill/>
                    </a:lnT>
                    <a:lnB>
                      <a:noFill/>
                    </a:lnB>
                    <a:lnTlToBr>
                      <a:noFill/>
                    </a:lnTlToBr>
                    <a:lnBlToTr>
                      <a:noFill/>
                    </a:lnBlToTr>
                    <a:solidFill>
                      <a:srgbClr val="FFFFFF"/>
                    </a:solidFill>
                  </a:tcPr>
                </a:tc>
                <a:tc>
                  <a:txBody>
                    <a:bodyPr/>
                    <a:lstStyle/>
                    <a:p>
                      <a:pPr>
                        <a:buNone/>
                      </a:pPr>
                      <a:endParaRPr lang="zh-CN" altLang="en-US"/>
                    </a:p>
                  </a:txBody>
                  <a:tcPr>
                    <a:lnL>
                      <a:noFill/>
                    </a:lnL>
                    <a:lnR>
                      <a:noFill/>
                    </a:lnR>
                    <a:lnT>
                      <a:noFill/>
                    </a:lnT>
                    <a:lnB>
                      <a:noFill/>
                    </a:lnB>
                    <a:lnTlToBr>
                      <a:noFill/>
                    </a:lnTlToBr>
                    <a:lnBlToTr>
                      <a:noFill/>
                    </a:lnBlToTr>
                    <a:solidFill>
                      <a:srgbClr val="FFFFFF"/>
                    </a:solidFill>
                  </a:tcPr>
                </a:tc>
                <a:tc>
                  <a:txBody>
                    <a:bodyPr/>
                    <a:lstStyle/>
                    <a:p>
                      <a:pPr>
                        <a:buNone/>
                      </a:pPr>
                      <a:endParaRPr lang="zh-CN" altLang="en-US"/>
                    </a:p>
                  </a:txBody>
                  <a:tcPr>
                    <a:lnL>
                      <a:noFill/>
                    </a:lnL>
                    <a:lnR>
                      <a:noFill/>
                    </a:lnR>
                    <a:lnT>
                      <a:noFill/>
                    </a:lnT>
                    <a:lnB cap="flat">
                      <a:noFill/>
                    </a:lnB>
                    <a:lnTlToBr>
                      <a:noFill/>
                    </a:lnTlToBr>
                    <a:lnBlToTr>
                      <a:noFill/>
                    </a:lnBlToTr>
                    <a:solidFill>
                      <a:srgbClr val="FFFFFF"/>
                    </a:solidFill>
                  </a:tcPr>
                </a:tc>
                <a:tc>
                  <a:txBody>
                    <a:bodyPr/>
                    <a:lstStyle/>
                    <a:p>
                      <a:pPr>
                        <a:buNone/>
                      </a:pPr>
                      <a:endParaRPr lang="zh-CN" altLang="en-US"/>
                    </a:p>
                  </a:txBody>
                  <a:tcPr>
                    <a:lnL>
                      <a:noFill/>
                    </a:lnL>
                    <a:lnR>
                      <a:noFill/>
                    </a:lnR>
                    <a:lnT>
                      <a:noFill/>
                    </a:lnT>
                    <a:lnB cap="flat">
                      <a:noFill/>
                    </a:lnB>
                    <a:lnTlToBr>
                      <a:noFill/>
                    </a:lnTlToBr>
                    <a:lnBlToTr>
                      <a:noFill/>
                    </a:lnBlToTr>
                    <a:solidFill>
                      <a:srgbClr val="FFFFFF"/>
                    </a:solidFill>
                  </a:tcPr>
                </a:tc>
                <a:tc>
                  <a:txBody>
                    <a:bodyPr/>
                    <a:lstStyle/>
                    <a:p>
                      <a:pPr>
                        <a:buNone/>
                      </a:pPr>
                      <a:endParaRPr lang="zh-CN" altLang="en-US"/>
                    </a:p>
                  </a:txBody>
                  <a:tcPr>
                    <a:lnL>
                      <a:noFill/>
                    </a:lnL>
                    <a:lnR>
                      <a:noFill/>
                    </a:lnR>
                    <a:lnT>
                      <a:noFill/>
                    </a:lnT>
                    <a:lnB cap="flat">
                      <a:noFill/>
                    </a:lnB>
                    <a:lnTlToBr>
                      <a:noFill/>
                    </a:lnTlToBr>
                    <a:lnBlToTr>
                      <a:noFill/>
                    </a:lnBlToTr>
                    <a:solidFill>
                      <a:srgbClr val="FFFFFF"/>
                    </a:solidFill>
                  </a:tcPr>
                </a:tc>
                <a:tc>
                  <a:txBody>
                    <a:bodyPr/>
                    <a:lstStyle/>
                    <a:p>
                      <a:pPr>
                        <a:buNone/>
                      </a:pPr>
                      <a:endParaRPr lang="zh-CN" altLang="en-US"/>
                    </a:p>
                  </a:txBody>
                  <a:tcPr>
                    <a:lnL>
                      <a:noFill/>
                    </a:lnL>
                    <a:lnR>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0"/>
                  </a:ext>
                </a:extLst>
              </a:tr>
              <a:tr h="349571">
                <a:tc gridSpan="3">
                  <a:txBody>
                    <a:bodyPr/>
                    <a:lstStyle/>
                    <a:p>
                      <a:pPr>
                        <a:buNone/>
                      </a:pPr>
                      <a:r>
                        <a:rPr lang="en-US" sz="1000" b="1">
                          <a:solidFill>
                            <a:srgbClr val="333333"/>
                          </a:solidFill>
                          <a:latin typeface="Arial" panose="020B0604020202020204" pitchFamily="34" charset="0"/>
                          <a:cs typeface="Arial" panose="020B0604020202020204" pitchFamily="34" charset="0"/>
                        </a:rPr>
                        <a:t>R</a:t>
                      </a:r>
                      <a:endParaRPr lang="en-US" altLang="en-US" sz="10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en-US"/>
                    </a:p>
                  </a:txBody>
                  <a:tcPr>
                    <a:lnB w="12700" cap="flat" cmpd="sng">
                      <a:solidFill>
                        <a:srgbClr val="080000"/>
                      </a:solidFill>
                      <a:prstDash val="solid"/>
                      <a:headEnd type="none" w="med" len="med"/>
                      <a:tailEnd type="none" w="med" len="med"/>
                    </a:lnB>
                  </a:tcPr>
                </a:tc>
                <a:tc hMerge="1">
                  <a:txBody>
                    <a:bodyPr/>
                    <a:lstStyle/>
                    <a:p>
                      <a:endParaRPr lang="en-US"/>
                    </a:p>
                  </a:txBody>
                  <a:tcPr>
                    <a:lnB w="12700" cap="flat" cmpd="sng">
                      <a:solidFill>
                        <a:srgbClr val="080000"/>
                      </a:solidFill>
                      <a:prstDash val="solid"/>
                      <a:headEnd type="none" w="med" len="med"/>
                      <a:tailEnd type="none" w="med" len="med"/>
                    </a:lnB>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cap="flat">
                      <a:noFill/>
                    </a:lnT>
                    <a:lnB cap="flat">
                      <a:noFill/>
                    </a:lnB>
                    <a:lnTlToBr>
                      <a:noFill/>
                    </a:lnTlToBr>
                    <a:lnBlToTr>
                      <a:noFill/>
                    </a:lnBlToTr>
                    <a:solidFill>
                      <a:srgbClr val="FFFFFF"/>
                    </a:solidFill>
                  </a:tcPr>
                </a:tc>
                <a:tc gridSpan="2">
                  <a:txBody>
                    <a:bodyPr/>
                    <a:lstStyle/>
                    <a:p>
                      <a:pPr>
                        <a:buNone/>
                      </a:pPr>
                      <a:r>
                        <a:rPr lang="en-US" sz="1000" b="1">
                          <a:solidFill>
                            <a:srgbClr val="333333"/>
                          </a:solidFill>
                          <a:latin typeface="Arial" panose="020B0604020202020204" pitchFamily="34" charset="0"/>
                          <a:cs typeface="Arial" panose="020B0604020202020204" pitchFamily="34" charset="0"/>
                        </a:rPr>
                        <a:t>S</a:t>
                      </a:r>
                      <a:endParaRPr lang="en-US" altLang="en-US" sz="10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cap="flat">
                      <a:noFill/>
                    </a:lnT>
                    <a:lnB w="12700" cap="flat" cmpd="sng">
                      <a:solidFill>
                        <a:srgbClr val="080000"/>
                      </a:solidFill>
                      <a:prstDash val="solid"/>
                      <a:headEnd type="none" w="med" len="med"/>
                      <a:tailEnd type="none" w="med" len="med"/>
                    </a:lnB>
                    <a:lnTlToBr>
                      <a:noFill/>
                    </a:lnTlToBr>
                    <a:lnBlToTr>
                      <a:noFill/>
                    </a:lnBlToTr>
                    <a:solidFill>
                      <a:srgbClr val="FFFFFF"/>
                    </a:solidFill>
                  </a:tcPr>
                </a:tc>
                <a:tc hMerge="1">
                  <a:txBody>
                    <a:bodyPr/>
                    <a:lstStyle/>
                    <a:p>
                      <a:endParaRPr lang="en-US"/>
                    </a:p>
                  </a:txBody>
                  <a:tcPr>
                    <a:lnT cap="flat">
                      <a:noFill/>
                    </a:lnT>
                    <a:lnB w="12700" cap="flat" cmpd="sng">
                      <a:solidFill>
                        <a:srgbClr val="080000"/>
                      </a:solidFill>
                      <a:prstDash val="solid"/>
                      <a:headEnd type="none" w="med" len="med"/>
                      <a:tailEnd type="none" w="med" len="med"/>
                    </a:lnB>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1"/>
                  </a:ext>
                </a:extLst>
              </a:tr>
              <a:tr h="349571">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A</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0E0E0"/>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B</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0E0E0"/>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C</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0E0E0"/>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D</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0E0E0"/>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A</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0E0E0"/>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r h="349571">
                <a:tc>
                  <a:txBody>
                    <a:bodyPr/>
                    <a:lstStyle/>
                    <a:p>
                      <a:pPr algn="ctr">
                        <a:buNone/>
                      </a:pPr>
                      <a:r>
                        <a:rPr lang="en-US" sz="1800" b="1">
                          <a:solidFill>
                            <a:srgbClr val="333333"/>
                          </a:solidFill>
                          <a:latin typeface="Arial" panose="020B0604020202020204" pitchFamily="34" charset="0"/>
                          <a:cs typeface="Arial" panose="020B0604020202020204" pitchFamily="34" charset="0"/>
                        </a:rPr>
                        <a:t>1</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2</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3</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1</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2</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3"/>
                  </a:ext>
                </a:extLst>
              </a:tr>
              <a:tr h="349571">
                <a:tc>
                  <a:txBody>
                    <a:bodyPr/>
                    <a:lstStyle/>
                    <a:p>
                      <a:pPr algn="ctr">
                        <a:buNone/>
                      </a:pPr>
                      <a:r>
                        <a:rPr lang="en-US" sz="1800" b="1">
                          <a:solidFill>
                            <a:srgbClr val="333333"/>
                          </a:solidFill>
                          <a:latin typeface="Arial" panose="020B0604020202020204" pitchFamily="34" charset="0"/>
                          <a:cs typeface="Arial" panose="020B0604020202020204" pitchFamily="34" charset="0"/>
                        </a:rPr>
                        <a:t>2</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1</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3</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FFFFFF"/>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2</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NULL</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4"/>
                  </a:ext>
                </a:extLst>
              </a:tr>
              <a:tr h="349571">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FFFFFF"/>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3</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3</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5"/>
                  </a:ext>
                </a:extLst>
              </a:tr>
              <a:tr h="368507">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cap="flat">
                      <a:noFill/>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cap="flat">
                      <a:noFill/>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a:noFill/>
                    </a:lnR>
                    <a:lnT cap="flat">
                      <a:noFill/>
                    </a:lnT>
                    <a:lnB cap="flat">
                      <a:noFill/>
                    </a:lnB>
                    <a:lnTlToBr>
                      <a:noFill/>
                    </a:lnTlToBr>
                    <a:lnBlToTr>
                      <a:noFill/>
                    </a:lnBlToTr>
                    <a:solidFill>
                      <a:srgbClr val="FFFFFF"/>
                    </a:solidFill>
                  </a:tcPr>
                </a:tc>
                <a:tc>
                  <a:txBody>
                    <a:bodyPr/>
                    <a:lstStyle/>
                    <a:p>
                      <a:pPr>
                        <a:buNone/>
                      </a:pPr>
                      <a:r>
                        <a:rPr lang="en-US" sz="1000">
                          <a:solidFill>
                            <a:srgbClr val="333333"/>
                          </a:solidFill>
                          <a:latin typeface="Arial" panose="020B0604020202020204" pitchFamily="34" charset="0"/>
                          <a:cs typeface="Arial" panose="020B0604020202020204" pitchFamily="34" charset="0"/>
                        </a:rPr>
                        <a:t> </a:t>
                      </a:r>
                      <a:endParaRPr lang="en-US" altLang="en-US" sz="100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rgbClr val="FFFFFF"/>
                    </a:solidFill>
                  </a:tcPr>
                </a:tc>
                <a:tc>
                  <a:txBody>
                    <a:bodyPr/>
                    <a:lstStyle/>
                    <a:p>
                      <a:pPr algn="ctr">
                        <a:buNone/>
                      </a:pPr>
                      <a:r>
                        <a:rPr lang="en-US" sz="1800" b="1">
                          <a:solidFill>
                            <a:srgbClr val="333333"/>
                          </a:solidFill>
                          <a:latin typeface="Arial" panose="020B0604020202020204" pitchFamily="34" charset="0"/>
                          <a:cs typeface="Arial" panose="020B0604020202020204" pitchFamily="34" charset="0"/>
                        </a:rPr>
                        <a:t>4</a:t>
                      </a:r>
                      <a:endParaRPr lang="en-US" altLang="en-US" sz="1800" b="1">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lgn="ctr">
                        <a:buNone/>
                      </a:pPr>
                      <a:r>
                        <a:rPr lang="en-US" sz="1800" b="1" dirty="0">
                          <a:solidFill>
                            <a:srgbClr val="333333"/>
                          </a:solidFill>
                          <a:latin typeface="Arial" panose="020B0604020202020204" pitchFamily="34" charset="0"/>
                          <a:cs typeface="Arial" panose="020B0604020202020204" pitchFamily="34" charset="0"/>
                        </a:rPr>
                        <a:t>1</a:t>
                      </a:r>
                      <a:endParaRPr lang="en-US" altLang="en-US" sz="1800" b="1"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lstStyle/>
                    <a:p>
                      <a:pPr>
                        <a:buNone/>
                      </a:pPr>
                      <a:r>
                        <a:rPr lang="en-US" sz="1000" dirty="0">
                          <a:solidFill>
                            <a:srgbClr val="333333"/>
                          </a:solidFill>
                          <a:latin typeface="Arial" panose="020B0604020202020204" pitchFamily="34" charset="0"/>
                          <a:cs typeface="Arial" panose="020B0604020202020204" pitchFamily="34" charset="0"/>
                        </a:rPr>
                        <a:t> </a:t>
                      </a:r>
                      <a:endParaRPr lang="en-US" altLang="en-US" sz="1000" dirty="0">
                        <a:solidFill>
                          <a:srgbClr val="333333"/>
                        </a:solidFill>
                        <a:latin typeface="Arial" panose="020B0604020202020204" pitchFamily="34" charset="0"/>
                        <a:ea typeface="Arial" panose="020B0604020202020204" pitchFamily="34" charset="0"/>
                        <a:cs typeface="Arial" panose="020B0604020202020204" pitchFamily="34" charset="0"/>
                      </a:endParaRPr>
                    </a:p>
                  </a:txBody>
                  <a:tcPr marL="66675" marR="66675"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
        <p:nvSpPr>
          <p:cNvPr id="5" name="文本框 4"/>
          <p:cNvSpPr txBox="1"/>
          <p:nvPr/>
        </p:nvSpPr>
        <p:spPr>
          <a:xfrm>
            <a:off x="1547664" y="3823606"/>
            <a:ext cx="7344816" cy="1791260"/>
          </a:xfrm>
          <a:prstGeom prst="rect">
            <a:avLst/>
          </a:prstGeom>
          <a:noFill/>
          <a:ln w="9525">
            <a:noFill/>
          </a:ln>
        </p:spPr>
        <p:txBody>
          <a:bodyPr wrap="square">
            <a:spAutoFit/>
          </a:bodyPr>
          <a:lstStyle/>
          <a:p>
            <a:pPr algn="l"/>
            <a:endParaRPr lang="zh-CN" b="0" dirty="0">
              <a:latin typeface="Calibri" panose="020F0502020204030204" charset="0"/>
              <a:ea typeface="宋体" panose="02010600030101010101" pitchFamily="2" charset="-122"/>
            </a:endParaRPr>
          </a:p>
          <a:p>
            <a:pPr algn="l"/>
            <a:r>
              <a:rPr lang="zh-CN" b="0" dirty="0">
                <a:latin typeface="Calibri" panose="020F0502020204030204" charset="0"/>
                <a:ea typeface="宋体" panose="02010600030101010101" pitchFamily="2" charset="-122"/>
              </a:rPr>
              <a:t>则关系</a:t>
            </a:r>
            <a:r>
              <a:rPr lang="en-US" b="0" dirty="0">
                <a:latin typeface="Calibri" panose="020F0502020204030204" charset="0"/>
                <a:ea typeface="宋体" panose="02010600030101010101" pitchFamily="2" charset="-122"/>
                <a:cs typeface="Times New Roman" panose="02020603050405020304" pitchFamily="18" charset="0"/>
              </a:rPr>
              <a:t>S</a:t>
            </a:r>
            <a:r>
              <a:rPr lang="zh-CN" b="0" dirty="0">
                <a:latin typeface="Calibri" panose="020F0502020204030204" charset="0"/>
                <a:ea typeface="宋体" panose="02010600030101010101" pitchFamily="2" charset="-122"/>
              </a:rPr>
              <a:t>中违反完整性规则的元组是</a:t>
            </a:r>
            <a:r>
              <a:rPr lang="en-US" b="0" dirty="0" smtClean="0">
                <a:latin typeface="Calibri" panose="020F0502020204030204" charset="0"/>
                <a:ea typeface="宋体" panose="02010600030101010101" pitchFamily="2" charset="-122"/>
              </a:rPr>
              <a:t>________</a:t>
            </a:r>
            <a:endParaRPr lang="en-US" b="0" dirty="0">
              <a:latin typeface="Calibri" panose="020F0502020204030204" charset="0"/>
              <a:ea typeface="宋体" panose="02010600030101010101" pitchFamily="2" charset="-122"/>
              <a:cs typeface="Times New Roman" panose="02020603050405020304" pitchFamily="18" charset="0"/>
            </a:endParaRPr>
          </a:p>
          <a:p>
            <a:pPr algn="l"/>
            <a:r>
              <a:rPr lang="en-US" b="0" dirty="0">
                <a:latin typeface="Calibri" panose="020F0502020204030204" charset="0"/>
                <a:ea typeface="宋体" panose="02010600030101010101" pitchFamily="2" charset="-122"/>
                <a:cs typeface="Times New Roman" panose="02020603050405020304" pitchFamily="18" charset="0"/>
              </a:rPr>
              <a:t>A.&lt;3, 3&gt;                B.&lt;2</a:t>
            </a:r>
            <a:r>
              <a:rPr lang="zh-CN" b="0" dirty="0">
                <a:latin typeface="Calibri" panose="020F0502020204030204" charset="0"/>
                <a:ea typeface="宋体" panose="02010600030101010101" pitchFamily="2" charset="-122"/>
              </a:rPr>
              <a:t>，</a:t>
            </a:r>
            <a:r>
              <a:rPr lang="en-US" b="0" dirty="0">
                <a:latin typeface="Calibri" panose="020F0502020204030204" charset="0"/>
                <a:ea typeface="宋体" panose="02010600030101010101" pitchFamily="2" charset="-122"/>
              </a:rPr>
              <a:t>null&gt;</a:t>
            </a:r>
          </a:p>
          <a:p>
            <a:pPr algn="l"/>
            <a:r>
              <a:rPr lang="en-US" b="0" dirty="0">
                <a:latin typeface="Calibri" panose="020F0502020204030204" charset="0"/>
                <a:ea typeface="宋体" panose="02010600030101010101" pitchFamily="2" charset="-122"/>
              </a:rPr>
              <a:t>C.&lt;4, 1&gt;                D.&lt; 1, 2 &gt;</a:t>
            </a:r>
            <a:endParaRPr lang="zh-CN" altLang="en-US" dirty="0"/>
          </a:p>
        </p:txBody>
      </p:sp>
      <p:sp>
        <p:nvSpPr>
          <p:cNvPr id="100" name="文本框 99"/>
          <p:cNvSpPr txBox="1"/>
          <p:nvPr/>
        </p:nvSpPr>
        <p:spPr>
          <a:xfrm>
            <a:off x="1835696" y="1288071"/>
            <a:ext cx="6984776" cy="1274195"/>
          </a:xfrm>
          <a:prstGeom prst="rect">
            <a:avLst/>
          </a:prstGeom>
          <a:solidFill>
            <a:schemeClr val="bg1"/>
          </a:solidFill>
          <a:ln w="9525">
            <a:noFill/>
          </a:ln>
        </p:spPr>
        <p:txBody>
          <a:bodyPr wrap="square">
            <a:spAutoFit/>
          </a:bodyPr>
          <a:lstStyle/>
          <a:p>
            <a:pPr algn="l"/>
            <a:r>
              <a:rPr lang="zh-CN" b="0" dirty="0" smtClean="0">
                <a:latin typeface="Calibri" panose="020F0502020204030204" charset="0"/>
                <a:ea typeface="宋体" panose="02010600030101010101" pitchFamily="2" charset="-122"/>
              </a:rPr>
              <a:t>假设有关系</a:t>
            </a:r>
            <a:r>
              <a:rPr lang="en-US" b="0" dirty="0">
                <a:latin typeface="Calibri" panose="020F0502020204030204" charset="0"/>
                <a:ea typeface="宋体" panose="02010600030101010101" pitchFamily="2" charset="-122"/>
                <a:cs typeface="Times New Roman" panose="02020603050405020304" pitchFamily="18" charset="0"/>
              </a:rPr>
              <a:t>R(A, B, C)</a:t>
            </a:r>
            <a:r>
              <a:rPr lang="zh-CN" b="0" dirty="0">
                <a:latin typeface="Calibri" panose="020F0502020204030204" charset="0"/>
                <a:ea typeface="宋体" panose="02010600030101010101" pitchFamily="2" charset="-122"/>
              </a:rPr>
              <a:t>，其主码为</a:t>
            </a:r>
            <a:r>
              <a:rPr lang="en-US" b="0" dirty="0">
                <a:latin typeface="Calibri" panose="020F0502020204030204" charset="0"/>
                <a:ea typeface="宋体" panose="02010600030101010101" pitchFamily="2" charset="-122"/>
              </a:rPr>
              <a:t>A</a:t>
            </a:r>
            <a:r>
              <a:rPr lang="zh-CN" b="0" dirty="0">
                <a:latin typeface="Calibri" panose="020F0502020204030204" charset="0"/>
                <a:ea typeface="宋体" panose="02010600030101010101" pitchFamily="2" charset="-122"/>
              </a:rPr>
              <a:t>；关系</a:t>
            </a:r>
            <a:r>
              <a:rPr lang="en-US" b="0" dirty="0">
                <a:latin typeface="Calibri" panose="020F0502020204030204" charset="0"/>
                <a:ea typeface="宋体" panose="02010600030101010101" pitchFamily="2" charset="-122"/>
              </a:rPr>
              <a:t>S(D, A)</a:t>
            </a:r>
            <a:r>
              <a:rPr lang="zh-CN" b="0" dirty="0">
                <a:latin typeface="Calibri" panose="020F0502020204030204" charset="0"/>
                <a:ea typeface="宋体" panose="02010600030101010101" pitchFamily="2" charset="-122"/>
              </a:rPr>
              <a:t>，其主码为</a:t>
            </a:r>
            <a:r>
              <a:rPr lang="en-US" b="0" dirty="0">
                <a:latin typeface="Calibri" panose="020F0502020204030204" charset="0"/>
                <a:ea typeface="宋体" panose="02010600030101010101" pitchFamily="2" charset="-122"/>
              </a:rPr>
              <a:t>D</a:t>
            </a:r>
            <a:r>
              <a:rPr lang="zh-CN" b="0" dirty="0">
                <a:latin typeface="Calibri" panose="020F0502020204030204" charset="0"/>
                <a:ea typeface="宋体" panose="02010600030101010101" pitchFamily="2" charset="-122"/>
              </a:rPr>
              <a:t>，外码为</a:t>
            </a:r>
            <a:r>
              <a:rPr lang="en-US" b="0" dirty="0">
                <a:latin typeface="Calibri" panose="020F0502020204030204" charset="0"/>
                <a:ea typeface="宋体" panose="02010600030101010101" pitchFamily="2" charset="-122"/>
              </a:rPr>
              <a:t>A</a:t>
            </a:r>
            <a:r>
              <a:rPr lang="zh-CN" b="0" dirty="0">
                <a:latin typeface="Calibri" panose="020F0502020204030204" charset="0"/>
                <a:ea typeface="宋体" panose="02010600030101010101" pitchFamily="2" charset="-122"/>
              </a:rPr>
              <a:t>。如下图示：</a:t>
            </a:r>
            <a:endParaRPr lang="en-US" b="0" dirty="0">
              <a:latin typeface="Calibri" panose="020F0502020204030204" charset="0"/>
              <a:ea typeface="宋体" panose="02010600030101010101" pitchFamily="2" charset="-122"/>
              <a:cs typeface="Times New Roman" panose="02020603050405020304" pitchFamily="18" charset="0"/>
            </a:endParaRPr>
          </a:p>
          <a:p>
            <a:pPr algn="l"/>
            <a:r>
              <a:rPr lang="en-US" b="0" dirty="0">
                <a:latin typeface="Calibri" panose="020F0502020204030204" charset="0"/>
                <a:ea typeface="宋体" panose="02010600030101010101" pitchFamily="2" charset="-122"/>
                <a:cs typeface="Times New Roman" panose="02020603050405020304" pitchFamily="18" charset="0"/>
              </a:rPr>
              <a:t> </a:t>
            </a:r>
            <a:endParaRPr lang="zh-CN" altLang="en-US" dirty="0"/>
          </a:p>
        </p:txBody>
      </p:sp>
      <p:pic>
        <p:nvPicPr>
          <p:cNvPr id="7" name="图片 6" descr="&lt;strong&gt;Question&lt;/strong&gt; Mark Help · Free image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lt;strong&gt;Question&lt;/strong&gt; Mark Help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graphicFrame>
        <p:nvGraphicFramePr>
          <p:cNvPr id="3" name="表格 2"/>
          <p:cNvGraphicFramePr/>
          <p:nvPr>
            <p:extLst>
              <p:ext uri="{D42A27DB-BD31-4B8C-83A1-F6EECF244321}">
                <p14:modId xmlns:p14="http://schemas.microsoft.com/office/powerpoint/2010/main" val="2724545284"/>
              </p:ext>
            </p:extLst>
          </p:nvPr>
        </p:nvGraphicFramePr>
        <p:xfrm>
          <a:off x="88776" y="2062163"/>
          <a:ext cx="4051176" cy="1981200"/>
        </p:xfrm>
        <a:graphic>
          <a:graphicData uri="http://schemas.openxmlformats.org/drawingml/2006/table">
            <a:tbl>
              <a:tblPr/>
              <a:tblGrid>
                <a:gridCol w="131487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供应商号</a:t>
                      </a:r>
                      <a:endParaRPr lang="zh-CN" altLang="en-US" sz="2000" dirty="0"/>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供应商名</a:t>
                      </a:r>
                      <a:endParaRPr lang="zh-CN" altLang="en-US" sz="2000" dirty="0"/>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所在城市</a:t>
                      </a:r>
                      <a:endParaRPr lang="zh-CN" altLang="en-US" sz="2000" dirty="0"/>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B01</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红星</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北京</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en-US" altLang="zh-CN" sz="2000"/>
                        <a:t>S10</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宇宙</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上海</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T20</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黎明</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天津</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en-US" altLang="zh-CN" sz="2000"/>
                        <a:t>Z01</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立新</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重庆</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 name="表格 3"/>
          <p:cNvGraphicFramePr/>
          <p:nvPr>
            <p:extLst>
              <p:ext uri="{D42A27DB-BD31-4B8C-83A1-F6EECF244321}">
                <p14:modId xmlns:p14="http://schemas.microsoft.com/office/powerpoint/2010/main" val="2346075907"/>
              </p:ext>
            </p:extLst>
          </p:nvPr>
        </p:nvGraphicFramePr>
        <p:xfrm>
          <a:off x="88776" y="5037138"/>
          <a:ext cx="3475112" cy="1592263"/>
        </p:xfrm>
        <a:graphic>
          <a:graphicData uri="http://schemas.openxmlformats.org/drawingml/2006/table">
            <a:tbl>
              <a:tblPr/>
              <a:tblGrid>
                <a:gridCol w="10988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39846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零件号</a:t>
                      </a:r>
                      <a:endParaRPr lang="zh-CN" altLang="en-US" sz="2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颜色</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供应商号</a:t>
                      </a:r>
                      <a:endParaRPr lang="zh-CN" altLang="en-US" sz="2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8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010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红</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B01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2">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312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白</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S10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201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蓝</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T20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矩形 161844"/>
          <p:cNvSpPr>
            <a:spLocks noChangeArrowheads="1"/>
          </p:cNvSpPr>
          <p:nvPr/>
        </p:nvSpPr>
        <p:spPr bwMode="auto">
          <a:xfrm>
            <a:off x="3595442" y="1498302"/>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dirty="0">
                <a:latin typeface="华文新魏" panose="02010800040101010101" pitchFamily="2" charset="-122"/>
                <a:ea typeface="华文新魏" panose="02010800040101010101" pitchFamily="2" charset="-122"/>
              </a:rPr>
              <a:t>供应商关系</a:t>
            </a:r>
            <a:r>
              <a:rPr lang="en-US" altLang="zh-CN" sz="2000" b="0" dirty="0">
                <a:latin typeface="华文新魏" panose="02010800040101010101" pitchFamily="2" charset="-122"/>
                <a:ea typeface="华文新魏" panose="02010800040101010101" pitchFamily="2" charset="-122"/>
              </a:rPr>
              <a:t>S（</a:t>
            </a:r>
            <a:r>
              <a:rPr lang="zh-CN" altLang="en-US" sz="2000" b="0" dirty="0">
                <a:latin typeface="华文新魏" panose="02010800040101010101" pitchFamily="2" charset="-122"/>
                <a:ea typeface="华文新魏" panose="02010800040101010101" pitchFamily="2" charset="-122"/>
              </a:rPr>
              <a:t>主码是“供应商号”）</a:t>
            </a:r>
            <a:endParaRPr lang="zh-CN" altLang="en-US" sz="4400" b="0" dirty="0">
              <a:latin typeface="华文新魏" panose="02010800040101010101" pitchFamily="2" charset="-122"/>
              <a:ea typeface="华文新魏" panose="02010800040101010101" pitchFamily="2" charset="-122"/>
            </a:endParaRPr>
          </a:p>
        </p:txBody>
      </p:sp>
      <p:sp>
        <p:nvSpPr>
          <p:cNvPr id="6" name="矩形 161843"/>
          <p:cNvSpPr>
            <a:spLocks noChangeArrowheads="1"/>
          </p:cNvSpPr>
          <p:nvPr/>
        </p:nvSpPr>
        <p:spPr bwMode="auto">
          <a:xfrm>
            <a:off x="3905414" y="4388362"/>
            <a:ext cx="4104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l">
              <a:spcBef>
                <a:spcPct val="0"/>
              </a:spcBef>
              <a:buClrTx/>
              <a:buSzTx/>
              <a:buFont typeface="Arial" panose="020B0604020202020204" pitchFamily="34" charset="0"/>
              <a:buNone/>
            </a:pPr>
            <a:r>
              <a:rPr lang="zh-CN" altLang="en-US" sz="2000" b="0" dirty="0">
                <a:latin typeface="华文新魏" panose="02010800040101010101" pitchFamily="2" charset="-122"/>
                <a:ea typeface="华文新魏" panose="02010800040101010101" pitchFamily="2" charset="-122"/>
              </a:rPr>
              <a:t>零件关系</a:t>
            </a:r>
            <a:r>
              <a:rPr lang="en-US" altLang="zh-CN" sz="2000" b="0" dirty="0">
                <a:latin typeface="华文新魏" panose="02010800040101010101" pitchFamily="2" charset="-122"/>
                <a:ea typeface="华文新魏" panose="02010800040101010101" pitchFamily="2" charset="-122"/>
              </a:rPr>
              <a:t>P（</a:t>
            </a:r>
            <a:r>
              <a:rPr lang="zh-CN" altLang="en-US" sz="2000" b="0" dirty="0">
                <a:latin typeface="华文新魏" panose="02010800040101010101" pitchFamily="2" charset="-122"/>
                <a:ea typeface="华文新魏" panose="02010800040101010101" pitchFamily="2" charset="-122"/>
              </a:rPr>
              <a:t>主码是“零件号”，外码是“供应商号”） </a:t>
            </a:r>
          </a:p>
        </p:txBody>
      </p:sp>
    </p:spTree>
    <p:extLst>
      <p:ext uri="{BB962C8B-B14F-4D97-AF65-F5344CB8AC3E}">
        <p14:creationId xmlns:p14="http://schemas.microsoft.com/office/powerpoint/2010/main" val="121668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5" name="表格 161794"/>
          <p:cNvGraphicFramePr/>
          <p:nvPr>
            <p:extLst>
              <p:ext uri="{D42A27DB-BD31-4B8C-83A1-F6EECF244321}">
                <p14:modId xmlns:p14="http://schemas.microsoft.com/office/powerpoint/2010/main" val="3937081451"/>
              </p:ext>
            </p:extLst>
          </p:nvPr>
        </p:nvGraphicFramePr>
        <p:xfrm>
          <a:off x="88776" y="2062163"/>
          <a:ext cx="4051176" cy="1981200"/>
        </p:xfrm>
        <a:graphic>
          <a:graphicData uri="http://schemas.openxmlformats.org/drawingml/2006/table">
            <a:tbl>
              <a:tblPr/>
              <a:tblGrid>
                <a:gridCol w="131487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供应商号</a:t>
                      </a:r>
                      <a:endParaRPr lang="zh-CN" altLang="en-US" sz="2000" dirty="0"/>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供应商名</a:t>
                      </a:r>
                      <a:endParaRPr lang="zh-CN" altLang="en-US" sz="2000" dirty="0"/>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所在城市</a:t>
                      </a:r>
                      <a:endParaRPr lang="zh-CN" altLang="en-US" sz="2000" dirty="0"/>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B01</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红星</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北京</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en-US" altLang="zh-CN" sz="2000"/>
                        <a:t>S10</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宇宙</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上海</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T20</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黎明</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天津</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en-US" altLang="zh-CN" sz="2000"/>
                        <a:t>Z01</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立新</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buNone/>
                      </a:pPr>
                      <a:r>
                        <a:rPr lang="zh-CN" altLang="en-US" sz="2000" dirty="0">
                          <a:latin typeface="Times New Roman" panose="02020603050405020304" pitchFamily="18" charset="0"/>
                        </a:rPr>
                        <a:t>重庆</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61821" name="表格 161820"/>
          <p:cNvGraphicFramePr/>
          <p:nvPr>
            <p:extLst>
              <p:ext uri="{D42A27DB-BD31-4B8C-83A1-F6EECF244321}">
                <p14:modId xmlns:p14="http://schemas.microsoft.com/office/powerpoint/2010/main" val="1448165871"/>
              </p:ext>
            </p:extLst>
          </p:nvPr>
        </p:nvGraphicFramePr>
        <p:xfrm>
          <a:off x="88776" y="5037138"/>
          <a:ext cx="3475112" cy="1592263"/>
        </p:xfrm>
        <a:graphic>
          <a:graphicData uri="http://schemas.openxmlformats.org/drawingml/2006/table">
            <a:tbl>
              <a:tblPr/>
              <a:tblGrid>
                <a:gridCol w="10988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39846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零件号</a:t>
                      </a:r>
                      <a:endParaRPr lang="zh-CN" altLang="en-US" sz="20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颜色</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供应商号</a:t>
                      </a:r>
                      <a:endParaRPr lang="zh-CN" altLang="en-US" sz="20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6875">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010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红</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B01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2">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312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白</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S10 </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201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latin typeface="Times New Roman" panose="02020603050405020304" pitchFamily="18" charset="0"/>
                        </a:rPr>
                        <a:t>蓝</a:t>
                      </a:r>
                      <a:endParaRPr lang="zh-CN" altLang="en-US" sz="2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pitchFamily="2"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dirty="0"/>
                        <a:t>T20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31" name="矩形 161842"/>
          <p:cNvSpPr>
            <a:spLocks noChangeArrowheads="1"/>
          </p:cNvSpPr>
          <p:nvPr/>
        </p:nvSpPr>
        <p:spPr bwMode="auto">
          <a:xfrm>
            <a:off x="4067944" y="2708275"/>
            <a:ext cx="49320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9875"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spcBef>
                <a:spcPct val="0"/>
              </a:spcBef>
              <a:buClrTx/>
              <a:buSzTx/>
              <a:buFont typeface="Arial" panose="020B0604020202020204" pitchFamily="34" charset="0"/>
              <a:buNone/>
            </a:pPr>
            <a:r>
              <a:rPr lang="zh-CN" altLang="en-US" sz="2400" dirty="0">
                <a:solidFill>
                  <a:schemeClr val="folHlink"/>
                </a:solidFill>
                <a:latin typeface="楷体_GB2312" pitchFamily="49" charset="-122"/>
                <a:ea typeface="楷体_GB2312" pitchFamily="49" charset="-122"/>
              </a:rPr>
              <a:t>今要向关系</a:t>
            </a:r>
            <a:r>
              <a:rPr lang="en-US" altLang="zh-CN" sz="2400" dirty="0">
                <a:solidFill>
                  <a:schemeClr val="folHlink"/>
                </a:solidFill>
                <a:latin typeface="楷体_GB2312" pitchFamily="49" charset="-122"/>
                <a:ea typeface="楷体_GB2312" pitchFamily="49" charset="-122"/>
              </a:rPr>
              <a:t>P</a:t>
            </a:r>
            <a:r>
              <a:rPr lang="zh-CN" altLang="en-US" sz="2400" dirty="0">
                <a:solidFill>
                  <a:schemeClr val="folHlink"/>
                </a:solidFill>
                <a:latin typeface="楷体_GB2312" pitchFamily="49" charset="-122"/>
                <a:ea typeface="楷体_GB2312" pitchFamily="49" charset="-122"/>
              </a:rPr>
              <a:t>中插入新行，新行的值分别列出如下。哪些行能够插入？</a:t>
            </a:r>
          </a:p>
          <a:p>
            <a:pPr algn="l">
              <a:spcBef>
                <a:spcPct val="0"/>
              </a:spcBef>
              <a:buClrTx/>
              <a:buSzTx/>
              <a:buFont typeface="Arial" panose="020B0604020202020204" pitchFamily="34" charset="0"/>
              <a:buNone/>
            </a:pPr>
            <a:r>
              <a:rPr lang="en-US" altLang="zh-CN" sz="2400" dirty="0">
                <a:solidFill>
                  <a:schemeClr val="folHlink"/>
                </a:solidFill>
                <a:latin typeface="楷体_GB2312" pitchFamily="49" charset="-122"/>
                <a:ea typeface="楷体_GB2312" pitchFamily="49" charset="-122"/>
              </a:rPr>
              <a:t>A．(‘037’，‘</a:t>
            </a:r>
            <a:r>
              <a:rPr lang="zh-CN" altLang="en-US" sz="2400" dirty="0">
                <a:solidFill>
                  <a:schemeClr val="folHlink"/>
                </a:solidFill>
                <a:latin typeface="楷体_GB2312" pitchFamily="49" charset="-122"/>
                <a:ea typeface="楷体_GB2312" pitchFamily="49" charset="-122"/>
              </a:rPr>
              <a:t>绿’，</a:t>
            </a:r>
            <a:r>
              <a:rPr lang="en-US" altLang="zh-CN" sz="2400" dirty="0">
                <a:solidFill>
                  <a:schemeClr val="folHlink"/>
                </a:solidFill>
                <a:latin typeface="楷体_GB2312" pitchFamily="49" charset="-122"/>
                <a:ea typeface="楷体_GB2312" pitchFamily="49" charset="-122"/>
              </a:rPr>
              <a:t>null)</a:t>
            </a:r>
          </a:p>
          <a:p>
            <a:pPr algn="l">
              <a:spcBef>
                <a:spcPct val="0"/>
              </a:spcBef>
              <a:buClrTx/>
              <a:buSzTx/>
              <a:buFont typeface="Arial" panose="020B0604020202020204" pitchFamily="34" charset="0"/>
              <a:buNone/>
            </a:pPr>
            <a:r>
              <a:rPr lang="en-US" altLang="zh-CN" sz="2400" dirty="0">
                <a:solidFill>
                  <a:schemeClr val="folHlink"/>
                </a:solidFill>
                <a:latin typeface="楷体_GB2312" pitchFamily="49" charset="-122"/>
                <a:ea typeface="楷体_GB2312" pitchFamily="49" charset="-122"/>
              </a:rPr>
              <a:t>B．(null，‘</a:t>
            </a:r>
            <a:r>
              <a:rPr lang="zh-CN" altLang="en-US" sz="2400" dirty="0">
                <a:solidFill>
                  <a:schemeClr val="folHlink"/>
                </a:solidFill>
                <a:latin typeface="楷体_GB2312" pitchFamily="49" charset="-122"/>
                <a:ea typeface="楷体_GB2312" pitchFamily="49" charset="-122"/>
              </a:rPr>
              <a:t>黄’，‘</a:t>
            </a:r>
            <a:r>
              <a:rPr lang="en-US" altLang="zh-CN" sz="2400" dirty="0">
                <a:solidFill>
                  <a:schemeClr val="folHlink"/>
                </a:solidFill>
                <a:latin typeface="楷体_GB2312" pitchFamily="49" charset="-122"/>
                <a:ea typeface="楷体_GB2312" pitchFamily="49" charset="-122"/>
              </a:rPr>
              <a:t>T20’)</a:t>
            </a:r>
          </a:p>
          <a:p>
            <a:pPr algn="l">
              <a:spcBef>
                <a:spcPct val="0"/>
              </a:spcBef>
              <a:buClrTx/>
              <a:buSzTx/>
              <a:buFont typeface="Arial" panose="020B0604020202020204" pitchFamily="34" charset="0"/>
              <a:buNone/>
            </a:pPr>
            <a:r>
              <a:rPr lang="en-US" altLang="zh-CN" sz="2400" dirty="0">
                <a:solidFill>
                  <a:schemeClr val="folHlink"/>
                </a:solidFill>
                <a:latin typeface="楷体_GB2312" pitchFamily="49" charset="-122"/>
                <a:ea typeface="楷体_GB2312" pitchFamily="49" charset="-122"/>
              </a:rPr>
              <a:t>C．(‘201’，‘</a:t>
            </a:r>
            <a:r>
              <a:rPr lang="zh-CN" altLang="en-US" sz="2400" dirty="0">
                <a:solidFill>
                  <a:schemeClr val="folHlink"/>
                </a:solidFill>
                <a:latin typeface="楷体_GB2312" pitchFamily="49" charset="-122"/>
                <a:ea typeface="楷体_GB2312" pitchFamily="49" charset="-122"/>
              </a:rPr>
              <a:t>红’，‘</a:t>
            </a:r>
            <a:r>
              <a:rPr lang="en-US" altLang="zh-CN" sz="2400" dirty="0">
                <a:solidFill>
                  <a:schemeClr val="folHlink"/>
                </a:solidFill>
                <a:latin typeface="楷体_GB2312" pitchFamily="49" charset="-122"/>
                <a:ea typeface="楷体_GB2312" pitchFamily="49" charset="-122"/>
              </a:rPr>
              <a:t>T20’)</a:t>
            </a:r>
          </a:p>
          <a:p>
            <a:pPr algn="l">
              <a:spcBef>
                <a:spcPct val="0"/>
              </a:spcBef>
              <a:buClrTx/>
              <a:buSzTx/>
              <a:buFont typeface="Arial" panose="020B0604020202020204" pitchFamily="34" charset="0"/>
              <a:buNone/>
            </a:pPr>
            <a:r>
              <a:rPr lang="en-US" altLang="zh-CN" sz="2400" dirty="0">
                <a:solidFill>
                  <a:schemeClr val="folHlink"/>
                </a:solidFill>
                <a:latin typeface="楷体_GB2312" pitchFamily="49" charset="-122"/>
                <a:ea typeface="楷体_GB2312" pitchFamily="49" charset="-122"/>
              </a:rPr>
              <a:t>D．(‘105’，‘</a:t>
            </a:r>
            <a:r>
              <a:rPr lang="zh-CN" altLang="en-US" sz="2400" dirty="0">
                <a:solidFill>
                  <a:schemeClr val="folHlink"/>
                </a:solidFill>
                <a:latin typeface="楷体_GB2312" pitchFamily="49" charset="-122"/>
                <a:ea typeface="楷体_GB2312" pitchFamily="49" charset="-122"/>
              </a:rPr>
              <a:t>蓝’，‘</a:t>
            </a:r>
            <a:r>
              <a:rPr lang="en-US" altLang="zh-CN" sz="2400" dirty="0">
                <a:solidFill>
                  <a:schemeClr val="folHlink"/>
                </a:solidFill>
                <a:latin typeface="楷体_GB2312" pitchFamily="49" charset="-122"/>
                <a:ea typeface="楷体_GB2312" pitchFamily="49" charset="-122"/>
              </a:rPr>
              <a:t>B01’)</a:t>
            </a:r>
          </a:p>
          <a:p>
            <a:pPr algn="l">
              <a:spcBef>
                <a:spcPct val="0"/>
              </a:spcBef>
              <a:buClrTx/>
              <a:buSzTx/>
              <a:buFont typeface="Arial" panose="020B0604020202020204" pitchFamily="34" charset="0"/>
              <a:buNone/>
            </a:pPr>
            <a:r>
              <a:rPr lang="en-US" altLang="zh-CN" sz="2400" dirty="0">
                <a:solidFill>
                  <a:schemeClr val="folHlink"/>
                </a:solidFill>
                <a:latin typeface="楷体_GB2312" pitchFamily="49" charset="-122"/>
                <a:ea typeface="楷体_GB2312" pitchFamily="49" charset="-122"/>
              </a:rPr>
              <a:t>E．(‘101’，‘</a:t>
            </a:r>
            <a:r>
              <a:rPr lang="zh-CN" altLang="en-US" sz="2400" dirty="0">
                <a:solidFill>
                  <a:schemeClr val="folHlink"/>
                </a:solidFill>
                <a:latin typeface="楷体_GB2312" pitchFamily="49" charset="-122"/>
                <a:ea typeface="楷体_GB2312" pitchFamily="49" charset="-122"/>
              </a:rPr>
              <a:t>黄’，‘</a:t>
            </a:r>
            <a:r>
              <a:rPr lang="en-US" altLang="zh-CN" sz="2400" dirty="0">
                <a:solidFill>
                  <a:schemeClr val="folHlink"/>
                </a:solidFill>
                <a:latin typeface="楷体_GB2312" pitchFamily="49" charset="-122"/>
                <a:ea typeface="楷体_GB2312" pitchFamily="49" charset="-122"/>
              </a:rPr>
              <a:t>T11’)</a:t>
            </a:r>
          </a:p>
        </p:txBody>
      </p:sp>
      <p:sp>
        <p:nvSpPr>
          <p:cNvPr id="46132" name="矩形 161843"/>
          <p:cNvSpPr>
            <a:spLocks noChangeArrowheads="1"/>
          </p:cNvSpPr>
          <p:nvPr/>
        </p:nvSpPr>
        <p:spPr bwMode="auto">
          <a:xfrm>
            <a:off x="-36512" y="4334689"/>
            <a:ext cx="4104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l">
              <a:spcBef>
                <a:spcPct val="0"/>
              </a:spcBef>
              <a:buClrTx/>
              <a:buSzTx/>
              <a:buFont typeface="Arial" panose="020B0604020202020204" pitchFamily="34" charset="0"/>
              <a:buNone/>
            </a:pPr>
            <a:r>
              <a:rPr lang="zh-CN" altLang="en-US" sz="2000" b="0" dirty="0">
                <a:latin typeface="华文新魏" panose="02010800040101010101" pitchFamily="2" charset="-122"/>
                <a:ea typeface="华文新魏" panose="02010800040101010101" pitchFamily="2" charset="-122"/>
              </a:rPr>
              <a:t>零件关系</a:t>
            </a:r>
            <a:r>
              <a:rPr lang="en-US" altLang="zh-CN" sz="2000" b="0" dirty="0">
                <a:latin typeface="华文新魏" panose="02010800040101010101" pitchFamily="2" charset="-122"/>
                <a:ea typeface="华文新魏" panose="02010800040101010101" pitchFamily="2" charset="-122"/>
              </a:rPr>
              <a:t>P（</a:t>
            </a:r>
            <a:r>
              <a:rPr lang="zh-CN" altLang="en-US" sz="2000" b="0" dirty="0">
                <a:latin typeface="华文新魏" panose="02010800040101010101" pitchFamily="2" charset="-122"/>
                <a:ea typeface="华文新魏" panose="02010800040101010101" pitchFamily="2" charset="-122"/>
              </a:rPr>
              <a:t>主码是“零件号”，外码是“供应商号”） </a:t>
            </a:r>
          </a:p>
        </p:txBody>
      </p:sp>
      <p:sp>
        <p:nvSpPr>
          <p:cNvPr id="46133" name="矩形 161844"/>
          <p:cNvSpPr>
            <a:spLocks noChangeArrowheads="1"/>
          </p:cNvSpPr>
          <p:nvPr/>
        </p:nvSpPr>
        <p:spPr bwMode="auto">
          <a:xfrm>
            <a:off x="533400" y="1524000"/>
            <a:ext cx="472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dirty="0">
                <a:latin typeface="华文新魏" panose="02010800040101010101" pitchFamily="2" charset="-122"/>
                <a:ea typeface="华文新魏" panose="02010800040101010101" pitchFamily="2" charset="-122"/>
              </a:rPr>
              <a:t>供应商关系</a:t>
            </a:r>
            <a:r>
              <a:rPr lang="en-US" altLang="zh-CN" sz="2000" b="0" dirty="0">
                <a:latin typeface="华文新魏" panose="02010800040101010101" pitchFamily="2" charset="-122"/>
                <a:ea typeface="华文新魏" panose="02010800040101010101" pitchFamily="2" charset="-122"/>
              </a:rPr>
              <a:t>S（</a:t>
            </a:r>
            <a:r>
              <a:rPr lang="zh-CN" altLang="en-US" sz="2000" b="0" dirty="0">
                <a:latin typeface="华文新魏" panose="02010800040101010101" pitchFamily="2" charset="-122"/>
                <a:ea typeface="华文新魏" panose="02010800040101010101" pitchFamily="2" charset="-122"/>
              </a:rPr>
              <a:t>主码是“供应商号”）</a:t>
            </a:r>
            <a:endParaRPr lang="zh-CN" altLang="en-US" sz="4400" b="0" dirty="0">
              <a:latin typeface="华文新魏" panose="02010800040101010101" pitchFamily="2" charset="-122"/>
              <a:ea typeface="华文新魏" panose="02010800040101010101" pitchFamily="2" charset="-122"/>
            </a:endParaRPr>
          </a:p>
        </p:txBody>
      </p:sp>
      <p:pic>
        <p:nvPicPr>
          <p:cNvPr id="9" name="图片 8" descr="&lt;strong&gt;Question&lt;/strong&gt; Mark Help · Free image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691680" cy="1592610"/>
          </a:xfrm>
          <a:prstGeom prst="rect">
            <a:avLst/>
          </a:prstGeom>
        </p:spPr>
      </p:pic>
    </p:spTree>
    <p:extLst>
      <p:ext uri="{BB962C8B-B14F-4D97-AF65-F5344CB8AC3E}">
        <p14:creationId xmlns:p14="http://schemas.microsoft.com/office/powerpoint/2010/main" val="165581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323528" y="1412776"/>
            <a:ext cx="8640763" cy="412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en-US" altLang="zh-CN" sz="2400" b="1" dirty="0">
                <a:solidFill>
                  <a:srgbClr val="0000CC"/>
                </a:solidFill>
              </a:rPr>
              <a:t>      </a:t>
            </a:r>
            <a:r>
              <a:rPr lang="zh-CN" altLang="en-US" sz="2400" b="1" dirty="0">
                <a:solidFill>
                  <a:srgbClr val="0000CC"/>
                </a:solidFill>
              </a:rPr>
              <a:t>说明：</a:t>
            </a:r>
          </a:p>
          <a:p>
            <a:pPr eaLnBrk="1" hangingPunct="1">
              <a:lnSpc>
                <a:spcPct val="130000"/>
              </a:lnSpc>
              <a:spcBef>
                <a:spcPct val="25000"/>
              </a:spcBef>
            </a:pPr>
            <a:r>
              <a:rPr lang="zh-CN" altLang="en-US" sz="2000" b="1" dirty="0"/>
              <a:t>        参照完整性是不同关系之间或同一关系的不同元组之间的一种约束。在使用参照完整性时，需要注意如下三点：</a:t>
            </a:r>
          </a:p>
          <a:p>
            <a:pPr eaLnBrk="1" hangingPunct="1">
              <a:lnSpc>
                <a:spcPct val="130000"/>
              </a:lnSpc>
              <a:spcBef>
                <a:spcPct val="25000"/>
              </a:spcBef>
            </a:pPr>
            <a:r>
              <a:rPr lang="zh-CN" altLang="en-US" sz="2000" b="1" dirty="0"/>
              <a:t>        </a:t>
            </a:r>
            <a:r>
              <a:rPr lang="en-US" altLang="zh-CN" sz="2000" b="1" dirty="0"/>
              <a:t>(1) </a:t>
            </a:r>
            <a:r>
              <a:rPr lang="zh-CN" altLang="en-US" sz="2000" b="1" dirty="0"/>
              <a:t>外键和相应的主键可以不同名，只要定义在相同的域上即可。</a:t>
            </a:r>
          </a:p>
          <a:p>
            <a:pPr eaLnBrk="1" hangingPunct="1">
              <a:lnSpc>
                <a:spcPct val="130000"/>
              </a:lnSpc>
              <a:spcBef>
                <a:spcPct val="25000"/>
              </a:spcBef>
            </a:pPr>
            <a:r>
              <a:rPr lang="zh-CN" altLang="en-US" sz="2000" b="1" dirty="0"/>
              <a:t>        </a:t>
            </a:r>
            <a:r>
              <a:rPr lang="en-US" altLang="zh-CN" sz="2000" b="1" dirty="0"/>
              <a:t>(2) </a:t>
            </a:r>
            <a:r>
              <a:rPr lang="zh-CN" altLang="en-US" sz="2000" b="1" dirty="0"/>
              <a:t>同一个关系中也可能存在不同元组之间的参照完整性约束。如学生关系模式：学生（</a:t>
            </a:r>
            <a:r>
              <a:rPr lang="zh-CN" altLang="en-US" sz="2000" b="1" u="sng" dirty="0"/>
              <a:t>学号</a:t>
            </a:r>
            <a:r>
              <a:rPr lang="zh-CN" altLang="en-US" sz="2000" b="1" dirty="0"/>
              <a:t>，姓名，性别，年龄，</a:t>
            </a:r>
            <a:r>
              <a:rPr lang="zh-CN" altLang="en-US" sz="2000" b="1" u="sng" dirty="0"/>
              <a:t>班长学号</a:t>
            </a:r>
            <a:r>
              <a:rPr lang="zh-CN" altLang="en-US" sz="2000" b="1" dirty="0"/>
              <a:t>）。</a:t>
            </a:r>
          </a:p>
          <a:p>
            <a:pPr eaLnBrk="1" hangingPunct="1">
              <a:lnSpc>
                <a:spcPct val="130000"/>
              </a:lnSpc>
              <a:spcBef>
                <a:spcPct val="25000"/>
              </a:spcBef>
            </a:pPr>
            <a:r>
              <a:rPr lang="zh-CN" altLang="en-US" b="1" dirty="0"/>
              <a:t>         </a:t>
            </a:r>
            <a:r>
              <a:rPr lang="en-US" altLang="zh-CN" sz="2000" b="1" dirty="0"/>
              <a:t>(3) </a:t>
            </a:r>
            <a:r>
              <a:rPr lang="zh-CN" altLang="en-US" sz="2000" b="1" dirty="0"/>
              <a:t>外键的取值是否为空值，应视具体情况而定。如果外键是相应主键的属性，则不允许外键的值为空。  </a:t>
            </a:r>
          </a:p>
          <a:p>
            <a:pPr eaLnBrk="1" hangingPunct="1">
              <a:lnSpc>
                <a:spcPct val="130000"/>
              </a:lnSpc>
              <a:spcBef>
                <a:spcPct val="25000"/>
              </a:spcBef>
            </a:pPr>
            <a:endParaRPr lang="en-US" altLang="zh-CN" sz="2000" b="1" dirty="0"/>
          </a:p>
        </p:txBody>
      </p:sp>
      <p:sp>
        <p:nvSpPr>
          <p:cNvPr id="3" name="标题 1"/>
          <p:cNvSpPr txBox="1">
            <a:spLocks/>
          </p:cNvSpPr>
          <p:nvPr/>
        </p:nvSpPr>
        <p:spPr>
          <a:xfrm>
            <a:off x="685800" y="228600"/>
            <a:ext cx="7793038" cy="784225"/>
          </a:xfrm>
          <a:prstGeom prst="rect">
            <a:avLst/>
          </a:prstGeom>
        </p:spPr>
        <p:txBody>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mtClean="0"/>
              <a:t>关系模型的参照完整性约束</a:t>
            </a:r>
            <a:endParaRPr lang="zh-CN" altLang="en-US" dirty="0"/>
          </a:p>
        </p:txBody>
      </p:sp>
    </p:spTree>
    <p:extLst>
      <p:ext uri="{BB962C8B-B14F-4D97-AF65-F5344CB8AC3E}">
        <p14:creationId xmlns:p14="http://schemas.microsoft.com/office/powerpoint/2010/main" val="33451686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关系模型的完整性约束</a:t>
            </a:r>
          </a:p>
        </p:txBody>
      </p:sp>
      <p:sp>
        <p:nvSpPr>
          <p:cNvPr id="3" name="内容占位符 2"/>
          <p:cNvSpPr>
            <a:spLocks noGrp="1"/>
          </p:cNvSpPr>
          <p:nvPr>
            <p:ph idx="1"/>
          </p:nvPr>
        </p:nvSpPr>
        <p:spPr/>
        <p:txBody>
          <a:bodyPr/>
          <a:lstStyle/>
          <a:p>
            <a:r>
              <a:rPr lang="zh-CN" altLang="en-US" dirty="0"/>
              <a:t>自定义完整性</a:t>
            </a:r>
          </a:p>
          <a:p>
            <a:pPr lvl="1"/>
            <a:r>
              <a:rPr lang="zh-CN" altLang="en-US" dirty="0"/>
              <a:t>用户针对具体应用环境定义的完整性约束条件</a:t>
            </a:r>
          </a:p>
          <a:p>
            <a:pPr lvl="1"/>
            <a:r>
              <a:rPr lang="zh-CN" altLang="en-US" dirty="0"/>
              <a:t>如：movies(title ,year ,length </a:t>
            </a:r>
            <a:r>
              <a:rPr lang="zh-CN" altLang="en-US" dirty="0" smtClean="0"/>
              <a:t>,</a:t>
            </a:r>
            <a:r>
              <a:rPr lang="en-US" altLang="zh-CN" dirty="0" smtClean="0"/>
              <a:t>type</a:t>
            </a:r>
            <a:r>
              <a:rPr lang="zh-CN" altLang="en-US" dirty="0" smtClean="0"/>
              <a:t> </a:t>
            </a:r>
            <a:r>
              <a:rPr lang="zh-CN" altLang="en-US" dirty="0"/>
              <a:t>,studioName </a:t>
            </a:r>
            <a:r>
              <a:rPr lang="zh-CN" altLang="en-US" dirty="0" smtClean="0"/>
              <a:t>,</a:t>
            </a:r>
            <a:r>
              <a:rPr lang="en-US" altLang="zh-CN" dirty="0" err="1" smtClean="0"/>
              <a:t>producerC</a:t>
            </a:r>
            <a:r>
              <a:rPr lang="zh-CN" altLang="en-US" dirty="0" smtClean="0"/>
              <a:t>)</a:t>
            </a:r>
            <a:r>
              <a:rPr lang="zh-CN" altLang="en-US" dirty="0"/>
              <a:t>里的</a:t>
            </a:r>
            <a:r>
              <a:rPr lang="zh-CN" altLang="en-US" dirty="0">
                <a:solidFill>
                  <a:srgbClr val="0000FF"/>
                </a:solidFill>
              </a:rPr>
              <a:t>时长应该大于零</a:t>
            </a:r>
            <a:r>
              <a:rPr lang="zh-CN" altLang="en-US" dirty="0"/>
              <a:t>。</a:t>
            </a:r>
          </a:p>
          <a:p>
            <a:pPr lvl="1"/>
            <a:r>
              <a:rPr lang="zh-CN" altLang="en-US" dirty="0"/>
              <a:t>又如：</a:t>
            </a:r>
            <a:r>
              <a:rPr lang="zh-CN" altLang="en-US" dirty="0">
                <a:sym typeface="+mn-ea"/>
              </a:rPr>
              <a:t>MovieStar(name, address ,gender ,birthdate)</a:t>
            </a:r>
            <a:r>
              <a:rPr lang="zh-CN" altLang="en-US" dirty="0"/>
              <a:t>的</a:t>
            </a:r>
            <a:r>
              <a:rPr lang="zh-CN" altLang="en-US" dirty="0">
                <a:solidFill>
                  <a:srgbClr val="0000FF"/>
                </a:solidFill>
              </a:rPr>
              <a:t>性别取值只能限制在</a:t>
            </a:r>
            <a:r>
              <a:rPr lang="en-US" altLang="zh-CN" dirty="0" smtClean="0">
                <a:solidFill>
                  <a:srgbClr val="0000FF"/>
                </a:solidFill>
              </a:rPr>
              <a:t>{M,F</a:t>
            </a:r>
            <a:r>
              <a:rPr lang="en-US" altLang="zh-CN" dirty="0">
                <a:solidFill>
                  <a:srgbClr val="0000FF"/>
                </a:solidFill>
              </a:rPr>
              <a:t>}</a:t>
            </a:r>
            <a:r>
              <a:rPr lang="zh-CN" altLang="en-US" dirty="0">
                <a:solidFill>
                  <a:srgbClr val="0000FF"/>
                </a:solidFill>
              </a:rPr>
              <a:t>范围</a:t>
            </a:r>
          </a:p>
          <a:p>
            <a:pPr marL="914400" lvl="2" indent="0">
              <a:buNone/>
            </a:pPr>
            <a:endParaRPr lang="zh-CN" alt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sz="2000" dirty="0"/>
              <a:t>关于关系的特性，说法不正确的是_________</a:t>
            </a:r>
          </a:p>
          <a:p>
            <a:pPr marL="457200" lvl="1" indent="0">
              <a:buNone/>
            </a:pPr>
            <a:r>
              <a:rPr lang="zh-CN" altLang="en-US" sz="1750" dirty="0"/>
              <a:t>A.表中行的顺序、列的顺序均可以任意交换</a:t>
            </a:r>
          </a:p>
          <a:p>
            <a:pPr marL="457200" lvl="1" indent="0">
              <a:buNone/>
            </a:pPr>
            <a:r>
              <a:rPr lang="zh-CN" altLang="en-US" sz="1750" dirty="0"/>
              <a:t>B.表中不允许出现完全相同的两列</a:t>
            </a:r>
          </a:p>
          <a:p>
            <a:pPr marL="457200" lvl="1" indent="0">
              <a:buNone/>
            </a:pPr>
            <a:r>
              <a:rPr lang="zh-CN" altLang="en-US" sz="1750" dirty="0"/>
              <a:t>C.表中的每一列均需有一个唯一的名字</a:t>
            </a:r>
          </a:p>
          <a:p>
            <a:pPr marL="457200" lvl="1" indent="0">
              <a:buNone/>
            </a:pPr>
            <a:r>
              <a:rPr lang="zh-CN" altLang="en-US" sz="1750" dirty="0"/>
              <a:t>D.表中行的顺序、列的顺序不可以任意交换</a:t>
            </a:r>
          </a:p>
          <a:p>
            <a:pPr lvl="0"/>
            <a:r>
              <a:rPr lang="zh-CN" altLang="en-US" sz="2285" dirty="0"/>
              <a:t>关于学生关系，下</a:t>
            </a:r>
            <a:r>
              <a:rPr lang="zh-CN" altLang="en-US" sz="2000" dirty="0"/>
              <a:t>列哪一个属性适合作为候选码_______</a:t>
            </a:r>
          </a:p>
          <a:p>
            <a:pPr marL="457200" lvl="1" indent="0">
              <a:buNone/>
            </a:pPr>
            <a:r>
              <a:rPr lang="zh-CN" altLang="en-US" sz="1750" dirty="0"/>
              <a:t>A.年龄B.班级C.性别D.学号</a:t>
            </a:r>
          </a:p>
          <a:p>
            <a:pPr lvl="0"/>
            <a:r>
              <a:rPr lang="zh-CN" altLang="en-US" sz="2000" dirty="0"/>
              <a:t>在三级模式两层映像结构中，“物理模式”是指__________。</a:t>
            </a:r>
          </a:p>
          <a:p>
            <a:pPr marL="457200" lvl="1" indent="0">
              <a:buNone/>
            </a:pPr>
            <a:r>
              <a:rPr lang="zh-CN" altLang="en-US" sz="1750" dirty="0"/>
              <a:t>A.全局模式 B.用户模式 C. 外模式 D.存储模式</a:t>
            </a:r>
          </a:p>
          <a:p>
            <a:pPr lvl="0"/>
            <a:r>
              <a:rPr lang="zh-CN" altLang="en-US" sz="2000" dirty="0"/>
              <a:t>在三级模式两层映像结构中，“全局模式”是指__________。</a:t>
            </a:r>
          </a:p>
          <a:p>
            <a:pPr marL="457200" lvl="1" indent="0">
              <a:buNone/>
            </a:pPr>
            <a:r>
              <a:rPr lang="zh-CN" altLang="en-US" sz="1750" dirty="0"/>
              <a:t>A</a:t>
            </a:r>
            <a:r>
              <a:rPr lang="zh-CN" altLang="en-US" sz="1750" dirty="0" smtClean="0"/>
              <a:t>.模式  </a:t>
            </a:r>
            <a:r>
              <a:rPr lang="zh-CN" altLang="en-US" sz="1750" dirty="0"/>
              <a:t>B.内模式  C.用户模式   D.外模式</a:t>
            </a:r>
          </a:p>
          <a:p>
            <a:pPr lvl="0"/>
            <a:r>
              <a:rPr lang="zh-CN" altLang="en-US" sz="2000" dirty="0"/>
              <a:t>若某属性非该关系的主键，却是另外一个关系的主键，则该属性称为_______</a:t>
            </a:r>
          </a:p>
          <a:p>
            <a:pPr marL="457200" lvl="1" indent="0">
              <a:buNone/>
            </a:pPr>
            <a:r>
              <a:rPr lang="zh-CN" altLang="en-US" sz="1750" dirty="0"/>
              <a:t>A.主键  B.候选键  C.其余都不是  D.外键</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a:t>
            </a:r>
            <a:r>
              <a:rPr lang="zh-CN" altLang="en-US" dirty="0" smtClean="0"/>
              <a:t>结</a:t>
            </a:r>
            <a:endParaRPr lang="zh-CN" altLang="en-US" dirty="0"/>
          </a:p>
        </p:txBody>
      </p:sp>
      <p:sp>
        <p:nvSpPr>
          <p:cNvPr id="4" name="椭圆 3"/>
          <p:cNvSpPr/>
          <p:nvPr/>
        </p:nvSpPr>
        <p:spPr>
          <a:xfrm>
            <a:off x="2374900" y="1094105"/>
            <a:ext cx="1296670" cy="864235"/>
          </a:xfrm>
          <a:prstGeom prst="ellipse">
            <a:avLst/>
          </a:prstGeom>
          <a:solidFill>
            <a:srgbClr val="FFFF00"/>
          </a:solidFill>
          <a:ln w="38100">
            <a:solidFill>
              <a:srgbClr val="0000FF"/>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a:solidFill>
                  <a:srgbClr val="0000FF"/>
                </a:solidFill>
              </a:rPr>
              <a:t>关系模型</a:t>
            </a:r>
          </a:p>
        </p:txBody>
      </p:sp>
      <p:sp>
        <p:nvSpPr>
          <p:cNvPr id="5" name="左大括号 4"/>
          <p:cNvSpPr/>
          <p:nvPr/>
        </p:nvSpPr>
        <p:spPr>
          <a:xfrm rot="5400000">
            <a:off x="2814320" y="290830"/>
            <a:ext cx="531495" cy="372237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 name="椭圆 5"/>
          <p:cNvSpPr/>
          <p:nvPr/>
        </p:nvSpPr>
        <p:spPr>
          <a:xfrm>
            <a:off x="460375" y="2418080"/>
            <a:ext cx="1296670" cy="864235"/>
          </a:xfrm>
          <a:prstGeom prst="ellipse">
            <a:avLst/>
          </a:prstGeom>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a:solidFill>
                  <a:schemeClr val="bg1"/>
                </a:solidFill>
              </a:rPr>
              <a:t>关系结构</a:t>
            </a:r>
          </a:p>
        </p:txBody>
      </p:sp>
      <p:sp>
        <p:nvSpPr>
          <p:cNvPr id="7" name="椭圆 6"/>
          <p:cNvSpPr/>
          <p:nvPr/>
        </p:nvSpPr>
        <p:spPr>
          <a:xfrm>
            <a:off x="2383155" y="2418080"/>
            <a:ext cx="1296670" cy="864235"/>
          </a:xfrm>
          <a:prstGeom prst="ellipse">
            <a:avLst/>
          </a:prstGeom>
          <a:solidFill>
            <a:srgbClr val="FFFF00"/>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a:solidFill>
                  <a:srgbClr val="800000"/>
                </a:solidFill>
                <a:sym typeface="+mn-ea"/>
              </a:rPr>
              <a:t>关系操作</a:t>
            </a:r>
          </a:p>
        </p:txBody>
      </p:sp>
      <p:sp>
        <p:nvSpPr>
          <p:cNvPr id="8" name="椭圆 7"/>
          <p:cNvSpPr/>
          <p:nvPr/>
        </p:nvSpPr>
        <p:spPr>
          <a:xfrm>
            <a:off x="4152900" y="2418080"/>
            <a:ext cx="1558925" cy="864235"/>
          </a:xfrm>
          <a:prstGeom prst="ellipse">
            <a:avLst/>
          </a:prstGeom>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a:solidFill>
                  <a:schemeClr val="bg1"/>
                </a:solidFill>
                <a:sym typeface="+mn-ea"/>
              </a:rPr>
              <a:t>完整性</a:t>
            </a:r>
          </a:p>
        </p:txBody>
      </p:sp>
      <p:sp>
        <p:nvSpPr>
          <p:cNvPr id="9" name="左大括号 8"/>
          <p:cNvSpPr/>
          <p:nvPr/>
        </p:nvSpPr>
        <p:spPr>
          <a:xfrm rot="5400000">
            <a:off x="4612640" y="1760220"/>
            <a:ext cx="531495" cy="372237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 name="椭圆 9"/>
          <p:cNvSpPr/>
          <p:nvPr/>
        </p:nvSpPr>
        <p:spPr>
          <a:xfrm>
            <a:off x="1912620" y="3805555"/>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a:solidFill>
                  <a:schemeClr val="bg1"/>
                </a:solidFill>
              </a:rPr>
              <a:t>参照</a:t>
            </a:r>
          </a:p>
          <a:p>
            <a:pPr algn="ctr"/>
            <a:r>
              <a:rPr lang="zh-CN" altLang="en-US" sz="2000">
                <a:solidFill>
                  <a:schemeClr val="bg1"/>
                </a:solidFill>
              </a:rPr>
              <a:t>完整性</a:t>
            </a:r>
          </a:p>
        </p:txBody>
      </p:sp>
      <p:sp>
        <p:nvSpPr>
          <p:cNvPr id="11" name="椭圆 10"/>
          <p:cNvSpPr/>
          <p:nvPr/>
        </p:nvSpPr>
        <p:spPr>
          <a:xfrm>
            <a:off x="3966845" y="3805555"/>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000">
                <a:solidFill>
                  <a:schemeClr val="bg1"/>
                </a:solidFill>
                <a:sym typeface="+mn-ea"/>
              </a:rPr>
              <a:t>实体</a:t>
            </a:r>
          </a:p>
          <a:p>
            <a:pPr lvl="0" algn="ctr"/>
            <a:r>
              <a:rPr lang="zh-CN" altLang="en-US" sz="2000">
                <a:solidFill>
                  <a:schemeClr val="bg1"/>
                </a:solidFill>
                <a:sym typeface="+mn-ea"/>
              </a:rPr>
              <a:t>完整性</a:t>
            </a:r>
          </a:p>
        </p:txBody>
      </p:sp>
      <p:sp>
        <p:nvSpPr>
          <p:cNvPr id="12" name="椭圆 11"/>
          <p:cNvSpPr/>
          <p:nvPr/>
        </p:nvSpPr>
        <p:spPr>
          <a:xfrm>
            <a:off x="6123305" y="3887470"/>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000">
                <a:solidFill>
                  <a:schemeClr val="bg1"/>
                </a:solidFill>
                <a:sym typeface="+mn-ea"/>
              </a:rPr>
              <a:t>自定义</a:t>
            </a:r>
          </a:p>
          <a:p>
            <a:pPr lvl="0" algn="ctr"/>
            <a:r>
              <a:rPr lang="zh-CN" altLang="en-US" sz="2000">
                <a:solidFill>
                  <a:schemeClr val="bg1"/>
                </a:solidFill>
                <a:sym typeface="+mn-ea"/>
              </a:rPr>
              <a:t>完整性</a:t>
            </a:r>
          </a:p>
        </p:txBody>
      </p:sp>
      <p:cxnSp>
        <p:nvCxnSpPr>
          <p:cNvPr id="13" name="直接连接符 12"/>
          <p:cNvCxnSpPr/>
          <p:nvPr/>
        </p:nvCxnSpPr>
        <p:spPr>
          <a:xfrm>
            <a:off x="2700020" y="4653280"/>
            <a:ext cx="0" cy="50419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84090" y="4669790"/>
            <a:ext cx="0" cy="50419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001510" y="4751705"/>
            <a:ext cx="0" cy="50419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83410" y="5173980"/>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000">
                <a:solidFill>
                  <a:schemeClr val="bg1"/>
                </a:solidFill>
                <a:sym typeface="+mn-ea"/>
              </a:rPr>
              <a:t>外码</a:t>
            </a:r>
          </a:p>
        </p:txBody>
      </p:sp>
      <p:sp>
        <p:nvSpPr>
          <p:cNvPr id="17" name="椭圆 16"/>
          <p:cNvSpPr/>
          <p:nvPr/>
        </p:nvSpPr>
        <p:spPr>
          <a:xfrm>
            <a:off x="3967480" y="5173980"/>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000">
                <a:solidFill>
                  <a:schemeClr val="bg1"/>
                </a:solidFill>
                <a:sym typeface="+mn-ea"/>
              </a:rPr>
              <a:t>候选码/主码</a:t>
            </a:r>
          </a:p>
        </p:txBody>
      </p:sp>
      <p:sp>
        <p:nvSpPr>
          <p:cNvPr id="18" name="椭圆 17"/>
          <p:cNvSpPr/>
          <p:nvPr/>
        </p:nvSpPr>
        <p:spPr>
          <a:xfrm>
            <a:off x="6184265" y="5255895"/>
            <a:ext cx="1633855" cy="864235"/>
          </a:xfrm>
          <a:prstGeom prst="ellipse">
            <a:avLst/>
          </a:prstGeom>
          <a:solidFill>
            <a:schemeClr val="accent5">
              <a:lumMod val="25000"/>
            </a:schemeClr>
          </a:solidFill>
          <a:ln w="76200">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000">
                <a:solidFill>
                  <a:schemeClr val="bg1"/>
                </a:solidFill>
                <a:sym typeface="+mn-ea"/>
              </a:rPr>
              <a:t>属性与属性组合</a:t>
            </a:r>
          </a:p>
        </p:txBody>
      </p:sp>
      <p:sp>
        <p:nvSpPr>
          <p:cNvPr id="3" name="动作按钮: 前进或下一项 2">
            <a:hlinkClick r:id="" action="ppaction://noaction"/>
          </p:cNvPr>
          <p:cNvSpPr/>
          <p:nvPr/>
        </p:nvSpPr>
        <p:spPr>
          <a:xfrm>
            <a:off x="8244840" y="6093460"/>
            <a:ext cx="143510" cy="1441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p:cNvSpPr>
            <a:spLocks noGrp="1"/>
          </p:cNvSpPr>
          <p:nvPr>
            <p:ph type="title"/>
          </p:nvPr>
        </p:nvSpPr>
        <p:spPr/>
        <p:txBody>
          <a:bodyPr anchor="b"/>
          <a:lstStyle/>
          <a:p>
            <a:r>
              <a:rPr lang="zh-CN" altLang="en-US"/>
              <a:t> </a:t>
            </a:r>
            <a:r>
              <a:rPr lang="zh-CN" altLang="en-US" dirty="0"/>
              <a:t>关系操纵的语言</a:t>
            </a:r>
            <a:endParaRPr lang="en-US" altLang="zh-CN"/>
          </a:p>
        </p:txBody>
      </p:sp>
      <p:sp>
        <p:nvSpPr>
          <p:cNvPr id="346115" name="文本占位符 346114"/>
          <p:cNvSpPr>
            <a:spLocks noGrp="1"/>
          </p:cNvSpPr>
          <p:nvPr>
            <p:ph type="body" idx="1"/>
          </p:nvPr>
        </p:nvSpPr>
        <p:spPr>
          <a:xfrm>
            <a:off x="280670" y="1241425"/>
            <a:ext cx="8797925" cy="5181600"/>
          </a:xfrm>
        </p:spPr>
        <p:txBody>
          <a:bodyPr/>
          <a:lstStyle/>
          <a:p>
            <a:pPr marL="514350" indent="-514350">
              <a:lnSpc>
                <a:spcPct val="90000"/>
              </a:lnSpc>
              <a:buAutoNum type="arabicPeriod"/>
            </a:pPr>
            <a:r>
              <a:rPr lang="zh-CN" altLang="en-US" dirty="0">
                <a:cs typeface="楷体" panose="02010609060101010101" charset="-122"/>
              </a:rPr>
              <a:t>关系代数：</a:t>
            </a:r>
          </a:p>
          <a:p>
            <a:pPr lvl="1">
              <a:lnSpc>
                <a:spcPct val="90000"/>
              </a:lnSpc>
            </a:pPr>
            <a:r>
              <a:rPr lang="zh-CN" altLang="en-US" dirty="0">
                <a:solidFill>
                  <a:srgbClr val="000099"/>
                </a:solidFill>
                <a:cs typeface="楷体" panose="02010609060101010101" charset="-122"/>
              </a:rPr>
              <a:t>用对关系的运算来表达关系操纵的形式化语言</a:t>
            </a:r>
          </a:p>
          <a:p>
            <a:pPr lvl="1">
              <a:lnSpc>
                <a:spcPct val="90000"/>
              </a:lnSpc>
            </a:pPr>
            <a:r>
              <a:rPr lang="en-US" altLang="zh-CN" sz="2800" dirty="0">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sz="2800" baseline="-25000" dirty="0">
                <a:latin typeface="Arial" panose="020B0604020202020204" pitchFamily="34" charset="0"/>
                <a:ea typeface="楷体" panose="02010609060101010101" charset="-122"/>
                <a:sym typeface="Symbol" panose="05050102010706020507" pitchFamily="18" charset="2"/>
              </a:rPr>
              <a:t>address</a:t>
            </a:r>
            <a:r>
              <a:rPr lang="en-US" altLang="zh-CN" sz="2800" dirty="0">
                <a:latin typeface="Arial" panose="020B0604020202020204" pitchFamily="34" charset="0"/>
                <a:ea typeface="楷体" panose="02010609060101010101" charset="-122"/>
                <a:sym typeface="Symbol" panose="05050102010706020507" pitchFamily="18" charset="2"/>
              </a:rPr>
              <a:t>( </a:t>
            </a:r>
            <a:r>
              <a:rPr lang="zh-CN" altLang="en-US" sz="2800" dirty="0">
                <a:solidFill>
                  <a:srgbClr val="0000FF"/>
                </a:solidFill>
                <a:cs typeface="楷体" panose="02010609060101010101" charset="-122"/>
                <a:sym typeface="+mn-ea"/>
              </a:rPr>
              <a:t>σ</a:t>
            </a:r>
            <a:r>
              <a:rPr lang="zh-CN" altLang="en-US" sz="2800" baseline="-25000" dirty="0">
                <a:cs typeface="楷体" panose="02010609060101010101" charset="-122"/>
                <a:sym typeface="+mn-ea"/>
              </a:rPr>
              <a:t>name＝'Jane Fonda'</a:t>
            </a:r>
            <a:r>
              <a:rPr lang="zh-CN" altLang="en-US" sz="2800" dirty="0">
                <a:cs typeface="楷体" panose="02010609060101010101" charset="-122"/>
                <a:sym typeface="+mn-ea"/>
              </a:rPr>
              <a:t> (moviestar)</a:t>
            </a:r>
            <a:r>
              <a:rPr lang="en-US" altLang="zh-CN" sz="2800" dirty="0">
                <a:cs typeface="楷体" panose="02010609060101010101" charset="-122"/>
                <a:sym typeface="+mn-ea"/>
              </a:rPr>
              <a:t>)</a:t>
            </a:r>
            <a:endParaRPr lang="zh-CN" altLang="en-US" dirty="0">
              <a:solidFill>
                <a:srgbClr val="000099"/>
              </a:solidFill>
              <a:cs typeface="楷体" panose="02010609060101010101" charset="-122"/>
            </a:endParaRPr>
          </a:p>
          <a:p>
            <a:pPr marL="514350" lvl="0" indent="-514350">
              <a:lnSpc>
                <a:spcPct val="90000"/>
              </a:lnSpc>
              <a:buAutoNum type="arabicPeriod"/>
            </a:pPr>
            <a:endParaRPr lang="en-US" altLang="zh-CN" dirty="0">
              <a:cs typeface="楷体" panose="02010609060101010101" charset="-122"/>
            </a:endParaRPr>
          </a:p>
          <a:p>
            <a:pPr marL="514350" lvl="0" indent="-514350">
              <a:lnSpc>
                <a:spcPct val="90000"/>
              </a:lnSpc>
              <a:buAutoNum type="arabicPeriod"/>
            </a:pPr>
            <a:r>
              <a:rPr lang="en-US" altLang="zh-CN" dirty="0">
                <a:cs typeface="楷体" panose="02010609060101010101" charset="-122"/>
              </a:rPr>
              <a:t>SQL</a:t>
            </a:r>
            <a:r>
              <a:rPr lang="zh-CN" altLang="en-US" dirty="0">
                <a:cs typeface="楷体" panose="02010609060101010101" charset="-122"/>
              </a:rPr>
              <a:t>语言：</a:t>
            </a:r>
          </a:p>
          <a:p>
            <a:pPr lvl="1">
              <a:lnSpc>
                <a:spcPct val="90000"/>
              </a:lnSpc>
            </a:pPr>
            <a:r>
              <a:rPr lang="en-US" altLang="zh-CN" dirty="0">
                <a:solidFill>
                  <a:srgbClr val="000099"/>
                </a:solidFill>
                <a:cs typeface="楷体" panose="02010609060101010101" charset="-122"/>
              </a:rPr>
              <a:t>DDL</a:t>
            </a:r>
            <a:r>
              <a:rPr lang="zh-CN" altLang="en-US" dirty="0">
                <a:solidFill>
                  <a:srgbClr val="000099"/>
                </a:solidFill>
                <a:cs typeface="楷体" panose="02010609060101010101" charset="-122"/>
              </a:rPr>
              <a:t>、</a:t>
            </a:r>
            <a:r>
              <a:rPr lang="en-US" altLang="zh-CN" dirty="0">
                <a:solidFill>
                  <a:srgbClr val="000099"/>
                </a:solidFill>
                <a:cs typeface="楷体" panose="02010609060101010101" charset="-122"/>
              </a:rPr>
              <a:t>DML</a:t>
            </a:r>
            <a:r>
              <a:rPr lang="zh-CN" altLang="en-US" dirty="0">
                <a:solidFill>
                  <a:srgbClr val="000099"/>
                </a:solidFill>
                <a:cs typeface="楷体" panose="02010609060101010101" charset="-122"/>
              </a:rPr>
              <a:t>、</a:t>
            </a:r>
            <a:r>
              <a:rPr lang="en-US" altLang="zh-CN" dirty="0">
                <a:solidFill>
                  <a:srgbClr val="000099"/>
                </a:solidFill>
                <a:cs typeface="楷体" panose="02010609060101010101" charset="-122"/>
              </a:rPr>
              <a:t>DCL</a:t>
            </a:r>
            <a:r>
              <a:rPr lang="zh-CN" altLang="en-US" dirty="0">
                <a:solidFill>
                  <a:srgbClr val="000099"/>
                </a:solidFill>
                <a:cs typeface="楷体" panose="02010609060101010101" charset="-122"/>
              </a:rPr>
              <a:t>于一体的实际的关系数据库语言</a:t>
            </a:r>
          </a:p>
          <a:p>
            <a:pPr lvl="1">
              <a:lnSpc>
                <a:spcPct val="90000"/>
              </a:lnSpc>
            </a:pPr>
            <a:r>
              <a:rPr lang="zh-CN" altLang="en-US" sz="2800" b="1" baseline="-25000" dirty="0">
                <a:solidFill>
                  <a:srgbClr val="0000FF"/>
                </a:solidFill>
                <a:cs typeface="楷体" panose="02010609060101010101" charset="-122"/>
              </a:rPr>
              <a:t>select</a:t>
            </a:r>
            <a:r>
              <a:rPr lang="zh-CN" altLang="en-US" sz="2800" baseline="-25000" dirty="0">
                <a:cs typeface="楷体" panose="02010609060101010101" charset="-122"/>
              </a:rPr>
              <a:t> address </a:t>
            </a:r>
            <a:r>
              <a:rPr lang="zh-CN" altLang="en-US" sz="2800" b="1" baseline="-25000" dirty="0">
                <a:solidFill>
                  <a:srgbClr val="0000FF"/>
                </a:solidFill>
                <a:cs typeface="楷体" panose="02010609060101010101" charset="-122"/>
              </a:rPr>
              <a:t>from</a:t>
            </a:r>
            <a:r>
              <a:rPr lang="zh-CN" altLang="en-US" sz="2800" baseline="-25000" dirty="0">
                <a:cs typeface="楷体" panose="02010609060101010101" charset="-122"/>
              </a:rPr>
              <a:t> moviestar </a:t>
            </a:r>
            <a:r>
              <a:rPr lang="zh-CN" altLang="en-US" sz="2800" b="1" baseline="-25000" dirty="0">
                <a:solidFill>
                  <a:srgbClr val="0000FF"/>
                </a:solidFill>
                <a:cs typeface="楷体" panose="02010609060101010101" charset="-122"/>
              </a:rPr>
              <a:t>where</a:t>
            </a:r>
            <a:r>
              <a:rPr lang="zh-CN" altLang="en-US" sz="2800" baseline="-25000" dirty="0">
                <a:cs typeface="楷体" panose="02010609060101010101" charset="-122"/>
              </a:rPr>
              <a:t> name='</a:t>
            </a:r>
            <a:r>
              <a:rPr lang="zh-CN" altLang="en-US" sz="2800" baseline="-25000" dirty="0">
                <a:cs typeface="楷体" panose="02010609060101010101" charset="-122"/>
                <a:sym typeface="+mn-ea"/>
              </a:rPr>
              <a:t>Jane Fonda</a:t>
            </a:r>
            <a:r>
              <a:rPr lang="zh-CN" altLang="en-US" sz="2800" baseline="-25000" dirty="0">
                <a:cs typeface="楷体" panose="02010609060101010101" charset="-122"/>
              </a:rPr>
              <a:t>'</a:t>
            </a:r>
          </a:p>
          <a:p>
            <a:pPr marL="514350" indent="-514350">
              <a:lnSpc>
                <a:spcPct val="90000"/>
              </a:lnSpc>
              <a:buNone/>
            </a:pPr>
            <a:r>
              <a:rPr lang="zh-CN" altLang="en-US" dirty="0">
                <a:cs typeface="楷体" panose="02010609060101010101" charset="-122"/>
              </a:rPr>
              <a:t>      </a:t>
            </a:r>
            <a:endParaRPr lang="zh-CN" altLang="en-US" dirty="0">
              <a:solidFill>
                <a:srgbClr val="000099"/>
              </a:solidFill>
              <a:cs typeface="楷体" panose="02010609060101010101" charset="-122"/>
            </a:endParaRPr>
          </a:p>
        </p:txBody>
      </p:sp>
      <p:pic>
        <p:nvPicPr>
          <p:cNvPr id="2" name="图片 1"/>
          <p:cNvPicPr>
            <a:picLocks noChangeAspect="1"/>
          </p:cNvPicPr>
          <p:nvPr/>
        </p:nvPicPr>
        <p:blipFill>
          <a:blip r:embed="rId2"/>
          <a:stretch>
            <a:fillRect/>
          </a:stretch>
        </p:blipFill>
        <p:spPr>
          <a:xfrm>
            <a:off x="5002530" y="5179060"/>
            <a:ext cx="3279140" cy="1243965"/>
          </a:xfrm>
          <a:prstGeom prst="rect">
            <a:avLst/>
          </a:prstGeom>
        </p:spPr>
      </p:pic>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48</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46812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solidFill>
                  <a:srgbClr val="FF0000"/>
                </a:solidFill>
                <a:sym typeface="+mn-ea"/>
              </a:rPr>
              <a:t>关系代数</a:t>
            </a:r>
            <a:r>
              <a:rPr lang="zh-CN" altLang="en-US">
                <a:sym typeface="+mn-ea"/>
              </a:rPr>
              <a:t>来表达关系操纵</a:t>
            </a:r>
          </a:p>
        </p:txBody>
      </p:sp>
      <p:sp>
        <p:nvSpPr>
          <p:cNvPr id="3" name="内容占位符 2"/>
          <p:cNvSpPr>
            <a:spLocks noGrp="1"/>
          </p:cNvSpPr>
          <p:nvPr>
            <p:ph idx="1"/>
          </p:nvPr>
        </p:nvSpPr>
        <p:spPr>
          <a:xfrm>
            <a:off x="20955" y="1293495"/>
            <a:ext cx="5802630" cy="4883150"/>
          </a:xfrm>
        </p:spPr>
        <p:txBody>
          <a:bodyPr/>
          <a:lstStyle/>
          <a:p>
            <a:pPr lvl="0" algn="l"/>
            <a:r>
              <a:rPr lang="zh-CN" altLang="en-US" sz="3200" dirty="0">
                <a:sym typeface="+mn-ea"/>
              </a:rPr>
              <a:t>关系代数是一种抽象的查询语言，是用对关系的运算来表达查询的。其主要特点为:</a:t>
            </a:r>
            <a:endParaRPr lang="zh-CN" altLang="en-US" sz="3200" dirty="0"/>
          </a:p>
          <a:p>
            <a:pPr marL="914400" lvl="1" indent="-457200">
              <a:lnSpc>
                <a:spcPct val="120000"/>
              </a:lnSpc>
              <a:buAutoNum type="arabicPeriod"/>
            </a:pPr>
            <a:r>
              <a:rPr lang="zh-CN" altLang="en-US" sz="2400" dirty="0">
                <a:latin typeface="楷体" panose="02010609060101010101" charset="-122"/>
                <a:ea typeface="楷体" panose="02010609060101010101" charset="-122"/>
                <a:sym typeface="+mn-ea"/>
              </a:rPr>
              <a:t>以关系为运算对象的一组运算集合</a:t>
            </a:r>
            <a:endParaRPr lang="zh-CN" altLang="en-US" sz="2400" dirty="0">
              <a:latin typeface="楷体" panose="02010609060101010101" charset="-122"/>
              <a:ea typeface="楷体" panose="02010609060101010101" charset="-122"/>
            </a:endParaRPr>
          </a:p>
          <a:p>
            <a:pPr marL="914400" lvl="1" indent="-457200">
              <a:lnSpc>
                <a:spcPct val="120000"/>
              </a:lnSpc>
              <a:buAutoNum type="arabicPeriod"/>
            </a:pPr>
            <a:r>
              <a:rPr lang="zh-CN" altLang="en-US" sz="2400" dirty="0">
                <a:solidFill>
                  <a:srgbClr val="0000FF"/>
                </a:solidFill>
                <a:latin typeface="楷体" panose="02010609060101010101" charset="-122"/>
                <a:ea typeface="楷体" panose="02010609060101010101" charset="-122"/>
                <a:sym typeface="+mn-ea"/>
              </a:rPr>
              <a:t>运算结果仍是关系</a:t>
            </a:r>
            <a:endParaRPr lang="zh-CN" altLang="en-US" sz="2400" dirty="0">
              <a:solidFill>
                <a:srgbClr val="0000FF"/>
              </a:solidFill>
              <a:latin typeface="楷体" panose="02010609060101010101" charset="-122"/>
              <a:ea typeface="楷体" panose="02010609060101010101" charset="-122"/>
            </a:endParaRPr>
          </a:p>
          <a:p>
            <a:pPr marL="914400" lvl="1" indent="-457200">
              <a:lnSpc>
                <a:spcPct val="120000"/>
              </a:lnSpc>
              <a:buAutoNum type="arabicPeriod"/>
            </a:pPr>
            <a:r>
              <a:rPr lang="zh-CN" altLang="en-US" sz="2400" dirty="0">
                <a:latin typeface="楷体" panose="02010609060101010101" charset="-122"/>
                <a:ea typeface="楷体" panose="02010609060101010101" charset="-122"/>
                <a:sym typeface="+mn-ea"/>
              </a:rPr>
              <a:t>以集合操作为基本运算</a:t>
            </a:r>
            <a:endParaRPr lang="zh-CN" altLang="en-US" sz="2100" dirty="0">
              <a:sym typeface="+mn-ea"/>
            </a:endParaRPr>
          </a:p>
          <a:p>
            <a:pPr marL="457200" lvl="1" indent="0" algn="l">
              <a:buNone/>
            </a:pPr>
            <a:endParaRPr lang="zh-CN" altLang="en-US" sz="6000" dirty="0">
              <a:sym typeface="+mn-ea"/>
            </a:endParaRPr>
          </a:p>
        </p:txBody>
      </p:sp>
      <p:sp>
        <p:nvSpPr>
          <p:cNvPr id="4" name="文本框 3"/>
          <p:cNvSpPr txBox="1"/>
          <p:nvPr/>
        </p:nvSpPr>
        <p:spPr>
          <a:xfrm>
            <a:off x="761365" y="4972050"/>
            <a:ext cx="5577205" cy="460375"/>
          </a:xfrm>
          <a:prstGeom prst="rect">
            <a:avLst/>
          </a:prstGeom>
          <a:noFill/>
        </p:spPr>
        <p:txBody>
          <a:bodyPr wrap="square" rtlCol="0">
            <a:spAutoFit/>
          </a:bodyPr>
          <a:lstStyle/>
          <a:p>
            <a:pPr lvl="1" algn="l"/>
            <a:r>
              <a:rPr lang="en-US" altLang="zh-CN" dirty="0">
                <a:sym typeface="+mn-ea"/>
              </a:rPr>
              <a:t>?</a:t>
            </a:r>
            <a:r>
              <a:rPr lang="zh-CN" altLang="en-US" dirty="0">
                <a:sym typeface="+mn-ea"/>
              </a:rPr>
              <a:t>关系如何用集合来表达</a:t>
            </a:r>
            <a:endParaRPr lang="zh-CN" altLang="en-US" dirty="0"/>
          </a:p>
        </p:txBody>
      </p:sp>
      <p:grpSp>
        <p:nvGrpSpPr>
          <p:cNvPr id="89270" name="组合 89269"/>
          <p:cNvGrpSpPr/>
          <p:nvPr/>
        </p:nvGrpSpPr>
        <p:grpSpPr>
          <a:xfrm>
            <a:off x="6240145" y="1474470"/>
            <a:ext cx="2590800" cy="2819400"/>
            <a:chOff x="3936" y="576"/>
            <a:chExt cx="1632" cy="1776"/>
          </a:xfrm>
        </p:grpSpPr>
        <p:sp>
          <p:nvSpPr>
            <p:cNvPr id="89096" name="椭圆 89095"/>
            <p:cNvSpPr/>
            <p:nvPr/>
          </p:nvSpPr>
          <p:spPr>
            <a:xfrm>
              <a:off x="3936" y="816"/>
              <a:ext cx="1632" cy="1536"/>
            </a:xfrm>
            <a:prstGeom prst="ellipse">
              <a:avLst/>
            </a:prstGeom>
            <a:noFill/>
            <a:ln w="25400" cap="flat" cmpd="sng">
              <a:solidFill>
                <a:schemeClr val="accent2"/>
              </a:solidFill>
              <a:prstDash val="solid"/>
              <a:headEnd type="none" w="med" len="med"/>
              <a:tailEnd type="none" w="med" len="med"/>
            </a:ln>
          </p:spPr>
          <p:txBody>
            <a:bodyPr/>
            <a:lstStyle/>
            <a:p>
              <a:endParaRPr lang="zh-CN" altLang="en-US"/>
            </a:p>
          </p:txBody>
        </p:sp>
        <p:sp>
          <p:nvSpPr>
            <p:cNvPr id="89187" name="矩形 89186"/>
            <p:cNvSpPr/>
            <p:nvPr/>
          </p:nvSpPr>
          <p:spPr>
            <a:xfrm>
              <a:off x="4512"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85" name="矩形 89184"/>
            <p:cNvSpPr/>
            <p:nvPr/>
          </p:nvSpPr>
          <p:spPr>
            <a:xfrm>
              <a:off x="4512"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48" name="矩形 89147"/>
            <p:cNvSpPr/>
            <p:nvPr/>
          </p:nvSpPr>
          <p:spPr>
            <a:xfrm>
              <a:off x="4680"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49" name="矩形 89148"/>
            <p:cNvSpPr/>
            <p:nvPr/>
          </p:nvSpPr>
          <p:spPr>
            <a:xfrm>
              <a:off x="4344"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0" name="矩形 89149"/>
            <p:cNvSpPr/>
            <p:nvPr/>
          </p:nvSpPr>
          <p:spPr>
            <a:xfrm>
              <a:off x="4176" y="1306"/>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3" name="矩形 89152"/>
            <p:cNvSpPr/>
            <p:nvPr/>
          </p:nvSpPr>
          <p:spPr>
            <a:xfrm>
              <a:off x="4680"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4" name="矩形 89153"/>
            <p:cNvSpPr/>
            <p:nvPr/>
          </p:nvSpPr>
          <p:spPr>
            <a:xfrm>
              <a:off x="4344"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5" name="矩形 89154"/>
            <p:cNvSpPr/>
            <p:nvPr/>
          </p:nvSpPr>
          <p:spPr>
            <a:xfrm>
              <a:off x="4176" y="1200"/>
              <a:ext cx="168"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56" name="直接连接符 89155"/>
            <p:cNvSpPr/>
            <p:nvPr/>
          </p:nvSpPr>
          <p:spPr>
            <a:xfrm>
              <a:off x="4176" y="1200"/>
              <a:ext cx="672" cy="0"/>
            </a:xfrm>
            <a:prstGeom prst="line">
              <a:avLst/>
            </a:prstGeom>
            <a:ln w="28575" cap="sq" cmpd="sng">
              <a:solidFill>
                <a:schemeClr val="tx1"/>
              </a:solidFill>
              <a:prstDash val="solid"/>
              <a:headEnd type="none" w="med" len="med"/>
              <a:tailEnd type="none" w="med" len="med"/>
            </a:ln>
          </p:spPr>
        </p:sp>
        <p:sp>
          <p:nvSpPr>
            <p:cNvPr id="89157" name="直接连接符 89156"/>
            <p:cNvSpPr/>
            <p:nvPr/>
          </p:nvSpPr>
          <p:spPr>
            <a:xfrm>
              <a:off x="4176" y="1306"/>
              <a:ext cx="672" cy="0"/>
            </a:xfrm>
            <a:prstGeom prst="line">
              <a:avLst/>
            </a:prstGeom>
            <a:ln w="12700" cap="flat" cmpd="sng">
              <a:solidFill>
                <a:schemeClr val="tx1"/>
              </a:solidFill>
              <a:prstDash val="solid"/>
              <a:headEnd type="none" w="med" len="med"/>
              <a:tailEnd type="none" w="med" len="med"/>
            </a:ln>
          </p:spPr>
        </p:sp>
        <p:sp>
          <p:nvSpPr>
            <p:cNvPr id="89160" name="直接连接符 89159"/>
            <p:cNvSpPr/>
            <p:nvPr/>
          </p:nvSpPr>
          <p:spPr>
            <a:xfrm>
              <a:off x="4176" y="1412"/>
              <a:ext cx="672" cy="0"/>
            </a:xfrm>
            <a:prstGeom prst="line">
              <a:avLst/>
            </a:prstGeom>
            <a:ln w="28575" cap="sq" cmpd="sng">
              <a:solidFill>
                <a:schemeClr val="tx1"/>
              </a:solidFill>
              <a:prstDash val="solid"/>
              <a:headEnd type="none" w="med" len="med"/>
              <a:tailEnd type="none" w="med" len="med"/>
            </a:ln>
          </p:spPr>
        </p:sp>
        <p:sp>
          <p:nvSpPr>
            <p:cNvPr id="89161" name="直接连接符 89160"/>
            <p:cNvSpPr/>
            <p:nvPr/>
          </p:nvSpPr>
          <p:spPr>
            <a:xfrm>
              <a:off x="4176" y="1200"/>
              <a:ext cx="0" cy="212"/>
            </a:xfrm>
            <a:prstGeom prst="line">
              <a:avLst/>
            </a:prstGeom>
            <a:ln w="28575" cap="sq" cmpd="sng">
              <a:solidFill>
                <a:schemeClr val="tx1"/>
              </a:solidFill>
              <a:prstDash val="solid"/>
              <a:headEnd type="none" w="med" len="med"/>
              <a:tailEnd type="none" w="med" len="med"/>
            </a:ln>
          </p:spPr>
        </p:sp>
        <p:sp>
          <p:nvSpPr>
            <p:cNvPr id="89162" name="直接连接符 89161"/>
            <p:cNvSpPr/>
            <p:nvPr/>
          </p:nvSpPr>
          <p:spPr>
            <a:xfrm>
              <a:off x="4344" y="1200"/>
              <a:ext cx="0" cy="212"/>
            </a:xfrm>
            <a:prstGeom prst="line">
              <a:avLst/>
            </a:prstGeom>
            <a:ln w="12700" cap="flat" cmpd="sng">
              <a:solidFill>
                <a:schemeClr val="tx1"/>
              </a:solidFill>
              <a:prstDash val="solid"/>
              <a:headEnd type="none" w="med" len="med"/>
              <a:tailEnd type="none" w="med" len="med"/>
            </a:ln>
          </p:spPr>
        </p:sp>
        <p:sp>
          <p:nvSpPr>
            <p:cNvPr id="89163" name="直接连接符 89162"/>
            <p:cNvSpPr/>
            <p:nvPr/>
          </p:nvSpPr>
          <p:spPr>
            <a:xfrm>
              <a:off x="4512" y="1200"/>
              <a:ext cx="0" cy="212"/>
            </a:xfrm>
            <a:prstGeom prst="line">
              <a:avLst/>
            </a:prstGeom>
            <a:ln w="12700" cap="flat" cmpd="sng">
              <a:solidFill>
                <a:schemeClr val="tx1"/>
              </a:solidFill>
              <a:prstDash val="solid"/>
              <a:headEnd type="none" w="med" len="med"/>
              <a:tailEnd type="none" w="med" len="med"/>
            </a:ln>
          </p:spPr>
        </p:sp>
        <p:sp>
          <p:nvSpPr>
            <p:cNvPr id="89166" name="直接连接符 89165"/>
            <p:cNvSpPr/>
            <p:nvPr/>
          </p:nvSpPr>
          <p:spPr>
            <a:xfrm>
              <a:off x="4848" y="1200"/>
              <a:ext cx="0" cy="212"/>
            </a:xfrm>
            <a:prstGeom prst="line">
              <a:avLst/>
            </a:prstGeom>
            <a:ln w="28575" cap="sq" cmpd="sng">
              <a:solidFill>
                <a:schemeClr val="tx1"/>
              </a:solidFill>
              <a:prstDash val="solid"/>
              <a:headEnd type="none" w="med" len="med"/>
              <a:tailEnd type="none" w="med" len="med"/>
            </a:ln>
          </p:spPr>
        </p:sp>
        <p:sp>
          <p:nvSpPr>
            <p:cNvPr id="89186" name="直接连接符 89185"/>
            <p:cNvSpPr/>
            <p:nvPr/>
          </p:nvSpPr>
          <p:spPr>
            <a:xfrm>
              <a:off x="4680" y="1200"/>
              <a:ext cx="0" cy="212"/>
            </a:xfrm>
            <a:prstGeom prst="line">
              <a:avLst/>
            </a:prstGeom>
            <a:ln w="12700" cap="flat" cmpd="sng">
              <a:solidFill>
                <a:schemeClr val="tx1"/>
              </a:solidFill>
              <a:prstDash val="solid"/>
              <a:headEnd type="none" w="med" len="med"/>
              <a:tailEnd type="none" w="med" len="med"/>
            </a:ln>
          </p:spPr>
        </p:sp>
        <p:sp>
          <p:nvSpPr>
            <p:cNvPr id="89208" name="矩形 89207"/>
            <p:cNvSpPr/>
            <p:nvPr/>
          </p:nvSpPr>
          <p:spPr>
            <a:xfrm>
              <a:off x="4349" y="1910"/>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06" name="矩形 89205"/>
            <p:cNvSpPr/>
            <p:nvPr/>
          </p:nvSpPr>
          <p:spPr>
            <a:xfrm>
              <a:off x="4272" y="1910"/>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2" name="矩形 89171"/>
            <p:cNvSpPr/>
            <p:nvPr/>
          </p:nvSpPr>
          <p:spPr>
            <a:xfrm>
              <a:off x="4349" y="1804"/>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3" name="矩形 89172"/>
            <p:cNvSpPr/>
            <p:nvPr/>
          </p:nvSpPr>
          <p:spPr>
            <a:xfrm>
              <a:off x="4272" y="1804"/>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5" name="矩形 89174"/>
            <p:cNvSpPr/>
            <p:nvPr/>
          </p:nvSpPr>
          <p:spPr>
            <a:xfrm>
              <a:off x="4349" y="1698"/>
              <a:ext cx="115"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6" name="矩形 89175"/>
            <p:cNvSpPr/>
            <p:nvPr/>
          </p:nvSpPr>
          <p:spPr>
            <a:xfrm>
              <a:off x="4272" y="1698"/>
              <a:ext cx="77"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77" name="直接连接符 89176"/>
            <p:cNvSpPr/>
            <p:nvPr/>
          </p:nvSpPr>
          <p:spPr>
            <a:xfrm>
              <a:off x="4272" y="1698"/>
              <a:ext cx="192" cy="0"/>
            </a:xfrm>
            <a:prstGeom prst="line">
              <a:avLst/>
            </a:prstGeom>
            <a:ln w="28575" cap="sq" cmpd="sng">
              <a:solidFill>
                <a:schemeClr val="tx1"/>
              </a:solidFill>
              <a:prstDash val="solid"/>
              <a:headEnd type="none" w="med" len="med"/>
              <a:tailEnd type="none" w="med" len="med"/>
            </a:ln>
          </p:spPr>
        </p:sp>
        <p:sp>
          <p:nvSpPr>
            <p:cNvPr id="89178" name="直接连接符 89177"/>
            <p:cNvSpPr/>
            <p:nvPr/>
          </p:nvSpPr>
          <p:spPr>
            <a:xfrm>
              <a:off x="4272" y="1804"/>
              <a:ext cx="192" cy="0"/>
            </a:xfrm>
            <a:prstGeom prst="line">
              <a:avLst/>
            </a:prstGeom>
            <a:ln w="12700" cap="flat" cmpd="sng">
              <a:solidFill>
                <a:schemeClr val="tx1"/>
              </a:solidFill>
              <a:prstDash val="solid"/>
              <a:headEnd type="none" w="med" len="med"/>
              <a:tailEnd type="none" w="med" len="med"/>
            </a:ln>
          </p:spPr>
        </p:sp>
        <p:sp>
          <p:nvSpPr>
            <p:cNvPr id="89179" name="直接连接符 89178"/>
            <p:cNvSpPr/>
            <p:nvPr/>
          </p:nvSpPr>
          <p:spPr>
            <a:xfrm>
              <a:off x="4272" y="2016"/>
              <a:ext cx="192" cy="0"/>
            </a:xfrm>
            <a:prstGeom prst="line">
              <a:avLst/>
            </a:prstGeom>
            <a:ln w="28575" cap="sq" cmpd="sng">
              <a:solidFill>
                <a:schemeClr val="tx1"/>
              </a:solidFill>
              <a:prstDash val="solid"/>
              <a:headEnd type="none" w="med" len="med"/>
              <a:tailEnd type="none" w="med" len="med"/>
            </a:ln>
          </p:spPr>
        </p:sp>
        <p:sp>
          <p:nvSpPr>
            <p:cNvPr id="89180" name="直接连接符 89179"/>
            <p:cNvSpPr/>
            <p:nvPr/>
          </p:nvSpPr>
          <p:spPr>
            <a:xfrm>
              <a:off x="4272" y="1698"/>
              <a:ext cx="0" cy="318"/>
            </a:xfrm>
            <a:prstGeom prst="line">
              <a:avLst/>
            </a:prstGeom>
            <a:ln w="28575" cap="sq" cmpd="sng">
              <a:solidFill>
                <a:schemeClr val="tx1"/>
              </a:solidFill>
              <a:prstDash val="solid"/>
              <a:headEnd type="none" w="med" len="med"/>
              <a:tailEnd type="none" w="med" len="med"/>
            </a:ln>
          </p:spPr>
        </p:sp>
        <p:sp>
          <p:nvSpPr>
            <p:cNvPr id="89181" name="直接连接符 89180"/>
            <p:cNvSpPr/>
            <p:nvPr/>
          </p:nvSpPr>
          <p:spPr>
            <a:xfrm>
              <a:off x="4349" y="1698"/>
              <a:ext cx="0" cy="318"/>
            </a:xfrm>
            <a:prstGeom prst="line">
              <a:avLst/>
            </a:prstGeom>
            <a:ln w="12700" cap="flat" cmpd="sng">
              <a:solidFill>
                <a:schemeClr val="tx1"/>
              </a:solidFill>
              <a:prstDash val="solid"/>
              <a:headEnd type="none" w="med" len="med"/>
              <a:tailEnd type="none" w="med" len="med"/>
            </a:ln>
          </p:spPr>
        </p:sp>
        <p:sp>
          <p:nvSpPr>
            <p:cNvPr id="89183" name="直接连接符 89182"/>
            <p:cNvSpPr/>
            <p:nvPr/>
          </p:nvSpPr>
          <p:spPr>
            <a:xfrm>
              <a:off x="4464" y="1698"/>
              <a:ext cx="0" cy="318"/>
            </a:xfrm>
            <a:prstGeom prst="line">
              <a:avLst/>
            </a:prstGeom>
            <a:ln w="28575" cap="sq" cmpd="sng">
              <a:solidFill>
                <a:schemeClr val="tx1"/>
              </a:solidFill>
              <a:prstDash val="solid"/>
              <a:headEnd type="none" w="med" len="med"/>
              <a:tailEnd type="none" w="med" len="med"/>
            </a:ln>
          </p:spPr>
        </p:sp>
        <p:sp>
          <p:nvSpPr>
            <p:cNvPr id="89207" name="直接连接符 89206"/>
            <p:cNvSpPr/>
            <p:nvPr/>
          </p:nvSpPr>
          <p:spPr>
            <a:xfrm>
              <a:off x="4272" y="1910"/>
              <a:ext cx="192" cy="0"/>
            </a:xfrm>
            <a:prstGeom prst="line">
              <a:avLst/>
            </a:prstGeom>
            <a:ln w="12700" cap="flat" cmpd="sng">
              <a:solidFill>
                <a:schemeClr val="tx1"/>
              </a:solidFill>
              <a:prstDash val="solid"/>
              <a:headEnd type="none" w="med" len="med"/>
              <a:tailEnd type="none" w="med" len="med"/>
            </a:ln>
          </p:spPr>
        </p:sp>
        <p:sp>
          <p:nvSpPr>
            <p:cNvPr id="89193" name="矩形 89192"/>
            <p:cNvSpPr/>
            <p:nvPr/>
          </p:nvSpPr>
          <p:spPr>
            <a:xfrm>
              <a:off x="4704" y="17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4" name="矩形 89193"/>
            <p:cNvSpPr/>
            <p:nvPr/>
          </p:nvSpPr>
          <p:spPr>
            <a:xfrm>
              <a:off x="4608" y="17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5" name="矩形 89194"/>
            <p:cNvSpPr/>
            <p:nvPr/>
          </p:nvSpPr>
          <p:spPr>
            <a:xfrm>
              <a:off x="4704" y="16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6" name="矩形 89195"/>
            <p:cNvSpPr/>
            <p:nvPr/>
          </p:nvSpPr>
          <p:spPr>
            <a:xfrm>
              <a:off x="4608" y="16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97" name="直接连接符 89196"/>
            <p:cNvSpPr/>
            <p:nvPr/>
          </p:nvSpPr>
          <p:spPr>
            <a:xfrm>
              <a:off x="4608" y="1612"/>
              <a:ext cx="192" cy="0"/>
            </a:xfrm>
            <a:prstGeom prst="line">
              <a:avLst/>
            </a:prstGeom>
            <a:ln w="28575" cap="sq" cmpd="sng">
              <a:solidFill>
                <a:schemeClr val="tx1"/>
              </a:solidFill>
              <a:prstDash val="solid"/>
              <a:headEnd type="none" w="med" len="med"/>
              <a:tailEnd type="none" w="med" len="med"/>
            </a:ln>
          </p:spPr>
        </p:sp>
        <p:sp>
          <p:nvSpPr>
            <p:cNvPr id="89198" name="直接连接符 89197"/>
            <p:cNvSpPr/>
            <p:nvPr/>
          </p:nvSpPr>
          <p:spPr>
            <a:xfrm>
              <a:off x="4608" y="1718"/>
              <a:ext cx="192" cy="0"/>
            </a:xfrm>
            <a:prstGeom prst="line">
              <a:avLst/>
            </a:prstGeom>
            <a:ln w="12700" cap="flat" cmpd="sng">
              <a:solidFill>
                <a:schemeClr val="tx1"/>
              </a:solidFill>
              <a:prstDash val="solid"/>
              <a:headEnd type="none" w="med" len="med"/>
              <a:tailEnd type="none" w="med" len="med"/>
            </a:ln>
          </p:spPr>
        </p:sp>
        <p:sp>
          <p:nvSpPr>
            <p:cNvPr id="89199" name="直接连接符 89198"/>
            <p:cNvSpPr/>
            <p:nvPr/>
          </p:nvSpPr>
          <p:spPr>
            <a:xfrm>
              <a:off x="4608" y="1824"/>
              <a:ext cx="192" cy="0"/>
            </a:xfrm>
            <a:prstGeom prst="line">
              <a:avLst/>
            </a:prstGeom>
            <a:ln w="28575" cap="sq" cmpd="sng">
              <a:solidFill>
                <a:schemeClr val="tx1"/>
              </a:solidFill>
              <a:prstDash val="solid"/>
              <a:headEnd type="none" w="med" len="med"/>
              <a:tailEnd type="none" w="med" len="med"/>
            </a:ln>
          </p:spPr>
        </p:sp>
        <p:sp>
          <p:nvSpPr>
            <p:cNvPr id="89200" name="直接连接符 89199"/>
            <p:cNvSpPr/>
            <p:nvPr/>
          </p:nvSpPr>
          <p:spPr>
            <a:xfrm>
              <a:off x="4608" y="1612"/>
              <a:ext cx="0" cy="212"/>
            </a:xfrm>
            <a:prstGeom prst="line">
              <a:avLst/>
            </a:prstGeom>
            <a:ln w="28575" cap="sq" cmpd="sng">
              <a:solidFill>
                <a:schemeClr val="tx1"/>
              </a:solidFill>
              <a:prstDash val="solid"/>
              <a:headEnd type="none" w="med" len="med"/>
              <a:tailEnd type="none" w="med" len="med"/>
            </a:ln>
          </p:spPr>
        </p:sp>
        <p:sp>
          <p:nvSpPr>
            <p:cNvPr id="89201" name="直接连接符 89200"/>
            <p:cNvSpPr/>
            <p:nvPr/>
          </p:nvSpPr>
          <p:spPr>
            <a:xfrm>
              <a:off x="4704" y="1612"/>
              <a:ext cx="0" cy="212"/>
            </a:xfrm>
            <a:prstGeom prst="line">
              <a:avLst/>
            </a:prstGeom>
            <a:ln w="12700" cap="flat" cmpd="sng">
              <a:solidFill>
                <a:schemeClr val="tx1"/>
              </a:solidFill>
              <a:prstDash val="solid"/>
              <a:headEnd type="none" w="med" len="med"/>
              <a:tailEnd type="none" w="med" len="med"/>
            </a:ln>
          </p:spPr>
        </p:sp>
        <p:sp>
          <p:nvSpPr>
            <p:cNvPr id="89202" name="直接连接符 89201"/>
            <p:cNvSpPr/>
            <p:nvPr/>
          </p:nvSpPr>
          <p:spPr>
            <a:xfrm>
              <a:off x="4800" y="1612"/>
              <a:ext cx="0" cy="212"/>
            </a:xfrm>
            <a:prstGeom prst="line">
              <a:avLst/>
            </a:prstGeom>
            <a:ln w="28575" cap="sq" cmpd="sng">
              <a:solidFill>
                <a:schemeClr val="tx1"/>
              </a:solidFill>
              <a:prstDash val="solid"/>
              <a:headEnd type="none" w="med" len="med"/>
              <a:tailEnd type="none" w="med" len="med"/>
            </a:ln>
          </p:spPr>
        </p:sp>
        <p:sp>
          <p:nvSpPr>
            <p:cNvPr id="89253" name="矩形 89252"/>
            <p:cNvSpPr/>
            <p:nvPr/>
          </p:nvSpPr>
          <p:spPr>
            <a:xfrm>
              <a:off x="5232"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51" name="矩形 89250"/>
            <p:cNvSpPr/>
            <p:nvPr/>
          </p:nvSpPr>
          <p:spPr>
            <a:xfrm>
              <a:off x="5136"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9" name="矩形 89248"/>
            <p:cNvSpPr/>
            <p:nvPr/>
          </p:nvSpPr>
          <p:spPr>
            <a:xfrm>
              <a:off x="5040" y="173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6" name="矩形 89245"/>
            <p:cNvSpPr/>
            <p:nvPr/>
          </p:nvSpPr>
          <p:spPr>
            <a:xfrm>
              <a:off x="5232"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4" name="矩形 89243"/>
            <p:cNvSpPr/>
            <p:nvPr/>
          </p:nvSpPr>
          <p:spPr>
            <a:xfrm>
              <a:off x="5136"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42" name="矩形 89241"/>
            <p:cNvSpPr/>
            <p:nvPr/>
          </p:nvSpPr>
          <p:spPr>
            <a:xfrm>
              <a:off x="5040" y="1624"/>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9" name="矩形 89238"/>
            <p:cNvSpPr/>
            <p:nvPr/>
          </p:nvSpPr>
          <p:spPr>
            <a:xfrm>
              <a:off x="5232"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7" name="矩形 89236"/>
            <p:cNvSpPr/>
            <p:nvPr/>
          </p:nvSpPr>
          <p:spPr>
            <a:xfrm>
              <a:off x="5136"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5" name="矩形 89234"/>
            <p:cNvSpPr/>
            <p:nvPr/>
          </p:nvSpPr>
          <p:spPr>
            <a:xfrm>
              <a:off x="5040" y="1518"/>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2" name="矩形 89231"/>
            <p:cNvSpPr/>
            <p:nvPr/>
          </p:nvSpPr>
          <p:spPr>
            <a:xfrm>
              <a:off x="5232"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30" name="矩形 89229"/>
            <p:cNvSpPr/>
            <p:nvPr/>
          </p:nvSpPr>
          <p:spPr>
            <a:xfrm>
              <a:off x="5136"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8" name="矩形 89227"/>
            <p:cNvSpPr/>
            <p:nvPr/>
          </p:nvSpPr>
          <p:spPr>
            <a:xfrm>
              <a:off x="5040" y="1412"/>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5" name="矩形 89224"/>
            <p:cNvSpPr/>
            <p:nvPr/>
          </p:nvSpPr>
          <p:spPr>
            <a:xfrm>
              <a:off x="5136"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23" name="矩形 89222"/>
            <p:cNvSpPr/>
            <p:nvPr/>
          </p:nvSpPr>
          <p:spPr>
            <a:xfrm>
              <a:off x="5136"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3" name="矩形 89212"/>
            <p:cNvSpPr/>
            <p:nvPr/>
          </p:nvSpPr>
          <p:spPr>
            <a:xfrm>
              <a:off x="5232"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4" name="矩形 89213"/>
            <p:cNvSpPr/>
            <p:nvPr/>
          </p:nvSpPr>
          <p:spPr>
            <a:xfrm>
              <a:off x="5040" y="1306"/>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5" name="矩形 89214"/>
            <p:cNvSpPr/>
            <p:nvPr/>
          </p:nvSpPr>
          <p:spPr>
            <a:xfrm>
              <a:off x="5232"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6" name="矩形 89215"/>
            <p:cNvSpPr/>
            <p:nvPr/>
          </p:nvSpPr>
          <p:spPr>
            <a:xfrm>
              <a:off x="5040" y="1200"/>
              <a:ext cx="96" cy="10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217" name="直接连接符 89216"/>
            <p:cNvSpPr/>
            <p:nvPr/>
          </p:nvSpPr>
          <p:spPr>
            <a:xfrm>
              <a:off x="5040" y="1200"/>
              <a:ext cx="288" cy="0"/>
            </a:xfrm>
            <a:prstGeom prst="line">
              <a:avLst/>
            </a:prstGeom>
            <a:ln w="28575" cap="sq" cmpd="sng">
              <a:solidFill>
                <a:schemeClr val="tx1"/>
              </a:solidFill>
              <a:prstDash val="solid"/>
              <a:headEnd type="none" w="med" len="med"/>
              <a:tailEnd type="none" w="med" len="med"/>
            </a:ln>
          </p:spPr>
        </p:sp>
        <p:sp>
          <p:nvSpPr>
            <p:cNvPr id="89218" name="直接连接符 89217"/>
            <p:cNvSpPr/>
            <p:nvPr/>
          </p:nvSpPr>
          <p:spPr>
            <a:xfrm>
              <a:off x="5040" y="1306"/>
              <a:ext cx="288" cy="0"/>
            </a:xfrm>
            <a:prstGeom prst="line">
              <a:avLst/>
            </a:prstGeom>
            <a:ln w="12700" cap="flat" cmpd="sng">
              <a:solidFill>
                <a:schemeClr val="tx1"/>
              </a:solidFill>
              <a:prstDash val="solid"/>
              <a:headEnd type="none" w="med" len="med"/>
              <a:tailEnd type="none" w="med" len="med"/>
            </a:ln>
          </p:spPr>
        </p:sp>
        <p:sp>
          <p:nvSpPr>
            <p:cNvPr id="89219" name="直接连接符 89218"/>
            <p:cNvSpPr/>
            <p:nvPr/>
          </p:nvSpPr>
          <p:spPr>
            <a:xfrm>
              <a:off x="5040" y="1836"/>
              <a:ext cx="288" cy="0"/>
            </a:xfrm>
            <a:prstGeom prst="line">
              <a:avLst/>
            </a:prstGeom>
            <a:ln w="28575" cap="sq" cmpd="sng">
              <a:solidFill>
                <a:schemeClr val="tx1"/>
              </a:solidFill>
              <a:prstDash val="solid"/>
              <a:headEnd type="none" w="med" len="med"/>
              <a:tailEnd type="none" w="med" len="med"/>
            </a:ln>
          </p:spPr>
        </p:sp>
        <p:sp>
          <p:nvSpPr>
            <p:cNvPr id="89220" name="直接连接符 89219"/>
            <p:cNvSpPr/>
            <p:nvPr/>
          </p:nvSpPr>
          <p:spPr>
            <a:xfrm>
              <a:off x="5040" y="1200"/>
              <a:ext cx="0" cy="636"/>
            </a:xfrm>
            <a:prstGeom prst="line">
              <a:avLst/>
            </a:prstGeom>
            <a:ln w="28575" cap="sq" cmpd="sng">
              <a:solidFill>
                <a:schemeClr val="tx1"/>
              </a:solidFill>
              <a:prstDash val="solid"/>
              <a:headEnd type="none" w="med" len="med"/>
              <a:tailEnd type="none" w="med" len="med"/>
            </a:ln>
          </p:spPr>
        </p:sp>
        <p:sp>
          <p:nvSpPr>
            <p:cNvPr id="89221" name="直接连接符 89220"/>
            <p:cNvSpPr/>
            <p:nvPr/>
          </p:nvSpPr>
          <p:spPr>
            <a:xfrm>
              <a:off x="5136" y="1200"/>
              <a:ext cx="0" cy="636"/>
            </a:xfrm>
            <a:prstGeom prst="line">
              <a:avLst/>
            </a:prstGeom>
            <a:ln w="12700" cap="flat" cmpd="sng">
              <a:solidFill>
                <a:schemeClr val="tx1"/>
              </a:solidFill>
              <a:prstDash val="solid"/>
              <a:headEnd type="none" w="med" len="med"/>
              <a:tailEnd type="none" w="med" len="med"/>
            </a:ln>
          </p:spPr>
        </p:sp>
        <p:sp>
          <p:nvSpPr>
            <p:cNvPr id="89222" name="直接连接符 89221"/>
            <p:cNvSpPr/>
            <p:nvPr/>
          </p:nvSpPr>
          <p:spPr>
            <a:xfrm>
              <a:off x="5328" y="1200"/>
              <a:ext cx="0" cy="636"/>
            </a:xfrm>
            <a:prstGeom prst="line">
              <a:avLst/>
            </a:prstGeom>
            <a:ln w="28575" cap="sq" cmpd="sng">
              <a:solidFill>
                <a:schemeClr val="tx1"/>
              </a:solidFill>
              <a:prstDash val="solid"/>
              <a:headEnd type="none" w="med" len="med"/>
              <a:tailEnd type="none" w="med" len="med"/>
            </a:ln>
          </p:spPr>
        </p:sp>
        <p:sp>
          <p:nvSpPr>
            <p:cNvPr id="89224" name="直接连接符 89223"/>
            <p:cNvSpPr/>
            <p:nvPr/>
          </p:nvSpPr>
          <p:spPr>
            <a:xfrm>
              <a:off x="5232" y="1200"/>
              <a:ext cx="0" cy="636"/>
            </a:xfrm>
            <a:prstGeom prst="line">
              <a:avLst/>
            </a:prstGeom>
            <a:ln w="12700" cap="flat" cmpd="sng">
              <a:solidFill>
                <a:schemeClr val="tx1"/>
              </a:solidFill>
              <a:prstDash val="solid"/>
              <a:headEnd type="none" w="med" len="med"/>
              <a:tailEnd type="none" w="med" len="med"/>
            </a:ln>
          </p:spPr>
        </p:sp>
        <p:sp>
          <p:nvSpPr>
            <p:cNvPr id="89229" name="直接连接符 89228"/>
            <p:cNvSpPr/>
            <p:nvPr/>
          </p:nvSpPr>
          <p:spPr>
            <a:xfrm>
              <a:off x="5040" y="1412"/>
              <a:ext cx="288" cy="0"/>
            </a:xfrm>
            <a:prstGeom prst="line">
              <a:avLst/>
            </a:prstGeom>
            <a:ln w="12700" cap="flat" cmpd="sng">
              <a:solidFill>
                <a:schemeClr val="tx1"/>
              </a:solidFill>
              <a:prstDash val="solid"/>
              <a:headEnd type="none" w="med" len="med"/>
              <a:tailEnd type="none" w="med" len="med"/>
            </a:ln>
          </p:spPr>
        </p:sp>
        <p:sp>
          <p:nvSpPr>
            <p:cNvPr id="89236" name="直接连接符 89235"/>
            <p:cNvSpPr/>
            <p:nvPr/>
          </p:nvSpPr>
          <p:spPr>
            <a:xfrm>
              <a:off x="5040" y="1518"/>
              <a:ext cx="288" cy="0"/>
            </a:xfrm>
            <a:prstGeom prst="line">
              <a:avLst/>
            </a:prstGeom>
            <a:ln w="12700" cap="flat" cmpd="sng">
              <a:solidFill>
                <a:schemeClr val="tx1"/>
              </a:solidFill>
              <a:prstDash val="solid"/>
              <a:headEnd type="none" w="med" len="med"/>
              <a:tailEnd type="none" w="med" len="med"/>
            </a:ln>
          </p:spPr>
        </p:sp>
        <p:sp>
          <p:nvSpPr>
            <p:cNvPr id="89243" name="直接连接符 89242"/>
            <p:cNvSpPr/>
            <p:nvPr/>
          </p:nvSpPr>
          <p:spPr>
            <a:xfrm>
              <a:off x="5040" y="1624"/>
              <a:ext cx="288" cy="0"/>
            </a:xfrm>
            <a:prstGeom prst="line">
              <a:avLst/>
            </a:prstGeom>
            <a:ln w="12700" cap="flat" cmpd="sng">
              <a:solidFill>
                <a:schemeClr val="tx1"/>
              </a:solidFill>
              <a:prstDash val="solid"/>
              <a:headEnd type="none" w="med" len="med"/>
              <a:tailEnd type="none" w="med" len="med"/>
            </a:ln>
          </p:spPr>
        </p:sp>
        <p:sp>
          <p:nvSpPr>
            <p:cNvPr id="89250" name="直接连接符 89249"/>
            <p:cNvSpPr/>
            <p:nvPr/>
          </p:nvSpPr>
          <p:spPr>
            <a:xfrm>
              <a:off x="5040" y="1730"/>
              <a:ext cx="288" cy="0"/>
            </a:xfrm>
            <a:prstGeom prst="line">
              <a:avLst/>
            </a:prstGeom>
            <a:ln w="12700" cap="flat" cmpd="sng">
              <a:solidFill>
                <a:schemeClr val="tx1"/>
              </a:solidFill>
              <a:prstDash val="solid"/>
              <a:headEnd type="none" w="med" len="med"/>
              <a:tailEnd type="none" w="med" len="med"/>
            </a:ln>
          </p:spPr>
        </p:sp>
        <p:sp>
          <p:nvSpPr>
            <p:cNvPr id="89262" name="文本框 89261"/>
            <p:cNvSpPr txBox="1"/>
            <p:nvPr/>
          </p:nvSpPr>
          <p:spPr>
            <a:xfrm>
              <a:off x="4224" y="576"/>
              <a:ext cx="1056"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操纵对象</a:t>
              </a:r>
            </a:p>
          </p:txBody>
        </p:sp>
      </p:grpSp>
      <p:grpSp>
        <p:nvGrpSpPr>
          <p:cNvPr id="89265" name="组合 89264"/>
          <p:cNvGrpSpPr/>
          <p:nvPr/>
        </p:nvGrpSpPr>
        <p:grpSpPr>
          <a:xfrm>
            <a:off x="6621145" y="5284470"/>
            <a:ext cx="1752600" cy="1371600"/>
            <a:chOff x="4176" y="2976"/>
            <a:chExt cx="1104" cy="864"/>
          </a:xfrm>
        </p:grpSpPr>
        <p:sp>
          <p:nvSpPr>
            <p:cNvPr id="89117" name="矩形 89116"/>
            <p:cNvSpPr/>
            <p:nvPr/>
          </p:nvSpPr>
          <p:spPr>
            <a:xfrm>
              <a:off x="5059"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6" name="矩形 89115"/>
            <p:cNvSpPr/>
            <p:nvPr/>
          </p:nvSpPr>
          <p:spPr>
            <a:xfrm>
              <a:off x="4838"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5" name="矩形 89114"/>
            <p:cNvSpPr/>
            <p:nvPr/>
          </p:nvSpPr>
          <p:spPr>
            <a:xfrm>
              <a:off x="4618" y="3444"/>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4" name="矩形 89113"/>
            <p:cNvSpPr/>
            <p:nvPr/>
          </p:nvSpPr>
          <p:spPr>
            <a:xfrm>
              <a:off x="4397"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3" name="矩形 89112"/>
            <p:cNvSpPr/>
            <p:nvPr/>
          </p:nvSpPr>
          <p:spPr>
            <a:xfrm>
              <a:off x="4176" y="3444"/>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2" name="矩形 89111"/>
            <p:cNvSpPr/>
            <p:nvPr/>
          </p:nvSpPr>
          <p:spPr>
            <a:xfrm>
              <a:off x="5059"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1" name="矩形 89110"/>
            <p:cNvSpPr/>
            <p:nvPr/>
          </p:nvSpPr>
          <p:spPr>
            <a:xfrm>
              <a:off x="4838"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0" name="矩形 89109"/>
            <p:cNvSpPr/>
            <p:nvPr/>
          </p:nvSpPr>
          <p:spPr>
            <a:xfrm>
              <a:off x="4618" y="3288"/>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9" name="矩形 89108"/>
            <p:cNvSpPr/>
            <p:nvPr/>
          </p:nvSpPr>
          <p:spPr>
            <a:xfrm>
              <a:off x="4397"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8" name="矩形 89107"/>
            <p:cNvSpPr/>
            <p:nvPr/>
          </p:nvSpPr>
          <p:spPr>
            <a:xfrm>
              <a:off x="4176" y="3288"/>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7" name="矩形 89106"/>
            <p:cNvSpPr/>
            <p:nvPr/>
          </p:nvSpPr>
          <p:spPr>
            <a:xfrm>
              <a:off x="5059"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6" name="矩形 89105"/>
            <p:cNvSpPr/>
            <p:nvPr/>
          </p:nvSpPr>
          <p:spPr>
            <a:xfrm>
              <a:off x="4838"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5" name="矩形 89104"/>
            <p:cNvSpPr/>
            <p:nvPr/>
          </p:nvSpPr>
          <p:spPr>
            <a:xfrm>
              <a:off x="4618" y="3132"/>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4" name="矩形 89103"/>
            <p:cNvSpPr/>
            <p:nvPr/>
          </p:nvSpPr>
          <p:spPr>
            <a:xfrm>
              <a:off x="4397"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3" name="矩形 89102"/>
            <p:cNvSpPr/>
            <p:nvPr/>
          </p:nvSpPr>
          <p:spPr>
            <a:xfrm>
              <a:off x="4176" y="3132"/>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2" name="矩形 89101"/>
            <p:cNvSpPr/>
            <p:nvPr/>
          </p:nvSpPr>
          <p:spPr>
            <a:xfrm>
              <a:off x="5059"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1" name="矩形 89100"/>
            <p:cNvSpPr/>
            <p:nvPr/>
          </p:nvSpPr>
          <p:spPr>
            <a:xfrm>
              <a:off x="4838"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00" name="矩形 89099"/>
            <p:cNvSpPr/>
            <p:nvPr/>
          </p:nvSpPr>
          <p:spPr>
            <a:xfrm>
              <a:off x="4618" y="2976"/>
              <a:ext cx="220"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099" name="矩形 89098"/>
            <p:cNvSpPr/>
            <p:nvPr/>
          </p:nvSpPr>
          <p:spPr>
            <a:xfrm>
              <a:off x="4397"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098" name="矩形 89097"/>
            <p:cNvSpPr/>
            <p:nvPr/>
          </p:nvSpPr>
          <p:spPr>
            <a:xfrm>
              <a:off x="4176" y="2976"/>
              <a:ext cx="221" cy="156"/>
            </a:xfrm>
            <a:prstGeom prst="rect">
              <a:avLst/>
            </a:prstGeom>
            <a:no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sz="1000"/>
            </a:p>
          </p:txBody>
        </p:sp>
        <p:sp>
          <p:nvSpPr>
            <p:cNvPr id="89118" name="直接连接符 89117"/>
            <p:cNvSpPr/>
            <p:nvPr/>
          </p:nvSpPr>
          <p:spPr>
            <a:xfrm>
              <a:off x="4176" y="2976"/>
              <a:ext cx="1104" cy="0"/>
            </a:xfrm>
            <a:prstGeom prst="line">
              <a:avLst/>
            </a:prstGeom>
            <a:ln w="28575" cap="sq" cmpd="sng">
              <a:solidFill>
                <a:schemeClr val="tx1"/>
              </a:solidFill>
              <a:prstDash val="solid"/>
              <a:headEnd type="none" w="med" len="med"/>
              <a:tailEnd type="none" w="med" len="med"/>
            </a:ln>
          </p:spPr>
        </p:sp>
        <p:sp>
          <p:nvSpPr>
            <p:cNvPr id="89119" name="直接连接符 89118"/>
            <p:cNvSpPr/>
            <p:nvPr/>
          </p:nvSpPr>
          <p:spPr>
            <a:xfrm>
              <a:off x="4176" y="3132"/>
              <a:ext cx="1104" cy="0"/>
            </a:xfrm>
            <a:prstGeom prst="line">
              <a:avLst/>
            </a:prstGeom>
            <a:ln w="12700" cap="flat" cmpd="sng">
              <a:solidFill>
                <a:schemeClr val="tx1"/>
              </a:solidFill>
              <a:prstDash val="solid"/>
              <a:headEnd type="none" w="med" len="med"/>
              <a:tailEnd type="none" w="med" len="med"/>
            </a:ln>
          </p:spPr>
        </p:sp>
        <p:sp>
          <p:nvSpPr>
            <p:cNvPr id="89120" name="直接连接符 89119"/>
            <p:cNvSpPr/>
            <p:nvPr/>
          </p:nvSpPr>
          <p:spPr>
            <a:xfrm>
              <a:off x="4176" y="3288"/>
              <a:ext cx="1104" cy="0"/>
            </a:xfrm>
            <a:prstGeom prst="line">
              <a:avLst/>
            </a:prstGeom>
            <a:ln w="12700" cap="flat" cmpd="sng">
              <a:solidFill>
                <a:schemeClr val="tx1"/>
              </a:solidFill>
              <a:prstDash val="solid"/>
              <a:headEnd type="none" w="med" len="med"/>
              <a:tailEnd type="none" w="med" len="med"/>
            </a:ln>
          </p:spPr>
        </p:sp>
        <p:sp>
          <p:nvSpPr>
            <p:cNvPr id="89121" name="直接连接符 89120"/>
            <p:cNvSpPr/>
            <p:nvPr/>
          </p:nvSpPr>
          <p:spPr>
            <a:xfrm>
              <a:off x="4176" y="3444"/>
              <a:ext cx="1104" cy="0"/>
            </a:xfrm>
            <a:prstGeom prst="line">
              <a:avLst/>
            </a:prstGeom>
            <a:ln w="12700" cap="flat" cmpd="sng">
              <a:solidFill>
                <a:schemeClr val="tx1"/>
              </a:solidFill>
              <a:prstDash val="solid"/>
              <a:headEnd type="none" w="med" len="med"/>
              <a:tailEnd type="none" w="med" len="med"/>
            </a:ln>
          </p:spPr>
        </p:sp>
        <p:sp>
          <p:nvSpPr>
            <p:cNvPr id="89122" name="直接连接符 89121"/>
            <p:cNvSpPr/>
            <p:nvPr/>
          </p:nvSpPr>
          <p:spPr>
            <a:xfrm>
              <a:off x="4176" y="3600"/>
              <a:ext cx="1104" cy="0"/>
            </a:xfrm>
            <a:prstGeom prst="line">
              <a:avLst/>
            </a:prstGeom>
            <a:ln w="28575" cap="sq" cmpd="sng">
              <a:solidFill>
                <a:schemeClr val="tx1"/>
              </a:solidFill>
              <a:prstDash val="solid"/>
              <a:headEnd type="none" w="med" len="med"/>
              <a:tailEnd type="none" w="med" len="med"/>
            </a:ln>
          </p:spPr>
        </p:sp>
        <p:sp>
          <p:nvSpPr>
            <p:cNvPr id="89123" name="直接连接符 89122"/>
            <p:cNvSpPr/>
            <p:nvPr/>
          </p:nvSpPr>
          <p:spPr>
            <a:xfrm>
              <a:off x="4176" y="2976"/>
              <a:ext cx="0" cy="624"/>
            </a:xfrm>
            <a:prstGeom prst="line">
              <a:avLst/>
            </a:prstGeom>
            <a:ln w="28575" cap="sq" cmpd="sng">
              <a:solidFill>
                <a:schemeClr val="tx1"/>
              </a:solidFill>
              <a:prstDash val="solid"/>
              <a:headEnd type="none" w="med" len="med"/>
              <a:tailEnd type="none" w="med" len="med"/>
            </a:ln>
          </p:spPr>
        </p:sp>
        <p:sp>
          <p:nvSpPr>
            <p:cNvPr id="89124" name="直接连接符 89123"/>
            <p:cNvSpPr/>
            <p:nvPr/>
          </p:nvSpPr>
          <p:spPr>
            <a:xfrm>
              <a:off x="4397" y="2976"/>
              <a:ext cx="0" cy="624"/>
            </a:xfrm>
            <a:prstGeom prst="line">
              <a:avLst/>
            </a:prstGeom>
            <a:ln w="12700" cap="flat" cmpd="sng">
              <a:solidFill>
                <a:schemeClr val="tx1"/>
              </a:solidFill>
              <a:prstDash val="solid"/>
              <a:headEnd type="none" w="med" len="med"/>
              <a:tailEnd type="none" w="med" len="med"/>
            </a:ln>
          </p:spPr>
        </p:sp>
        <p:sp>
          <p:nvSpPr>
            <p:cNvPr id="89125" name="直接连接符 89124"/>
            <p:cNvSpPr/>
            <p:nvPr/>
          </p:nvSpPr>
          <p:spPr>
            <a:xfrm>
              <a:off x="4618" y="2976"/>
              <a:ext cx="0" cy="624"/>
            </a:xfrm>
            <a:prstGeom prst="line">
              <a:avLst/>
            </a:prstGeom>
            <a:ln w="12700" cap="flat" cmpd="sng">
              <a:solidFill>
                <a:schemeClr val="tx1"/>
              </a:solidFill>
              <a:prstDash val="solid"/>
              <a:headEnd type="none" w="med" len="med"/>
              <a:tailEnd type="none" w="med" len="med"/>
            </a:ln>
          </p:spPr>
        </p:sp>
        <p:sp>
          <p:nvSpPr>
            <p:cNvPr id="89126" name="直接连接符 89125"/>
            <p:cNvSpPr/>
            <p:nvPr/>
          </p:nvSpPr>
          <p:spPr>
            <a:xfrm>
              <a:off x="4838" y="2976"/>
              <a:ext cx="0" cy="624"/>
            </a:xfrm>
            <a:prstGeom prst="line">
              <a:avLst/>
            </a:prstGeom>
            <a:ln w="12700" cap="flat" cmpd="sng">
              <a:solidFill>
                <a:schemeClr val="tx1"/>
              </a:solidFill>
              <a:prstDash val="solid"/>
              <a:headEnd type="none" w="med" len="med"/>
              <a:tailEnd type="none" w="med" len="med"/>
            </a:ln>
          </p:spPr>
        </p:sp>
        <p:sp>
          <p:nvSpPr>
            <p:cNvPr id="89127" name="直接连接符 89126"/>
            <p:cNvSpPr/>
            <p:nvPr/>
          </p:nvSpPr>
          <p:spPr>
            <a:xfrm>
              <a:off x="5059" y="2976"/>
              <a:ext cx="0" cy="624"/>
            </a:xfrm>
            <a:prstGeom prst="line">
              <a:avLst/>
            </a:prstGeom>
            <a:ln w="12700" cap="flat" cmpd="sng">
              <a:solidFill>
                <a:schemeClr val="tx1"/>
              </a:solidFill>
              <a:prstDash val="solid"/>
              <a:headEnd type="none" w="med" len="med"/>
              <a:tailEnd type="none" w="med" len="med"/>
            </a:ln>
          </p:spPr>
        </p:sp>
        <p:sp>
          <p:nvSpPr>
            <p:cNvPr id="89128" name="直接连接符 89127"/>
            <p:cNvSpPr/>
            <p:nvPr/>
          </p:nvSpPr>
          <p:spPr>
            <a:xfrm>
              <a:off x="5280" y="2976"/>
              <a:ext cx="0" cy="624"/>
            </a:xfrm>
            <a:prstGeom prst="line">
              <a:avLst/>
            </a:prstGeom>
            <a:ln w="28575" cap="sq" cmpd="sng">
              <a:solidFill>
                <a:schemeClr val="tx1"/>
              </a:solidFill>
              <a:prstDash val="solid"/>
              <a:headEnd type="none" w="med" len="med"/>
              <a:tailEnd type="none" w="med" len="med"/>
            </a:ln>
          </p:spPr>
        </p:sp>
        <p:sp>
          <p:nvSpPr>
            <p:cNvPr id="89264" name="文本框 89263"/>
            <p:cNvSpPr txBox="1"/>
            <p:nvPr/>
          </p:nvSpPr>
          <p:spPr>
            <a:xfrm>
              <a:off x="4224" y="3610"/>
              <a:ext cx="1056"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操纵结果</a:t>
              </a:r>
            </a:p>
          </p:txBody>
        </p:sp>
      </p:grpSp>
      <p:grpSp>
        <p:nvGrpSpPr>
          <p:cNvPr id="89268" name="组合 89267"/>
          <p:cNvGrpSpPr/>
          <p:nvPr/>
        </p:nvGrpSpPr>
        <p:grpSpPr>
          <a:xfrm>
            <a:off x="6697345" y="4293870"/>
            <a:ext cx="1752600" cy="990600"/>
            <a:chOff x="4224" y="2352"/>
            <a:chExt cx="1104" cy="624"/>
          </a:xfrm>
        </p:grpSpPr>
        <p:sp>
          <p:nvSpPr>
            <p:cNvPr id="89266" name="文本框 89265"/>
            <p:cNvSpPr txBox="1"/>
            <p:nvPr/>
          </p:nvSpPr>
          <p:spPr>
            <a:xfrm>
              <a:off x="4224" y="2549"/>
              <a:ext cx="1104" cy="230"/>
            </a:xfrm>
            <a:prstGeom prst="rect">
              <a:avLst/>
            </a:prstGeom>
            <a:noFill/>
            <a:ln w="9525">
              <a:noFill/>
            </a:ln>
          </p:spPr>
          <p:txBody>
            <a:bodyPr lIns="0" tIns="0" rIns="0" bIns="0">
              <a:spAutoFit/>
            </a:bodyPr>
            <a:lstStyle/>
            <a:p>
              <a:pPr>
                <a:spcBef>
                  <a:spcPct val="50000"/>
                </a:spcBef>
              </a:pPr>
              <a:r>
                <a:rPr lang="zh-CN" altLang="en-US" dirty="0">
                  <a:solidFill>
                    <a:srgbClr val="0000FF"/>
                  </a:solidFill>
                  <a:latin typeface="Times New Roman" panose="02020603050405020304" pitchFamily="18" charset="0"/>
                  <a:ea typeface="宋体" panose="02010600030101010101" pitchFamily="2" charset="-122"/>
                </a:rPr>
                <a:t>关系    操纵</a:t>
              </a:r>
            </a:p>
          </p:txBody>
        </p:sp>
        <p:sp>
          <p:nvSpPr>
            <p:cNvPr id="89267" name="下箭头 89266"/>
            <p:cNvSpPr/>
            <p:nvPr/>
          </p:nvSpPr>
          <p:spPr>
            <a:xfrm>
              <a:off x="4656" y="2352"/>
              <a:ext cx="144" cy="624"/>
            </a:xfrm>
            <a:prstGeom prst="downArrow">
              <a:avLst>
                <a:gd name="adj1" fmla="val 50000"/>
                <a:gd name="adj2" fmla="val 108333"/>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49</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61059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2348880"/>
            <a:ext cx="7210402" cy="2304256"/>
          </a:xfrm>
          <a:prstGeom prst="rect">
            <a:avLst/>
          </a:prstGeom>
        </p:spPr>
      </p:pic>
      <p:sp>
        <p:nvSpPr>
          <p:cNvPr id="3" name="标题 410625"/>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dirty="0" smtClean="0"/>
              <a:t>  </a:t>
            </a:r>
            <a:r>
              <a:rPr lang="zh-CN" altLang="en-US" dirty="0" smtClean="0"/>
              <a:t>关系</a:t>
            </a:r>
            <a:endParaRPr lang="en-US" altLang="zh-CN" dirty="0"/>
          </a:p>
        </p:txBody>
      </p:sp>
    </p:spTree>
    <p:extLst>
      <p:ext uri="{BB962C8B-B14F-4D97-AF65-F5344CB8AC3E}">
        <p14:creationId xmlns:p14="http://schemas.microsoft.com/office/powerpoint/2010/main" val="1791464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ctr"/>
          <a:lstStyle/>
          <a:p>
            <a:r>
              <a:rPr lang="en-US" altLang="zh-CN" dirty="0">
                <a:latin typeface="宋体" panose="02010600030101010101" pitchFamily="2" charset="-122"/>
              </a:rPr>
              <a:t> </a:t>
            </a:r>
            <a:r>
              <a:rPr lang="zh-CN" altLang="en-US" dirty="0">
                <a:latin typeface="宋体" panose="02010600030101010101" pitchFamily="2" charset="-122"/>
              </a:rPr>
              <a:t>关系的表示</a:t>
            </a:r>
            <a:endParaRPr lang="zh-CN" altLang="en-US">
              <a:latin typeface="宋体" panose="02010600030101010101" pitchFamily="2" charset="-122"/>
            </a:endParaRPr>
          </a:p>
        </p:txBody>
      </p:sp>
      <p:sp>
        <p:nvSpPr>
          <p:cNvPr id="97283" name="文本占位符 97282"/>
          <p:cNvSpPr>
            <a:spLocks noGrp="1"/>
          </p:cNvSpPr>
          <p:nvPr>
            <p:ph type="body" idx="1"/>
          </p:nvPr>
        </p:nvSpPr>
        <p:spPr>
          <a:xfrm>
            <a:off x="323850" y="1102995"/>
            <a:ext cx="8458200" cy="1371600"/>
          </a:xfrm>
        </p:spPr>
        <p:txBody>
          <a:bodyPr/>
          <a:lstStyle/>
          <a:p>
            <a:pPr>
              <a:spcBef>
                <a:spcPct val="10000"/>
              </a:spcBef>
            </a:pPr>
            <a:r>
              <a:rPr lang="zh-CN" altLang="en-US" sz="2800" dirty="0"/>
              <a:t>关系</a:t>
            </a:r>
            <a:r>
              <a:rPr lang="en-US" altLang="zh-CN" sz="2800" dirty="0"/>
              <a:t>R</a:t>
            </a:r>
          </a:p>
          <a:p>
            <a:pPr lvl="1">
              <a:spcBef>
                <a:spcPct val="10000"/>
              </a:spcBef>
            </a:pPr>
            <a:r>
              <a:rPr lang="en-US" altLang="zh-CN" sz="2800" dirty="0"/>
              <a:t>n</a:t>
            </a:r>
            <a:r>
              <a:rPr lang="zh-CN" altLang="en-US" sz="2800" dirty="0"/>
              <a:t>元关系</a:t>
            </a:r>
            <a:r>
              <a:rPr lang="en-US" altLang="zh-CN" sz="2800" dirty="0"/>
              <a:t>R</a:t>
            </a:r>
            <a:r>
              <a:rPr lang="zh-CN" altLang="en-US" sz="2800" dirty="0"/>
              <a:t>是一个</a:t>
            </a:r>
            <a:r>
              <a:rPr lang="en-US" altLang="zh-CN" sz="2800" dirty="0"/>
              <a:t>n</a:t>
            </a:r>
            <a:r>
              <a:rPr lang="zh-CN" altLang="en-US" sz="2800" dirty="0"/>
              <a:t>元有序组的集合</a:t>
            </a:r>
          </a:p>
        </p:txBody>
      </p:sp>
      <p:grpSp>
        <p:nvGrpSpPr>
          <p:cNvPr id="97287" name="组合 97286"/>
          <p:cNvGrpSpPr/>
          <p:nvPr/>
        </p:nvGrpSpPr>
        <p:grpSpPr>
          <a:xfrm>
            <a:off x="323850" y="2133600"/>
            <a:ext cx="8050213" cy="3482975"/>
            <a:chOff x="204" y="1488"/>
            <a:chExt cx="5071" cy="2194"/>
          </a:xfrm>
        </p:grpSpPr>
        <p:sp>
          <p:nvSpPr>
            <p:cNvPr id="97285" name="矩形 97284"/>
            <p:cNvSpPr/>
            <p:nvPr/>
          </p:nvSpPr>
          <p:spPr>
            <a:xfrm>
              <a:off x="303" y="1762"/>
              <a:ext cx="3965" cy="1920"/>
            </a:xfrm>
            <a:prstGeom prst="rect">
              <a:avLst/>
            </a:prstGeom>
            <a:noFill/>
            <a:ln w="9525">
              <a:noFill/>
            </a:ln>
          </p:spPr>
          <p:txBody>
            <a:bodyPr/>
            <a:lstStyle/>
            <a:p>
              <a:pPr marL="342900" indent="-342900" algn="l">
                <a:lnSpc>
                  <a:spcPct val="110000"/>
                </a:lnSpc>
                <a:spcBef>
                  <a:spcPct val="10000"/>
                </a:spcBef>
                <a:buClr>
                  <a:schemeClr val="tx1"/>
                </a:buClr>
                <a:buFont typeface="Wingdings" panose="05000000000000000000" pitchFamily="2" charset="2"/>
                <a:buNone/>
              </a:pPr>
              <a:r>
                <a:rPr lang="en-US" altLang="zh-CN" sz="2000" dirty="0">
                  <a:solidFill>
                    <a:schemeClr val="bg2"/>
                  </a:solidFill>
                  <a:latin typeface="Times New Roman" panose="02020603050405020304" pitchFamily="18" charset="0"/>
                  <a:ea typeface="宋体" panose="02010600030101010101" pitchFamily="2" charset="-122"/>
                </a:rPr>
                <a:t>movies</a:t>
              </a:r>
              <a:r>
                <a:rPr lang="zh-CN" altLang="en-US" sz="2000" dirty="0">
                  <a:solidFill>
                    <a:schemeClr val="bg2"/>
                  </a:solidFill>
                  <a:latin typeface="宋体" panose="02010600030101010101" pitchFamily="2" charset="-122"/>
                  <a:ea typeface="宋体" panose="02010600030101010101" pitchFamily="2" charset="-122"/>
                </a:rPr>
                <a:t>＝</a:t>
              </a:r>
              <a:r>
                <a:rPr lang="en-US" altLang="zh-CN" sz="2000" dirty="0">
                  <a:solidFill>
                    <a:schemeClr val="bg2"/>
                  </a:solidFill>
                  <a:latin typeface="Times New Roman" panose="02020603050405020304" pitchFamily="18" charset="0"/>
                  <a:ea typeface="宋体" panose="0201060003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dirty="0">
                  <a:solidFill>
                    <a:schemeClr val="bg2"/>
                  </a:solidFill>
                  <a:latin typeface="宋体" panose="02010600030101010101" pitchFamily="2" charset="-122"/>
                  <a:ea typeface="宋体" panose="02010600030101010101" pitchFamily="2" charset="-122"/>
                </a:rPr>
                <a: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Alec Baldwin, Baldwin Av.,  M,  1977-06-07</a:t>
              </a: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Debra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Winger,A</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way,F,1978-05-06</a:t>
              </a: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(Harrison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Ford,Prefect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Rd.,M,1955-05-05)，</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(Jack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Nicholson,X</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path,M,1949-05-05)，</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(Jane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Fonda,Turner</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Av.,F,1977-07-07) </a:t>
              </a:r>
            </a:p>
            <a:p>
              <a:pPr marL="342900" indent="-342900" algn="l">
                <a:lnSpc>
                  <a:spcPct val="110000"/>
                </a:lnSpc>
                <a:spcBef>
                  <a:spcPct val="10000"/>
                </a:spcBef>
                <a:buClr>
                  <a:schemeClr val="tx1"/>
                </a:buClr>
                <a:buFont typeface="Wingdings" panose="05000000000000000000" pitchFamily="2" charset="2"/>
                <a:buNone/>
              </a:pPr>
              <a:r>
                <a:rPr lang="en-US" altLang="zh-CN" sz="2000" dirty="0">
                  <a:solidFill>
                    <a:schemeClr val="bg2"/>
                  </a:solidFill>
                  <a:latin typeface="Times New Roman" panose="02020603050405020304" pitchFamily="18" charset="0"/>
                  <a:ea typeface="宋体" panose="02010600030101010101" pitchFamily="2" charset="-122"/>
                </a:rPr>
                <a:t>} </a:t>
              </a:r>
            </a:p>
          </p:txBody>
        </p:sp>
        <p:sp>
          <p:nvSpPr>
            <p:cNvPr id="97286" name="矩形 97285"/>
            <p:cNvSpPr/>
            <p:nvPr/>
          </p:nvSpPr>
          <p:spPr>
            <a:xfrm>
              <a:off x="204" y="1488"/>
              <a:ext cx="5071" cy="768"/>
            </a:xfrm>
            <a:prstGeom prst="rect">
              <a:avLst/>
            </a:prstGeom>
            <a:noFill/>
            <a:ln w="9525">
              <a:noFill/>
            </a:ln>
          </p:spPr>
          <p:txBody>
            <a:bodyPr/>
            <a:lstStyle/>
            <a:p>
              <a:pPr marL="342900" indent="-342900" algn="l">
                <a:spcBef>
                  <a:spcPct val="10000"/>
                </a:spcBef>
                <a:buClr>
                  <a:schemeClr val="accent2"/>
                </a:buClr>
              </a:pPr>
              <a:r>
                <a:rPr lang="zh-CN" altLang="en-US" sz="2000" dirty="0">
                  <a:solidFill>
                    <a:schemeClr val="bg2"/>
                  </a:solidFill>
                  <a:latin typeface="Times New Roman" panose="02020603050405020304" pitchFamily="18" charset="0"/>
                  <a:ea typeface="宋体" panose="02010600030101010101" pitchFamily="2" charset="-122"/>
                </a:rPr>
                <a:t>【例】可将如表所示的关系</a:t>
              </a:r>
              <a:r>
                <a:rPr lang="en-US" altLang="zh-CN" sz="2000" dirty="0">
                  <a:solidFill>
                    <a:schemeClr val="bg2"/>
                  </a:solidFill>
                  <a:latin typeface="Times New Roman" panose="02020603050405020304" pitchFamily="18" charset="0"/>
                  <a:ea typeface="宋体" panose="02010600030101010101" pitchFamily="2" charset="-122"/>
                </a:rPr>
                <a:t>movies</a:t>
              </a:r>
              <a:r>
                <a:rPr lang="zh-CN" altLang="en-US" sz="2000" dirty="0">
                  <a:solidFill>
                    <a:schemeClr val="bg2"/>
                  </a:solidFill>
                  <a:latin typeface="Times New Roman" panose="02020603050405020304" pitchFamily="18" charset="0"/>
                  <a:ea typeface="宋体" panose="02010600030101010101" pitchFamily="2" charset="-122"/>
                </a:rPr>
                <a:t>表示为下面的</a:t>
              </a:r>
              <a:r>
                <a:rPr lang="en-US" altLang="zh-CN" sz="2000" dirty="0">
                  <a:solidFill>
                    <a:schemeClr val="bg2"/>
                  </a:solidFill>
                  <a:latin typeface="Times New Roman" panose="02020603050405020304" pitchFamily="18" charset="0"/>
                  <a:ea typeface="宋体" panose="02010600030101010101" pitchFamily="2" charset="-122"/>
                </a:rPr>
                <a:t>5</a:t>
              </a:r>
              <a:r>
                <a:rPr lang="zh-CN" altLang="en-US" sz="2000" dirty="0">
                  <a:solidFill>
                    <a:schemeClr val="bg2"/>
                  </a:solidFill>
                  <a:latin typeface="Times New Roman" panose="02020603050405020304" pitchFamily="18" charset="0"/>
                  <a:ea typeface="宋体" panose="02010600030101010101" pitchFamily="2" charset="-122"/>
                </a:rPr>
                <a:t>元有序组的集合</a:t>
              </a:r>
              <a:r>
                <a:rPr lang="zh-CN" altLang="en-US" dirty="0">
                  <a:solidFill>
                    <a:schemeClr val="bg2"/>
                  </a:solidFill>
                  <a:latin typeface="Times New Roman" panose="02020603050405020304" pitchFamily="18" charset="0"/>
                  <a:ea typeface="宋体" panose="02010600030101010101" pitchFamily="2" charset="-122"/>
                </a:rPr>
                <a:t>：</a:t>
              </a:r>
            </a:p>
          </p:txBody>
        </p:sp>
      </p:grpSp>
      <p:grpSp>
        <p:nvGrpSpPr>
          <p:cNvPr id="4" name="组合 3"/>
          <p:cNvGrpSpPr/>
          <p:nvPr/>
        </p:nvGrpSpPr>
        <p:grpSpPr>
          <a:xfrm>
            <a:off x="4730750" y="4814570"/>
            <a:ext cx="4372610" cy="1773506"/>
            <a:chOff x="7320" y="4550"/>
            <a:chExt cx="6886" cy="3025"/>
          </a:xfrm>
        </p:grpSpPr>
        <p:pic>
          <p:nvPicPr>
            <p:cNvPr id="2" name="图片 1"/>
            <p:cNvPicPr>
              <a:picLocks noChangeAspect="1"/>
            </p:cNvPicPr>
            <p:nvPr/>
          </p:nvPicPr>
          <p:blipFill>
            <a:blip r:embed="rId2"/>
            <a:stretch>
              <a:fillRect/>
            </a:stretch>
          </p:blipFill>
          <p:spPr>
            <a:xfrm>
              <a:off x="7320" y="5178"/>
              <a:ext cx="6886" cy="2397"/>
            </a:xfrm>
            <a:prstGeom prst="rect">
              <a:avLst/>
            </a:prstGeom>
          </p:spPr>
        </p:pic>
        <p:sp>
          <p:nvSpPr>
            <p:cNvPr id="3" name="文本框 2"/>
            <p:cNvSpPr txBox="1"/>
            <p:nvPr/>
          </p:nvSpPr>
          <p:spPr>
            <a:xfrm>
              <a:off x="7320" y="4550"/>
              <a:ext cx="2972" cy="680"/>
            </a:xfrm>
            <a:prstGeom prst="rect">
              <a:avLst/>
            </a:prstGeom>
            <a:noFill/>
          </p:spPr>
          <p:txBody>
            <a:bodyPr wrap="square" rtlCol="0">
              <a:spAutoFit/>
            </a:bodyPr>
            <a:lstStyle/>
            <a:p>
              <a:r>
                <a:rPr lang="en-US" altLang="zh-CN" sz="2000" b="0"/>
                <a:t>moviestar</a:t>
              </a:r>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50</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20804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标题 346113"/>
          <p:cNvSpPr>
            <a:spLocks noGrp="1"/>
          </p:cNvSpPr>
          <p:nvPr>
            <p:ph type="title"/>
          </p:nvPr>
        </p:nvSpPr>
        <p:spPr/>
        <p:txBody>
          <a:bodyPr anchor="b"/>
          <a:lstStyle/>
          <a:p>
            <a:r>
              <a:rPr lang="zh-CN" altLang="en-US"/>
              <a:t> </a:t>
            </a:r>
            <a:r>
              <a:rPr lang="zh-CN" altLang="en-US" dirty="0"/>
              <a:t>关系操纵</a:t>
            </a:r>
            <a:endParaRPr lang="en-US" altLang="zh-CN"/>
          </a:p>
        </p:txBody>
      </p:sp>
      <p:sp>
        <p:nvSpPr>
          <p:cNvPr id="346115" name="文本占位符 346114"/>
          <p:cNvSpPr>
            <a:spLocks noGrp="1"/>
          </p:cNvSpPr>
          <p:nvPr>
            <p:ph type="body" idx="1"/>
          </p:nvPr>
        </p:nvSpPr>
        <p:spPr>
          <a:xfrm>
            <a:off x="280670" y="1241425"/>
            <a:ext cx="8406130" cy="5181600"/>
          </a:xfrm>
        </p:spPr>
        <p:txBody>
          <a:bodyPr/>
          <a:lstStyle/>
          <a:p>
            <a:pPr marL="514350" indent="-514350">
              <a:lnSpc>
                <a:spcPct val="90000"/>
              </a:lnSpc>
              <a:buAutoNum type="arabicPeriod"/>
            </a:pPr>
            <a:r>
              <a:rPr lang="zh-CN" altLang="en-US" dirty="0">
                <a:sym typeface="+mn-ea"/>
              </a:rPr>
              <a:t>关系操纵：对一个或多个关系实施</a:t>
            </a:r>
            <a:r>
              <a:rPr lang="zh-CN" altLang="en-US" dirty="0">
                <a:solidFill>
                  <a:srgbClr val="FF0000"/>
                </a:solidFill>
                <a:sym typeface="+mn-ea"/>
              </a:rPr>
              <a:t>添加</a:t>
            </a:r>
            <a:r>
              <a:rPr lang="zh-CN" altLang="en-US" dirty="0">
                <a:sym typeface="+mn-ea"/>
              </a:rPr>
              <a:t>、</a:t>
            </a:r>
            <a:r>
              <a:rPr lang="zh-CN" altLang="en-US" dirty="0">
                <a:solidFill>
                  <a:srgbClr val="FF0000"/>
                </a:solidFill>
                <a:sym typeface="+mn-ea"/>
              </a:rPr>
              <a:t>删除</a:t>
            </a:r>
            <a:r>
              <a:rPr lang="zh-CN" altLang="en-US" dirty="0">
                <a:sym typeface="+mn-ea"/>
              </a:rPr>
              <a:t>、</a:t>
            </a:r>
            <a:r>
              <a:rPr lang="zh-CN" altLang="en-US" dirty="0">
                <a:solidFill>
                  <a:srgbClr val="FF0000"/>
                </a:solidFill>
                <a:sym typeface="+mn-ea"/>
              </a:rPr>
              <a:t>修改</a:t>
            </a:r>
            <a:r>
              <a:rPr lang="zh-CN" altLang="en-US" dirty="0">
                <a:sym typeface="+mn-ea"/>
              </a:rPr>
              <a:t>、</a:t>
            </a:r>
            <a:r>
              <a:rPr lang="zh-CN" altLang="en-US" dirty="0">
                <a:solidFill>
                  <a:srgbClr val="FF0000"/>
                </a:solidFill>
                <a:sym typeface="+mn-ea"/>
              </a:rPr>
              <a:t>查询</a:t>
            </a:r>
            <a:r>
              <a:rPr lang="zh-CN" altLang="en-US" dirty="0">
                <a:sym typeface="+mn-ea"/>
              </a:rPr>
              <a:t>等操作，返回新的关系</a:t>
            </a:r>
            <a:endParaRPr lang="en-US" altLang="zh-CN" dirty="0"/>
          </a:p>
          <a:p>
            <a:pPr marL="514350" indent="-514350">
              <a:lnSpc>
                <a:spcPct val="90000"/>
              </a:lnSpc>
              <a:buNone/>
            </a:pPr>
            <a:r>
              <a:rPr lang="zh-CN" altLang="en-US" dirty="0">
                <a:cs typeface="楷体" panose="02010609060101010101" charset="-122"/>
              </a:rPr>
              <a:t>      </a:t>
            </a:r>
            <a:endParaRPr lang="zh-CN" altLang="en-US" dirty="0">
              <a:solidFill>
                <a:srgbClr val="000099"/>
              </a:solidFill>
              <a:cs typeface="楷体" panose="02010609060101010101" charset="-122"/>
            </a:endParaRPr>
          </a:p>
        </p:txBody>
      </p:sp>
      <p:pic>
        <p:nvPicPr>
          <p:cNvPr id="2" name="图片 1"/>
          <p:cNvPicPr>
            <a:picLocks noChangeAspect="1"/>
          </p:cNvPicPr>
          <p:nvPr/>
        </p:nvPicPr>
        <p:blipFill>
          <a:blip r:embed="rId2"/>
          <a:stretch>
            <a:fillRect/>
          </a:stretch>
        </p:blipFill>
        <p:spPr>
          <a:xfrm>
            <a:off x="5488305" y="3021965"/>
            <a:ext cx="3279140" cy="1243965"/>
          </a:xfrm>
          <a:prstGeom prst="rect">
            <a:avLst/>
          </a:prstGeom>
        </p:spPr>
      </p:pic>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51</a:t>
            </a:fld>
            <a:endParaRPr lang="zh-CN" altLang="en-US" strike="noStrike" noProof="1">
              <a:latin typeface="Times New Roman" panose="02020603050405020304" pitchFamily="18" charset="0"/>
              <a:ea typeface="宋体" panose="02010600030101010101" pitchFamily="2" charset="-122"/>
            </a:endParaRPr>
          </a:p>
        </p:txBody>
      </p:sp>
      <p:sp>
        <p:nvSpPr>
          <p:cNvPr id="5" name="文本框 4"/>
          <p:cNvSpPr txBox="1"/>
          <p:nvPr/>
        </p:nvSpPr>
        <p:spPr>
          <a:xfrm>
            <a:off x="461645" y="2500630"/>
            <a:ext cx="6047105" cy="3178175"/>
          </a:xfrm>
          <a:prstGeom prst="rect">
            <a:avLst/>
          </a:prstGeom>
          <a:noFill/>
        </p:spPr>
        <p:txBody>
          <a:bodyPr wrap="square" rtlCol="0">
            <a:spAutoFit/>
          </a:bodyPr>
          <a:lstStyle/>
          <a:p>
            <a:pPr lvl="0">
              <a:lnSpc>
                <a:spcPct val="125000"/>
              </a:lnSpc>
            </a:pPr>
            <a:r>
              <a:rPr lang="zh-CN" altLang="en-US" sz="1800" b="0" dirty="0">
                <a:cs typeface="楷体" panose="02010609060101010101" charset="-122"/>
                <a:sym typeface="+mn-ea"/>
              </a:rPr>
              <a:t>关系表</a:t>
            </a:r>
            <a:r>
              <a:rPr lang="en-US" altLang="zh-CN" sz="1800" b="0" dirty="0">
                <a:cs typeface="楷体" panose="02010609060101010101" charset="-122"/>
                <a:sym typeface="+mn-ea"/>
              </a:rPr>
              <a:t>moviestar</a:t>
            </a:r>
            <a:r>
              <a:rPr lang="zh-CN" altLang="en-US" sz="1800" b="0" dirty="0">
                <a:cs typeface="楷体" panose="02010609060101010101" charset="-122"/>
                <a:sym typeface="+mn-ea"/>
              </a:rPr>
              <a:t>上的操作</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添加</a:t>
            </a:r>
            <a:r>
              <a:rPr lang="zh-CN" altLang="en-US" sz="1800" b="0" dirty="0">
                <a:cs typeface="楷体" panose="02010609060101010101" charset="-122"/>
                <a:sym typeface="+mn-ea"/>
              </a:rPr>
              <a:t>一名成员('Donald','broadway','M','1934-06-09')</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修改</a:t>
            </a:r>
            <a:r>
              <a:rPr lang="en-US" altLang="zh-CN" sz="1800" b="0" dirty="0">
                <a:cs typeface="楷体" panose="02010609060101010101" charset="-122"/>
                <a:sym typeface="+mn-ea"/>
              </a:rPr>
              <a:t>Jane Fonda</a:t>
            </a:r>
            <a:r>
              <a:rPr lang="zh-CN" altLang="en-US" sz="1800" b="0" dirty="0">
                <a:cs typeface="楷体" panose="02010609060101010101" charset="-122"/>
                <a:sym typeface="+mn-ea"/>
              </a:rPr>
              <a:t>的</a:t>
            </a:r>
            <a:r>
              <a:rPr lang="zh-CN" sz="1800" b="0" dirty="0">
                <a:cs typeface="楷体" panose="02010609060101010101" charset="-122"/>
                <a:sym typeface="+mn-ea"/>
              </a:rPr>
              <a:t>出生日期</a:t>
            </a:r>
            <a:endParaRPr lang="zh-CN"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删除</a:t>
            </a:r>
            <a:r>
              <a:rPr lang="zh-CN" sz="1800" b="0" dirty="0">
                <a:cs typeface="楷体" panose="02010609060101010101" charset="-122"/>
                <a:sym typeface="+mn-ea"/>
              </a:rPr>
              <a:t>姓名为</a:t>
            </a:r>
            <a:r>
              <a:rPr lang="zh-CN" altLang="en-US" sz="1800" b="0" dirty="0">
                <a:cs typeface="楷体" panose="02010609060101010101" charset="-122"/>
                <a:sym typeface="+mn-ea"/>
              </a:rPr>
              <a:t>'Donald'的</a:t>
            </a:r>
            <a:r>
              <a:rPr lang="zh-CN" sz="1800" b="0" dirty="0">
                <a:cs typeface="楷体" panose="02010609060101010101" charset="-122"/>
                <a:sym typeface="+mn-ea"/>
              </a:rPr>
              <a:t>演员</a:t>
            </a:r>
            <a:endParaRPr lang="zh-CN" altLang="en-US" sz="1800" b="0" dirty="0">
              <a:cs typeface="楷体" panose="02010609060101010101" charset="-122"/>
            </a:endParaRPr>
          </a:p>
          <a:p>
            <a:pPr lvl="1">
              <a:lnSpc>
                <a:spcPct val="125000"/>
              </a:lnSpc>
            </a:pPr>
            <a:r>
              <a:rPr lang="zh-CN" altLang="en-US" sz="1800" b="0" dirty="0">
                <a:solidFill>
                  <a:srgbClr val="0000FF"/>
                </a:solidFill>
                <a:cs typeface="楷体" panose="02010609060101010101" charset="-122"/>
                <a:sym typeface="+mn-ea"/>
              </a:rPr>
              <a:t>查询</a:t>
            </a:r>
            <a:r>
              <a:rPr lang="zh-CN" altLang="en-US" sz="1800" b="0" dirty="0">
                <a:cs typeface="楷体" panose="02010609060101010101" charset="-122"/>
                <a:sym typeface="+mn-ea"/>
              </a:rPr>
              <a:t>演员</a:t>
            </a:r>
            <a:r>
              <a:rPr lang="en-US" altLang="zh-CN" sz="1800" b="0" dirty="0">
                <a:cs typeface="楷体" panose="02010609060101010101" charset="-122"/>
                <a:sym typeface="+mn-ea"/>
              </a:rPr>
              <a:t>Jane Fonda</a:t>
            </a:r>
            <a:r>
              <a:rPr lang="zh-CN" altLang="en-US" sz="1800" b="0" dirty="0">
                <a:cs typeface="楷体" panose="02010609060101010101" charset="-122"/>
                <a:sym typeface="+mn-ea"/>
              </a:rPr>
              <a:t>的地址</a:t>
            </a:r>
          </a:p>
          <a:p>
            <a:pPr lvl="1">
              <a:lnSpc>
                <a:spcPct val="125000"/>
              </a:lnSpc>
            </a:pPr>
            <a:r>
              <a:rPr lang="zh-CN" altLang="en-US" sz="1800" b="0" dirty="0">
                <a:solidFill>
                  <a:srgbClr val="0000FF"/>
                </a:solidFill>
                <a:cs typeface="楷体" panose="02010609060101010101" charset="-122"/>
                <a:sym typeface="+mn-ea"/>
              </a:rPr>
              <a:t>查询</a:t>
            </a:r>
            <a:r>
              <a:rPr lang="zh-CN" altLang="en-US" sz="1800" b="0" dirty="0">
                <a:cs typeface="楷体" panose="02010609060101010101" charset="-122"/>
                <a:sym typeface="+mn-ea"/>
              </a:rPr>
              <a:t>电影《Star Wars》的发行公司的地址</a:t>
            </a:r>
          </a:p>
          <a:p>
            <a:pPr lvl="2">
              <a:lnSpc>
                <a:spcPct val="125000"/>
              </a:lnSpc>
            </a:pPr>
            <a:r>
              <a:rPr lang="zh-CN" altLang="en-US" sz="1800" b="0" dirty="0">
                <a:latin typeface="楷体" panose="02010609060101010101" charset="-122"/>
                <a:ea typeface="楷体" panose="02010609060101010101" charset="-122"/>
                <a:sym typeface="+mn-ea"/>
              </a:rPr>
              <a:t> </a:t>
            </a:r>
            <a:endParaRPr lang="zh-CN" altLang="en-US" sz="1800" b="0" dirty="0">
              <a:cs typeface="楷体" panose="02010609060101010101" charset="-122"/>
              <a:sym typeface="+mn-ea"/>
            </a:endParaRPr>
          </a:p>
          <a:p>
            <a:endParaRPr lang="zh-CN" altLang="en-US" sz="1800" b="0"/>
          </a:p>
        </p:txBody>
      </p:sp>
    </p:spTree>
    <p:extLst>
      <p:ext uri="{BB962C8B-B14F-4D97-AF65-F5344CB8AC3E}">
        <p14:creationId xmlns:p14="http://schemas.microsoft.com/office/powerpoint/2010/main" val="2499160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title"/>
          </p:nvPr>
        </p:nvSpPr>
        <p:spPr/>
        <p:txBody>
          <a:bodyPr anchor="ctr"/>
          <a:lstStyle/>
          <a:p>
            <a:r>
              <a:rPr lang="en-US" altLang="zh-CN"/>
              <a:t> </a:t>
            </a:r>
            <a:r>
              <a:rPr lang="en-US" altLang="zh-CN" dirty="0">
                <a:latin typeface="宋体" panose="02010600030101010101" pitchFamily="2" charset="-122"/>
              </a:rPr>
              <a:t> </a:t>
            </a:r>
            <a:r>
              <a:rPr lang="zh-CN" altLang="en-US" dirty="0">
                <a:latin typeface="宋体" panose="02010600030101010101" pitchFamily="2" charset="-122"/>
              </a:rPr>
              <a:t>关系操纵的表示</a:t>
            </a:r>
            <a:endParaRPr lang="zh-CN" altLang="en-US">
              <a:latin typeface="宋体" panose="02010600030101010101" pitchFamily="2" charset="-122"/>
            </a:endParaRPr>
          </a:p>
        </p:txBody>
      </p:sp>
      <p:sp>
        <p:nvSpPr>
          <p:cNvPr id="100355" name="文本占位符 100354"/>
          <p:cNvSpPr>
            <a:spLocks noGrp="1"/>
          </p:cNvSpPr>
          <p:nvPr>
            <p:ph type="body" idx="1"/>
          </p:nvPr>
        </p:nvSpPr>
        <p:spPr>
          <a:xfrm>
            <a:off x="304800" y="1259160"/>
            <a:ext cx="8650288" cy="5410200"/>
          </a:xfrm>
        </p:spPr>
        <p:txBody>
          <a:bodyPr/>
          <a:lstStyle/>
          <a:p>
            <a:r>
              <a:rPr lang="zh-CN" altLang="en-US" dirty="0"/>
              <a:t>关系上的五种基本操作与关系代数中的五种基本运算之间的对应关系</a:t>
            </a:r>
            <a:endParaRPr lang="zh-CN" altLang="en-US"/>
          </a:p>
        </p:txBody>
      </p:sp>
      <p:graphicFrame>
        <p:nvGraphicFramePr>
          <p:cNvPr id="100356" name="表格 100355"/>
          <p:cNvGraphicFramePr/>
          <p:nvPr/>
        </p:nvGraphicFramePr>
        <p:xfrm>
          <a:off x="995045" y="2440940"/>
          <a:ext cx="4343400" cy="3418522"/>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tblGrid>
              <a:tr h="8207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关系上的五种</a:t>
                      </a:r>
                    </a:p>
                    <a:p>
                      <a:pPr marL="0" lvl="0" indent="0" algn="ctr">
                        <a:buNone/>
                      </a:pPr>
                      <a:r>
                        <a:rPr lang="zh-CN" altLang="en-US" dirty="0">
                          <a:solidFill>
                            <a:srgbClr val="FF0000"/>
                          </a:solidFill>
                        </a:rPr>
                        <a:t>基本操作</a:t>
                      </a:r>
                      <a:endParaRPr lang="zh-CN" altLang="en-US">
                        <a:solidFill>
                          <a:srgbClr val="FF0000"/>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关系代数中的</a:t>
                      </a:r>
                    </a:p>
                    <a:p>
                      <a:pPr marL="0" lvl="0" indent="0" algn="ctr">
                        <a:buNone/>
                      </a:pPr>
                      <a:r>
                        <a:rPr lang="zh-CN" altLang="en-US" dirty="0">
                          <a:solidFill>
                            <a:srgbClr val="FF0000"/>
                          </a:solidFill>
                        </a:rPr>
                        <a:t>五种基本运算</a:t>
                      </a:r>
                      <a:endParaRPr lang="zh-CN" altLang="en-US">
                        <a:solidFill>
                          <a:srgbClr val="FF0000"/>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元组选择</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选择运算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属性指定</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投影运算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关系的合并</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笛卡儿乘积</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元组的添加</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并运算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元组的删除</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差运算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52</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5083518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ctr"/>
          <a:lstStyle/>
          <a:p>
            <a:r>
              <a:rPr lang="en-US" altLang="zh-CN" dirty="0">
                <a:latin typeface="宋体" panose="02010600030101010101" pitchFamily="2" charset="-122"/>
              </a:rPr>
              <a:t> </a:t>
            </a:r>
            <a:r>
              <a:rPr lang="zh-CN" altLang="en-US" dirty="0">
                <a:latin typeface="宋体" panose="02010600030101010101" pitchFamily="2" charset="-122"/>
              </a:rPr>
              <a:t>关系操纵</a:t>
            </a:r>
            <a:r>
              <a:rPr lang="en-US" altLang="zh-CN" dirty="0">
                <a:latin typeface="宋体" panose="02010600030101010101" pitchFamily="2" charset="-122"/>
              </a:rPr>
              <a:t>-</a:t>
            </a:r>
            <a:r>
              <a:rPr lang="zh-CN" altLang="en-US" dirty="0">
                <a:latin typeface="宋体" panose="02010600030101010101" pitchFamily="2" charset="-122"/>
              </a:rPr>
              <a:t>添加、删除</a:t>
            </a:r>
          </a:p>
        </p:txBody>
      </p:sp>
      <p:sp>
        <p:nvSpPr>
          <p:cNvPr id="97283" name="文本占位符 97282"/>
          <p:cNvSpPr>
            <a:spLocks noGrp="1"/>
          </p:cNvSpPr>
          <p:nvPr>
            <p:ph type="body" idx="1"/>
          </p:nvPr>
        </p:nvSpPr>
        <p:spPr>
          <a:xfrm>
            <a:off x="372745" y="1374775"/>
            <a:ext cx="7350125" cy="883285"/>
          </a:xfrm>
        </p:spPr>
        <p:txBody>
          <a:bodyPr/>
          <a:lstStyle/>
          <a:p>
            <a:pPr>
              <a:spcBef>
                <a:spcPct val="10000"/>
              </a:spcBef>
            </a:pPr>
            <a:r>
              <a:rPr lang="zh-CN" sz="2800" dirty="0"/>
              <a:t>关系操纵中的添加与删除可分别用关系代数的集合运算</a:t>
            </a:r>
            <a:r>
              <a:rPr lang="en-US" altLang="zh-CN" sz="2800" dirty="0"/>
              <a:t>——</a:t>
            </a:r>
            <a:r>
              <a:rPr lang="zh-CN" sz="2800" dirty="0"/>
              <a:t>并、差来表达</a:t>
            </a:r>
          </a:p>
        </p:txBody>
      </p:sp>
      <p:sp>
        <p:nvSpPr>
          <p:cNvPr id="377896" name="任意多边形 377895"/>
          <p:cNvSpPr/>
          <p:nvPr/>
        </p:nvSpPr>
        <p:spPr>
          <a:xfrm>
            <a:off x="4196398" y="4824413"/>
            <a:ext cx="900112" cy="334962"/>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cap="flat" cmpd="sng">
            <a:solidFill>
              <a:schemeClr val="tx1"/>
            </a:solidFill>
            <a:prstDash val="solid"/>
            <a:miter/>
            <a:headEnd type="none" w="med" len="med"/>
            <a:tailEnd type="none" w="med" len="med"/>
          </a:ln>
        </p:spPr>
        <p:txBody>
          <a:bodyPr/>
          <a:lstStyle/>
          <a:p>
            <a:endParaRPr lang="zh-CN" altLang="en-US"/>
          </a:p>
        </p:txBody>
      </p:sp>
      <p:sp>
        <p:nvSpPr>
          <p:cNvPr id="377919" name="文本框 377918"/>
          <p:cNvSpPr txBox="1"/>
          <p:nvPr/>
        </p:nvSpPr>
        <p:spPr>
          <a:xfrm>
            <a:off x="4399598" y="4450715"/>
            <a:ext cx="493712" cy="366713"/>
          </a:xfrm>
          <a:prstGeom prst="rect">
            <a:avLst/>
          </a:prstGeom>
          <a:noFill/>
          <a:ln w="28575">
            <a:noFill/>
          </a:ln>
        </p:spPr>
        <p:txBody>
          <a:bodyPr>
            <a:spAutoFit/>
          </a:bodyPr>
          <a:lstStyle/>
          <a:p>
            <a:pPr algn="ctr">
              <a:spcBef>
                <a:spcPct val="50000"/>
              </a:spcBef>
            </a:pPr>
            <a:r>
              <a:rPr lang="en-US" altLang="zh-CN" sz="1800">
                <a:solidFill>
                  <a:srgbClr val="000099"/>
                </a:solidFill>
                <a:latin typeface="Helvetica" pitchFamily="34" charset="0"/>
                <a:ea typeface="宋体" panose="02010600030101010101" pitchFamily="2" charset="-122"/>
              </a:rPr>
              <a:t>∪</a:t>
            </a:r>
            <a:endParaRPr lang="zh-CN" altLang="en-US" sz="1800">
              <a:solidFill>
                <a:srgbClr val="000099"/>
              </a:solidFill>
              <a:latin typeface="Helvetica" pitchFamily="34" charset="0"/>
              <a:ea typeface="宋体" panose="02010600030101010101" pitchFamily="2" charset="-122"/>
            </a:endParaRPr>
          </a:p>
        </p:txBody>
      </p:sp>
      <p:grpSp>
        <p:nvGrpSpPr>
          <p:cNvPr id="377920" name="组合 377919"/>
          <p:cNvGrpSpPr/>
          <p:nvPr/>
        </p:nvGrpSpPr>
        <p:grpSpPr>
          <a:xfrm>
            <a:off x="109538" y="4083685"/>
            <a:ext cx="436562" cy="1512888"/>
            <a:chOff x="393" y="2734"/>
            <a:chExt cx="275" cy="953"/>
          </a:xfrm>
        </p:grpSpPr>
        <p:sp>
          <p:nvSpPr>
            <p:cNvPr id="377921" name="文本框 377920"/>
            <p:cNvSpPr txBox="1"/>
            <p:nvPr/>
          </p:nvSpPr>
          <p:spPr>
            <a:xfrm>
              <a:off x="393" y="2734"/>
              <a:ext cx="265" cy="231"/>
            </a:xfrm>
            <a:prstGeom prst="rect">
              <a:avLst/>
            </a:prstGeom>
            <a:noFill/>
            <a:ln w="28575">
              <a:noFill/>
            </a:ln>
          </p:spPr>
          <p:txBody>
            <a:bodyPr>
              <a:spAutoFit/>
            </a:bodyPr>
            <a:lstStyle/>
            <a:p>
              <a:pPr algn="ctr">
                <a:lnSpc>
                  <a:spcPct val="100000"/>
                </a:lnSpc>
                <a:spcBef>
                  <a:spcPct val="50000"/>
                </a:spcBef>
              </a:pPr>
              <a:r>
                <a:rPr lang="en-US" altLang="zh-CN" sz="1800">
                  <a:solidFill>
                    <a:srgbClr val="000099"/>
                  </a:solidFill>
                  <a:latin typeface="Helvetica" pitchFamily="34" charset="0"/>
                  <a:ea typeface="宋体" panose="02010600030101010101" pitchFamily="2" charset="-122"/>
                </a:rPr>
                <a:t>R</a:t>
              </a:r>
            </a:p>
          </p:txBody>
        </p:sp>
        <p:sp>
          <p:nvSpPr>
            <p:cNvPr id="377922" name="文本框 377921"/>
            <p:cNvSpPr txBox="1"/>
            <p:nvPr/>
          </p:nvSpPr>
          <p:spPr>
            <a:xfrm>
              <a:off x="403" y="3456"/>
              <a:ext cx="265" cy="231"/>
            </a:xfrm>
            <a:prstGeom prst="rect">
              <a:avLst/>
            </a:prstGeom>
            <a:noFill/>
            <a:ln w="28575">
              <a:noFill/>
            </a:ln>
          </p:spPr>
          <p:txBody>
            <a:bodyPr>
              <a:spAutoFit/>
            </a:bodyPr>
            <a:lstStyle/>
            <a:p>
              <a:pPr algn="ctr">
                <a:lnSpc>
                  <a:spcPct val="100000"/>
                </a:lnSpc>
                <a:spcBef>
                  <a:spcPct val="50000"/>
                </a:spcBef>
              </a:pPr>
              <a:r>
                <a:rPr lang="en-US" altLang="zh-CN" sz="1800">
                  <a:solidFill>
                    <a:srgbClr val="000099"/>
                  </a:solidFill>
                  <a:latin typeface="Helvetica" pitchFamily="34" charset="0"/>
                  <a:ea typeface="宋体" panose="02010600030101010101" pitchFamily="2" charset="-122"/>
                </a:rPr>
                <a:t>S</a:t>
              </a:r>
            </a:p>
          </p:txBody>
        </p:sp>
      </p:grpSp>
      <p:graphicFrame>
        <p:nvGraphicFramePr>
          <p:cNvPr id="4" name="表格 3"/>
          <p:cNvGraphicFramePr/>
          <p:nvPr/>
        </p:nvGraphicFramePr>
        <p:xfrm>
          <a:off x="546100" y="3253740"/>
          <a:ext cx="3829050" cy="1570990"/>
        </p:xfrm>
        <a:graphic>
          <a:graphicData uri="http://schemas.openxmlformats.org/drawingml/2006/table">
            <a:tbl>
              <a:tblPr firstRow="1" bandRow="1">
                <a:tableStyleId>{5C22544A-7EE6-4342-B048-85BDC9FD1C3A}</a:tableStyleId>
              </a:tblPr>
              <a:tblGrid>
                <a:gridCol w="1183640">
                  <a:extLst>
                    <a:ext uri="{9D8B030D-6E8A-4147-A177-3AD203B41FA5}">
                      <a16:colId xmlns:a16="http://schemas.microsoft.com/office/drawing/2014/main" val="20000"/>
                    </a:ext>
                  </a:extLst>
                </a:gridCol>
                <a:gridCol w="1009015">
                  <a:extLst>
                    <a:ext uri="{9D8B030D-6E8A-4147-A177-3AD203B41FA5}">
                      <a16:colId xmlns:a16="http://schemas.microsoft.com/office/drawing/2014/main" val="20001"/>
                    </a:ext>
                  </a:extLst>
                </a:gridCol>
                <a:gridCol w="607060">
                  <a:extLst>
                    <a:ext uri="{9D8B030D-6E8A-4147-A177-3AD203B41FA5}">
                      <a16:colId xmlns:a16="http://schemas.microsoft.com/office/drawing/2014/main" val="20002"/>
                    </a:ext>
                  </a:extLst>
                </a:gridCol>
                <a:gridCol w="1029335">
                  <a:extLst>
                    <a:ext uri="{9D8B030D-6E8A-4147-A177-3AD203B41FA5}">
                      <a16:colId xmlns:a16="http://schemas.microsoft.com/office/drawing/2014/main" val="20003"/>
                    </a:ext>
                  </a:extLst>
                </a:gridCol>
              </a:tblGrid>
              <a:tr h="25908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buNone/>
                      </a:pPr>
                      <a:r>
                        <a:rPr lang="en-US" sz="1100" b="1">
                          <a:solidFill>
                            <a:srgbClr val="000000"/>
                          </a:solidFill>
                          <a:latin typeface="宋体" panose="02010600030101010101" pitchFamily="2" charset="-122"/>
                        </a:rPr>
                        <a:t>Alec Baldwin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Baldwin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1977/6/7</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5590">
                <a:tc>
                  <a:txBody>
                    <a:bodyPr/>
                    <a:lstStyle/>
                    <a:p>
                      <a:pPr>
                        <a:buNone/>
                      </a:pPr>
                      <a:r>
                        <a:rPr lang="en-US" sz="1100" b="1">
                          <a:solidFill>
                            <a:srgbClr val="000000"/>
                          </a:solidFill>
                          <a:latin typeface="宋体" panose="02010600030101010101" pitchFamily="2" charset="-122"/>
                        </a:rPr>
                        <a:t>Debra Winger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 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1978/5/6</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a:buNone/>
                      </a:pPr>
                      <a:r>
                        <a:rPr lang="en-US" sz="1100" b="1">
                          <a:solidFill>
                            <a:srgbClr val="000000"/>
                          </a:solidFill>
                          <a:latin typeface="宋体" panose="02010600030101010101" pitchFamily="2" charset="-122"/>
                        </a:rPr>
                        <a:t>Harrison Ford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Prefect 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1955/5/5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a:buNone/>
                      </a:pPr>
                      <a:r>
                        <a:rPr lang="en-US" sz="1100" b="1">
                          <a:solidFill>
                            <a:srgbClr val="000000"/>
                          </a:solidFill>
                          <a:latin typeface="宋体" panose="02010600030101010101" pitchFamily="2" charset="-122"/>
                        </a:rPr>
                        <a:t>Jack Nicholson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X path</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1949/5/5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080">
                <a:tc>
                  <a:txBody>
                    <a:bodyPr/>
                    <a:lstStyle/>
                    <a:p>
                      <a:pPr>
                        <a:buNone/>
                      </a:pPr>
                      <a:r>
                        <a:rPr lang="en-US" sz="1100" b="1">
                          <a:solidFill>
                            <a:srgbClr val="000000"/>
                          </a:solidFill>
                          <a:latin typeface="宋体" panose="02010600030101010101" pitchFamily="2" charset="-122"/>
                        </a:rPr>
                        <a:t>Jane Fonda</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Turner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1977/1/1</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表格 4"/>
          <p:cNvGraphicFramePr/>
          <p:nvPr/>
        </p:nvGraphicFramePr>
        <p:xfrm>
          <a:off x="546100" y="5078730"/>
          <a:ext cx="3829685" cy="518160"/>
        </p:xfrm>
        <a:graphic>
          <a:graphicData uri="http://schemas.openxmlformats.org/drawingml/2006/table">
            <a:tbl>
              <a:tblPr firstRow="1" bandRow="1">
                <a:tableStyleId>{5C22544A-7EE6-4342-B048-85BDC9FD1C3A}</a:tableStyleId>
              </a:tblPr>
              <a:tblGrid>
                <a:gridCol w="950595">
                  <a:extLst>
                    <a:ext uri="{9D8B030D-6E8A-4147-A177-3AD203B41FA5}">
                      <a16:colId xmlns:a16="http://schemas.microsoft.com/office/drawing/2014/main" val="20000"/>
                    </a:ext>
                  </a:extLst>
                </a:gridCol>
                <a:gridCol w="1043305">
                  <a:extLst>
                    <a:ext uri="{9D8B030D-6E8A-4147-A177-3AD203B41FA5}">
                      <a16:colId xmlns:a16="http://schemas.microsoft.com/office/drawing/2014/main" val="20001"/>
                    </a:ext>
                  </a:extLst>
                </a:gridCol>
                <a:gridCol w="739775">
                  <a:extLst>
                    <a:ext uri="{9D8B030D-6E8A-4147-A177-3AD203B41FA5}">
                      <a16:colId xmlns:a16="http://schemas.microsoft.com/office/drawing/2014/main" val="20002"/>
                    </a:ext>
                  </a:extLst>
                </a:gridCol>
                <a:gridCol w="1096010">
                  <a:extLst>
                    <a:ext uri="{9D8B030D-6E8A-4147-A177-3AD203B41FA5}">
                      <a16:colId xmlns:a16="http://schemas.microsoft.com/office/drawing/2014/main" val="20003"/>
                    </a:ext>
                  </a:extLst>
                </a:gridCol>
              </a:tblGrid>
              <a:tr h="17780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buNone/>
                      </a:pPr>
                      <a:r>
                        <a:rPr lang="en-US" sz="1100" b="1">
                          <a:solidFill>
                            <a:srgbClr val="000000"/>
                          </a:solidFill>
                          <a:latin typeface="宋体" panose="02010600030101010101" pitchFamily="2" charset="-122"/>
                        </a:rPr>
                        <a:t>Donald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broadway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1934/6/9</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 name="表格 1"/>
          <p:cNvGraphicFramePr/>
          <p:nvPr/>
        </p:nvGraphicFramePr>
        <p:xfrm>
          <a:off x="5177155" y="3710305"/>
          <a:ext cx="3847465" cy="1981200"/>
        </p:xfrm>
        <a:graphic>
          <a:graphicData uri="http://schemas.openxmlformats.org/drawingml/2006/table">
            <a:tbl>
              <a:tblPr firstRow="1" bandRow="1">
                <a:tableStyleId>{5C22544A-7EE6-4342-B048-85BDC9FD1C3A}</a:tableStyleId>
              </a:tblPr>
              <a:tblGrid>
                <a:gridCol w="1214120">
                  <a:extLst>
                    <a:ext uri="{9D8B030D-6E8A-4147-A177-3AD203B41FA5}">
                      <a16:colId xmlns:a16="http://schemas.microsoft.com/office/drawing/2014/main" val="20000"/>
                    </a:ext>
                  </a:extLst>
                </a:gridCol>
                <a:gridCol w="1054735">
                  <a:extLst>
                    <a:ext uri="{9D8B030D-6E8A-4147-A177-3AD203B41FA5}">
                      <a16:colId xmlns:a16="http://schemas.microsoft.com/office/drawing/2014/main" val="20001"/>
                    </a:ext>
                  </a:extLst>
                </a:gridCol>
                <a:gridCol w="625475">
                  <a:extLst>
                    <a:ext uri="{9D8B030D-6E8A-4147-A177-3AD203B41FA5}">
                      <a16:colId xmlns:a16="http://schemas.microsoft.com/office/drawing/2014/main" val="20002"/>
                    </a:ext>
                  </a:extLst>
                </a:gridCol>
                <a:gridCol w="953135">
                  <a:extLst>
                    <a:ext uri="{9D8B030D-6E8A-4147-A177-3AD203B41FA5}">
                      <a16:colId xmlns:a16="http://schemas.microsoft.com/office/drawing/2014/main" val="20003"/>
                    </a:ext>
                  </a:extLst>
                </a:gridCol>
              </a:tblGrid>
              <a:tr h="426720">
                <a:tc>
                  <a:txBody>
                    <a:bodyPr/>
                    <a:lstStyle/>
                    <a:p>
                      <a:pPr>
                        <a:buNone/>
                      </a:pPr>
                      <a:r>
                        <a:rPr lang="en-US" sz="1100" b="1">
                          <a:solidFill>
                            <a:srgbClr val="000000"/>
                          </a:solidFill>
                          <a:latin typeface="宋体" panose="02010600030101010101" pitchFamily="2" charset="-122"/>
                        </a:rPr>
                        <a:t>name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address</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gender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birthdate</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a:buNone/>
                      </a:pPr>
                      <a:r>
                        <a:rPr lang="en-US" sz="1100" b="1">
                          <a:solidFill>
                            <a:srgbClr val="000000"/>
                          </a:solidFill>
                          <a:latin typeface="宋体" panose="02010600030101010101" pitchFamily="2" charset="-122"/>
                        </a:rPr>
                        <a:t>Alec Baldwin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Baldwin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1977/6/7</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7800">
                <a:tc>
                  <a:txBody>
                    <a:bodyPr/>
                    <a:lstStyle/>
                    <a:p>
                      <a:pPr>
                        <a:buNone/>
                      </a:pPr>
                      <a:r>
                        <a:rPr lang="en-US" sz="1100" b="1">
                          <a:solidFill>
                            <a:srgbClr val="000000"/>
                          </a:solidFill>
                          <a:latin typeface="宋体" panose="02010600030101010101" pitchFamily="2" charset="-122"/>
                        </a:rPr>
                        <a:t>Debra Winger</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A 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1978/5/6</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a:buNone/>
                      </a:pPr>
                      <a:r>
                        <a:rPr lang="en-US" sz="1100" b="1">
                          <a:solidFill>
                            <a:srgbClr val="000000"/>
                          </a:solidFill>
                          <a:latin typeface="宋体" panose="02010600030101010101" pitchFamily="2" charset="-122"/>
                        </a:rPr>
                        <a:t>Donald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broadway</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1934/6/9</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a:buNone/>
                      </a:pPr>
                      <a:r>
                        <a:rPr lang="en-US" sz="1100" b="1">
                          <a:solidFill>
                            <a:srgbClr val="000000"/>
                          </a:solidFill>
                          <a:latin typeface="宋体" panose="02010600030101010101" pitchFamily="2" charset="-122"/>
                        </a:rPr>
                        <a:t>Harrison Ford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Prefect Rd.</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1955/5/5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7800">
                <a:tc>
                  <a:txBody>
                    <a:bodyPr/>
                    <a:lstStyle/>
                    <a:p>
                      <a:pPr>
                        <a:buNone/>
                      </a:pPr>
                      <a:r>
                        <a:rPr lang="en-US" sz="1100" b="1">
                          <a:solidFill>
                            <a:srgbClr val="000000"/>
                          </a:solidFill>
                          <a:latin typeface="宋体" panose="02010600030101010101" pitchFamily="2" charset="-122"/>
                        </a:rPr>
                        <a:t>Jack Nicholson</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X path</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M</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1949/5/5</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77800">
                <a:tc>
                  <a:txBody>
                    <a:bodyPr/>
                    <a:lstStyle/>
                    <a:p>
                      <a:pPr>
                        <a:buNone/>
                      </a:pPr>
                      <a:r>
                        <a:rPr lang="en-US" sz="1100" b="1">
                          <a:solidFill>
                            <a:srgbClr val="000000"/>
                          </a:solidFill>
                          <a:latin typeface="宋体" panose="02010600030101010101" pitchFamily="2" charset="-122"/>
                        </a:rPr>
                        <a:t>Jane Fonda</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Turner Av.</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F</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a:buNone/>
                      </a:pPr>
                      <a:r>
                        <a:rPr lang="en-US" sz="1100" b="1">
                          <a:solidFill>
                            <a:srgbClr val="000000"/>
                          </a:solidFill>
                          <a:latin typeface="宋体" panose="02010600030101010101" pitchFamily="2" charset="-122"/>
                        </a:rPr>
                        <a:t>1977/1/1</a:t>
                      </a:r>
                      <a:endParaRPr lang="en-US" altLang="en-US" sz="1100" b="1">
                        <a:solidFill>
                          <a:srgbClr val="000000"/>
                        </a:solidFill>
                        <a:latin typeface="宋体" panose="02010600030101010101" pitchFamily="2" charset="-122"/>
                      </a:endParaRPr>
                    </a:p>
                  </a:txBody>
                  <a:tcPr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53</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4093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77920"/>
                                        </p:tgtEl>
                                        <p:attrNameLst>
                                          <p:attrName>style.visibility</p:attrName>
                                        </p:attrNameLst>
                                      </p:cBhvr>
                                      <p:to>
                                        <p:strVal val="visible"/>
                                      </p:to>
                                    </p:set>
                                    <p:anim calcmode="lin" valueType="num">
                                      <p:cBhvr>
                                        <p:cTn id="7" dur="500" fill="hold"/>
                                        <p:tgtEl>
                                          <p:spTgt spid="377920"/>
                                        </p:tgtEl>
                                        <p:attrNameLst>
                                          <p:attrName>ppt_x</p:attrName>
                                        </p:attrNameLst>
                                      </p:cBhvr>
                                      <p:tavLst>
                                        <p:tav tm="0">
                                          <p:val>
                                            <p:strVal val="#ppt_x-#ppt_w/2"/>
                                          </p:val>
                                        </p:tav>
                                        <p:tav tm="100000">
                                          <p:val>
                                            <p:strVal val="#ppt_x"/>
                                          </p:val>
                                        </p:tav>
                                      </p:tavLst>
                                    </p:anim>
                                    <p:anim calcmode="lin" valueType="num">
                                      <p:cBhvr>
                                        <p:cTn id="8" dur="500" fill="hold"/>
                                        <p:tgtEl>
                                          <p:spTgt spid="377920"/>
                                        </p:tgtEl>
                                        <p:attrNameLst>
                                          <p:attrName>ppt_y</p:attrName>
                                        </p:attrNameLst>
                                      </p:cBhvr>
                                      <p:tavLst>
                                        <p:tav tm="0">
                                          <p:val>
                                            <p:strVal val="#ppt_y"/>
                                          </p:val>
                                        </p:tav>
                                        <p:tav tm="100000">
                                          <p:val>
                                            <p:strVal val="#ppt_y"/>
                                          </p:val>
                                        </p:tav>
                                      </p:tavLst>
                                    </p:anim>
                                    <p:anim calcmode="lin" valueType="num">
                                      <p:cBhvr>
                                        <p:cTn id="9" dur="500" fill="hold"/>
                                        <p:tgtEl>
                                          <p:spTgt spid="377920"/>
                                        </p:tgtEl>
                                        <p:attrNameLst>
                                          <p:attrName>ppt_w</p:attrName>
                                        </p:attrNameLst>
                                      </p:cBhvr>
                                      <p:tavLst>
                                        <p:tav tm="0">
                                          <p:val>
                                            <p:fltVal val="0"/>
                                          </p:val>
                                        </p:tav>
                                        <p:tav tm="100000">
                                          <p:val>
                                            <p:strVal val="#ppt_w"/>
                                          </p:val>
                                        </p:tav>
                                      </p:tavLst>
                                    </p:anim>
                                    <p:anim calcmode="lin" valueType="num">
                                      <p:cBhvr>
                                        <p:cTn id="10" dur="500" fill="hold"/>
                                        <p:tgtEl>
                                          <p:spTgt spid="37792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377896"/>
                                        </p:tgtEl>
                                        <p:attrNameLst>
                                          <p:attrName>style.visibility</p:attrName>
                                        </p:attrNameLst>
                                      </p:cBhvr>
                                      <p:to>
                                        <p:strVal val="visible"/>
                                      </p:to>
                                    </p:set>
                                    <p:anim calcmode="lin" valueType="num">
                                      <p:cBhvr>
                                        <p:cTn id="15" dur="500" fill="hold"/>
                                        <p:tgtEl>
                                          <p:spTgt spid="377896"/>
                                        </p:tgtEl>
                                        <p:attrNameLst>
                                          <p:attrName>ppt_x</p:attrName>
                                        </p:attrNameLst>
                                      </p:cBhvr>
                                      <p:tavLst>
                                        <p:tav tm="0">
                                          <p:val>
                                            <p:strVal val="#ppt_x-#ppt_w/2"/>
                                          </p:val>
                                        </p:tav>
                                        <p:tav tm="100000">
                                          <p:val>
                                            <p:strVal val="#ppt_x"/>
                                          </p:val>
                                        </p:tav>
                                      </p:tavLst>
                                    </p:anim>
                                    <p:anim calcmode="lin" valueType="num">
                                      <p:cBhvr>
                                        <p:cTn id="16" dur="500" fill="hold"/>
                                        <p:tgtEl>
                                          <p:spTgt spid="377896"/>
                                        </p:tgtEl>
                                        <p:attrNameLst>
                                          <p:attrName>ppt_y</p:attrName>
                                        </p:attrNameLst>
                                      </p:cBhvr>
                                      <p:tavLst>
                                        <p:tav tm="0">
                                          <p:val>
                                            <p:strVal val="#ppt_y"/>
                                          </p:val>
                                        </p:tav>
                                        <p:tav tm="100000">
                                          <p:val>
                                            <p:strVal val="#ppt_y"/>
                                          </p:val>
                                        </p:tav>
                                      </p:tavLst>
                                    </p:anim>
                                    <p:anim calcmode="lin" valueType="num">
                                      <p:cBhvr>
                                        <p:cTn id="17" dur="500" fill="hold"/>
                                        <p:tgtEl>
                                          <p:spTgt spid="377896"/>
                                        </p:tgtEl>
                                        <p:attrNameLst>
                                          <p:attrName>ppt_w</p:attrName>
                                        </p:attrNameLst>
                                      </p:cBhvr>
                                      <p:tavLst>
                                        <p:tav tm="0">
                                          <p:val>
                                            <p:fltVal val="0"/>
                                          </p:val>
                                        </p:tav>
                                        <p:tav tm="100000">
                                          <p:val>
                                            <p:strVal val="#ppt_w"/>
                                          </p:val>
                                        </p:tav>
                                      </p:tavLst>
                                    </p:anim>
                                    <p:anim calcmode="lin" valueType="num">
                                      <p:cBhvr>
                                        <p:cTn id="18" dur="500" fill="hold"/>
                                        <p:tgtEl>
                                          <p:spTgt spid="377896"/>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377919"/>
                                        </p:tgtEl>
                                        <p:attrNameLst>
                                          <p:attrName>style.visibility</p:attrName>
                                        </p:attrNameLst>
                                      </p:cBhvr>
                                      <p:to>
                                        <p:strVal val="visible"/>
                                      </p:to>
                                    </p:set>
                                    <p:anim calcmode="lin" valueType="num">
                                      <p:cBhvr>
                                        <p:cTn id="22" dur="500" fill="hold"/>
                                        <p:tgtEl>
                                          <p:spTgt spid="377919"/>
                                        </p:tgtEl>
                                        <p:attrNameLst>
                                          <p:attrName>ppt_x</p:attrName>
                                        </p:attrNameLst>
                                      </p:cBhvr>
                                      <p:tavLst>
                                        <p:tav tm="0">
                                          <p:val>
                                            <p:strVal val="#ppt_x-#ppt_w/2"/>
                                          </p:val>
                                        </p:tav>
                                        <p:tav tm="100000">
                                          <p:val>
                                            <p:strVal val="#ppt_x"/>
                                          </p:val>
                                        </p:tav>
                                      </p:tavLst>
                                    </p:anim>
                                    <p:anim calcmode="lin" valueType="num">
                                      <p:cBhvr>
                                        <p:cTn id="23" dur="500" fill="hold"/>
                                        <p:tgtEl>
                                          <p:spTgt spid="377919"/>
                                        </p:tgtEl>
                                        <p:attrNameLst>
                                          <p:attrName>ppt_y</p:attrName>
                                        </p:attrNameLst>
                                      </p:cBhvr>
                                      <p:tavLst>
                                        <p:tav tm="0">
                                          <p:val>
                                            <p:strVal val="#ppt_y"/>
                                          </p:val>
                                        </p:tav>
                                        <p:tav tm="100000">
                                          <p:val>
                                            <p:strVal val="#ppt_y"/>
                                          </p:val>
                                        </p:tav>
                                      </p:tavLst>
                                    </p:anim>
                                    <p:anim calcmode="lin" valueType="num">
                                      <p:cBhvr>
                                        <p:cTn id="24" dur="500" fill="hold"/>
                                        <p:tgtEl>
                                          <p:spTgt spid="377919"/>
                                        </p:tgtEl>
                                        <p:attrNameLst>
                                          <p:attrName>ppt_w</p:attrName>
                                        </p:attrNameLst>
                                      </p:cBhvr>
                                      <p:tavLst>
                                        <p:tav tm="0">
                                          <p:val>
                                            <p:fltVal val="0"/>
                                          </p:val>
                                        </p:tav>
                                        <p:tav tm="100000">
                                          <p:val>
                                            <p:strVal val="#ppt_w"/>
                                          </p:val>
                                        </p:tav>
                                      </p:tavLst>
                                    </p:anim>
                                    <p:anim calcmode="lin" valueType="num">
                                      <p:cBhvr>
                                        <p:cTn id="25" dur="500" fill="hold"/>
                                        <p:tgtEl>
                                          <p:spTgt spid="37791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521960" y="3389630"/>
            <a:ext cx="3600450" cy="1407160"/>
            <a:chOff x="8696" y="5338"/>
            <a:chExt cx="5670" cy="2216"/>
          </a:xfrm>
        </p:grpSpPr>
        <p:pic>
          <p:nvPicPr>
            <p:cNvPr id="4" name="图片 3"/>
            <p:cNvPicPr>
              <a:picLocks noChangeAspect="1"/>
            </p:cNvPicPr>
            <p:nvPr/>
          </p:nvPicPr>
          <p:blipFill>
            <a:blip r:embed="rId2"/>
            <a:stretch>
              <a:fillRect/>
            </a:stretch>
          </p:blipFill>
          <p:spPr>
            <a:xfrm>
              <a:off x="8696" y="5780"/>
              <a:ext cx="5670" cy="1775"/>
            </a:xfrm>
            <a:prstGeom prst="rect">
              <a:avLst/>
            </a:prstGeom>
          </p:spPr>
        </p:pic>
        <p:sp>
          <p:nvSpPr>
            <p:cNvPr id="9" name="文本框 8"/>
            <p:cNvSpPr txBox="1"/>
            <p:nvPr/>
          </p:nvSpPr>
          <p:spPr>
            <a:xfrm>
              <a:off x="8696" y="5338"/>
              <a:ext cx="3008" cy="483"/>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studio</a:t>
              </a:r>
            </a:p>
          </p:txBody>
        </p:sp>
      </p:grpSp>
      <p:grpSp>
        <p:nvGrpSpPr>
          <p:cNvPr id="7" name="组合 6"/>
          <p:cNvGrpSpPr/>
          <p:nvPr/>
        </p:nvGrpSpPr>
        <p:grpSpPr>
          <a:xfrm>
            <a:off x="251460" y="3389630"/>
            <a:ext cx="5186680" cy="2303145"/>
            <a:chOff x="378" y="4755"/>
            <a:chExt cx="8168" cy="3627"/>
          </a:xfrm>
        </p:grpSpPr>
        <p:pic>
          <p:nvPicPr>
            <p:cNvPr id="2" name="图片 1"/>
            <p:cNvPicPr>
              <a:picLocks noChangeAspect="1"/>
            </p:cNvPicPr>
            <p:nvPr/>
          </p:nvPicPr>
          <p:blipFill>
            <a:blip r:embed="rId3"/>
            <a:stretch>
              <a:fillRect/>
            </a:stretch>
          </p:blipFill>
          <p:spPr>
            <a:xfrm>
              <a:off x="378" y="5238"/>
              <a:ext cx="8168" cy="3144"/>
            </a:xfrm>
            <a:prstGeom prst="rect">
              <a:avLst/>
            </a:prstGeom>
          </p:spPr>
        </p:pic>
        <p:sp>
          <p:nvSpPr>
            <p:cNvPr id="6" name="文本框 5"/>
            <p:cNvSpPr txBox="1"/>
            <p:nvPr/>
          </p:nvSpPr>
          <p:spPr>
            <a:xfrm>
              <a:off x="378" y="4755"/>
              <a:ext cx="3008" cy="483"/>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movies</a:t>
              </a:r>
            </a:p>
          </p:txBody>
        </p:sp>
      </p:grpSp>
      <p:sp>
        <p:nvSpPr>
          <p:cNvPr id="81922" name="标题 81921"/>
          <p:cNvSpPr>
            <a:spLocks noGrp="1"/>
          </p:cNvSpPr>
          <p:nvPr>
            <p:ph type="title"/>
          </p:nvPr>
        </p:nvSpPr>
        <p:spPr/>
        <p:txBody>
          <a:bodyPr anchor="ctr"/>
          <a:lstStyle/>
          <a:p>
            <a:r>
              <a:rPr lang="zh-CN" altLang="en-US" dirty="0"/>
              <a:t>关系操纵</a:t>
            </a:r>
            <a:r>
              <a:rPr lang="en-US" altLang="zh-CN" dirty="0"/>
              <a:t>-</a:t>
            </a:r>
            <a:r>
              <a:rPr lang="zh-CN" altLang="en-US" dirty="0"/>
              <a:t>数据查询</a:t>
            </a:r>
          </a:p>
        </p:txBody>
      </p:sp>
      <p:sp>
        <p:nvSpPr>
          <p:cNvPr id="81923" name="文本占位符 81922"/>
          <p:cNvSpPr>
            <a:spLocks noGrp="1"/>
          </p:cNvSpPr>
          <p:nvPr>
            <p:ph type="body" idx="1"/>
          </p:nvPr>
        </p:nvSpPr>
        <p:spPr>
          <a:xfrm>
            <a:off x="172720" y="1235710"/>
            <a:ext cx="8361680" cy="2362200"/>
          </a:xfrm>
        </p:spPr>
        <p:txBody>
          <a:bodyPr/>
          <a:lstStyle/>
          <a:p>
            <a:r>
              <a:rPr lang="zh-CN" altLang="en-US" dirty="0"/>
              <a:t>数据查询 </a:t>
            </a:r>
            <a:r>
              <a:rPr lang="en-US" altLang="zh-CN"/>
              <a:t>(cont.)</a:t>
            </a:r>
            <a:r>
              <a:rPr lang="zh-CN" altLang="en-US" dirty="0"/>
              <a:t>两张表之间的数据查询</a:t>
            </a:r>
          </a:p>
          <a:p>
            <a:pPr lvl="1"/>
            <a:r>
              <a:rPr lang="zh-CN" altLang="en-US" sz="2400" dirty="0"/>
              <a:t>先将两张表</a:t>
            </a:r>
            <a:r>
              <a:rPr lang="zh-CN" altLang="en-US" sz="2400" dirty="0">
                <a:solidFill>
                  <a:srgbClr val="0000FF"/>
                </a:solidFill>
              </a:rPr>
              <a:t>合并</a:t>
            </a:r>
            <a:r>
              <a:rPr lang="zh-CN" altLang="en-US" sz="2400" dirty="0"/>
              <a:t>为一张表</a:t>
            </a:r>
          </a:p>
          <a:p>
            <a:pPr lvl="1"/>
            <a:r>
              <a:rPr lang="zh-CN" altLang="en-US" sz="2400" dirty="0"/>
              <a:t>再利用单张表内的数据查询操作进行查询</a:t>
            </a:r>
          </a:p>
          <a:p>
            <a:pPr lvl="1"/>
            <a:r>
              <a:rPr lang="zh-CN" altLang="en-US" sz="2400" dirty="0"/>
              <a:t>例如：查询</a:t>
            </a:r>
            <a:r>
              <a:rPr lang="zh-CN" altLang="en-US" sz="2400" dirty="0">
                <a:sym typeface="+mn-ea"/>
              </a:rPr>
              <a:t>电影”Star Wars”的发行公司地址</a:t>
            </a:r>
            <a:endParaRPr lang="zh-CN" altLang="en-US" sz="2400" dirty="0"/>
          </a:p>
        </p:txBody>
      </p:sp>
      <p:grpSp>
        <p:nvGrpSpPr>
          <p:cNvPr id="81997" name="组合 81996"/>
          <p:cNvGrpSpPr/>
          <p:nvPr/>
        </p:nvGrpSpPr>
        <p:grpSpPr>
          <a:xfrm>
            <a:off x="7087235" y="2011680"/>
            <a:ext cx="1223645" cy="686435"/>
            <a:chOff x="3696" y="768"/>
            <a:chExt cx="1872" cy="1200"/>
          </a:xfrm>
        </p:grpSpPr>
        <p:sp>
          <p:nvSpPr>
            <p:cNvPr id="81933" name="矩形 81932"/>
            <p:cNvSpPr/>
            <p:nvPr/>
          </p:nvSpPr>
          <p:spPr>
            <a:xfrm>
              <a:off x="441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2" name="矩形 81931"/>
            <p:cNvSpPr/>
            <p:nvPr/>
          </p:nvSpPr>
          <p:spPr>
            <a:xfrm>
              <a:off x="417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1" name="矩形 81930"/>
            <p:cNvSpPr/>
            <p:nvPr/>
          </p:nvSpPr>
          <p:spPr>
            <a:xfrm>
              <a:off x="393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0" name="矩形 81929"/>
            <p:cNvSpPr/>
            <p:nvPr/>
          </p:nvSpPr>
          <p:spPr>
            <a:xfrm>
              <a:off x="3696" y="979"/>
              <a:ext cx="240" cy="22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9" name="矩形 81928"/>
            <p:cNvSpPr/>
            <p:nvPr/>
          </p:nvSpPr>
          <p:spPr>
            <a:xfrm>
              <a:off x="441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8" name="矩形 81927"/>
            <p:cNvSpPr/>
            <p:nvPr/>
          </p:nvSpPr>
          <p:spPr>
            <a:xfrm>
              <a:off x="417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7" name="矩形 81926"/>
            <p:cNvSpPr/>
            <p:nvPr/>
          </p:nvSpPr>
          <p:spPr>
            <a:xfrm>
              <a:off x="393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26" name="矩形 81925"/>
            <p:cNvSpPr/>
            <p:nvPr/>
          </p:nvSpPr>
          <p:spPr>
            <a:xfrm>
              <a:off x="3696"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34" name="直接连接符 81933"/>
            <p:cNvSpPr/>
            <p:nvPr/>
          </p:nvSpPr>
          <p:spPr>
            <a:xfrm>
              <a:off x="3696" y="768"/>
              <a:ext cx="960" cy="0"/>
            </a:xfrm>
            <a:prstGeom prst="line">
              <a:avLst/>
            </a:prstGeom>
            <a:ln w="28575" cap="sq" cmpd="sng">
              <a:solidFill>
                <a:schemeClr val="tx1"/>
              </a:solidFill>
              <a:prstDash val="solid"/>
              <a:headEnd type="none" w="med" len="med"/>
              <a:tailEnd type="none" w="med" len="med"/>
            </a:ln>
          </p:spPr>
        </p:sp>
        <p:sp>
          <p:nvSpPr>
            <p:cNvPr id="81935" name="直接连接符 81934"/>
            <p:cNvSpPr/>
            <p:nvPr/>
          </p:nvSpPr>
          <p:spPr>
            <a:xfrm>
              <a:off x="3696" y="979"/>
              <a:ext cx="960" cy="0"/>
            </a:xfrm>
            <a:prstGeom prst="line">
              <a:avLst/>
            </a:prstGeom>
            <a:ln w="12700" cap="flat" cmpd="sng">
              <a:solidFill>
                <a:schemeClr val="tx1"/>
              </a:solidFill>
              <a:prstDash val="solid"/>
              <a:headEnd type="none" w="med" len="med"/>
              <a:tailEnd type="none" w="med" len="med"/>
            </a:ln>
          </p:spPr>
        </p:sp>
        <p:sp>
          <p:nvSpPr>
            <p:cNvPr id="81936" name="直接连接符 81935"/>
            <p:cNvSpPr/>
            <p:nvPr/>
          </p:nvSpPr>
          <p:spPr>
            <a:xfrm>
              <a:off x="3696" y="1200"/>
              <a:ext cx="960" cy="0"/>
            </a:xfrm>
            <a:prstGeom prst="line">
              <a:avLst/>
            </a:prstGeom>
            <a:ln w="28575" cap="sq" cmpd="sng">
              <a:solidFill>
                <a:schemeClr val="tx1"/>
              </a:solidFill>
              <a:prstDash val="solid"/>
              <a:headEnd type="none" w="med" len="med"/>
              <a:tailEnd type="none" w="med" len="med"/>
            </a:ln>
          </p:spPr>
        </p:sp>
        <p:sp>
          <p:nvSpPr>
            <p:cNvPr id="81937" name="直接连接符 81936"/>
            <p:cNvSpPr/>
            <p:nvPr/>
          </p:nvSpPr>
          <p:spPr>
            <a:xfrm>
              <a:off x="3696" y="768"/>
              <a:ext cx="0" cy="432"/>
            </a:xfrm>
            <a:prstGeom prst="line">
              <a:avLst/>
            </a:prstGeom>
            <a:ln w="28575" cap="sq" cmpd="sng">
              <a:solidFill>
                <a:schemeClr val="tx1"/>
              </a:solidFill>
              <a:prstDash val="solid"/>
              <a:headEnd type="none" w="med" len="med"/>
              <a:tailEnd type="none" w="med" len="med"/>
            </a:ln>
          </p:spPr>
        </p:sp>
        <p:sp>
          <p:nvSpPr>
            <p:cNvPr id="81938" name="直接连接符 81937"/>
            <p:cNvSpPr/>
            <p:nvPr/>
          </p:nvSpPr>
          <p:spPr>
            <a:xfrm>
              <a:off x="3936" y="768"/>
              <a:ext cx="0" cy="432"/>
            </a:xfrm>
            <a:prstGeom prst="line">
              <a:avLst/>
            </a:prstGeom>
            <a:ln w="12700" cap="flat" cmpd="sng">
              <a:solidFill>
                <a:schemeClr val="tx1"/>
              </a:solidFill>
              <a:prstDash val="solid"/>
              <a:headEnd type="none" w="med" len="med"/>
              <a:tailEnd type="none" w="med" len="med"/>
            </a:ln>
          </p:spPr>
        </p:sp>
        <p:sp>
          <p:nvSpPr>
            <p:cNvPr id="81939" name="直接连接符 81938"/>
            <p:cNvSpPr/>
            <p:nvPr/>
          </p:nvSpPr>
          <p:spPr>
            <a:xfrm>
              <a:off x="4176" y="768"/>
              <a:ext cx="0" cy="432"/>
            </a:xfrm>
            <a:prstGeom prst="line">
              <a:avLst/>
            </a:prstGeom>
            <a:ln w="12700" cap="flat" cmpd="sng">
              <a:solidFill>
                <a:schemeClr val="tx1"/>
              </a:solidFill>
              <a:prstDash val="solid"/>
              <a:headEnd type="none" w="med" len="med"/>
              <a:tailEnd type="none" w="med" len="med"/>
            </a:ln>
          </p:spPr>
        </p:sp>
        <p:sp>
          <p:nvSpPr>
            <p:cNvPr id="81940" name="直接连接符 81939"/>
            <p:cNvSpPr/>
            <p:nvPr/>
          </p:nvSpPr>
          <p:spPr>
            <a:xfrm>
              <a:off x="4416" y="768"/>
              <a:ext cx="0" cy="432"/>
            </a:xfrm>
            <a:prstGeom prst="line">
              <a:avLst/>
            </a:prstGeom>
            <a:ln w="12700" cap="flat" cmpd="sng">
              <a:solidFill>
                <a:schemeClr val="tx1"/>
              </a:solidFill>
              <a:prstDash val="solid"/>
              <a:headEnd type="none" w="med" len="med"/>
              <a:tailEnd type="none" w="med" len="med"/>
            </a:ln>
          </p:spPr>
        </p:sp>
        <p:sp>
          <p:nvSpPr>
            <p:cNvPr id="81941" name="直接连接符 81940"/>
            <p:cNvSpPr/>
            <p:nvPr/>
          </p:nvSpPr>
          <p:spPr>
            <a:xfrm>
              <a:off x="4656" y="768"/>
              <a:ext cx="0" cy="432"/>
            </a:xfrm>
            <a:prstGeom prst="line">
              <a:avLst/>
            </a:prstGeom>
            <a:ln w="28575" cap="sq" cmpd="sng">
              <a:solidFill>
                <a:schemeClr val="tx1"/>
              </a:solidFill>
              <a:prstDash val="solid"/>
              <a:headEnd type="none" w="med" len="med"/>
              <a:tailEnd type="none" w="med" len="med"/>
            </a:ln>
          </p:spPr>
        </p:sp>
        <p:sp>
          <p:nvSpPr>
            <p:cNvPr id="81946" name="矩形 81945"/>
            <p:cNvSpPr/>
            <p:nvPr/>
          </p:nvSpPr>
          <p:spPr>
            <a:xfrm>
              <a:off x="532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47" name="矩形 81946"/>
            <p:cNvSpPr/>
            <p:nvPr/>
          </p:nvSpPr>
          <p:spPr>
            <a:xfrm>
              <a:off x="508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48" name="矩形 81947"/>
            <p:cNvSpPr/>
            <p:nvPr/>
          </p:nvSpPr>
          <p:spPr>
            <a:xfrm>
              <a:off x="4848" y="979"/>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0" name="矩形 81949"/>
            <p:cNvSpPr/>
            <p:nvPr/>
          </p:nvSpPr>
          <p:spPr>
            <a:xfrm>
              <a:off x="532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1" name="矩形 81950"/>
            <p:cNvSpPr/>
            <p:nvPr/>
          </p:nvSpPr>
          <p:spPr>
            <a:xfrm>
              <a:off x="508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2" name="矩形 81951"/>
            <p:cNvSpPr/>
            <p:nvPr/>
          </p:nvSpPr>
          <p:spPr>
            <a:xfrm>
              <a:off x="4848" y="768"/>
              <a:ext cx="240" cy="211"/>
            </a:xfrm>
            <a:prstGeom prst="rect">
              <a:avLst/>
            </a:prstGeom>
            <a:solidFill>
              <a:schemeClr val="hlink"/>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54" name="直接连接符 81953"/>
            <p:cNvSpPr/>
            <p:nvPr/>
          </p:nvSpPr>
          <p:spPr>
            <a:xfrm>
              <a:off x="4848" y="768"/>
              <a:ext cx="720" cy="0"/>
            </a:xfrm>
            <a:prstGeom prst="line">
              <a:avLst/>
            </a:prstGeom>
            <a:ln w="28575" cap="sq" cmpd="sng">
              <a:solidFill>
                <a:schemeClr val="tx1"/>
              </a:solidFill>
              <a:prstDash val="solid"/>
              <a:headEnd type="none" w="med" len="med"/>
              <a:tailEnd type="none" w="med" len="med"/>
            </a:ln>
          </p:spPr>
        </p:sp>
        <p:sp>
          <p:nvSpPr>
            <p:cNvPr id="81955" name="直接连接符 81954"/>
            <p:cNvSpPr/>
            <p:nvPr/>
          </p:nvSpPr>
          <p:spPr>
            <a:xfrm>
              <a:off x="4848" y="979"/>
              <a:ext cx="720" cy="0"/>
            </a:xfrm>
            <a:prstGeom prst="line">
              <a:avLst/>
            </a:prstGeom>
            <a:ln w="12700" cap="flat" cmpd="sng">
              <a:solidFill>
                <a:schemeClr val="tx1"/>
              </a:solidFill>
              <a:prstDash val="solid"/>
              <a:headEnd type="none" w="med" len="med"/>
              <a:tailEnd type="none" w="med" len="med"/>
            </a:ln>
          </p:spPr>
        </p:sp>
        <p:sp>
          <p:nvSpPr>
            <p:cNvPr id="81956" name="直接连接符 81955"/>
            <p:cNvSpPr/>
            <p:nvPr/>
          </p:nvSpPr>
          <p:spPr>
            <a:xfrm>
              <a:off x="4848" y="1190"/>
              <a:ext cx="720" cy="0"/>
            </a:xfrm>
            <a:prstGeom prst="line">
              <a:avLst/>
            </a:prstGeom>
            <a:ln w="28575" cap="sq" cmpd="sng">
              <a:solidFill>
                <a:schemeClr val="tx1"/>
              </a:solidFill>
              <a:prstDash val="solid"/>
              <a:headEnd type="none" w="med" len="med"/>
              <a:tailEnd type="none" w="med" len="med"/>
            </a:ln>
          </p:spPr>
        </p:sp>
        <p:sp>
          <p:nvSpPr>
            <p:cNvPr id="81957" name="直接连接符 81956"/>
            <p:cNvSpPr/>
            <p:nvPr/>
          </p:nvSpPr>
          <p:spPr>
            <a:xfrm>
              <a:off x="4848" y="768"/>
              <a:ext cx="0" cy="422"/>
            </a:xfrm>
            <a:prstGeom prst="line">
              <a:avLst/>
            </a:prstGeom>
            <a:ln w="28575" cap="sq" cmpd="sng">
              <a:solidFill>
                <a:schemeClr val="tx1"/>
              </a:solidFill>
              <a:prstDash val="solid"/>
              <a:headEnd type="none" w="med" len="med"/>
              <a:tailEnd type="none" w="med" len="med"/>
            </a:ln>
          </p:spPr>
        </p:sp>
        <p:sp>
          <p:nvSpPr>
            <p:cNvPr id="81959" name="直接连接符 81958"/>
            <p:cNvSpPr/>
            <p:nvPr/>
          </p:nvSpPr>
          <p:spPr>
            <a:xfrm>
              <a:off x="5088" y="768"/>
              <a:ext cx="0" cy="422"/>
            </a:xfrm>
            <a:prstGeom prst="line">
              <a:avLst/>
            </a:prstGeom>
            <a:ln w="12700" cap="flat" cmpd="sng">
              <a:solidFill>
                <a:schemeClr val="tx1"/>
              </a:solidFill>
              <a:prstDash val="solid"/>
              <a:headEnd type="none" w="med" len="med"/>
              <a:tailEnd type="none" w="med" len="med"/>
            </a:ln>
          </p:spPr>
        </p:sp>
        <p:sp>
          <p:nvSpPr>
            <p:cNvPr id="81960" name="直接连接符 81959"/>
            <p:cNvSpPr/>
            <p:nvPr/>
          </p:nvSpPr>
          <p:spPr>
            <a:xfrm>
              <a:off x="5328" y="768"/>
              <a:ext cx="0" cy="422"/>
            </a:xfrm>
            <a:prstGeom prst="line">
              <a:avLst/>
            </a:prstGeom>
            <a:ln w="12700" cap="flat" cmpd="sng">
              <a:solidFill>
                <a:schemeClr val="tx1"/>
              </a:solidFill>
              <a:prstDash val="solid"/>
              <a:headEnd type="none" w="med" len="med"/>
              <a:tailEnd type="none" w="med" len="med"/>
            </a:ln>
          </p:spPr>
        </p:sp>
        <p:sp>
          <p:nvSpPr>
            <p:cNvPr id="81961" name="直接连接符 81960"/>
            <p:cNvSpPr/>
            <p:nvPr/>
          </p:nvSpPr>
          <p:spPr>
            <a:xfrm>
              <a:off x="5568" y="768"/>
              <a:ext cx="0" cy="422"/>
            </a:xfrm>
            <a:prstGeom prst="line">
              <a:avLst/>
            </a:prstGeom>
            <a:ln w="28575" cap="sq" cmpd="sng">
              <a:solidFill>
                <a:schemeClr val="tx1"/>
              </a:solidFill>
              <a:prstDash val="solid"/>
              <a:headEnd type="none" w="med" len="med"/>
              <a:tailEnd type="none" w="med" len="med"/>
            </a:ln>
          </p:spPr>
        </p:sp>
        <p:sp>
          <p:nvSpPr>
            <p:cNvPr id="81966" name="直接连接符 81965"/>
            <p:cNvSpPr/>
            <p:nvPr/>
          </p:nvSpPr>
          <p:spPr>
            <a:xfrm>
              <a:off x="4176" y="1248"/>
              <a:ext cx="192" cy="240"/>
            </a:xfrm>
            <a:prstGeom prst="line">
              <a:avLst/>
            </a:prstGeom>
            <a:ln w="25400" cap="flat" cmpd="sng">
              <a:solidFill>
                <a:schemeClr val="accent1"/>
              </a:solidFill>
              <a:prstDash val="solid"/>
              <a:headEnd type="none" w="med" len="med"/>
              <a:tailEnd type="triangle" w="med" len="med"/>
            </a:ln>
          </p:spPr>
        </p:sp>
        <p:sp>
          <p:nvSpPr>
            <p:cNvPr id="81967" name="直接连接符 81966"/>
            <p:cNvSpPr/>
            <p:nvPr/>
          </p:nvSpPr>
          <p:spPr>
            <a:xfrm flipH="1">
              <a:off x="4992" y="1248"/>
              <a:ext cx="192" cy="240"/>
            </a:xfrm>
            <a:prstGeom prst="line">
              <a:avLst/>
            </a:prstGeom>
            <a:ln w="25400" cap="flat" cmpd="sng">
              <a:solidFill>
                <a:schemeClr val="accent1"/>
              </a:solidFill>
              <a:prstDash val="solid"/>
              <a:headEnd type="none" w="med" len="med"/>
              <a:tailEnd type="triangle" w="med" len="med"/>
            </a:ln>
          </p:spPr>
        </p:sp>
        <p:sp>
          <p:nvSpPr>
            <p:cNvPr id="81992" name="矩形 81991"/>
            <p:cNvSpPr/>
            <p:nvPr/>
          </p:nvSpPr>
          <p:spPr>
            <a:xfrm>
              <a:off x="513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90" name="矩形 81989"/>
            <p:cNvSpPr/>
            <p:nvPr/>
          </p:nvSpPr>
          <p:spPr>
            <a:xfrm>
              <a:off x="513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87" name="矩形 81986"/>
            <p:cNvSpPr/>
            <p:nvPr/>
          </p:nvSpPr>
          <p:spPr>
            <a:xfrm>
              <a:off x="489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85" name="矩形 81984"/>
            <p:cNvSpPr/>
            <p:nvPr/>
          </p:nvSpPr>
          <p:spPr>
            <a:xfrm>
              <a:off x="489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69" name="矩形 81968"/>
            <p:cNvSpPr/>
            <p:nvPr/>
          </p:nvSpPr>
          <p:spPr>
            <a:xfrm>
              <a:off x="465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0" name="矩形 81969"/>
            <p:cNvSpPr/>
            <p:nvPr/>
          </p:nvSpPr>
          <p:spPr>
            <a:xfrm>
              <a:off x="441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1" name="矩形 81970"/>
            <p:cNvSpPr/>
            <p:nvPr/>
          </p:nvSpPr>
          <p:spPr>
            <a:xfrm>
              <a:off x="417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2" name="矩形 81971"/>
            <p:cNvSpPr/>
            <p:nvPr/>
          </p:nvSpPr>
          <p:spPr>
            <a:xfrm>
              <a:off x="3936" y="1747"/>
              <a:ext cx="240" cy="22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3" name="矩形 81972"/>
            <p:cNvSpPr/>
            <p:nvPr/>
          </p:nvSpPr>
          <p:spPr>
            <a:xfrm>
              <a:off x="465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4" name="矩形 81973"/>
            <p:cNvSpPr/>
            <p:nvPr/>
          </p:nvSpPr>
          <p:spPr>
            <a:xfrm>
              <a:off x="441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5" name="矩形 81974"/>
            <p:cNvSpPr/>
            <p:nvPr/>
          </p:nvSpPr>
          <p:spPr>
            <a:xfrm>
              <a:off x="417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6" name="矩形 81975"/>
            <p:cNvSpPr/>
            <p:nvPr/>
          </p:nvSpPr>
          <p:spPr>
            <a:xfrm>
              <a:off x="3936" y="1536"/>
              <a:ext cx="240" cy="211"/>
            </a:xfrm>
            <a:prstGeom prst="rect">
              <a:avLst/>
            </a:prstGeom>
            <a:solidFill>
              <a:srgbClr val="66FFFF"/>
            </a:solidFill>
            <a:ln w="9525">
              <a:noFill/>
            </a:ln>
          </p:spPr>
          <p:txBody>
            <a:bodyPr lIns="0" tIns="0" rIns="0" bIns="0"/>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buNone/>
              </a:pPr>
              <a:endParaRPr/>
            </a:p>
          </p:txBody>
        </p:sp>
        <p:sp>
          <p:nvSpPr>
            <p:cNvPr id="81977" name="直接连接符 81976"/>
            <p:cNvSpPr/>
            <p:nvPr/>
          </p:nvSpPr>
          <p:spPr>
            <a:xfrm>
              <a:off x="3936" y="1536"/>
              <a:ext cx="1440" cy="0"/>
            </a:xfrm>
            <a:prstGeom prst="line">
              <a:avLst/>
            </a:prstGeom>
            <a:ln w="28575" cap="sq" cmpd="sng">
              <a:solidFill>
                <a:schemeClr val="tx1"/>
              </a:solidFill>
              <a:prstDash val="solid"/>
              <a:headEnd type="none" w="med" len="med"/>
              <a:tailEnd type="none" w="med" len="med"/>
            </a:ln>
          </p:spPr>
        </p:sp>
        <p:sp>
          <p:nvSpPr>
            <p:cNvPr id="81978" name="直接连接符 81977"/>
            <p:cNvSpPr/>
            <p:nvPr/>
          </p:nvSpPr>
          <p:spPr>
            <a:xfrm>
              <a:off x="3936" y="1747"/>
              <a:ext cx="1440" cy="0"/>
            </a:xfrm>
            <a:prstGeom prst="line">
              <a:avLst/>
            </a:prstGeom>
            <a:ln w="12700" cap="flat" cmpd="sng">
              <a:solidFill>
                <a:schemeClr val="tx1"/>
              </a:solidFill>
              <a:prstDash val="solid"/>
              <a:headEnd type="none" w="med" len="med"/>
              <a:tailEnd type="none" w="med" len="med"/>
            </a:ln>
          </p:spPr>
        </p:sp>
        <p:sp>
          <p:nvSpPr>
            <p:cNvPr id="81979" name="直接连接符 81978"/>
            <p:cNvSpPr/>
            <p:nvPr/>
          </p:nvSpPr>
          <p:spPr>
            <a:xfrm>
              <a:off x="3936" y="1968"/>
              <a:ext cx="1440" cy="0"/>
            </a:xfrm>
            <a:prstGeom prst="line">
              <a:avLst/>
            </a:prstGeom>
            <a:ln w="28575" cap="sq" cmpd="sng">
              <a:solidFill>
                <a:schemeClr val="tx1"/>
              </a:solidFill>
              <a:prstDash val="solid"/>
              <a:headEnd type="none" w="med" len="med"/>
              <a:tailEnd type="none" w="med" len="med"/>
            </a:ln>
          </p:spPr>
        </p:sp>
        <p:sp>
          <p:nvSpPr>
            <p:cNvPr id="81980" name="直接连接符 81979"/>
            <p:cNvSpPr/>
            <p:nvPr/>
          </p:nvSpPr>
          <p:spPr>
            <a:xfrm>
              <a:off x="3936" y="1536"/>
              <a:ext cx="0" cy="432"/>
            </a:xfrm>
            <a:prstGeom prst="line">
              <a:avLst/>
            </a:prstGeom>
            <a:ln w="28575" cap="sq" cmpd="sng">
              <a:solidFill>
                <a:schemeClr val="tx1"/>
              </a:solidFill>
              <a:prstDash val="solid"/>
              <a:headEnd type="none" w="med" len="med"/>
              <a:tailEnd type="none" w="med" len="med"/>
            </a:ln>
          </p:spPr>
        </p:sp>
        <p:sp>
          <p:nvSpPr>
            <p:cNvPr id="81981" name="直接连接符 81980"/>
            <p:cNvSpPr/>
            <p:nvPr/>
          </p:nvSpPr>
          <p:spPr>
            <a:xfrm>
              <a:off x="4176" y="1536"/>
              <a:ext cx="0" cy="432"/>
            </a:xfrm>
            <a:prstGeom prst="line">
              <a:avLst/>
            </a:prstGeom>
            <a:ln w="12700" cap="flat" cmpd="sng">
              <a:solidFill>
                <a:schemeClr val="tx1"/>
              </a:solidFill>
              <a:prstDash val="solid"/>
              <a:headEnd type="none" w="med" len="med"/>
              <a:tailEnd type="none" w="med" len="med"/>
            </a:ln>
          </p:spPr>
        </p:sp>
        <p:sp>
          <p:nvSpPr>
            <p:cNvPr id="81982" name="直接连接符 81981"/>
            <p:cNvSpPr/>
            <p:nvPr/>
          </p:nvSpPr>
          <p:spPr>
            <a:xfrm>
              <a:off x="4416" y="1536"/>
              <a:ext cx="0" cy="432"/>
            </a:xfrm>
            <a:prstGeom prst="line">
              <a:avLst/>
            </a:prstGeom>
            <a:ln w="12700" cap="flat" cmpd="sng">
              <a:solidFill>
                <a:schemeClr val="tx1"/>
              </a:solidFill>
              <a:prstDash val="solid"/>
              <a:headEnd type="none" w="med" len="med"/>
              <a:tailEnd type="none" w="med" len="med"/>
            </a:ln>
          </p:spPr>
        </p:sp>
        <p:sp>
          <p:nvSpPr>
            <p:cNvPr id="81983" name="直接连接符 81982"/>
            <p:cNvSpPr/>
            <p:nvPr/>
          </p:nvSpPr>
          <p:spPr>
            <a:xfrm>
              <a:off x="4656" y="1536"/>
              <a:ext cx="0" cy="432"/>
            </a:xfrm>
            <a:prstGeom prst="line">
              <a:avLst/>
            </a:prstGeom>
            <a:ln w="12700" cap="flat" cmpd="sng">
              <a:solidFill>
                <a:schemeClr val="tx1"/>
              </a:solidFill>
              <a:prstDash val="solid"/>
              <a:headEnd type="none" w="med" len="med"/>
              <a:tailEnd type="none" w="med" len="med"/>
            </a:ln>
          </p:spPr>
        </p:sp>
        <p:sp>
          <p:nvSpPr>
            <p:cNvPr id="81984" name="直接连接符 81983"/>
            <p:cNvSpPr/>
            <p:nvPr/>
          </p:nvSpPr>
          <p:spPr>
            <a:xfrm>
              <a:off x="5376" y="1536"/>
              <a:ext cx="0" cy="432"/>
            </a:xfrm>
            <a:prstGeom prst="line">
              <a:avLst/>
            </a:prstGeom>
            <a:ln w="28575" cap="sq" cmpd="sng">
              <a:solidFill>
                <a:schemeClr val="tx1"/>
              </a:solidFill>
              <a:prstDash val="solid"/>
              <a:headEnd type="none" w="med" len="med"/>
              <a:tailEnd type="none" w="med" len="med"/>
            </a:ln>
          </p:spPr>
        </p:sp>
        <p:sp>
          <p:nvSpPr>
            <p:cNvPr id="81986" name="直接连接符 81985"/>
            <p:cNvSpPr/>
            <p:nvPr/>
          </p:nvSpPr>
          <p:spPr>
            <a:xfrm>
              <a:off x="4896" y="1536"/>
              <a:ext cx="0" cy="432"/>
            </a:xfrm>
            <a:prstGeom prst="line">
              <a:avLst/>
            </a:prstGeom>
            <a:ln w="12700" cap="flat" cmpd="sng">
              <a:solidFill>
                <a:schemeClr val="tx1"/>
              </a:solidFill>
              <a:prstDash val="solid"/>
              <a:headEnd type="none" w="med" len="med"/>
              <a:tailEnd type="none" w="med" len="med"/>
            </a:ln>
          </p:spPr>
        </p:sp>
        <p:sp>
          <p:nvSpPr>
            <p:cNvPr id="81991" name="直接连接符 81990"/>
            <p:cNvSpPr/>
            <p:nvPr/>
          </p:nvSpPr>
          <p:spPr>
            <a:xfrm>
              <a:off x="5136" y="1536"/>
              <a:ext cx="0" cy="432"/>
            </a:xfrm>
            <a:prstGeom prst="line">
              <a:avLst/>
            </a:prstGeom>
            <a:ln w="12700" cap="flat" cmpd="sng">
              <a:solidFill>
                <a:schemeClr val="tx1"/>
              </a:solidFill>
              <a:prstDash val="solid"/>
              <a:headEnd type="none" w="med" len="med"/>
              <a:tailEnd type="none" w="med" len="med"/>
            </a:ln>
          </p:spPr>
        </p:sp>
      </p:grpSp>
      <p:sp>
        <p:nvSpPr>
          <p:cNvPr id="3" name="矩形 2"/>
          <p:cNvSpPr/>
          <p:nvPr/>
        </p:nvSpPr>
        <p:spPr>
          <a:xfrm>
            <a:off x="253365" y="4990465"/>
            <a:ext cx="5184775" cy="14414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989" name="椭圆 80988"/>
          <p:cNvSpPr/>
          <p:nvPr/>
        </p:nvSpPr>
        <p:spPr>
          <a:xfrm>
            <a:off x="6466840" y="4081145"/>
            <a:ext cx="1397635" cy="198755"/>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54</a:t>
            </a:fld>
            <a:endParaRPr lang="zh-CN" altLang="en-US" strike="noStrike" noProof="1">
              <a:latin typeface="Times New Roman" panose="02020603050405020304" pitchFamily="18" charset="0"/>
              <a:ea typeface="宋体" panose="02010600030101010101" pitchFamily="2" charset="-122"/>
            </a:endParaRPr>
          </a:p>
        </p:txBody>
      </p:sp>
      <p:sp>
        <p:nvSpPr>
          <p:cNvPr id="11" name="文本框 10"/>
          <p:cNvSpPr txBox="1"/>
          <p:nvPr/>
        </p:nvSpPr>
        <p:spPr>
          <a:xfrm>
            <a:off x="1137920" y="5832475"/>
            <a:ext cx="7172960" cy="700405"/>
          </a:xfrm>
          <a:prstGeom prst="rect">
            <a:avLst/>
          </a:prstGeom>
          <a:noFill/>
        </p:spPr>
        <p:txBody>
          <a:bodyPr wrap="square" rtlCol="0">
            <a:spAutoFit/>
          </a:bodyPr>
          <a:lstStyle/>
          <a:p>
            <a:r>
              <a:rPr lang="en-US" altLang="zh-CN" sz="1800" noProof="0" dirty="0">
                <a:ln>
                  <a:noFill/>
                </a:ln>
                <a:solidFill>
                  <a:srgbClr val="0000FF"/>
                </a:solidFill>
                <a:effectLst/>
                <a:uLnTx/>
                <a:uFillTx/>
                <a:latin typeface="+mn-lt"/>
                <a:ea typeface="+mn-ea"/>
                <a:sym typeface="Symbol" panose="05050102010706020507"/>
              </a:rPr>
              <a:t></a:t>
            </a:r>
            <a:r>
              <a:rPr lang="en-US" altLang="zh-CN" sz="1800" b="0" baseline="-25000" noProof="0" dirty="0" err="1">
                <a:ln>
                  <a:noFill/>
                </a:ln>
                <a:effectLst/>
                <a:uLnTx/>
                <a:uFillTx/>
                <a:latin typeface="+mn-lt"/>
                <a:ea typeface="+mn-ea"/>
                <a:sym typeface="Symbol" panose="05050102010706020507"/>
              </a:rPr>
              <a:t>address</a:t>
            </a:r>
            <a:r>
              <a:rPr lang="en-US" altLang="zh-CN" sz="1800" b="0" noProof="0" dirty="0">
                <a:ln>
                  <a:noFill/>
                </a:ln>
                <a:effectLst/>
                <a:uLnTx/>
                <a:uFillTx/>
                <a:latin typeface="+mn-lt"/>
                <a:ea typeface="+mn-ea"/>
                <a:sym typeface="Symbol" panose="05050102010706020507"/>
              </a:rPr>
              <a:t>(</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studioname=name and title='Star Wars'</a:t>
            </a:r>
            <a:r>
              <a:rPr lang="en-US" altLang="zh-CN" sz="1800" b="0" spc="30" noProof="0" dirty="0">
                <a:ln>
                  <a:noFill/>
                </a:ln>
                <a:effectLst/>
                <a:uLnTx/>
                <a:uFillTx/>
                <a:latin typeface="+mn-lt"/>
                <a:ea typeface="+mn-ea"/>
                <a:sym typeface="Symbol" panose="05050102010706020507"/>
              </a:rPr>
              <a:t>(</a:t>
            </a:r>
            <a:r>
              <a:rPr lang="en-US" altLang="zh-CN" sz="1800" b="0" noProof="0" dirty="0">
                <a:ln>
                  <a:noFill/>
                </a:ln>
                <a:effectLst/>
                <a:uLnTx/>
                <a:uFillTx/>
                <a:latin typeface="+mn-lt"/>
                <a:ea typeface="+mn-ea"/>
                <a:sym typeface="Symbol" panose="05050102010706020507"/>
              </a:rPr>
              <a:t>movies</a:t>
            </a:r>
            <a:r>
              <a:rPr lang="en-US" altLang="zh-CN" sz="1800" b="0" noProof="0" dirty="0">
                <a:ln>
                  <a:noFill/>
                </a:ln>
                <a:solidFill>
                  <a:srgbClr val="0000FF"/>
                </a:solidFill>
                <a:effectLst/>
                <a:uLnTx/>
                <a:uFillTx/>
                <a:latin typeface="+mn-lt"/>
                <a:ea typeface="+mn-ea"/>
                <a:sym typeface="Symbol" panose="05050102010706020507"/>
              </a:rPr>
              <a:t>  </a:t>
            </a:r>
            <a:r>
              <a:rPr lang="en-US" altLang="zh-CN" sz="1800" b="0" noProof="0" dirty="0">
                <a:ln>
                  <a:noFill/>
                </a:ln>
                <a:effectLst/>
                <a:uLnTx/>
                <a:uFillTx/>
                <a:latin typeface="+mn-lt"/>
                <a:ea typeface="+mn-ea"/>
                <a:sym typeface="Symbol" panose="05050102010706020507"/>
              </a:rPr>
              <a:t>studio</a:t>
            </a:r>
            <a:r>
              <a:rPr lang="en-US" altLang="zh-CN" sz="1800" b="0" spc="30" noProof="0" dirty="0">
                <a:ln>
                  <a:noFill/>
                </a:ln>
                <a:effectLst/>
                <a:uLnTx/>
                <a:uFillTx/>
                <a:latin typeface="+mn-lt"/>
                <a:ea typeface="+mn-ea"/>
                <a:sym typeface="Symbol" panose="05050102010706020507"/>
              </a:rPr>
              <a:t>)</a:t>
            </a:r>
            <a:r>
              <a:rPr lang="en-US" altLang="zh-CN" sz="1800" b="0" noProof="0" dirty="0">
                <a:ln>
                  <a:noFill/>
                </a:ln>
                <a:effectLst/>
                <a:uLnTx/>
                <a:uFillTx/>
                <a:latin typeface="+mn-lt"/>
                <a:ea typeface="+mn-ea"/>
                <a:sym typeface="Symbol" panose="05050102010706020507"/>
              </a:rPr>
              <a:t>)</a:t>
            </a:r>
            <a:r>
              <a:rPr lang="zh-CN" altLang="en-US" sz="1800" b="0" noProof="0" dirty="0">
                <a:ln>
                  <a:noFill/>
                </a:ln>
                <a:effectLst/>
                <a:uLnTx/>
                <a:uFillTx/>
                <a:latin typeface="+mn-lt"/>
                <a:ea typeface="+mn-ea"/>
                <a:sym typeface="Symbol" panose="05050102010706020507"/>
              </a:rPr>
              <a:t>或</a:t>
            </a:r>
          </a:p>
          <a:p>
            <a:r>
              <a:rPr lang="en-US" altLang="zh-CN" sz="1800" noProof="0" dirty="0">
                <a:ln>
                  <a:noFill/>
                </a:ln>
                <a:solidFill>
                  <a:srgbClr val="0000FF"/>
                </a:solidFill>
                <a:effectLst/>
                <a:uLnTx/>
                <a:uFillTx/>
                <a:latin typeface="+mn-lt"/>
                <a:ea typeface="+mn-ea"/>
                <a:sym typeface="Symbol" panose="05050102010706020507"/>
              </a:rPr>
              <a:t></a:t>
            </a:r>
            <a:r>
              <a:rPr lang="en-US" altLang="zh-CN" sz="1800" b="0" baseline="-25000" noProof="0" dirty="0" err="1">
                <a:ln>
                  <a:noFill/>
                </a:ln>
                <a:effectLst/>
                <a:uLnTx/>
                <a:uFillTx/>
                <a:latin typeface="+mn-lt"/>
                <a:ea typeface="+mn-ea"/>
                <a:sym typeface="Symbol" panose="05050102010706020507"/>
              </a:rPr>
              <a:t>address</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studioname=name </a:t>
            </a:r>
            <a:r>
              <a:rPr lang="en-US" altLang="zh-CN" sz="1800" b="0" noProof="0" dirty="0">
                <a:ln>
                  <a:noFill/>
                </a:ln>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 </a:t>
            </a:r>
            <a:r>
              <a:rPr lang="en-US" altLang="zh-CN" sz="1800" b="0" noProof="0" dirty="0">
                <a:ln>
                  <a:noFill/>
                </a:ln>
                <a:effectLst/>
                <a:uLnTx/>
                <a:uFillTx/>
                <a:latin typeface="+mn-lt"/>
                <a:ea typeface="+mn-ea"/>
                <a:sym typeface="Symbol" panose="05050102010706020507"/>
              </a:rPr>
              <a:t>(</a:t>
            </a:r>
            <a:r>
              <a:rPr lang="en-US" altLang="zh-CN" sz="1800" spc="30" noProof="0" dirty="0">
                <a:ln>
                  <a:noFill/>
                </a:ln>
                <a:solidFill>
                  <a:srgbClr val="0000FF"/>
                </a:solidFill>
                <a:effectLst/>
                <a:uLnTx/>
                <a:uFillTx/>
                <a:latin typeface="+mn-lt"/>
                <a:ea typeface="+mn-ea"/>
                <a:sym typeface="Symbol" panose="05050102010706020507"/>
              </a:rPr>
              <a:t></a:t>
            </a:r>
            <a:r>
              <a:rPr lang="en-US" altLang="zh-CN" sz="1800" b="0" spc="30" baseline="-25000" noProof="0" dirty="0">
                <a:ln>
                  <a:noFill/>
                </a:ln>
                <a:effectLst/>
                <a:uLnTx/>
                <a:uFillTx/>
                <a:latin typeface="+mn-lt"/>
                <a:ea typeface="+mn-ea"/>
                <a:sym typeface="Symbol" panose="05050102010706020507"/>
              </a:rPr>
              <a:t> title='Star Wars'</a:t>
            </a:r>
            <a:r>
              <a:rPr lang="en-US" altLang="zh-CN" sz="1800" b="0" noProof="0" dirty="0">
                <a:ln>
                  <a:noFill/>
                </a:ln>
                <a:effectLst/>
                <a:uLnTx/>
                <a:uFillTx/>
                <a:latin typeface="+mn-lt"/>
                <a:ea typeface="+mn-ea"/>
                <a:sym typeface="Symbol" panose="05050102010706020507"/>
              </a:rPr>
              <a:t>movies</a:t>
            </a:r>
            <a:r>
              <a:rPr lang="en-US" altLang="zh-CN" sz="1800" b="0" spc="30" noProof="0" dirty="0">
                <a:ln>
                  <a:noFill/>
                </a:ln>
                <a:effectLst/>
                <a:uLnTx/>
                <a:uFillTx/>
                <a:latin typeface="+mn-lt"/>
                <a:ea typeface="+mn-ea"/>
                <a:sym typeface="Symbol" panose="05050102010706020507"/>
              </a:rPr>
              <a:t>)</a:t>
            </a:r>
            <a:r>
              <a:rPr lang="en-US" altLang="zh-CN" sz="1800" b="0" noProof="0" dirty="0">
                <a:ln>
                  <a:noFill/>
                </a:ln>
                <a:solidFill>
                  <a:srgbClr val="0000FF"/>
                </a:solidFill>
                <a:effectLst/>
                <a:uLnTx/>
                <a:uFillTx/>
                <a:latin typeface="+mn-lt"/>
                <a:ea typeface="+mn-ea"/>
                <a:sym typeface="Symbol" panose="05050102010706020507"/>
              </a:rPr>
              <a:t>  </a:t>
            </a:r>
            <a:r>
              <a:rPr lang="en-US" altLang="zh-CN" sz="1800" b="0" noProof="0" dirty="0">
                <a:ln>
                  <a:noFill/>
                </a:ln>
                <a:effectLst/>
                <a:uLnTx/>
                <a:uFillTx/>
                <a:latin typeface="+mn-lt"/>
                <a:ea typeface="+mn-ea"/>
                <a:sym typeface="Symbol" panose="05050102010706020507"/>
              </a:rPr>
              <a:t>studio</a:t>
            </a:r>
            <a:r>
              <a:rPr lang="en-US" altLang="zh-CN" sz="1800" b="0" spc="30" noProof="0" dirty="0">
                <a:ln>
                  <a:noFill/>
                </a:ln>
                <a:effectLst/>
                <a:uLnTx/>
                <a:uFillTx/>
                <a:latin typeface="+mn-lt"/>
                <a:ea typeface="+mn-ea"/>
                <a:sym typeface="Symbol" panose="05050102010706020507"/>
              </a:rPr>
              <a:t>)</a:t>
            </a:r>
            <a:endParaRPr lang="zh-CN" altLang="en-US" sz="1800" b="0" noProof="0" dirty="0">
              <a:ln>
                <a:noFill/>
              </a:ln>
              <a:effectLst/>
              <a:uLnTx/>
              <a:uFillTx/>
              <a:latin typeface="+mn-lt"/>
              <a:ea typeface="+mn-ea"/>
              <a:sym typeface="Symbol" panose="05050102010706020507"/>
            </a:endParaRPr>
          </a:p>
        </p:txBody>
      </p:sp>
    </p:spTree>
    <p:extLst>
      <p:ext uri="{BB962C8B-B14F-4D97-AF65-F5344CB8AC3E}">
        <p14:creationId xmlns:p14="http://schemas.microsoft.com/office/powerpoint/2010/main" val="51030182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p:txBody>
          <a:bodyPr anchor="ctr"/>
          <a:lstStyle/>
          <a:p>
            <a:r>
              <a:rPr lang="en-US" altLang="zh-CN" dirty="0"/>
              <a:t> </a:t>
            </a:r>
            <a:r>
              <a:rPr lang="zh-CN" altLang="en-US" dirty="0"/>
              <a:t>关系操纵</a:t>
            </a:r>
            <a:r>
              <a:rPr lang="en-US" altLang="zh-CN" dirty="0"/>
              <a:t>-</a:t>
            </a:r>
            <a:r>
              <a:rPr lang="zh-CN" altLang="en-US" dirty="0"/>
              <a:t>数据查询</a:t>
            </a:r>
          </a:p>
        </p:txBody>
      </p:sp>
      <p:sp>
        <p:nvSpPr>
          <p:cNvPr id="80899" name="文本占位符 80898"/>
          <p:cNvSpPr>
            <a:spLocks noGrp="1"/>
          </p:cNvSpPr>
          <p:nvPr>
            <p:ph type="body" idx="1"/>
          </p:nvPr>
        </p:nvSpPr>
        <p:spPr>
          <a:xfrm>
            <a:off x="-5715" y="1275080"/>
            <a:ext cx="8905240" cy="5410200"/>
          </a:xfrm>
        </p:spPr>
        <p:txBody>
          <a:bodyPr/>
          <a:lstStyle/>
          <a:p>
            <a:pPr>
              <a:lnSpc>
                <a:spcPct val="100000"/>
              </a:lnSpc>
            </a:pPr>
            <a:r>
              <a:rPr lang="zh-CN" altLang="en-US" dirty="0"/>
              <a:t>多张表上的数据查询</a:t>
            </a:r>
          </a:p>
          <a:p>
            <a:pPr lvl="1">
              <a:lnSpc>
                <a:spcPct val="100000"/>
              </a:lnSpc>
            </a:pPr>
            <a:r>
              <a:rPr lang="zh-CN" altLang="en-US" sz="2400" dirty="0"/>
              <a:t>先将多张表合并为一张表</a:t>
            </a:r>
          </a:p>
          <a:p>
            <a:pPr lvl="1">
              <a:lnSpc>
                <a:spcPct val="100000"/>
              </a:lnSpc>
            </a:pPr>
            <a:r>
              <a:rPr lang="zh-CN" altLang="en-US" sz="2400" dirty="0"/>
              <a:t>然后再利用单张表内的数据查询操作进行查询</a:t>
            </a:r>
          </a:p>
          <a:p>
            <a:pPr lvl="1">
              <a:lnSpc>
                <a:spcPct val="100000"/>
              </a:lnSpc>
            </a:pPr>
            <a:r>
              <a:rPr lang="zh-CN" altLang="en-US" sz="2400" dirty="0"/>
              <a:t>例如发行电影”Star Wars”的公司的公司地址</a:t>
            </a:r>
            <a:r>
              <a:rPr lang="zh-CN" altLang="en-US" sz="2400" dirty="0" smtClean="0"/>
              <a:t>及制作者名字</a:t>
            </a:r>
            <a:endParaRPr lang="zh-CN" altLang="en-US" sz="2400" dirty="0"/>
          </a:p>
          <a:p>
            <a:pPr lvl="3">
              <a:lnSpc>
                <a:spcPct val="100000"/>
              </a:lnSpc>
            </a:pPr>
            <a:endParaRPr lang="zh-CN" altLang="en-US" dirty="0"/>
          </a:p>
          <a:p>
            <a:pPr lvl="4">
              <a:lnSpc>
                <a:spcPct val="100000"/>
              </a:lnSpc>
            </a:pPr>
            <a:endParaRPr lang="zh-CN" altLang="en-US" sz="1400" dirty="0"/>
          </a:p>
          <a:p>
            <a:pPr lvl="3">
              <a:lnSpc>
                <a:spcPct val="100000"/>
              </a:lnSpc>
            </a:pPr>
            <a:endParaRPr lang="zh-CN" altLang="en-US" dirty="0"/>
          </a:p>
        </p:txBody>
      </p:sp>
      <p:grpSp>
        <p:nvGrpSpPr>
          <p:cNvPr id="82033" name="组合 82032"/>
          <p:cNvGrpSpPr/>
          <p:nvPr/>
        </p:nvGrpSpPr>
        <p:grpSpPr>
          <a:xfrm>
            <a:off x="3284220" y="3889375"/>
            <a:ext cx="5554980" cy="2660650"/>
            <a:chOff x="192" y="2450"/>
            <a:chExt cx="5376" cy="1676"/>
          </a:xfrm>
        </p:grpSpPr>
        <p:grpSp>
          <p:nvGrpSpPr>
            <p:cNvPr id="82031" name="组合 82030"/>
            <p:cNvGrpSpPr/>
            <p:nvPr/>
          </p:nvGrpSpPr>
          <p:grpSpPr>
            <a:xfrm>
              <a:off x="3360" y="2450"/>
              <a:ext cx="2208" cy="1676"/>
              <a:chOff x="3312" y="2546"/>
              <a:chExt cx="1872" cy="1676"/>
            </a:xfrm>
          </p:grpSpPr>
          <p:sp>
            <p:nvSpPr>
              <p:cNvPr id="81999" name="文本框 81998"/>
              <p:cNvSpPr txBox="1"/>
              <p:nvPr/>
            </p:nvSpPr>
            <p:spPr>
              <a:xfrm>
                <a:off x="3312" y="2559"/>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dirty="0">
                    <a:latin typeface="Times New Roman" panose="02020603050405020304" pitchFamily="18" charset="0"/>
                    <a:ea typeface="宋体" panose="02010600030101010101" pitchFamily="2" charset="-122"/>
                  </a:rPr>
                  <a:t>R</a:t>
                </a:r>
                <a:r>
                  <a:rPr lang="en-US" altLang="zh-CN" baseline="-25000" dirty="0">
                    <a:latin typeface="Times New Roman" panose="02020603050405020304" pitchFamily="18" charset="0"/>
                    <a:ea typeface="宋体" panose="02010600030101010101" pitchFamily="2" charset="-122"/>
                  </a:rPr>
                  <a:t>1</a:t>
                </a:r>
              </a:p>
            </p:txBody>
          </p:sp>
          <p:sp>
            <p:nvSpPr>
              <p:cNvPr id="82002" name="文本框 82001"/>
              <p:cNvSpPr txBox="1"/>
              <p:nvPr/>
            </p:nvSpPr>
            <p:spPr>
              <a:xfrm>
                <a:off x="3696"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a:t>
                </a:r>
              </a:p>
            </p:txBody>
          </p:sp>
          <p:sp>
            <p:nvSpPr>
              <p:cNvPr id="82003" name="文本框 82002"/>
              <p:cNvSpPr txBox="1"/>
              <p:nvPr/>
            </p:nvSpPr>
            <p:spPr>
              <a:xfrm>
                <a:off x="4080"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3</a:t>
                </a:r>
              </a:p>
            </p:txBody>
          </p:sp>
          <p:sp>
            <p:nvSpPr>
              <p:cNvPr id="82004" name="文本框 82003"/>
              <p:cNvSpPr txBox="1"/>
              <p:nvPr/>
            </p:nvSpPr>
            <p:spPr>
              <a:xfrm>
                <a:off x="4464"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4</a:t>
                </a:r>
              </a:p>
            </p:txBody>
          </p:sp>
          <p:sp>
            <p:nvSpPr>
              <p:cNvPr id="82005" name="文本框 82004"/>
              <p:cNvSpPr txBox="1"/>
              <p:nvPr/>
            </p:nvSpPr>
            <p:spPr>
              <a:xfrm>
                <a:off x="4848" y="2546"/>
                <a:ext cx="336"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5</a:t>
                </a:r>
              </a:p>
            </p:txBody>
          </p:sp>
          <p:sp>
            <p:nvSpPr>
              <p:cNvPr id="82006" name="直接连接符 82005"/>
              <p:cNvSpPr/>
              <p:nvPr/>
            </p:nvSpPr>
            <p:spPr>
              <a:xfrm>
                <a:off x="3456" y="2784"/>
                <a:ext cx="0" cy="96"/>
              </a:xfrm>
              <a:prstGeom prst="line">
                <a:avLst/>
              </a:prstGeom>
              <a:ln w="25400" cap="flat" cmpd="sng">
                <a:solidFill>
                  <a:schemeClr val="accent1"/>
                </a:solidFill>
                <a:prstDash val="solid"/>
                <a:headEnd type="none" w="med" len="med"/>
                <a:tailEnd type="none" w="med" len="med"/>
              </a:ln>
            </p:spPr>
          </p:sp>
          <p:sp>
            <p:nvSpPr>
              <p:cNvPr id="82007" name="直接连接符 82006"/>
              <p:cNvSpPr/>
              <p:nvPr/>
            </p:nvSpPr>
            <p:spPr>
              <a:xfrm>
                <a:off x="3888" y="2784"/>
                <a:ext cx="0" cy="96"/>
              </a:xfrm>
              <a:prstGeom prst="line">
                <a:avLst/>
              </a:prstGeom>
              <a:ln w="25400" cap="flat" cmpd="sng">
                <a:solidFill>
                  <a:schemeClr val="accent1"/>
                </a:solidFill>
                <a:prstDash val="solid"/>
                <a:headEnd type="none" w="med" len="med"/>
                <a:tailEnd type="none" w="med" len="med"/>
              </a:ln>
            </p:spPr>
          </p:sp>
          <p:sp>
            <p:nvSpPr>
              <p:cNvPr id="82010" name="直接连接符 82009"/>
              <p:cNvSpPr/>
              <p:nvPr/>
            </p:nvSpPr>
            <p:spPr>
              <a:xfrm>
                <a:off x="4992" y="2784"/>
                <a:ext cx="0" cy="1056"/>
              </a:xfrm>
              <a:prstGeom prst="line">
                <a:avLst/>
              </a:prstGeom>
              <a:ln w="25400" cap="flat" cmpd="sng">
                <a:solidFill>
                  <a:schemeClr val="accent1"/>
                </a:solidFill>
                <a:prstDash val="solid"/>
                <a:headEnd type="none" w="med" len="med"/>
                <a:tailEnd type="none" w="med" len="med"/>
              </a:ln>
            </p:spPr>
          </p:sp>
          <p:sp>
            <p:nvSpPr>
              <p:cNvPr id="82011" name="直接连接符 82010"/>
              <p:cNvSpPr/>
              <p:nvPr/>
            </p:nvSpPr>
            <p:spPr>
              <a:xfrm>
                <a:off x="3456" y="2880"/>
                <a:ext cx="432" cy="0"/>
              </a:xfrm>
              <a:prstGeom prst="line">
                <a:avLst/>
              </a:prstGeom>
              <a:ln w="25400" cap="flat" cmpd="sng">
                <a:solidFill>
                  <a:schemeClr val="accent1"/>
                </a:solidFill>
                <a:prstDash val="solid"/>
                <a:headEnd type="none" w="med" len="med"/>
                <a:tailEnd type="none" w="med" len="med"/>
              </a:ln>
            </p:spPr>
          </p:sp>
          <p:sp>
            <p:nvSpPr>
              <p:cNvPr id="82013" name="直接连接符 82012"/>
              <p:cNvSpPr/>
              <p:nvPr/>
            </p:nvSpPr>
            <p:spPr>
              <a:xfrm>
                <a:off x="3648" y="2880"/>
                <a:ext cx="0" cy="144"/>
              </a:xfrm>
              <a:prstGeom prst="line">
                <a:avLst/>
              </a:prstGeom>
              <a:ln w="25400" cap="flat" cmpd="sng">
                <a:solidFill>
                  <a:schemeClr val="accent1"/>
                </a:solidFill>
                <a:prstDash val="solid"/>
                <a:headEnd type="none" w="med" len="med"/>
                <a:tailEnd type="arrow" w="med" len="med"/>
              </a:ln>
            </p:spPr>
          </p:sp>
          <p:sp>
            <p:nvSpPr>
              <p:cNvPr id="82015" name="文本框 82014"/>
              <p:cNvSpPr txBox="1"/>
              <p:nvPr/>
            </p:nvSpPr>
            <p:spPr>
              <a:xfrm>
                <a:off x="3408" y="3026"/>
                <a:ext cx="480"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21</a:t>
                </a:r>
              </a:p>
            </p:txBody>
          </p:sp>
          <p:sp>
            <p:nvSpPr>
              <p:cNvPr id="82016" name="文本框 82015"/>
              <p:cNvSpPr txBox="1"/>
              <p:nvPr/>
            </p:nvSpPr>
            <p:spPr>
              <a:xfrm>
                <a:off x="4176" y="3026"/>
                <a:ext cx="480"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22</a:t>
                </a:r>
              </a:p>
            </p:txBody>
          </p:sp>
          <p:sp>
            <p:nvSpPr>
              <p:cNvPr id="82017" name="直接连接符 82016"/>
              <p:cNvSpPr/>
              <p:nvPr/>
            </p:nvSpPr>
            <p:spPr>
              <a:xfrm>
                <a:off x="3648" y="3264"/>
                <a:ext cx="0" cy="96"/>
              </a:xfrm>
              <a:prstGeom prst="line">
                <a:avLst/>
              </a:prstGeom>
              <a:ln w="25400" cap="flat" cmpd="sng">
                <a:solidFill>
                  <a:schemeClr val="accent1"/>
                </a:solidFill>
                <a:prstDash val="solid"/>
                <a:headEnd type="none" w="med" len="med"/>
                <a:tailEnd type="none" w="med" len="med"/>
              </a:ln>
            </p:spPr>
          </p:sp>
          <p:sp>
            <p:nvSpPr>
              <p:cNvPr id="82018" name="直接连接符 82017"/>
              <p:cNvSpPr/>
              <p:nvPr/>
            </p:nvSpPr>
            <p:spPr>
              <a:xfrm>
                <a:off x="4416" y="3264"/>
                <a:ext cx="0" cy="96"/>
              </a:xfrm>
              <a:prstGeom prst="line">
                <a:avLst/>
              </a:prstGeom>
              <a:ln w="25400" cap="flat" cmpd="sng">
                <a:solidFill>
                  <a:schemeClr val="accent1"/>
                </a:solidFill>
                <a:prstDash val="solid"/>
                <a:headEnd type="none" w="med" len="med"/>
                <a:tailEnd type="none" w="med" len="med"/>
              </a:ln>
            </p:spPr>
          </p:sp>
          <p:sp>
            <p:nvSpPr>
              <p:cNvPr id="82019" name="直接连接符 82018"/>
              <p:cNvSpPr/>
              <p:nvPr/>
            </p:nvSpPr>
            <p:spPr>
              <a:xfrm>
                <a:off x="3648" y="3360"/>
                <a:ext cx="768" cy="0"/>
              </a:xfrm>
              <a:prstGeom prst="line">
                <a:avLst/>
              </a:prstGeom>
              <a:ln w="25400" cap="flat" cmpd="sng">
                <a:solidFill>
                  <a:schemeClr val="accent1"/>
                </a:solidFill>
                <a:prstDash val="solid"/>
                <a:headEnd type="none" w="med" len="med"/>
                <a:tailEnd type="none" w="med" len="med"/>
              </a:ln>
            </p:spPr>
          </p:sp>
          <p:sp>
            <p:nvSpPr>
              <p:cNvPr id="82020" name="直接连接符 82019"/>
              <p:cNvSpPr/>
              <p:nvPr/>
            </p:nvSpPr>
            <p:spPr>
              <a:xfrm>
                <a:off x="4032" y="3360"/>
                <a:ext cx="0" cy="144"/>
              </a:xfrm>
              <a:prstGeom prst="line">
                <a:avLst/>
              </a:prstGeom>
              <a:ln w="25400" cap="flat" cmpd="sng">
                <a:solidFill>
                  <a:schemeClr val="accent1"/>
                </a:solidFill>
                <a:prstDash val="solid"/>
                <a:headEnd type="none" w="med" len="med"/>
                <a:tailEnd type="arrow" w="med" len="med"/>
              </a:ln>
            </p:spPr>
          </p:sp>
          <p:sp>
            <p:nvSpPr>
              <p:cNvPr id="82021" name="文本框 82020"/>
              <p:cNvSpPr txBox="1"/>
              <p:nvPr/>
            </p:nvSpPr>
            <p:spPr>
              <a:xfrm>
                <a:off x="3696" y="3510"/>
                <a:ext cx="672" cy="232"/>
              </a:xfrm>
              <a:prstGeom prst="rect">
                <a:avLst/>
              </a:prstGeom>
              <a:solidFill>
                <a:srgbClr val="EAEAEA"/>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31</a:t>
                </a:r>
              </a:p>
            </p:txBody>
          </p:sp>
          <p:sp>
            <p:nvSpPr>
              <p:cNvPr id="82022" name="直接连接符 82021"/>
              <p:cNvSpPr/>
              <p:nvPr/>
            </p:nvSpPr>
            <p:spPr>
              <a:xfrm>
                <a:off x="4032" y="3744"/>
                <a:ext cx="0" cy="96"/>
              </a:xfrm>
              <a:prstGeom prst="line">
                <a:avLst/>
              </a:prstGeom>
              <a:ln w="25400" cap="flat" cmpd="sng">
                <a:solidFill>
                  <a:schemeClr val="accent1"/>
                </a:solidFill>
                <a:prstDash val="solid"/>
                <a:headEnd type="none" w="med" len="med"/>
                <a:tailEnd type="none" w="med" len="med"/>
              </a:ln>
            </p:spPr>
          </p:sp>
          <p:sp>
            <p:nvSpPr>
              <p:cNvPr id="82023" name="直接连接符 82022"/>
              <p:cNvSpPr/>
              <p:nvPr/>
            </p:nvSpPr>
            <p:spPr>
              <a:xfrm>
                <a:off x="4032" y="3840"/>
                <a:ext cx="960" cy="0"/>
              </a:xfrm>
              <a:prstGeom prst="line">
                <a:avLst/>
              </a:prstGeom>
              <a:ln w="25400" cap="flat" cmpd="sng">
                <a:solidFill>
                  <a:schemeClr val="accent1"/>
                </a:solidFill>
                <a:prstDash val="solid"/>
                <a:headEnd type="none" w="med" len="med"/>
                <a:tailEnd type="none" w="med" len="med"/>
              </a:ln>
            </p:spPr>
          </p:sp>
          <p:sp>
            <p:nvSpPr>
              <p:cNvPr id="82024" name="直接连接符 82023"/>
              <p:cNvSpPr/>
              <p:nvPr/>
            </p:nvSpPr>
            <p:spPr>
              <a:xfrm>
                <a:off x="4512" y="3840"/>
                <a:ext cx="0" cy="144"/>
              </a:xfrm>
              <a:prstGeom prst="line">
                <a:avLst/>
              </a:prstGeom>
              <a:ln w="25400" cap="flat" cmpd="sng">
                <a:solidFill>
                  <a:schemeClr val="accent1"/>
                </a:solidFill>
                <a:prstDash val="solid"/>
                <a:headEnd type="none" w="med" len="med"/>
                <a:tailEnd type="arrow" w="med" len="med"/>
              </a:ln>
            </p:spPr>
          </p:sp>
          <p:sp>
            <p:nvSpPr>
              <p:cNvPr id="82025" name="直接连接符 82024"/>
              <p:cNvSpPr/>
              <p:nvPr/>
            </p:nvSpPr>
            <p:spPr>
              <a:xfrm>
                <a:off x="4224" y="2784"/>
                <a:ext cx="0" cy="96"/>
              </a:xfrm>
              <a:prstGeom prst="line">
                <a:avLst/>
              </a:prstGeom>
              <a:ln w="25400" cap="flat" cmpd="sng">
                <a:solidFill>
                  <a:schemeClr val="accent1"/>
                </a:solidFill>
                <a:prstDash val="solid"/>
                <a:headEnd type="none" w="med" len="med"/>
                <a:tailEnd type="none" w="med" len="med"/>
              </a:ln>
            </p:spPr>
          </p:sp>
          <p:sp>
            <p:nvSpPr>
              <p:cNvPr id="82026" name="直接连接符 82025"/>
              <p:cNvSpPr/>
              <p:nvPr/>
            </p:nvSpPr>
            <p:spPr>
              <a:xfrm>
                <a:off x="4656" y="2784"/>
                <a:ext cx="0" cy="96"/>
              </a:xfrm>
              <a:prstGeom prst="line">
                <a:avLst/>
              </a:prstGeom>
              <a:ln w="25400" cap="flat" cmpd="sng">
                <a:solidFill>
                  <a:schemeClr val="accent1"/>
                </a:solidFill>
                <a:prstDash val="solid"/>
                <a:headEnd type="none" w="med" len="med"/>
                <a:tailEnd type="none" w="med" len="med"/>
              </a:ln>
            </p:spPr>
          </p:sp>
          <p:sp>
            <p:nvSpPr>
              <p:cNvPr id="82027" name="直接连接符 82026"/>
              <p:cNvSpPr/>
              <p:nvPr/>
            </p:nvSpPr>
            <p:spPr>
              <a:xfrm>
                <a:off x="4224" y="2880"/>
                <a:ext cx="432" cy="0"/>
              </a:xfrm>
              <a:prstGeom prst="line">
                <a:avLst/>
              </a:prstGeom>
              <a:ln w="25400" cap="flat" cmpd="sng">
                <a:solidFill>
                  <a:schemeClr val="accent1"/>
                </a:solidFill>
                <a:prstDash val="solid"/>
                <a:headEnd type="none" w="med" len="med"/>
                <a:tailEnd type="none" w="med" len="med"/>
              </a:ln>
            </p:spPr>
          </p:sp>
          <p:sp>
            <p:nvSpPr>
              <p:cNvPr id="82028" name="直接连接符 82027"/>
              <p:cNvSpPr/>
              <p:nvPr/>
            </p:nvSpPr>
            <p:spPr>
              <a:xfrm>
                <a:off x="4416" y="2880"/>
                <a:ext cx="0" cy="144"/>
              </a:xfrm>
              <a:prstGeom prst="line">
                <a:avLst/>
              </a:prstGeom>
              <a:ln w="25400" cap="flat" cmpd="sng">
                <a:solidFill>
                  <a:schemeClr val="accent1"/>
                </a:solidFill>
                <a:prstDash val="solid"/>
                <a:headEnd type="none" w="med" len="med"/>
                <a:tailEnd type="arrow" w="med" len="med"/>
              </a:ln>
            </p:spPr>
          </p:sp>
          <p:sp>
            <p:nvSpPr>
              <p:cNvPr id="82029" name="文本框 82028"/>
              <p:cNvSpPr txBox="1"/>
              <p:nvPr/>
            </p:nvSpPr>
            <p:spPr>
              <a:xfrm>
                <a:off x="3888" y="3990"/>
                <a:ext cx="1248" cy="232"/>
              </a:xfrm>
              <a:prstGeom prst="rect">
                <a:avLst/>
              </a:prstGeom>
              <a:solidFill>
                <a:srgbClr val="66FFFF"/>
              </a:solidFill>
              <a:ln w="9525" cap="flat" cmpd="sng">
                <a:solidFill>
                  <a:schemeClr val="tx1"/>
                </a:solidFill>
                <a:prstDash val="solid"/>
                <a:miter/>
                <a:headEnd type="none" w="med" len="med"/>
                <a:tailEnd type="none" w="med" len="med"/>
              </a:ln>
            </p:spPr>
            <p:txBody>
              <a:bodyPr lIns="0" tIns="0" rIns="0" bIns="0" anchor="ctr">
                <a:spAutoFit/>
              </a:bodyPr>
              <a:lstStyle/>
              <a:p>
                <a:pPr>
                  <a:spcBef>
                    <a:spcPct val="50000"/>
                  </a:spcBef>
                </a:pPr>
                <a:r>
                  <a:rPr lang="en-US" altLang="zh-CN">
                    <a:latin typeface="Times New Roman" panose="02020603050405020304" pitchFamily="18" charset="0"/>
                    <a:ea typeface="宋体" panose="02010600030101010101" pitchFamily="2" charset="-122"/>
                  </a:rPr>
                  <a:t>R</a:t>
                </a:r>
                <a:endParaRPr lang="en-US" altLang="zh-CN" baseline="-25000">
                  <a:latin typeface="Times New Roman" panose="02020603050405020304" pitchFamily="18" charset="0"/>
                  <a:ea typeface="宋体" panose="02010600030101010101" pitchFamily="2" charset="-122"/>
                </a:endParaRPr>
              </a:p>
            </p:txBody>
          </p:sp>
        </p:grpSp>
        <p:sp>
          <p:nvSpPr>
            <p:cNvPr id="82032" name="矩形 82031"/>
            <p:cNvSpPr/>
            <p:nvPr/>
          </p:nvSpPr>
          <p:spPr>
            <a:xfrm>
              <a:off x="192" y="2640"/>
              <a:ext cx="3024" cy="1200"/>
            </a:xfrm>
            <a:prstGeom prst="rect">
              <a:avLst/>
            </a:prstGeom>
            <a:noFill/>
            <a:ln w="9525">
              <a:noFill/>
            </a:ln>
          </p:spPr>
          <p:txBody>
            <a:bodyPr/>
            <a:lstStyle/>
            <a:p>
              <a:pPr marL="742950" lvl="1" indent="-285750" algn="l">
                <a:lnSpc>
                  <a:spcPct val="110000"/>
                </a:lnSpc>
                <a:spcBef>
                  <a:spcPct val="20000"/>
                </a:spcBef>
                <a:buClr>
                  <a:schemeClr val="tx1"/>
                </a:buClr>
                <a:buFont typeface="Wingdings" panose="05000000000000000000" pitchFamily="2" charset="2"/>
                <a:buChar char="Ø"/>
              </a:pPr>
              <a:endParaRPr lang="zh-CN" altLang="en-US" b="1" dirty="0">
                <a:solidFill>
                  <a:schemeClr val="tx1"/>
                </a:solidFill>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55</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3310478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title"/>
          </p:nvPr>
        </p:nvSpPr>
        <p:spPr/>
        <p:txBody>
          <a:bodyPr anchor="ctr"/>
          <a:lstStyle/>
          <a:p>
            <a:r>
              <a:rPr lang="en-US" altLang="zh-CN"/>
              <a:t> </a:t>
            </a:r>
            <a:r>
              <a:rPr lang="en-US" altLang="zh-CN" dirty="0">
                <a:latin typeface="宋体" panose="02010600030101010101" pitchFamily="2" charset="-122"/>
              </a:rPr>
              <a:t> </a:t>
            </a:r>
            <a:r>
              <a:rPr lang="zh-CN" altLang="en-US" dirty="0">
                <a:latin typeface="宋体" panose="02010600030101010101" pitchFamily="2" charset="-122"/>
              </a:rPr>
              <a:t>关系操纵的表示</a:t>
            </a:r>
            <a:endParaRPr lang="zh-CN" altLang="en-US">
              <a:latin typeface="宋体" panose="02010600030101010101" pitchFamily="2" charset="-122"/>
            </a:endParaRPr>
          </a:p>
        </p:txBody>
      </p:sp>
      <p:sp>
        <p:nvSpPr>
          <p:cNvPr id="100355" name="文本占位符 100354"/>
          <p:cNvSpPr>
            <a:spLocks noGrp="1"/>
          </p:cNvSpPr>
          <p:nvPr>
            <p:ph type="body" idx="1"/>
          </p:nvPr>
        </p:nvSpPr>
        <p:spPr>
          <a:xfrm>
            <a:off x="304800" y="1259160"/>
            <a:ext cx="8650288" cy="5410200"/>
          </a:xfrm>
        </p:spPr>
        <p:txBody>
          <a:bodyPr/>
          <a:lstStyle/>
          <a:p>
            <a:r>
              <a:rPr lang="zh-CN" altLang="en-US" dirty="0"/>
              <a:t>关系上的五种基本操作与关系代数中的五种基本运算之间的对应关系</a:t>
            </a:r>
            <a:endParaRPr lang="zh-CN" altLang="en-US"/>
          </a:p>
        </p:txBody>
      </p:sp>
      <p:graphicFrame>
        <p:nvGraphicFramePr>
          <p:cNvPr id="100356" name="表格 100355"/>
          <p:cNvGraphicFramePr/>
          <p:nvPr/>
        </p:nvGraphicFramePr>
        <p:xfrm>
          <a:off x="995045" y="2440940"/>
          <a:ext cx="4343400" cy="3418522"/>
        </p:xfrm>
        <a:graphic>
          <a:graphicData uri="http://schemas.openxmlformats.org/drawingml/2006/table">
            <a:tbl>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tblGrid>
              <a:tr h="8207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关系上的五种</a:t>
                      </a:r>
                    </a:p>
                    <a:p>
                      <a:pPr marL="0" lvl="0" indent="0" algn="ctr">
                        <a:buNone/>
                      </a:pPr>
                      <a:r>
                        <a:rPr lang="zh-CN" altLang="en-US" dirty="0">
                          <a:solidFill>
                            <a:srgbClr val="FF0000"/>
                          </a:solidFill>
                        </a:rPr>
                        <a:t>基本操作</a:t>
                      </a:r>
                      <a:endParaRPr lang="zh-CN" altLang="en-US">
                        <a:solidFill>
                          <a:srgbClr val="FF0000"/>
                        </a:solidFill>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rgbClr val="FF0000"/>
                          </a:solidFill>
                        </a:rPr>
                        <a:t>关系代数中的</a:t>
                      </a:r>
                    </a:p>
                    <a:p>
                      <a:pPr marL="0" lvl="0" indent="0" algn="ctr">
                        <a:buNone/>
                      </a:pPr>
                      <a:r>
                        <a:rPr lang="zh-CN" altLang="en-US" dirty="0">
                          <a:solidFill>
                            <a:srgbClr val="FF0000"/>
                          </a:solidFill>
                        </a:rPr>
                        <a:t>五种基本运算</a:t>
                      </a:r>
                      <a:endParaRPr lang="zh-CN" altLang="en-US">
                        <a:solidFill>
                          <a:srgbClr val="FF0000"/>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元组选择</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选择运算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属性指定</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投影运算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关系的合并</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笛卡儿乘积</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元组的添加</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并运算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700">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元组的删除</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zh-CN" altLang="en-US" dirty="0">
                          <a:solidFill>
                            <a:schemeClr val="tx1"/>
                          </a:solidFill>
                        </a:rPr>
                        <a:t>差运算</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00383" name="组合 100382"/>
          <p:cNvGrpSpPr/>
          <p:nvPr/>
        </p:nvGrpSpPr>
        <p:grpSpPr>
          <a:xfrm>
            <a:off x="5802966" y="4725144"/>
            <a:ext cx="2743200" cy="1077169"/>
            <a:chOff x="3696" y="2880"/>
            <a:chExt cx="1728" cy="528"/>
          </a:xfrm>
        </p:grpSpPr>
        <p:sp>
          <p:nvSpPr>
            <p:cNvPr id="100379" name="右大括号 100378"/>
            <p:cNvSpPr/>
            <p:nvPr/>
          </p:nvSpPr>
          <p:spPr>
            <a:xfrm>
              <a:off x="3696" y="2880"/>
              <a:ext cx="96" cy="528"/>
            </a:xfrm>
            <a:prstGeom prst="rightBrace">
              <a:avLst>
                <a:gd name="adj1" fmla="val 45833"/>
                <a:gd name="adj2" fmla="val 50000"/>
              </a:avLst>
            </a:prstGeom>
            <a:noFill/>
            <a:ln w="25400" cap="flat" cmpd="sng">
              <a:solidFill>
                <a:schemeClr val="accent1"/>
              </a:solidFill>
              <a:prstDash val="solid"/>
              <a:headEnd type="none" w="med" len="med"/>
              <a:tailEnd type="none" w="med" len="med"/>
            </a:ln>
          </p:spPr>
          <p:txBody>
            <a:bodyPr/>
            <a:lstStyle/>
            <a:p>
              <a:endParaRPr lang="zh-CN" altLang="en-US"/>
            </a:p>
          </p:txBody>
        </p:sp>
        <p:sp>
          <p:nvSpPr>
            <p:cNvPr id="100380" name="文本框 100379"/>
            <p:cNvSpPr txBox="1"/>
            <p:nvPr/>
          </p:nvSpPr>
          <p:spPr>
            <a:xfrm>
              <a:off x="3792" y="2976"/>
              <a:ext cx="1632" cy="288"/>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宋体" panose="02010600030101010101" pitchFamily="2" charset="-122"/>
                </a:rPr>
                <a:t>传统的集合运算</a:t>
              </a:r>
              <a:endParaRPr lang="zh-CN" altLang="en-US">
                <a:latin typeface="Times New Roman" panose="02020603050405020304" pitchFamily="18" charset="0"/>
                <a:ea typeface="宋体" panose="02010600030101010101" pitchFamily="2" charset="-122"/>
              </a:endParaRPr>
            </a:p>
          </p:txBody>
        </p:sp>
      </p:grpSp>
      <p:grpSp>
        <p:nvGrpSpPr>
          <p:cNvPr id="100384" name="组合 100383"/>
          <p:cNvGrpSpPr/>
          <p:nvPr/>
        </p:nvGrpSpPr>
        <p:grpSpPr>
          <a:xfrm>
            <a:off x="5867400" y="3048000"/>
            <a:ext cx="2895600" cy="1219200"/>
            <a:chOff x="3696" y="1920"/>
            <a:chExt cx="1824" cy="768"/>
          </a:xfrm>
        </p:grpSpPr>
        <p:sp>
          <p:nvSpPr>
            <p:cNvPr id="100381" name="右大括号 100380"/>
            <p:cNvSpPr/>
            <p:nvPr/>
          </p:nvSpPr>
          <p:spPr>
            <a:xfrm>
              <a:off x="3696" y="1920"/>
              <a:ext cx="96" cy="768"/>
            </a:xfrm>
            <a:prstGeom prst="rightBrace">
              <a:avLst>
                <a:gd name="adj1" fmla="val 66666"/>
                <a:gd name="adj2" fmla="val 50000"/>
              </a:avLst>
            </a:prstGeom>
            <a:noFill/>
            <a:ln w="25400" cap="flat" cmpd="sng">
              <a:solidFill>
                <a:schemeClr val="accent1"/>
              </a:solidFill>
              <a:prstDash val="solid"/>
              <a:headEnd type="none" w="med" len="med"/>
              <a:tailEnd type="none" w="med" len="med"/>
            </a:ln>
          </p:spPr>
          <p:txBody>
            <a:bodyPr/>
            <a:lstStyle/>
            <a:p>
              <a:endParaRPr lang="zh-CN" altLang="en-US"/>
            </a:p>
          </p:txBody>
        </p:sp>
        <p:sp>
          <p:nvSpPr>
            <p:cNvPr id="100382" name="文本框 100381"/>
            <p:cNvSpPr txBox="1"/>
            <p:nvPr/>
          </p:nvSpPr>
          <p:spPr>
            <a:xfrm>
              <a:off x="3792" y="2160"/>
              <a:ext cx="1728" cy="288"/>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ea typeface="宋体" panose="02010600030101010101" pitchFamily="2" charset="-122"/>
                </a:rPr>
                <a:t>新引入的关系运算</a:t>
              </a:r>
              <a:endParaRPr lang="zh-CN" altLang="en-US">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56</a:t>
            </a:fld>
            <a:endParaRPr lang="zh-CN" altLang="en-US" strike="noStrike" noProof="1">
              <a:latin typeface="Times New Roman" panose="02020603050405020304" pitchFamily="18" charset="0"/>
              <a:ea typeface="宋体" panose="02010600030101010101" pitchFamily="2" charset="-122"/>
            </a:endParaRPr>
          </a:p>
        </p:txBody>
      </p:sp>
      <p:sp>
        <p:nvSpPr>
          <p:cNvPr id="3" name="矩形 2"/>
          <p:cNvSpPr/>
          <p:nvPr/>
        </p:nvSpPr>
        <p:spPr>
          <a:xfrm>
            <a:off x="945179" y="5881630"/>
            <a:ext cx="5074621" cy="830997"/>
          </a:xfrm>
          <a:prstGeom prst="rect">
            <a:avLst/>
          </a:prstGeom>
          <a:solidFill>
            <a:schemeClr val="accent2">
              <a:lumMod val="20000"/>
              <a:lumOff val="80000"/>
            </a:schemeClr>
          </a:solidFill>
        </p:spPr>
        <p:txBody>
          <a:bodyPr wrap="square">
            <a:spAutoFit/>
          </a:bodyPr>
          <a:lstStyle/>
          <a:p>
            <a:pPr>
              <a:lnSpc>
                <a:spcPct val="90000"/>
              </a:lnSpc>
            </a:pPr>
            <a:r>
              <a:rPr lang="zh-CN" altLang="en-US" dirty="0"/>
              <a:t>其它运算</a:t>
            </a:r>
          </a:p>
          <a:p>
            <a:pPr lvl="1">
              <a:lnSpc>
                <a:spcPct val="90000"/>
              </a:lnSpc>
            </a:pPr>
            <a:r>
              <a:rPr lang="zh-CN" altLang="en-US" dirty="0"/>
              <a:t>集合交、自然连接、除</a:t>
            </a:r>
            <a:r>
              <a:rPr lang="zh-CN" altLang="en-US" dirty="0" smtClean="0"/>
              <a:t>、更名</a:t>
            </a:r>
            <a:endParaRPr lang="zh-CN" altLang="en-US" dirty="0"/>
          </a:p>
        </p:txBody>
      </p:sp>
    </p:spTree>
    <p:extLst>
      <p:ext uri="{BB962C8B-B14F-4D97-AF65-F5344CB8AC3E}">
        <p14:creationId xmlns:p14="http://schemas.microsoft.com/office/powerpoint/2010/main" val="798143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0383"/>
                                        </p:tgtEl>
                                        <p:attrNameLst>
                                          <p:attrName>style.visibility</p:attrName>
                                        </p:attrNameLst>
                                      </p:cBhvr>
                                      <p:to>
                                        <p:strVal val="visible"/>
                                      </p:to>
                                    </p:set>
                                    <p:anim calcmode="lin" valueType="num">
                                      <p:cBhvr>
                                        <p:cTn id="7" dur="500" fill="hold"/>
                                        <p:tgtEl>
                                          <p:spTgt spid="100383"/>
                                        </p:tgtEl>
                                        <p:attrNameLst>
                                          <p:attrName>ppt_x</p:attrName>
                                        </p:attrNameLst>
                                      </p:cBhvr>
                                      <p:tavLst>
                                        <p:tav tm="0">
                                          <p:val>
                                            <p:strVal val="#ppt_x-#ppt_w/2"/>
                                          </p:val>
                                        </p:tav>
                                        <p:tav tm="100000">
                                          <p:val>
                                            <p:strVal val="#ppt_x"/>
                                          </p:val>
                                        </p:tav>
                                      </p:tavLst>
                                    </p:anim>
                                    <p:anim calcmode="lin" valueType="num">
                                      <p:cBhvr>
                                        <p:cTn id="8" dur="500" fill="hold"/>
                                        <p:tgtEl>
                                          <p:spTgt spid="100383"/>
                                        </p:tgtEl>
                                        <p:attrNameLst>
                                          <p:attrName>ppt_y</p:attrName>
                                        </p:attrNameLst>
                                      </p:cBhvr>
                                      <p:tavLst>
                                        <p:tav tm="0">
                                          <p:val>
                                            <p:strVal val="#ppt_y"/>
                                          </p:val>
                                        </p:tav>
                                        <p:tav tm="100000">
                                          <p:val>
                                            <p:strVal val="#ppt_y"/>
                                          </p:val>
                                        </p:tav>
                                      </p:tavLst>
                                    </p:anim>
                                    <p:anim calcmode="lin" valueType="num">
                                      <p:cBhvr>
                                        <p:cTn id="9" dur="500" fill="hold"/>
                                        <p:tgtEl>
                                          <p:spTgt spid="100383"/>
                                        </p:tgtEl>
                                        <p:attrNameLst>
                                          <p:attrName>ppt_w</p:attrName>
                                        </p:attrNameLst>
                                      </p:cBhvr>
                                      <p:tavLst>
                                        <p:tav tm="0">
                                          <p:val>
                                            <p:fltVal val="0"/>
                                          </p:val>
                                        </p:tav>
                                        <p:tav tm="100000">
                                          <p:val>
                                            <p:strVal val="#ppt_w"/>
                                          </p:val>
                                        </p:tav>
                                      </p:tavLst>
                                    </p:anim>
                                    <p:anim calcmode="lin" valueType="num">
                                      <p:cBhvr>
                                        <p:cTn id="10" dur="500" fill="hold"/>
                                        <p:tgtEl>
                                          <p:spTgt spid="10038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00384"/>
                                        </p:tgtEl>
                                        <p:attrNameLst>
                                          <p:attrName>style.visibility</p:attrName>
                                        </p:attrNameLst>
                                      </p:cBhvr>
                                      <p:to>
                                        <p:strVal val="visible"/>
                                      </p:to>
                                    </p:set>
                                    <p:anim calcmode="lin" valueType="num">
                                      <p:cBhvr>
                                        <p:cTn id="15" dur="500" fill="hold"/>
                                        <p:tgtEl>
                                          <p:spTgt spid="100384"/>
                                        </p:tgtEl>
                                        <p:attrNameLst>
                                          <p:attrName>ppt_x</p:attrName>
                                        </p:attrNameLst>
                                      </p:cBhvr>
                                      <p:tavLst>
                                        <p:tav tm="0">
                                          <p:val>
                                            <p:strVal val="#ppt_x-#ppt_w/2"/>
                                          </p:val>
                                        </p:tav>
                                        <p:tav tm="100000">
                                          <p:val>
                                            <p:strVal val="#ppt_x"/>
                                          </p:val>
                                        </p:tav>
                                      </p:tavLst>
                                    </p:anim>
                                    <p:anim calcmode="lin" valueType="num">
                                      <p:cBhvr>
                                        <p:cTn id="16" dur="500" fill="hold"/>
                                        <p:tgtEl>
                                          <p:spTgt spid="100384"/>
                                        </p:tgtEl>
                                        <p:attrNameLst>
                                          <p:attrName>ppt_y</p:attrName>
                                        </p:attrNameLst>
                                      </p:cBhvr>
                                      <p:tavLst>
                                        <p:tav tm="0">
                                          <p:val>
                                            <p:strVal val="#ppt_y"/>
                                          </p:val>
                                        </p:tav>
                                        <p:tav tm="100000">
                                          <p:val>
                                            <p:strVal val="#ppt_y"/>
                                          </p:val>
                                        </p:tav>
                                      </p:tavLst>
                                    </p:anim>
                                    <p:anim calcmode="lin" valueType="num">
                                      <p:cBhvr>
                                        <p:cTn id="17" dur="500" fill="hold"/>
                                        <p:tgtEl>
                                          <p:spTgt spid="100384"/>
                                        </p:tgtEl>
                                        <p:attrNameLst>
                                          <p:attrName>ppt_w</p:attrName>
                                        </p:attrNameLst>
                                      </p:cBhvr>
                                      <p:tavLst>
                                        <p:tav tm="0">
                                          <p:val>
                                            <p:fltVal val="0"/>
                                          </p:val>
                                        </p:tav>
                                        <p:tav tm="100000">
                                          <p:val>
                                            <p:strVal val="#ppt_w"/>
                                          </p:val>
                                        </p:tav>
                                      </p:tavLst>
                                    </p:anim>
                                    <p:anim calcmode="lin" valueType="num">
                                      <p:cBhvr>
                                        <p:cTn id="18" dur="500" fill="hold"/>
                                        <p:tgtEl>
                                          <p:spTgt spid="10038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01377"/>
          <p:cNvSpPr>
            <a:spLocks noGrp="1"/>
          </p:cNvSpPr>
          <p:nvPr>
            <p:ph type="title"/>
          </p:nvPr>
        </p:nvSpPr>
        <p:spPr/>
        <p:txBody>
          <a:bodyPr anchor="ctr"/>
          <a:lstStyle/>
          <a:p>
            <a:r>
              <a:rPr lang="zh-CN" dirty="0">
                <a:sym typeface="+mn-ea"/>
              </a:rPr>
              <a:t>并运算</a:t>
            </a:r>
            <a:r>
              <a:rPr lang="en-US" altLang="zh-CN" dirty="0">
                <a:latin typeface="Arial" panose="020B0604020202020204" pitchFamily="34" charset="0"/>
                <a:sym typeface="+mn-ea"/>
              </a:rPr>
              <a:t>∪</a:t>
            </a:r>
          </a:p>
        </p:txBody>
      </p:sp>
      <p:sp>
        <p:nvSpPr>
          <p:cNvPr id="101379" name="文本占位符 101378"/>
          <p:cNvSpPr>
            <a:spLocks noGrp="1"/>
          </p:cNvSpPr>
          <p:nvPr>
            <p:ph type="body" idx="1"/>
          </p:nvPr>
        </p:nvSpPr>
        <p:spPr>
          <a:xfrm>
            <a:off x="266700" y="1132205"/>
            <a:ext cx="8545830" cy="5410200"/>
          </a:xfrm>
        </p:spPr>
        <p:txBody>
          <a:bodyPr/>
          <a:lstStyle/>
          <a:p>
            <a:pPr>
              <a:lnSpc>
                <a:spcPct val="100000"/>
              </a:lnSpc>
              <a:spcBef>
                <a:spcPct val="10000"/>
              </a:spcBef>
            </a:pPr>
            <a:r>
              <a:rPr lang="zh-CN" altLang="en-US" dirty="0"/>
              <a:t>并运算：</a:t>
            </a:r>
            <a:r>
              <a:rPr lang="en-US" altLang="zh-CN" dirty="0"/>
              <a:t>R∪S</a:t>
            </a:r>
          </a:p>
          <a:p>
            <a:pPr lvl="1">
              <a:lnSpc>
                <a:spcPct val="100000"/>
              </a:lnSpc>
              <a:spcBef>
                <a:spcPct val="10000"/>
              </a:spcBef>
            </a:pPr>
            <a:r>
              <a:rPr lang="zh-CN" altLang="en-US" dirty="0"/>
              <a:t>条件</a:t>
            </a:r>
          </a:p>
          <a:p>
            <a:pPr lvl="2">
              <a:lnSpc>
                <a:spcPct val="100000"/>
              </a:lnSpc>
              <a:spcBef>
                <a:spcPct val="10000"/>
              </a:spcBef>
            </a:pPr>
            <a:r>
              <a:rPr lang="zh-CN" altLang="en-US" sz="2400" dirty="0">
                <a:solidFill>
                  <a:srgbClr val="FF0000"/>
                </a:solidFill>
              </a:rPr>
              <a:t>参与运算的两个关系必须是同类关系</a:t>
            </a:r>
            <a:r>
              <a:rPr lang="en-US" altLang="zh-CN" sz="2400" dirty="0"/>
              <a:t>(</a:t>
            </a:r>
            <a:r>
              <a:rPr lang="zh-CN" altLang="en-US" sz="2400" dirty="0"/>
              <a:t>具有相同的属性个数，且对应列所表示的属性应具有相同的值域</a:t>
            </a:r>
            <a:r>
              <a:rPr lang="en-US" altLang="zh-CN" sz="2400" dirty="0"/>
              <a:t>)</a:t>
            </a:r>
            <a:endParaRPr lang="zh-CN" altLang="en-US" sz="2400" dirty="0"/>
          </a:p>
          <a:p>
            <a:pPr lvl="1">
              <a:lnSpc>
                <a:spcPct val="100000"/>
              </a:lnSpc>
              <a:spcBef>
                <a:spcPct val="10000"/>
              </a:spcBef>
            </a:pPr>
            <a:r>
              <a:rPr lang="zh-CN" altLang="en-US" dirty="0"/>
              <a:t>结果</a:t>
            </a:r>
          </a:p>
          <a:p>
            <a:pPr lvl="2">
              <a:lnSpc>
                <a:spcPct val="100000"/>
              </a:lnSpc>
              <a:spcBef>
                <a:spcPct val="10000"/>
              </a:spcBef>
            </a:pPr>
            <a:r>
              <a:rPr lang="zh-CN" altLang="en-US" sz="2400" dirty="0"/>
              <a:t>关系模式不变，由所有属于关系</a:t>
            </a:r>
            <a:r>
              <a:rPr lang="en-US" altLang="zh-CN" sz="2400" dirty="0"/>
              <a:t>R</a:t>
            </a:r>
            <a:r>
              <a:rPr lang="zh-CN" altLang="en-US" sz="2400" dirty="0"/>
              <a:t>或属于关系</a:t>
            </a:r>
            <a:r>
              <a:rPr lang="en-US" altLang="zh-CN" sz="2400" dirty="0"/>
              <a:t>S</a:t>
            </a:r>
            <a:r>
              <a:rPr lang="zh-CN" altLang="en-US" sz="2400" dirty="0"/>
              <a:t>的元组所组成的集合</a:t>
            </a:r>
            <a:r>
              <a:rPr lang="en-US" altLang="zh-CN" sz="2400" dirty="0"/>
              <a:t>(</a:t>
            </a:r>
            <a:r>
              <a:rPr lang="zh-CN" altLang="en-US" sz="2400" b="1" dirty="0">
                <a:solidFill>
                  <a:srgbClr val="FF0000"/>
                </a:solidFill>
              </a:rPr>
              <a:t>不包含重复元祖</a:t>
            </a:r>
            <a:r>
              <a:rPr lang="en-US" altLang="zh-CN" sz="2400" dirty="0"/>
              <a:t>)</a:t>
            </a:r>
          </a:p>
        </p:txBody>
      </p:sp>
      <p:grpSp>
        <p:nvGrpSpPr>
          <p:cNvPr id="101380" name="组合 101379"/>
          <p:cNvGrpSpPr/>
          <p:nvPr/>
        </p:nvGrpSpPr>
        <p:grpSpPr>
          <a:xfrm>
            <a:off x="533400" y="4343400"/>
            <a:ext cx="8154988" cy="2382838"/>
            <a:chOff x="336" y="2736"/>
            <a:chExt cx="5137" cy="1501"/>
          </a:xfrm>
        </p:grpSpPr>
        <p:sp>
          <p:nvSpPr>
            <p:cNvPr id="101381" name="矩形 101380"/>
            <p:cNvSpPr/>
            <p:nvPr/>
          </p:nvSpPr>
          <p:spPr>
            <a:xfrm>
              <a:off x="1346" y="3449"/>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p:txBody>
        </p:sp>
        <p:sp>
          <p:nvSpPr>
            <p:cNvPr id="101382" name="矩形 101381"/>
            <p:cNvSpPr/>
            <p:nvPr/>
          </p:nvSpPr>
          <p:spPr>
            <a:xfrm>
              <a:off x="819" y="344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01383" name="矩形 101382"/>
            <p:cNvSpPr/>
            <p:nvPr/>
          </p:nvSpPr>
          <p:spPr>
            <a:xfrm>
              <a:off x="336" y="3443"/>
              <a:ext cx="483"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01384" name="矩形 101383"/>
            <p:cNvSpPr/>
            <p:nvPr/>
          </p:nvSpPr>
          <p:spPr>
            <a:xfrm>
              <a:off x="1346" y="314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385" name="矩形 101384"/>
            <p:cNvSpPr/>
            <p:nvPr/>
          </p:nvSpPr>
          <p:spPr>
            <a:xfrm>
              <a:off x="819" y="314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386" name="矩形 101385"/>
            <p:cNvSpPr/>
            <p:nvPr/>
          </p:nvSpPr>
          <p:spPr>
            <a:xfrm>
              <a:off x="336" y="314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387" name="直接连接符 101386"/>
            <p:cNvSpPr/>
            <p:nvPr/>
          </p:nvSpPr>
          <p:spPr>
            <a:xfrm>
              <a:off x="336" y="3147"/>
              <a:ext cx="1537" cy="0"/>
            </a:xfrm>
            <a:prstGeom prst="line">
              <a:avLst/>
            </a:prstGeom>
            <a:ln w="28575" cap="sq" cmpd="sng">
              <a:solidFill>
                <a:schemeClr val="tx1"/>
              </a:solidFill>
              <a:prstDash val="solid"/>
              <a:headEnd type="none" w="med" len="med"/>
              <a:tailEnd type="none" w="med" len="med"/>
            </a:ln>
          </p:spPr>
        </p:sp>
        <p:sp>
          <p:nvSpPr>
            <p:cNvPr id="101388" name="直接连接符 101387"/>
            <p:cNvSpPr/>
            <p:nvPr/>
          </p:nvSpPr>
          <p:spPr>
            <a:xfrm>
              <a:off x="336" y="3443"/>
              <a:ext cx="1537" cy="0"/>
            </a:xfrm>
            <a:prstGeom prst="line">
              <a:avLst/>
            </a:prstGeom>
            <a:ln w="12700" cap="flat" cmpd="sng">
              <a:solidFill>
                <a:schemeClr val="tx1"/>
              </a:solidFill>
              <a:prstDash val="solid"/>
              <a:headEnd type="none" w="med" len="med"/>
              <a:tailEnd type="none" w="med" len="med"/>
            </a:ln>
          </p:spPr>
        </p:sp>
        <p:sp>
          <p:nvSpPr>
            <p:cNvPr id="101389" name="直接连接符 101388"/>
            <p:cNvSpPr/>
            <p:nvPr/>
          </p:nvSpPr>
          <p:spPr>
            <a:xfrm>
              <a:off x="336" y="4176"/>
              <a:ext cx="1537" cy="0"/>
            </a:xfrm>
            <a:prstGeom prst="line">
              <a:avLst/>
            </a:prstGeom>
            <a:ln w="28575" cap="sq" cmpd="sng">
              <a:solidFill>
                <a:schemeClr val="tx1"/>
              </a:solidFill>
              <a:prstDash val="solid"/>
              <a:headEnd type="none" w="med" len="med"/>
              <a:tailEnd type="none" w="med" len="med"/>
            </a:ln>
          </p:spPr>
        </p:sp>
        <p:sp>
          <p:nvSpPr>
            <p:cNvPr id="101390" name="直接连接符 101389"/>
            <p:cNvSpPr/>
            <p:nvPr/>
          </p:nvSpPr>
          <p:spPr>
            <a:xfrm>
              <a:off x="336" y="3147"/>
              <a:ext cx="0" cy="1029"/>
            </a:xfrm>
            <a:prstGeom prst="line">
              <a:avLst/>
            </a:prstGeom>
            <a:ln w="28575" cap="sq" cmpd="sng">
              <a:solidFill>
                <a:schemeClr val="tx1"/>
              </a:solidFill>
              <a:prstDash val="solid"/>
              <a:headEnd type="none" w="med" len="med"/>
              <a:tailEnd type="none" w="med" len="med"/>
            </a:ln>
          </p:spPr>
        </p:sp>
        <p:sp>
          <p:nvSpPr>
            <p:cNvPr id="101391" name="直接连接符 101390"/>
            <p:cNvSpPr/>
            <p:nvPr/>
          </p:nvSpPr>
          <p:spPr>
            <a:xfrm>
              <a:off x="819" y="3147"/>
              <a:ext cx="0" cy="1029"/>
            </a:xfrm>
            <a:prstGeom prst="line">
              <a:avLst/>
            </a:prstGeom>
            <a:ln w="12700" cap="flat" cmpd="sng">
              <a:solidFill>
                <a:schemeClr val="tx1"/>
              </a:solidFill>
              <a:prstDash val="solid"/>
              <a:headEnd type="none" w="med" len="med"/>
              <a:tailEnd type="none" w="med" len="med"/>
            </a:ln>
          </p:spPr>
        </p:sp>
        <p:sp>
          <p:nvSpPr>
            <p:cNvPr id="101392" name="直接连接符 101391"/>
            <p:cNvSpPr/>
            <p:nvPr/>
          </p:nvSpPr>
          <p:spPr>
            <a:xfrm>
              <a:off x="1346" y="3147"/>
              <a:ext cx="0" cy="1029"/>
            </a:xfrm>
            <a:prstGeom prst="line">
              <a:avLst/>
            </a:prstGeom>
            <a:ln w="12700" cap="flat" cmpd="sng">
              <a:solidFill>
                <a:schemeClr val="tx1"/>
              </a:solidFill>
              <a:prstDash val="solid"/>
              <a:headEnd type="none" w="med" len="med"/>
              <a:tailEnd type="none" w="med" len="med"/>
            </a:ln>
          </p:spPr>
        </p:sp>
        <p:sp>
          <p:nvSpPr>
            <p:cNvPr id="101393" name="直接连接符 101392"/>
            <p:cNvSpPr/>
            <p:nvPr/>
          </p:nvSpPr>
          <p:spPr>
            <a:xfrm>
              <a:off x="1873" y="3147"/>
              <a:ext cx="0" cy="1029"/>
            </a:xfrm>
            <a:prstGeom prst="line">
              <a:avLst/>
            </a:prstGeom>
            <a:ln w="28575" cap="sq" cmpd="sng">
              <a:solidFill>
                <a:schemeClr val="tx1"/>
              </a:solidFill>
              <a:prstDash val="solid"/>
              <a:headEnd type="none" w="med" len="med"/>
              <a:tailEnd type="none" w="med" len="med"/>
            </a:ln>
          </p:spPr>
        </p:sp>
        <p:sp>
          <p:nvSpPr>
            <p:cNvPr id="101394" name="文本框 101393"/>
            <p:cNvSpPr txBox="1"/>
            <p:nvPr/>
          </p:nvSpPr>
          <p:spPr>
            <a:xfrm>
              <a:off x="385" y="2910"/>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sp>
          <p:nvSpPr>
            <p:cNvPr id="101395" name="矩形 101394"/>
            <p:cNvSpPr/>
            <p:nvPr/>
          </p:nvSpPr>
          <p:spPr>
            <a:xfrm>
              <a:off x="3123" y="3454"/>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p:txBody>
        </p:sp>
        <p:sp>
          <p:nvSpPr>
            <p:cNvPr id="101396" name="矩形 101395"/>
            <p:cNvSpPr/>
            <p:nvPr/>
          </p:nvSpPr>
          <p:spPr>
            <a:xfrm>
              <a:off x="2596" y="3454"/>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g</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p:txBody>
        </p:sp>
        <p:sp>
          <p:nvSpPr>
            <p:cNvPr id="101397" name="矩形 101396"/>
            <p:cNvSpPr/>
            <p:nvPr/>
          </p:nvSpPr>
          <p:spPr>
            <a:xfrm>
              <a:off x="2113" y="3454"/>
              <a:ext cx="483"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p:txBody>
        </p:sp>
        <p:sp>
          <p:nvSpPr>
            <p:cNvPr id="101398" name="矩形 101397"/>
            <p:cNvSpPr/>
            <p:nvPr/>
          </p:nvSpPr>
          <p:spPr>
            <a:xfrm>
              <a:off x="3123" y="3158"/>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399" name="矩形 101398"/>
            <p:cNvSpPr/>
            <p:nvPr/>
          </p:nvSpPr>
          <p:spPr>
            <a:xfrm>
              <a:off x="2596" y="3158"/>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400" name="矩形 101399"/>
            <p:cNvSpPr/>
            <p:nvPr/>
          </p:nvSpPr>
          <p:spPr>
            <a:xfrm>
              <a:off x="2113" y="3158"/>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401" name="直接连接符 101400"/>
            <p:cNvSpPr/>
            <p:nvPr/>
          </p:nvSpPr>
          <p:spPr>
            <a:xfrm>
              <a:off x="2113" y="3158"/>
              <a:ext cx="1537" cy="0"/>
            </a:xfrm>
            <a:prstGeom prst="line">
              <a:avLst/>
            </a:prstGeom>
            <a:ln w="28575" cap="sq" cmpd="sng">
              <a:solidFill>
                <a:schemeClr val="tx1"/>
              </a:solidFill>
              <a:prstDash val="solid"/>
              <a:headEnd type="none" w="med" len="med"/>
              <a:tailEnd type="none" w="med" len="med"/>
            </a:ln>
          </p:spPr>
        </p:sp>
        <p:sp>
          <p:nvSpPr>
            <p:cNvPr id="101402" name="直接连接符 101401"/>
            <p:cNvSpPr/>
            <p:nvPr/>
          </p:nvSpPr>
          <p:spPr>
            <a:xfrm>
              <a:off x="2113" y="3454"/>
              <a:ext cx="1537" cy="0"/>
            </a:xfrm>
            <a:prstGeom prst="line">
              <a:avLst/>
            </a:prstGeom>
            <a:ln w="12700" cap="flat" cmpd="sng">
              <a:solidFill>
                <a:schemeClr val="tx1"/>
              </a:solidFill>
              <a:prstDash val="solid"/>
              <a:headEnd type="none" w="med" len="med"/>
              <a:tailEnd type="none" w="med" len="med"/>
            </a:ln>
          </p:spPr>
        </p:sp>
        <p:sp>
          <p:nvSpPr>
            <p:cNvPr id="101403" name="直接连接符 101402"/>
            <p:cNvSpPr/>
            <p:nvPr/>
          </p:nvSpPr>
          <p:spPr>
            <a:xfrm>
              <a:off x="2113" y="3995"/>
              <a:ext cx="1537" cy="0"/>
            </a:xfrm>
            <a:prstGeom prst="line">
              <a:avLst/>
            </a:prstGeom>
            <a:ln w="28575" cap="sq" cmpd="sng">
              <a:solidFill>
                <a:schemeClr val="tx1"/>
              </a:solidFill>
              <a:prstDash val="solid"/>
              <a:headEnd type="none" w="med" len="med"/>
              <a:tailEnd type="none" w="med" len="med"/>
            </a:ln>
          </p:spPr>
        </p:sp>
        <p:sp>
          <p:nvSpPr>
            <p:cNvPr id="101404" name="直接连接符 101403"/>
            <p:cNvSpPr/>
            <p:nvPr/>
          </p:nvSpPr>
          <p:spPr>
            <a:xfrm>
              <a:off x="2113" y="3158"/>
              <a:ext cx="0" cy="837"/>
            </a:xfrm>
            <a:prstGeom prst="line">
              <a:avLst/>
            </a:prstGeom>
            <a:ln w="28575" cap="sq" cmpd="sng">
              <a:solidFill>
                <a:schemeClr val="tx1"/>
              </a:solidFill>
              <a:prstDash val="solid"/>
              <a:headEnd type="none" w="med" len="med"/>
              <a:tailEnd type="none" w="med" len="med"/>
            </a:ln>
          </p:spPr>
        </p:sp>
        <p:sp>
          <p:nvSpPr>
            <p:cNvPr id="101405" name="直接连接符 101404"/>
            <p:cNvSpPr/>
            <p:nvPr/>
          </p:nvSpPr>
          <p:spPr>
            <a:xfrm>
              <a:off x="2596" y="3158"/>
              <a:ext cx="0" cy="837"/>
            </a:xfrm>
            <a:prstGeom prst="line">
              <a:avLst/>
            </a:prstGeom>
            <a:ln w="12700" cap="flat" cmpd="sng">
              <a:solidFill>
                <a:schemeClr val="tx1"/>
              </a:solidFill>
              <a:prstDash val="solid"/>
              <a:headEnd type="none" w="med" len="med"/>
              <a:tailEnd type="none" w="med" len="med"/>
            </a:ln>
          </p:spPr>
        </p:sp>
        <p:sp>
          <p:nvSpPr>
            <p:cNvPr id="101406" name="直接连接符 101405"/>
            <p:cNvSpPr/>
            <p:nvPr/>
          </p:nvSpPr>
          <p:spPr>
            <a:xfrm>
              <a:off x="3123" y="3158"/>
              <a:ext cx="0" cy="837"/>
            </a:xfrm>
            <a:prstGeom prst="line">
              <a:avLst/>
            </a:prstGeom>
            <a:ln w="12700" cap="flat" cmpd="sng">
              <a:solidFill>
                <a:schemeClr val="tx1"/>
              </a:solidFill>
              <a:prstDash val="solid"/>
              <a:headEnd type="none" w="med" len="med"/>
              <a:tailEnd type="none" w="med" len="med"/>
            </a:ln>
          </p:spPr>
        </p:sp>
        <p:sp>
          <p:nvSpPr>
            <p:cNvPr id="101407" name="直接连接符 101406"/>
            <p:cNvSpPr/>
            <p:nvPr/>
          </p:nvSpPr>
          <p:spPr>
            <a:xfrm>
              <a:off x="3650" y="3158"/>
              <a:ext cx="0" cy="837"/>
            </a:xfrm>
            <a:prstGeom prst="line">
              <a:avLst/>
            </a:prstGeom>
            <a:ln w="28575" cap="sq" cmpd="sng">
              <a:solidFill>
                <a:schemeClr val="tx1"/>
              </a:solidFill>
              <a:prstDash val="solid"/>
              <a:headEnd type="none" w="med" len="med"/>
              <a:tailEnd type="none" w="med" len="med"/>
            </a:ln>
          </p:spPr>
        </p:sp>
        <p:sp>
          <p:nvSpPr>
            <p:cNvPr id="101408" name="文本框 101407"/>
            <p:cNvSpPr txBox="1"/>
            <p:nvPr/>
          </p:nvSpPr>
          <p:spPr>
            <a:xfrm>
              <a:off x="2162" y="2910"/>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a:t>
              </a:r>
            </a:p>
          </p:txBody>
        </p:sp>
        <p:sp>
          <p:nvSpPr>
            <p:cNvPr id="101409" name="矩形 101408"/>
            <p:cNvSpPr/>
            <p:nvPr/>
          </p:nvSpPr>
          <p:spPr>
            <a:xfrm>
              <a:off x="4946" y="3269"/>
              <a:ext cx="527"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p:txBody>
        </p:sp>
        <p:sp>
          <p:nvSpPr>
            <p:cNvPr id="101410" name="矩形 101409"/>
            <p:cNvSpPr/>
            <p:nvPr/>
          </p:nvSpPr>
          <p:spPr>
            <a:xfrm>
              <a:off x="4419" y="3269"/>
              <a:ext cx="527"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g</a:t>
              </a:r>
            </a:p>
          </p:txBody>
        </p:sp>
        <p:sp>
          <p:nvSpPr>
            <p:cNvPr id="101411" name="矩形 101410"/>
            <p:cNvSpPr/>
            <p:nvPr/>
          </p:nvSpPr>
          <p:spPr>
            <a:xfrm>
              <a:off x="3936" y="3269"/>
              <a:ext cx="483" cy="968"/>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01412" name="矩形 101411"/>
            <p:cNvSpPr/>
            <p:nvPr/>
          </p:nvSpPr>
          <p:spPr>
            <a:xfrm>
              <a:off x="4946" y="2973"/>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1413" name="矩形 101412"/>
            <p:cNvSpPr/>
            <p:nvPr/>
          </p:nvSpPr>
          <p:spPr>
            <a:xfrm>
              <a:off x="4419" y="2973"/>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1414" name="矩形 101413"/>
            <p:cNvSpPr/>
            <p:nvPr/>
          </p:nvSpPr>
          <p:spPr>
            <a:xfrm>
              <a:off x="3936" y="2973"/>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1415" name="直接连接符 101414"/>
            <p:cNvSpPr/>
            <p:nvPr/>
          </p:nvSpPr>
          <p:spPr>
            <a:xfrm>
              <a:off x="3936" y="2973"/>
              <a:ext cx="1537" cy="0"/>
            </a:xfrm>
            <a:prstGeom prst="line">
              <a:avLst/>
            </a:prstGeom>
            <a:ln w="28575" cap="sq" cmpd="sng">
              <a:solidFill>
                <a:schemeClr val="tx1"/>
              </a:solidFill>
              <a:prstDash val="solid"/>
              <a:headEnd type="none" w="med" len="med"/>
              <a:tailEnd type="none" w="med" len="med"/>
            </a:ln>
          </p:spPr>
        </p:sp>
        <p:sp>
          <p:nvSpPr>
            <p:cNvPr id="101416" name="直接连接符 101415"/>
            <p:cNvSpPr/>
            <p:nvPr/>
          </p:nvSpPr>
          <p:spPr>
            <a:xfrm>
              <a:off x="3936" y="3269"/>
              <a:ext cx="1537" cy="0"/>
            </a:xfrm>
            <a:prstGeom prst="line">
              <a:avLst/>
            </a:prstGeom>
            <a:ln w="12700" cap="flat" cmpd="sng">
              <a:solidFill>
                <a:schemeClr val="tx1"/>
              </a:solidFill>
              <a:prstDash val="solid"/>
              <a:headEnd type="none" w="med" len="med"/>
              <a:tailEnd type="none" w="med" len="med"/>
            </a:ln>
          </p:spPr>
        </p:sp>
        <p:sp>
          <p:nvSpPr>
            <p:cNvPr id="101417" name="直接连接符 101416"/>
            <p:cNvSpPr/>
            <p:nvPr/>
          </p:nvSpPr>
          <p:spPr>
            <a:xfrm>
              <a:off x="3936" y="4237"/>
              <a:ext cx="1537" cy="0"/>
            </a:xfrm>
            <a:prstGeom prst="line">
              <a:avLst/>
            </a:prstGeom>
            <a:ln w="28575" cap="sq" cmpd="sng">
              <a:solidFill>
                <a:schemeClr val="tx1"/>
              </a:solidFill>
              <a:prstDash val="solid"/>
              <a:headEnd type="none" w="med" len="med"/>
              <a:tailEnd type="none" w="med" len="med"/>
            </a:ln>
          </p:spPr>
        </p:sp>
        <p:sp>
          <p:nvSpPr>
            <p:cNvPr id="101418" name="直接连接符 101417"/>
            <p:cNvSpPr/>
            <p:nvPr/>
          </p:nvSpPr>
          <p:spPr>
            <a:xfrm>
              <a:off x="3936" y="2973"/>
              <a:ext cx="0" cy="1264"/>
            </a:xfrm>
            <a:prstGeom prst="line">
              <a:avLst/>
            </a:prstGeom>
            <a:ln w="28575" cap="sq" cmpd="sng">
              <a:solidFill>
                <a:schemeClr val="tx1"/>
              </a:solidFill>
              <a:prstDash val="solid"/>
              <a:headEnd type="none" w="med" len="med"/>
              <a:tailEnd type="none" w="med" len="med"/>
            </a:ln>
          </p:spPr>
        </p:sp>
        <p:sp>
          <p:nvSpPr>
            <p:cNvPr id="101419" name="直接连接符 101418"/>
            <p:cNvSpPr/>
            <p:nvPr/>
          </p:nvSpPr>
          <p:spPr>
            <a:xfrm>
              <a:off x="4419" y="2973"/>
              <a:ext cx="0" cy="1264"/>
            </a:xfrm>
            <a:prstGeom prst="line">
              <a:avLst/>
            </a:prstGeom>
            <a:ln w="12700" cap="flat" cmpd="sng">
              <a:solidFill>
                <a:schemeClr val="tx1"/>
              </a:solidFill>
              <a:prstDash val="solid"/>
              <a:headEnd type="none" w="med" len="med"/>
              <a:tailEnd type="none" w="med" len="med"/>
            </a:ln>
          </p:spPr>
        </p:sp>
        <p:sp>
          <p:nvSpPr>
            <p:cNvPr id="101420" name="直接连接符 101419"/>
            <p:cNvSpPr/>
            <p:nvPr/>
          </p:nvSpPr>
          <p:spPr>
            <a:xfrm>
              <a:off x="4946" y="2973"/>
              <a:ext cx="0" cy="1264"/>
            </a:xfrm>
            <a:prstGeom prst="line">
              <a:avLst/>
            </a:prstGeom>
            <a:ln w="12700" cap="flat" cmpd="sng">
              <a:solidFill>
                <a:schemeClr val="tx1"/>
              </a:solidFill>
              <a:prstDash val="solid"/>
              <a:headEnd type="none" w="med" len="med"/>
              <a:tailEnd type="none" w="med" len="med"/>
            </a:ln>
          </p:spPr>
        </p:sp>
        <p:sp>
          <p:nvSpPr>
            <p:cNvPr id="101421" name="直接连接符 101420"/>
            <p:cNvSpPr/>
            <p:nvPr/>
          </p:nvSpPr>
          <p:spPr>
            <a:xfrm>
              <a:off x="5473" y="2973"/>
              <a:ext cx="0" cy="1264"/>
            </a:xfrm>
            <a:prstGeom prst="line">
              <a:avLst/>
            </a:prstGeom>
            <a:ln w="28575" cap="sq" cmpd="sng">
              <a:solidFill>
                <a:schemeClr val="tx1"/>
              </a:solidFill>
              <a:prstDash val="solid"/>
              <a:headEnd type="none" w="med" len="med"/>
              <a:tailEnd type="none" w="med" len="med"/>
            </a:ln>
          </p:spPr>
        </p:sp>
        <p:sp>
          <p:nvSpPr>
            <p:cNvPr id="101422" name="文本框 101421"/>
            <p:cNvSpPr txBox="1"/>
            <p:nvPr/>
          </p:nvSpPr>
          <p:spPr>
            <a:xfrm>
              <a:off x="3985" y="2736"/>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R∪S</a:t>
              </a:r>
            </a:p>
          </p:txBody>
        </p:sp>
      </p:grpSp>
      <p:grpSp>
        <p:nvGrpSpPr>
          <p:cNvPr id="101427" name="组合 101426"/>
          <p:cNvGrpSpPr/>
          <p:nvPr/>
        </p:nvGrpSpPr>
        <p:grpSpPr>
          <a:xfrm>
            <a:off x="609600" y="5562600"/>
            <a:ext cx="8001000" cy="685800"/>
            <a:chOff x="384" y="3504"/>
            <a:chExt cx="5040" cy="432"/>
          </a:xfrm>
        </p:grpSpPr>
        <p:sp>
          <p:nvSpPr>
            <p:cNvPr id="101423" name="矩形 101422"/>
            <p:cNvSpPr/>
            <p:nvPr/>
          </p:nvSpPr>
          <p:spPr>
            <a:xfrm>
              <a:off x="384" y="3696"/>
              <a:ext cx="1440" cy="240"/>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1424" name="矩形 101423"/>
            <p:cNvSpPr/>
            <p:nvPr/>
          </p:nvSpPr>
          <p:spPr>
            <a:xfrm>
              <a:off x="2160" y="3744"/>
              <a:ext cx="1440"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1425" name="矩形 101424"/>
            <p:cNvSpPr/>
            <p:nvPr/>
          </p:nvSpPr>
          <p:spPr>
            <a:xfrm>
              <a:off x="3984" y="3504"/>
              <a:ext cx="1440" cy="240"/>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57</a:t>
            </a:fld>
            <a:endParaRPr lang="zh-CN" altLang="en-US" strike="noStrike" noProof="1">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6781801" y="28216"/>
            <a:ext cx="2182687" cy="1954531"/>
          </a:xfrm>
          <a:prstGeom prst="rect">
            <a:avLst/>
          </a:prstGeom>
        </p:spPr>
      </p:pic>
      <p:pic>
        <p:nvPicPr>
          <p:cNvPr id="4" name="图片 3"/>
          <p:cNvPicPr>
            <a:picLocks noChangeAspect="1"/>
          </p:cNvPicPr>
          <p:nvPr/>
        </p:nvPicPr>
        <p:blipFill>
          <a:blip r:embed="rId3"/>
          <a:stretch>
            <a:fillRect/>
          </a:stretch>
        </p:blipFill>
        <p:spPr>
          <a:xfrm>
            <a:off x="3059831" y="1184085"/>
            <a:ext cx="4313707" cy="474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05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ppt_x"/>
                                          </p:val>
                                        </p:tav>
                                        <p:tav tm="100000">
                                          <p:val>
                                            <p:strVal val="#ppt_x"/>
                                          </p:val>
                                        </p:tav>
                                      </p:tavLst>
                                    </p:anim>
                                    <p:anim calcmode="lin" valueType="num">
                                      <p:cBhvr additive="base">
                                        <p:cTn id="8" dur="500" fill="hold"/>
                                        <p:tgtEl>
                                          <p:spTgt spid="1013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1427"/>
                                        </p:tgtEl>
                                        <p:attrNameLst>
                                          <p:attrName>style.visibility</p:attrName>
                                        </p:attrNameLst>
                                      </p:cBhvr>
                                      <p:to>
                                        <p:strVal val="visible"/>
                                      </p:to>
                                    </p:set>
                                    <p:animEffect transition="in" filter="blinds(horizontal)">
                                      <p:cBhvr>
                                        <p:cTn id="13" dur="500"/>
                                        <p:tgtEl>
                                          <p:spTgt spid="10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文本占位符 97282"/>
          <p:cNvSpPr>
            <a:spLocks noGrp="1"/>
          </p:cNvSpPr>
          <p:nvPr>
            <p:ph type="body" idx="1"/>
          </p:nvPr>
        </p:nvSpPr>
        <p:spPr>
          <a:xfrm>
            <a:off x="353695" y="1196975"/>
            <a:ext cx="8458200" cy="1371600"/>
          </a:xfrm>
        </p:spPr>
        <p:txBody>
          <a:bodyPr/>
          <a:lstStyle/>
          <a:p>
            <a:pPr>
              <a:spcBef>
                <a:spcPct val="10000"/>
              </a:spcBef>
            </a:pPr>
            <a:r>
              <a:rPr lang="zh-CN" sz="2800" dirty="0">
                <a:solidFill>
                  <a:srgbClr val="0000FF"/>
                </a:solidFill>
                <a:sym typeface="+mn-ea"/>
              </a:rPr>
              <a:t>关系操纵中的</a:t>
            </a:r>
            <a:r>
              <a:rPr lang="zh-CN" sz="2800" dirty="0" smtClean="0">
                <a:solidFill>
                  <a:srgbClr val="0000FF"/>
                </a:solidFill>
                <a:sym typeface="+mn-ea"/>
              </a:rPr>
              <a:t>添加可用</a:t>
            </a:r>
            <a:r>
              <a:rPr lang="zh-CN" sz="2800" dirty="0">
                <a:solidFill>
                  <a:srgbClr val="0000FF"/>
                </a:solidFill>
                <a:sym typeface="+mn-ea"/>
              </a:rPr>
              <a:t>关系代数的</a:t>
            </a:r>
            <a:r>
              <a:rPr lang="zh-CN" sz="2800" dirty="0" smtClean="0">
                <a:solidFill>
                  <a:srgbClr val="0000FF"/>
                </a:solidFill>
                <a:sym typeface="+mn-ea"/>
              </a:rPr>
              <a:t>并表达</a:t>
            </a:r>
            <a:endParaRPr lang="zh-CN" altLang="en-US" sz="2800" dirty="0">
              <a:solidFill>
                <a:srgbClr val="0000FF"/>
              </a:solidFill>
            </a:endParaRPr>
          </a:p>
        </p:txBody>
      </p:sp>
      <p:grpSp>
        <p:nvGrpSpPr>
          <p:cNvPr id="97287" name="组合 97286"/>
          <p:cNvGrpSpPr/>
          <p:nvPr/>
        </p:nvGrpSpPr>
        <p:grpSpPr>
          <a:xfrm>
            <a:off x="323850" y="1801813"/>
            <a:ext cx="8820151" cy="3814763"/>
            <a:chOff x="204" y="1279"/>
            <a:chExt cx="5556" cy="2403"/>
          </a:xfrm>
        </p:grpSpPr>
        <p:sp>
          <p:nvSpPr>
            <p:cNvPr id="97285" name="矩形 97284"/>
            <p:cNvSpPr/>
            <p:nvPr/>
          </p:nvSpPr>
          <p:spPr>
            <a:xfrm>
              <a:off x="303" y="1762"/>
              <a:ext cx="3965" cy="1920"/>
            </a:xfrm>
            <a:prstGeom prst="rect">
              <a:avLst/>
            </a:prstGeom>
            <a:noFill/>
            <a:ln w="9525">
              <a:noFill/>
            </a:ln>
          </p:spPr>
          <p:txBody>
            <a:bodyPr/>
            <a:lstStyle/>
            <a:p>
              <a:pPr marL="342900" indent="-342900" algn="l">
                <a:lnSpc>
                  <a:spcPct val="110000"/>
                </a:lnSpc>
                <a:spcBef>
                  <a:spcPct val="10000"/>
                </a:spcBef>
                <a:buClr>
                  <a:schemeClr val="tx1"/>
                </a:buClr>
                <a:buFont typeface="Wingdings" panose="05000000000000000000" pitchFamily="2" charset="2"/>
                <a:buNone/>
              </a:pPr>
              <a:r>
                <a:rPr lang="en-US" altLang="zh-CN" sz="2000" dirty="0" err="1">
                  <a:solidFill>
                    <a:schemeClr val="bg2"/>
                  </a:solidFill>
                  <a:latin typeface="Times New Roman" panose="02020603050405020304" pitchFamily="18" charset="0"/>
                  <a:ea typeface="宋体" panose="02010600030101010101" pitchFamily="2" charset="-122"/>
                </a:rPr>
                <a:t>moviestar</a:t>
              </a:r>
              <a:r>
                <a:rPr lang="zh-CN" altLang="en-US" sz="2000" dirty="0">
                  <a:solidFill>
                    <a:schemeClr val="bg2"/>
                  </a:solidFill>
                  <a:latin typeface="宋体" panose="02010600030101010101" pitchFamily="2" charset="-122"/>
                  <a:ea typeface="宋体" panose="02010600030101010101" pitchFamily="2" charset="-122"/>
                </a:rPr>
                <a:t>＝</a:t>
              </a:r>
              <a:r>
                <a:rPr lang="en-US" altLang="zh-CN" sz="2000" dirty="0">
                  <a:solidFill>
                    <a:schemeClr val="bg2"/>
                  </a:solidFill>
                  <a:latin typeface="Times New Roman" panose="02020603050405020304" pitchFamily="18" charset="0"/>
                  <a:ea typeface="宋体" panose="0201060003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dirty="0">
                  <a:solidFill>
                    <a:schemeClr val="bg2"/>
                  </a:solidFill>
                  <a:latin typeface="宋体" panose="02010600030101010101" pitchFamily="2" charset="-122"/>
                  <a:ea typeface="宋体" panose="02010600030101010101" pitchFamily="2" charset="-122"/>
                </a:rPr>
                <a: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Alec Baldwin, Baldwin Av.,  M,  1977-06-07</a:t>
              </a: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Debra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Winger,A</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way,F,1978-05-06</a:t>
              </a:r>
              <a:r>
                <a:rPr lang="en-US" altLang="zh-CN"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b="1"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(Harrison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Ford,Prefect</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Rd.,M,1955-05-05)，</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(Jack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Nicholson,X</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path,M,1949-05-05)，</a:t>
              </a:r>
            </a:p>
            <a:p>
              <a:pPr marL="742950" lvl="1" indent="-285750" algn="l">
                <a:lnSpc>
                  <a:spcPct val="110000"/>
                </a:lnSpc>
                <a:spcBef>
                  <a:spcPct val="10000"/>
                </a:spcBef>
                <a:buClr>
                  <a:schemeClr val="tx1"/>
                </a:buClr>
                <a:buFont typeface="Wingdings" panose="05000000000000000000" pitchFamily="2" charset="2"/>
                <a:buNone/>
              </a:pP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(Jane </a:t>
              </a:r>
              <a:r>
                <a:rPr sz="2000"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rPr>
                <a:t>Fonda,Turner</a:t>
              </a:r>
              <a:r>
                <a:rPr sz="2000"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rPr>
                <a:t> Av.,F,1977-07-07) </a:t>
              </a:r>
            </a:p>
            <a:p>
              <a:pPr marL="342900" indent="-342900" algn="l">
                <a:lnSpc>
                  <a:spcPct val="110000"/>
                </a:lnSpc>
                <a:spcBef>
                  <a:spcPct val="10000"/>
                </a:spcBef>
                <a:buClr>
                  <a:schemeClr val="tx1"/>
                </a:buClr>
                <a:buFont typeface="Wingdings" panose="05000000000000000000" pitchFamily="2" charset="2"/>
                <a:buNone/>
              </a:pPr>
              <a:r>
                <a:rPr lang="en-US" altLang="zh-CN" sz="2000" dirty="0">
                  <a:solidFill>
                    <a:schemeClr val="bg2"/>
                  </a:solidFill>
                  <a:latin typeface="Times New Roman" panose="02020603050405020304" pitchFamily="18" charset="0"/>
                  <a:ea typeface="宋体" panose="02010600030101010101" pitchFamily="2" charset="-122"/>
                </a:rPr>
                <a:t>} </a:t>
              </a:r>
            </a:p>
          </p:txBody>
        </p:sp>
        <p:sp>
          <p:nvSpPr>
            <p:cNvPr id="97286" name="矩形 97285"/>
            <p:cNvSpPr/>
            <p:nvPr/>
          </p:nvSpPr>
          <p:spPr>
            <a:xfrm>
              <a:off x="204" y="1279"/>
              <a:ext cx="5556" cy="768"/>
            </a:xfrm>
            <a:prstGeom prst="rect">
              <a:avLst/>
            </a:prstGeom>
            <a:noFill/>
            <a:ln w="9525">
              <a:noFill/>
            </a:ln>
          </p:spPr>
          <p:txBody>
            <a:bodyPr/>
            <a:lstStyle/>
            <a:p>
              <a:pPr marL="342900" indent="-342900" algn="l">
                <a:spcBef>
                  <a:spcPct val="10000"/>
                </a:spcBef>
                <a:buClr>
                  <a:schemeClr val="accent2"/>
                </a:buClr>
              </a:pPr>
              <a:r>
                <a:rPr lang="zh-CN" altLang="en-US" dirty="0">
                  <a:solidFill>
                    <a:schemeClr val="bg2"/>
                  </a:solidFill>
                  <a:latin typeface="Times New Roman" panose="02020603050405020304" pitchFamily="18" charset="0"/>
                  <a:ea typeface="宋体" panose="02010600030101010101" pitchFamily="2" charset="-122"/>
                </a:rPr>
                <a:t>【例】</a:t>
              </a:r>
              <a:r>
                <a:rPr lang="zh-CN" altLang="en-US" dirty="0">
                  <a:solidFill>
                    <a:schemeClr val="bg2"/>
                  </a:solidFill>
                  <a:latin typeface="Times New Roman" panose="02020603050405020304" pitchFamily="18" charset="0"/>
                  <a:ea typeface="宋体" panose="02010600030101010101" pitchFamily="2" charset="-122"/>
                  <a:sym typeface="+mn-ea"/>
                </a:rPr>
                <a:t>可将如表所示的关系</a:t>
              </a:r>
              <a:r>
                <a:rPr lang="en-US" altLang="zh-CN" dirty="0">
                  <a:solidFill>
                    <a:schemeClr val="bg2"/>
                  </a:solidFill>
                  <a:latin typeface="Times New Roman" panose="02020603050405020304" pitchFamily="18" charset="0"/>
                  <a:ea typeface="宋体" panose="02010600030101010101" pitchFamily="2" charset="-122"/>
                  <a:sym typeface="+mn-ea"/>
                </a:rPr>
                <a:t>moviestar</a:t>
              </a:r>
              <a:r>
                <a:rPr lang="zh-CN" altLang="en-US" dirty="0">
                  <a:solidFill>
                    <a:schemeClr val="bg2"/>
                  </a:solidFill>
                  <a:latin typeface="Times New Roman" panose="02020603050405020304" pitchFamily="18" charset="0"/>
                  <a:ea typeface="宋体" panose="02010600030101010101" pitchFamily="2" charset="-122"/>
                  <a:sym typeface="+mn-ea"/>
                </a:rPr>
                <a:t>表示为下面的</a:t>
              </a:r>
              <a:r>
                <a:rPr lang="en-US" altLang="zh-CN" dirty="0">
                  <a:solidFill>
                    <a:schemeClr val="bg2"/>
                  </a:solidFill>
                  <a:latin typeface="Times New Roman" panose="02020603050405020304" pitchFamily="18" charset="0"/>
                  <a:ea typeface="宋体" panose="02010600030101010101" pitchFamily="2" charset="-122"/>
                  <a:sym typeface="+mn-ea"/>
                </a:rPr>
                <a:t>5</a:t>
              </a:r>
              <a:r>
                <a:rPr lang="zh-CN" altLang="en-US" dirty="0">
                  <a:solidFill>
                    <a:schemeClr val="bg2"/>
                  </a:solidFill>
                  <a:latin typeface="Times New Roman" panose="02020603050405020304" pitchFamily="18" charset="0"/>
                  <a:ea typeface="宋体" panose="02010600030101010101" pitchFamily="2" charset="-122"/>
                  <a:sym typeface="+mn-ea"/>
                </a:rPr>
                <a:t>元有序组的集合：</a:t>
              </a:r>
              <a:endParaRPr lang="zh-CN" altLang="en-US" dirty="0">
                <a:solidFill>
                  <a:schemeClr val="bg2"/>
                </a:solidFill>
                <a:latin typeface="Times New Roman" panose="02020603050405020304" pitchFamily="18" charset="0"/>
                <a:ea typeface="宋体" panose="02010600030101010101" pitchFamily="2" charset="-122"/>
              </a:endParaRPr>
            </a:p>
          </p:txBody>
        </p:sp>
      </p:grpSp>
      <p:grpSp>
        <p:nvGrpSpPr>
          <p:cNvPr id="4" name="组合 3"/>
          <p:cNvGrpSpPr/>
          <p:nvPr/>
        </p:nvGrpSpPr>
        <p:grpSpPr>
          <a:xfrm>
            <a:off x="5363845" y="4171950"/>
            <a:ext cx="3698240" cy="1601470"/>
            <a:chOff x="7320" y="4550"/>
            <a:chExt cx="6886" cy="3025"/>
          </a:xfrm>
        </p:grpSpPr>
        <p:pic>
          <p:nvPicPr>
            <p:cNvPr id="2" name="图片 1"/>
            <p:cNvPicPr>
              <a:picLocks noChangeAspect="1"/>
            </p:cNvPicPr>
            <p:nvPr/>
          </p:nvPicPr>
          <p:blipFill>
            <a:blip r:embed="rId2"/>
            <a:stretch>
              <a:fillRect/>
            </a:stretch>
          </p:blipFill>
          <p:spPr>
            <a:xfrm>
              <a:off x="7320" y="5178"/>
              <a:ext cx="6886" cy="2397"/>
            </a:xfrm>
            <a:prstGeom prst="rect">
              <a:avLst/>
            </a:prstGeom>
          </p:spPr>
        </p:pic>
        <p:sp>
          <p:nvSpPr>
            <p:cNvPr id="3" name="文本框 2"/>
            <p:cNvSpPr txBox="1"/>
            <p:nvPr/>
          </p:nvSpPr>
          <p:spPr>
            <a:xfrm>
              <a:off x="7320" y="4550"/>
              <a:ext cx="2972" cy="753"/>
            </a:xfrm>
            <a:prstGeom prst="rect">
              <a:avLst/>
            </a:prstGeom>
            <a:noFill/>
          </p:spPr>
          <p:txBody>
            <a:bodyPr wrap="square" rtlCol="0">
              <a:spAutoFit/>
            </a:bodyPr>
            <a:lstStyle/>
            <a:p>
              <a:r>
                <a:rPr lang="en-US" altLang="zh-CN" sz="2000" b="0"/>
                <a:t>moviestar</a:t>
              </a:r>
            </a:p>
          </p:txBody>
        </p:sp>
      </p:grpSp>
      <p:sp>
        <p:nvSpPr>
          <p:cNvPr id="5" name="文本框 4"/>
          <p:cNvSpPr txBox="1"/>
          <p:nvPr/>
        </p:nvSpPr>
        <p:spPr>
          <a:xfrm>
            <a:off x="611504" y="5268595"/>
            <a:ext cx="4906645" cy="1083374"/>
          </a:xfrm>
          <a:prstGeom prst="rect">
            <a:avLst/>
          </a:prstGeom>
          <a:noFill/>
        </p:spPr>
        <p:txBody>
          <a:bodyPr wrap="square" rtlCol="0">
            <a:spAutoFit/>
          </a:bodyPr>
          <a:lstStyle/>
          <a:p>
            <a:pPr marL="342900" indent="-342900" algn="l">
              <a:lnSpc>
                <a:spcPct val="110000"/>
              </a:lnSpc>
              <a:spcBef>
                <a:spcPct val="10000"/>
              </a:spcBef>
              <a:buClr>
                <a:schemeClr val="tx1"/>
              </a:buClr>
              <a:buFont typeface="Wingdings" panose="05000000000000000000" pitchFamily="2" charset="2"/>
              <a:buNone/>
            </a:pPr>
            <a:r>
              <a:rPr lang="en-US" altLang="zh-CN" sz="2800" dirty="0">
                <a:solidFill>
                  <a:schemeClr val="bg2"/>
                </a:solidFill>
                <a:latin typeface="Times New Roman" panose="02020603050405020304" pitchFamily="18" charset="0"/>
                <a:ea typeface="宋体" panose="02010600030101010101" pitchFamily="2" charset="-122"/>
                <a:sym typeface="+mn-ea"/>
              </a:rPr>
              <a:t>R</a:t>
            </a:r>
            <a:r>
              <a:rPr lang="zh-CN" altLang="en-US" sz="2800" dirty="0">
                <a:solidFill>
                  <a:schemeClr val="bg2"/>
                </a:solidFill>
                <a:latin typeface="宋体" panose="02010600030101010101" pitchFamily="2" charset="-122"/>
                <a:ea typeface="宋体" panose="02010600030101010101" pitchFamily="2" charset="-122"/>
                <a:sym typeface="+mn-ea"/>
              </a:rPr>
              <a:t>＝</a:t>
            </a:r>
            <a:r>
              <a:rPr lang="en-US" altLang="zh-CN" sz="2800" dirty="0">
                <a:solidFill>
                  <a:schemeClr val="bg2"/>
                </a:solidFill>
                <a:latin typeface="Times New Roman" panose="02020603050405020304" pitchFamily="18" charset="0"/>
                <a:ea typeface="宋体" panose="02010600030101010101" pitchFamily="2" charset="-122"/>
                <a:sym typeface="+mn-ea"/>
              </a:rPr>
              <a:t>{</a:t>
            </a:r>
            <a:r>
              <a:rPr lang="en-US" altLang="zh-CN" dirty="0">
                <a:solidFill>
                  <a:schemeClr val="bg2"/>
                </a:solidFill>
                <a:latin typeface="宋体" panose="02010600030101010101" pitchFamily="2" charset="-122"/>
                <a:ea typeface="宋体" panose="02010600030101010101" pitchFamily="2" charset="-122"/>
                <a:sym typeface="+mn-ea"/>
              </a:rPr>
              <a:t>(</a:t>
            </a:r>
            <a:r>
              <a:rPr b="0" dirty="0" err="1">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Tiana,apple</a:t>
            </a:r>
            <a:r>
              <a:rPr b="0" dirty="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 tree,f,1990-01-01</a:t>
            </a:r>
            <a:r>
              <a:rPr lang="en-US" altLang="zh-CN" dirty="0">
                <a:solidFill>
                  <a:schemeClr val="bg2"/>
                </a:solidFill>
                <a:latin typeface="宋体" panose="02010600030101010101" pitchFamily="2" charset="-122"/>
                <a:ea typeface="宋体" panose="02010600030101010101" pitchFamily="2" charset="-122"/>
                <a:sym typeface="+mn-ea"/>
              </a:rPr>
              <a:t>)</a:t>
            </a:r>
            <a:r>
              <a:rPr lang="en-US" altLang="zh-CN" sz="2800" dirty="0">
                <a:solidFill>
                  <a:schemeClr val="bg2"/>
                </a:solidFill>
                <a:latin typeface="Times New Roman" panose="02020603050405020304" pitchFamily="18" charset="0"/>
                <a:ea typeface="宋体" panose="02010600030101010101" pitchFamily="2" charset="-122"/>
                <a:sym typeface="+mn-ea"/>
              </a:rPr>
              <a:t>} </a:t>
            </a:r>
          </a:p>
          <a:p>
            <a:pPr marL="342900" indent="-342900" algn="l">
              <a:lnSpc>
                <a:spcPct val="110000"/>
              </a:lnSpc>
              <a:spcBef>
                <a:spcPct val="10000"/>
              </a:spcBef>
              <a:buClr>
                <a:schemeClr val="tx1"/>
              </a:buClr>
              <a:buFont typeface="Wingdings" panose="05000000000000000000" pitchFamily="2" charset="2"/>
              <a:buNone/>
            </a:pPr>
            <a:endParaRPr lang="zh-CN" altLang="en-US" sz="2800" dirty="0"/>
          </a:p>
        </p:txBody>
      </p:sp>
      <p:graphicFrame>
        <p:nvGraphicFramePr>
          <p:cNvPr id="6" name="表格 5"/>
          <p:cNvGraphicFramePr/>
          <p:nvPr/>
        </p:nvGraphicFramePr>
        <p:xfrm>
          <a:off x="5363845" y="5773420"/>
          <a:ext cx="3698240" cy="274320"/>
        </p:xfrm>
        <a:graphic>
          <a:graphicData uri="http://schemas.openxmlformats.org/drawingml/2006/table">
            <a:tbl>
              <a:tblPr firstRow="1" bandRow="1">
                <a:tableStyleId>{5C22544A-7EE6-4342-B048-85BDC9FD1C3A}</a:tableStyleId>
              </a:tblPr>
              <a:tblGrid>
                <a:gridCol w="1138555">
                  <a:extLst>
                    <a:ext uri="{9D8B030D-6E8A-4147-A177-3AD203B41FA5}">
                      <a16:colId xmlns:a16="http://schemas.microsoft.com/office/drawing/2014/main" val="20000"/>
                    </a:ext>
                  </a:extLst>
                </a:gridCol>
                <a:gridCol w="976630">
                  <a:extLst>
                    <a:ext uri="{9D8B030D-6E8A-4147-A177-3AD203B41FA5}">
                      <a16:colId xmlns:a16="http://schemas.microsoft.com/office/drawing/2014/main" val="20001"/>
                    </a:ext>
                  </a:extLst>
                </a:gridCol>
                <a:gridCol w="706755">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266065">
                <a:tc>
                  <a:txBody>
                    <a:bodyPr/>
                    <a:lstStyle/>
                    <a:p>
                      <a:pPr>
                        <a:buNone/>
                      </a:pPr>
                      <a:r>
                        <a:rPr lang="en-US" altLang="zh-CN" sz="1200" b="0">
                          <a:solidFill>
                            <a:schemeClr val="bg2"/>
                          </a:solidFill>
                          <a:latin typeface="宋体" panose="02010600030101010101" pitchFamily="2" charset="-122"/>
                          <a:ea typeface="宋体" panose="02010600030101010101" pitchFamily="2" charset="-122"/>
                          <a:sym typeface="+mn-ea"/>
                        </a:rPr>
                        <a:t>Tiana</a:t>
                      </a:r>
                    </a:p>
                  </a:txBody>
                  <a:tcPr/>
                </a:tc>
                <a:tc>
                  <a:txBody>
                    <a:bodyPr/>
                    <a:lstStyle/>
                    <a:p>
                      <a:pPr>
                        <a:buNone/>
                      </a:pPr>
                      <a:r>
                        <a:rPr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apple tree</a:t>
                      </a:r>
                      <a:endParaRPr lang="zh-CN" altLang="en-US"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endParaRPr>
                    </a:p>
                  </a:txBody>
                  <a:tcPr/>
                </a:tc>
                <a:tc>
                  <a:txBody>
                    <a:bodyPr/>
                    <a:lstStyle/>
                    <a:p>
                      <a:pPr>
                        <a:buNone/>
                      </a:pPr>
                      <a:r>
                        <a:rPr lang="en-US" altLang="zh-CN" sz="1200" b="0">
                          <a:solidFill>
                            <a:schemeClr val="bg2"/>
                          </a:solidFill>
                          <a:latin typeface="宋体" panose="02010600030101010101" pitchFamily="2" charset="-122"/>
                          <a:ea typeface="宋体" panose="02010600030101010101" pitchFamily="2" charset="-122"/>
                          <a:sym typeface="+mn-ea"/>
                        </a:rPr>
                        <a:t>F</a:t>
                      </a:r>
                    </a:p>
                  </a:txBody>
                  <a:tcPr/>
                </a:tc>
                <a:tc>
                  <a:txBody>
                    <a:bodyPr/>
                    <a:lstStyle/>
                    <a:p>
                      <a:pPr>
                        <a:buNone/>
                      </a:pPr>
                      <a:r>
                        <a:rPr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rPr>
                        <a:t>1990-01-01</a:t>
                      </a:r>
                      <a:endParaRPr lang="zh-CN" altLang="en-US" sz="1200" b="0">
                        <a:solidFill>
                          <a:schemeClr val="bg2"/>
                        </a:solidFill>
                        <a:latin typeface="华文楷体" panose="02010600040101010101" pitchFamily="2" charset="-122"/>
                        <a:ea typeface="华文楷体" panose="02010600040101010101" pitchFamily="2" charset="-122"/>
                        <a:cs typeface="华文楷体" panose="02010600040101010101" pitchFamily="2" charset="-122"/>
                        <a:sym typeface="+mn-ea"/>
                      </a:endParaRPr>
                    </a:p>
                  </a:txBody>
                  <a:tcPr/>
                </a:tc>
                <a:extLst>
                  <a:ext uri="{0D108BD9-81ED-4DB2-BD59-A6C34878D82A}">
                    <a16:rowId xmlns:a16="http://schemas.microsoft.com/office/drawing/2014/main" val="10000"/>
                  </a:ext>
                </a:extLst>
              </a:tr>
            </a:tbl>
          </a:graphicData>
        </a:graphic>
      </p:graphicFrame>
      <p:sp>
        <p:nvSpPr>
          <p:cNvPr id="7" name="文本框 6"/>
          <p:cNvSpPr txBox="1"/>
          <p:nvPr/>
        </p:nvSpPr>
        <p:spPr>
          <a:xfrm>
            <a:off x="5518150" y="6128385"/>
            <a:ext cx="3389630" cy="368300"/>
          </a:xfrm>
          <a:prstGeom prst="rect">
            <a:avLst/>
          </a:prstGeom>
          <a:noFill/>
        </p:spPr>
        <p:txBody>
          <a:bodyPr wrap="square" rtlCol="0">
            <a:spAutoFit/>
          </a:bodyPr>
          <a:lstStyle/>
          <a:p>
            <a:r>
              <a:rPr lang="en-US" altLang="zh-CN" sz="1800">
                <a:solidFill>
                  <a:schemeClr val="tx1"/>
                </a:solidFill>
              </a:rPr>
              <a:t>moviestar   </a:t>
            </a:r>
            <a:r>
              <a:rPr lang="en-US" altLang="zh-CN" sz="1800">
                <a:solidFill>
                  <a:schemeClr val="tx1"/>
                </a:solidFill>
                <a:latin typeface="仿宋" panose="02010609060101010101" charset="-122"/>
                <a:ea typeface="仿宋" panose="02010609060101010101" charset="-122"/>
              </a:rPr>
              <a:t>∪  </a:t>
            </a:r>
            <a:r>
              <a:rPr lang="en-US" altLang="zh-CN" sz="1800">
                <a:solidFill>
                  <a:schemeClr val="tx1"/>
                </a:solidFill>
              </a:rPr>
              <a:t>R</a:t>
            </a:r>
          </a:p>
        </p:txBody>
      </p:sp>
      <p:sp>
        <p:nvSpPr>
          <p:cNvPr id="8" name="灯片编号占位符 7"/>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58</a:t>
            </a:fld>
            <a:endParaRPr lang="zh-CN" altLang="en-US" strike="noStrike" noProof="1">
              <a:latin typeface="Times New Roman" panose="02020603050405020304" pitchFamily="18" charset="0"/>
              <a:ea typeface="宋体" panose="02010600030101010101" pitchFamily="2" charset="-122"/>
            </a:endParaRPr>
          </a:p>
        </p:txBody>
      </p:sp>
      <p:sp>
        <p:nvSpPr>
          <p:cNvPr id="15" name="标题 101377"/>
          <p:cNvSpPr txBox="1">
            <a:spLocks/>
          </p:cNvSpPr>
          <p:nvPr/>
        </p:nvSpPr>
        <p:spPr>
          <a:xfrm>
            <a:off x="838200" y="381000"/>
            <a:ext cx="7793038" cy="784225"/>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黑体" panose="02010609060101010101" pitchFamily="2" charset="-122"/>
                <a:ea typeface="黑体" panose="02010609060101010101" pitchFamily="2" charset="-122"/>
                <a:cs typeface="+mj-cs"/>
              </a:defRPr>
            </a:lvl1pPr>
          </a:lstStyle>
          <a:p>
            <a:r>
              <a:rPr lang="zh-CN" smtClean="0">
                <a:sym typeface="+mn-ea"/>
              </a:rPr>
              <a:t>并运算</a:t>
            </a:r>
            <a:r>
              <a:rPr lang="en-US" altLang="zh-CN" smtClean="0">
                <a:latin typeface="Arial" panose="020B0604020202020204" pitchFamily="34" charset="0"/>
                <a:sym typeface="+mn-ea"/>
              </a:rPr>
              <a:t>∪</a:t>
            </a:r>
            <a:endParaRPr lang="en-US" altLang="zh-CN" dirty="0">
              <a:latin typeface="Arial" panose="020B0604020202020204" pitchFamily="34" charset="0"/>
              <a:sym typeface="+mn-ea"/>
            </a:endParaRPr>
          </a:p>
        </p:txBody>
      </p:sp>
    </p:spTree>
    <p:extLst>
      <p:ext uri="{BB962C8B-B14F-4D97-AF65-F5344CB8AC3E}">
        <p14:creationId xmlns:p14="http://schemas.microsoft.com/office/powerpoint/2010/main" val="877229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2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02401"/>
          <p:cNvSpPr>
            <a:spLocks noGrp="1"/>
          </p:cNvSpPr>
          <p:nvPr>
            <p:ph type="title"/>
          </p:nvPr>
        </p:nvSpPr>
        <p:spPr/>
        <p:txBody>
          <a:bodyPr anchor="ctr"/>
          <a:lstStyle/>
          <a:p>
            <a:r>
              <a:rPr lang="zh-CN"/>
              <a:t>差运算</a:t>
            </a:r>
            <a:r>
              <a:rPr lang="en-US" altLang="zh-CN"/>
              <a:t>-</a:t>
            </a:r>
            <a:endParaRPr lang="en-US" altLang="zh-CN">
              <a:latin typeface="宋体" panose="02010600030101010101" pitchFamily="2" charset="-122"/>
            </a:endParaRPr>
          </a:p>
        </p:txBody>
      </p:sp>
      <p:sp>
        <p:nvSpPr>
          <p:cNvPr id="102403" name="文本占位符 102402"/>
          <p:cNvSpPr>
            <a:spLocks noGrp="1"/>
          </p:cNvSpPr>
          <p:nvPr>
            <p:ph type="body" idx="1"/>
          </p:nvPr>
        </p:nvSpPr>
        <p:spPr>
          <a:xfrm>
            <a:off x="422910" y="1160145"/>
            <a:ext cx="7926705" cy="5410200"/>
          </a:xfrm>
        </p:spPr>
        <p:txBody>
          <a:bodyPr/>
          <a:lstStyle/>
          <a:p>
            <a:r>
              <a:rPr lang="zh-CN" altLang="en-US" sz="2800" dirty="0"/>
              <a:t>差运算格式：</a:t>
            </a:r>
            <a:r>
              <a:rPr lang="en-US" altLang="zh-CN" sz="2800" dirty="0">
                <a:latin typeface="Arial" panose="020B0604020202020204" pitchFamily="34" charset="0"/>
              </a:rPr>
              <a:t>R </a:t>
            </a:r>
            <a:r>
              <a:rPr lang="en-US" altLang="zh-CN"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rPr>
              <a:t> S</a:t>
            </a:r>
          </a:p>
          <a:p>
            <a:pPr lvl="1">
              <a:lnSpc>
                <a:spcPct val="100000"/>
              </a:lnSpc>
              <a:spcBef>
                <a:spcPct val="10000"/>
              </a:spcBef>
            </a:pPr>
            <a:r>
              <a:rPr lang="zh-CN" altLang="en-US" sz="2400" dirty="0"/>
              <a:t>条件</a:t>
            </a:r>
          </a:p>
          <a:p>
            <a:pPr lvl="2">
              <a:lnSpc>
                <a:spcPct val="100000"/>
              </a:lnSpc>
              <a:spcBef>
                <a:spcPct val="10000"/>
              </a:spcBef>
            </a:pPr>
            <a:r>
              <a:rPr lang="zh-CN" altLang="en-US" sz="2400" dirty="0">
                <a:solidFill>
                  <a:srgbClr val="FF0000"/>
                </a:solidFill>
              </a:rPr>
              <a:t>参与运算的两个关系必须是同类关系</a:t>
            </a:r>
          </a:p>
          <a:p>
            <a:pPr lvl="1">
              <a:lnSpc>
                <a:spcPct val="100000"/>
              </a:lnSpc>
              <a:spcBef>
                <a:spcPct val="10000"/>
              </a:spcBef>
            </a:pPr>
            <a:r>
              <a:rPr lang="zh-CN" altLang="en-US" sz="2400" dirty="0"/>
              <a:t>结果</a:t>
            </a:r>
          </a:p>
          <a:p>
            <a:pPr lvl="2">
              <a:lnSpc>
                <a:spcPct val="100000"/>
              </a:lnSpc>
              <a:spcBef>
                <a:spcPct val="10000"/>
              </a:spcBef>
            </a:pPr>
            <a:r>
              <a:rPr lang="zh-CN" altLang="en-US" sz="2400" dirty="0"/>
              <a:t>关系模式不变，由所有</a:t>
            </a:r>
            <a:r>
              <a:rPr lang="zh-CN" altLang="en-US" sz="2400" dirty="0">
                <a:solidFill>
                  <a:srgbClr val="0000FF"/>
                </a:solidFill>
              </a:rPr>
              <a:t>属于关系</a:t>
            </a:r>
            <a:r>
              <a:rPr lang="en-US" altLang="zh-CN" sz="2400" dirty="0">
                <a:solidFill>
                  <a:srgbClr val="0000FF"/>
                </a:solidFill>
              </a:rPr>
              <a:t>R</a:t>
            </a:r>
            <a:r>
              <a:rPr lang="zh-CN" altLang="en-US" sz="2400" dirty="0">
                <a:solidFill>
                  <a:srgbClr val="0000FF"/>
                </a:solidFill>
              </a:rPr>
              <a:t>但不属于关系</a:t>
            </a:r>
            <a:r>
              <a:rPr lang="en-US" altLang="zh-CN" sz="2400" dirty="0">
                <a:solidFill>
                  <a:srgbClr val="0000FF"/>
                </a:solidFill>
              </a:rPr>
              <a:t>S</a:t>
            </a:r>
            <a:r>
              <a:rPr lang="zh-CN" altLang="en-US" sz="2400" dirty="0"/>
              <a:t>的元组所组成的集合</a:t>
            </a:r>
          </a:p>
        </p:txBody>
      </p:sp>
      <p:grpSp>
        <p:nvGrpSpPr>
          <p:cNvPr id="102404" name="组合 102403"/>
          <p:cNvGrpSpPr/>
          <p:nvPr/>
        </p:nvGrpSpPr>
        <p:grpSpPr>
          <a:xfrm>
            <a:off x="1083310" y="3865245"/>
            <a:ext cx="2574290" cy="2840355"/>
            <a:chOff x="239" y="2227"/>
            <a:chExt cx="1777" cy="1997"/>
          </a:xfrm>
        </p:grpSpPr>
        <p:sp>
          <p:nvSpPr>
            <p:cNvPr id="102405" name="矩形 102404"/>
            <p:cNvSpPr/>
            <p:nvPr/>
          </p:nvSpPr>
          <p:spPr>
            <a:xfrm>
              <a:off x="1489" y="252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c</a:t>
              </a:r>
            </a:p>
            <a:p>
              <a:pPr marL="0" lvl="0" indent="0" algn="ctr">
                <a:lnSpc>
                  <a:spcPct val="90000"/>
                </a:lnSpc>
                <a:spcBef>
                  <a:spcPct val="0"/>
                </a:spcBef>
                <a:buNone/>
              </a:pPr>
              <a:r>
                <a:rPr lang="en-US" altLang="zh-CN" sz="2800">
                  <a:solidFill>
                    <a:srgbClr val="0000FF"/>
                  </a:solidFill>
                  <a:latin typeface="Arial" panose="020B0604020202020204" pitchFamily="34" charset="0"/>
                </a:rPr>
                <a:t>f</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06" name="矩形 102405"/>
            <p:cNvSpPr/>
            <p:nvPr/>
          </p:nvSpPr>
          <p:spPr>
            <a:xfrm>
              <a:off x="962" y="2523"/>
              <a:ext cx="527"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07" name="矩形 102406"/>
            <p:cNvSpPr/>
            <p:nvPr/>
          </p:nvSpPr>
          <p:spPr>
            <a:xfrm>
              <a:off x="479" y="2523"/>
              <a:ext cx="483" cy="733"/>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a:p>
              <a:pPr marL="0" lvl="0" indent="0" algn="ctr">
                <a:lnSpc>
                  <a:spcPct val="90000"/>
                </a:lnSpc>
                <a:spcBef>
                  <a:spcPct val="0"/>
                </a:spcBef>
                <a:buNone/>
              </a:pPr>
              <a:r>
                <a:rPr lang="en-US" altLang="zh-CN" sz="2800">
                  <a:solidFill>
                    <a:srgbClr val="0000FF"/>
                  </a:solidFill>
                  <a:latin typeface="Arial" panose="020B0604020202020204" pitchFamily="34" charset="0"/>
                </a:rPr>
                <a:t>c</a:t>
              </a:r>
            </a:p>
          </p:txBody>
        </p:sp>
        <p:sp>
          <p:nvSpPr>
            <p:cNvPr id="102408" name="矩形 102407"/>
            <p:cNvSpPr/>
            <p:nvPr/>
          </p:nvSpPr>
          <p:spPr>
            <a:xfrm>
              <a:off x="1489" y="222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09" name="矩形 102408"/>
            <p:cNvSpPr/>
            <p:nvPr/>
          </p:nvSpPr>
          <p:spPr>
            <a:xfrm>
              <a:off x="962" y="222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10" name="矩形 102409"/>
            <p:cNvSpPr/>
            <p:nvPr/>
          </p:nvSpPr>
          <p:spPr>
            <a:xfrm>
              <a:off x="479" y="222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11" name="直接连接符 102410"/>
            <p:cNvSpPr/>
            <p:nvPr/>
          </p:nvSpPr>
          <p:spPr>
            <a:xfrm>
              <a:off x="479" y="2227"/>
              <a:ext cx="1537" cy="0"/>
            </a:xfrm>
            <a:prstGeom prst="line">
              <a:avLst/>
            </a:prstGeom>
            <a:ln w="28575" cap="sq" cmpd="sng">
              <a:solidFill>
                <a:schemeClr val="tx1"/>
              </a:solidFill>
              <a:prstDash val="solid"/>
              <a:headEnd type="none" w="med" len="med"/>
              <a:tailEnd type="none" w="med" len="med"/>
            </a:ln>
          </p:spPr>
        </p:sp>
        <p:sp>
          <p:nvSpPr>
            <p:cNvPr id="102412" name="直接连接符 102411"/>
            <p:cNvSpPr/>
            <p:nvPr/>
          </p:nvSpPr>
          <p:spPr>
            <a:xfrm>
              <a:off x="479" y="2523"/>
              <a:ext cx="1537" cy="0"/>
            </a:xfrm>
            <a:prstGeom prst="line">
              <a:avLst/>
            </a:prstGeom>
            <a:ln w="12700" cap="flat" cmpd="sng">
              <a:solidFill>
                <a:schemeClr val="tx1"/>
              </a:solidFill>
              <a:prstDash val="solid"/>
              <a:headEnd type="none" w="med" len="med"/>
              <a:tailEnd type="none" w="med" len="med"/>
            </a:ln>
          </p:spPr>
        </p:sp>
        <p:sp>
          <p:nvSpPr>
            <p:cNvPr id="102413" name="直接连接符 102412"/>
            <p:cNvSpPr/>
            <p:nvPr/>
          </p:nvSpPr>
          <p:spPr>
            <a:xfrm>
              <a:off x="479" y="3264"/>
              <a:ext cx="1537" cy="0"/>
            </a:xfrm>
            <a:prstGeom prst="line">
              <a:avLst/>
            </a:prstGeom>
            <a:ln w="28575" cap="sq" cmpd="sng">
              <a:solidFill>
                <a:schemeClr val="tx1"/>
              </a:solidFill>
              <a:prstDash val="solid"/>
              <a:headEnd type="none" w="med" len="med"/>
              <a:tailEnd type="none" w="med" len="med"/>
            </a:ln>
          </p:spPr>
        </p:sp>
        <p:sp>
          <p:nvSpPr>
            <p:cNvPr id="102414" name="直接连接符 102413"/>
            <p:cNvSpPr/>
            <p:nvPr/>
          </p:nvSpPr>
          <p:spPr>
            <a:xfrm>
              <a:off x="479" y="2227"/>
              <a:ext cx="0" cy="1029"/>
            </a:xfrm>
            <a:prstGeom prst="line">
              <a:avLst/>
            </a:prstGeom>
            <a:ln w="28575" cap="sq" cmpd="sng">
              <a:solidFill>
                <a:schemeClr val="tx1"/>
              </a:solidFill>
              <a:prstDash val="solid"/>
              <a:headEnd type="none" w="med" len="med"/>
              <a:tailEnd type="none" w="med" len="med"/>
            </a:ln>
          </p:spPr>
        </p:sp>
        <p:sp>
          <p:nvSpPr>
            <p:cNvPr id="102415" name="直接连接符 102414"/>
            <p:cNvSpPr/>
            <p:nvPr/>
          </p:nvSpPr>
          <p:spPr>
            <a:xfrm>
              <a:off x="962" y="2227"/>
              <a:ext cx="0" cy="1029"/>
            </a:xfrm>
            <a:prstGeom prst="line">
              <a:avLst/>
            </a:prstGeom>
            <a:ln w="12700" cap="flat" cmpd="sng">
              <a:solidFill>
                <a:schemeClr val="tx1"/>
              </a:solidFill>
              <a:prstDash val="solid"/>
              <a:headEnd type="none" w="med" len="med"/>
              <a:tailEnd type="none" w="med" len="med"/>
            </a:ln>
          </p:spPr>
        </p:sp>
        <p:sp>
          <p:nvSpPr>
            <p:cNvPr id="102416" name="直接连接符 102415"/>
            <p:cNvSpPr/>
            <p:nvPr/>
          </p:nvSpPr>
          <p:spPr>
            <a:xfrm>
              <a:off x="1489" y="2227"/>
              <a:ext cx="0" cy="1029"/>
            </a:xfrm>
            <a:prstGeom prst="line">
              <a:avLst/>
            </a:prstGeom>
            <a:ln w="12700" cap="flat" cmpd="sng">
              <a:solidFill>
                <a:schemeClr val="tx1"/>
              </a:solidFill>
              <a:prstDash val="solid"/>
              <a:headEnd type="none" w="med" len="med"/>
              <a:tailEnd type="none" w="med" len="med"/>
            </a:ln>
          </p:spPr>
        </p:sp>
        <p:sp>
          <p:nvSpPr>
            <p:cNvPr id="102417" name="直接连接符 102416"/>
            <p:cNvSpPr/>
            <p:nvPr/>
          </p:nvSpPr>
          <p:spPr>
            <a:xfrm>
              <a:off x="2016" y="2227"/>
              <a:ext cx="0" cy="1029"/>
            </a:xfrm>
            <a:prstGeom prst="line">
              <a:avLst/>
            </a:prstGeom>
            <a:ln w="28575" cap="sq" cmpd="sng">
              <a:solidFill>
                <a:schemeClr val="tx1"/>
              </a:solidFill>
              <a:prstDash val="solid"/>
              <a:headEnd type="none" w="med" len="med"/>
              <a:tailEnd type="none" w="med" len="med"/>
            </a:ln>
          </p:spPr>
        </p:sp>
        <p:sp>
          <p:nvSpPr>
            <p:cNvPr id="102418" name="文本框 102417"/>
            <p:cNvSpPr txBox="1"/>
            <p:nvPr/>
          </p:nvSpPr>
          <p:spPr>
            <a:xfrm>
              <a:off x="239" y="2267"/>
              <a:ext cx="192" cy="303"/>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sp>
          <p:nvSpPr>
            <p:cNvPr id="102419" name="矩形 102418"/>
            <p:cNvSpPr/>
            <p:nvPr/>
          </p:nvSpPr>
          <p:spPr>
            <a:xfrm>
              <a:off x="1489" y="3683"/>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f</a:t>
              </a:r>
            </a:p>
          </p:txBody>
        </p:sp>
        <p:sp>
          <p:nvSpPr>
            <p:cNvPr id="102420" name="矩形 102419"/>
            <p:cNvSpPr/>
            <p:nvPr/>
          </p:nvSpPr>
          <p:spPr>
            <a:xfrm>
              <a:off x="962" y="3683"/>
              <a:ext cx="527"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g</a:t>
              </a:r>
            </a:p>
            <a:p>
              <a:pPr marL="0" lvl="0" indent="0" algn="ctr">
                <a:lnSpc>
                  <a:spcPct val="90000"/>
                </a:lnSpc>
                <a:spcBef>
                  <a:spcPct val="0"/>
                </a:spcBef>
                <a:buNone/>
              </a:pPr>
              <a:r>
                <a:rPr lang="en-US" altLang="zh-CN" sz="2800">
                  <a:solidFill>
                    <a:srgbClr val="0000FF"/>
                  </a:solidFill>
                  <a:latin typeface="Arial" panose="020B0604020202020204" pitchFamily="34" charset="0"/>
                </a:rPr>
                <a:t>a</a:t>
              </a:r>
            </a:p>
          </p:txBody>
        </p:sp>
        <p:sp>
          <p:nvSpPr>
            <p:cNvPr id="102421" name="矩形 102420"/>
            <p:cNvSpPr/>
            <p:nvPr/>
          </p:nvSpPr>
          <p:spPr>
            <a:xfrm>
              <a:off x="479" y="3683"/>
              <a:ext cx="483" cy="541"/>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22" name="矩形 102421"/>
            <p:cNvSpPr/>
            <p:nvPr/>
          </p:nvSpPr>
          <p:spPr>
            <a:xfrm>
              <a:off x="1489" y="338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23" name="矩形 102422"/>
            <p:cNvSpPr/>
            <p:nvPr/>
          </p:nvSpPr>
          <p:spPr>
            <a:xfrm>
              <a:off x="962" y="3387"/>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24" name="矩形 102423"/>
            <p:cNvSpPr/>
            <p:nvPr/>
          </p:nvSpPr>
          <p:spPr>
            <a:xfrm>
              <a:off x="479" y="3387"/>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25" name="直接连接符 102424"/>
            <p:cNvSpPr/>
            <p:nvPr/>
          </p:nvSpPr>
          <p:spPr>
            <a:xfrm>
              <a:off x="479" y="3387"/>
              <a:ext cx="1537" cy="0"/>
            </a:xfrm>
            <a:prstGeom prst="line">
              <a:avLst/>
            </a:prstGeom>
            <a:ln w="28575" cap="sq" cmpd="sng">
              <a:solidFill>
                <a:schemeClr val="tx1"/>
              </a:solidFill>
              <a:prstDash val="solid"/>
              <a:headEnd type="none" w="med" len="med"/>
              <a:tailEnd type="none" w="med" len="med"/>
            </a:ln>
          </p:spPr>
        </p:sp>
        <p:sp>
          <p:nvSpPr>
            <p:cNvPr id="102426" name="直接连接符 102425"/>
            <p:cNvSpPr/>
            <p:nvPr/>
          </p:nvSpPr>
          <p:spPr>
            <a:xfrm>
              <a:off x="479" y="3683"/>
              <a:ext cx="1537" cy="0"/>
            </a:xfrm>
            <a:prstGeom prst="line">
              <a:avLst/>
            </a:prstGeom>
            <a:ln w="12700" cap="flat" cmpd="sng">
              <a:solidFill>
                <a:schemeClr val="tx1"/>
              </a:solidFill>
              <a:prstDash val="solid"/>
              <a:headEnd type="none" w="med" len="med"/>
              <a:tailEnd type="none" w="med" len="med"/>
            </a:ln>
          </p:spPr>
        </p:sp>
        <p:sp>
          <p:nvSpPr>
            <p:cNvPr id="102427" name="直接连接符 102426"/>
            <p:cNvSpPr/>
            <p:nvPr/>
          </p:nvSpPr>
          <p:spPr>
            <a:xfrm>
              <a:off x="479" y="4224"/>
              <a:ext cx="1537" cy="0"/>
            </a:xfrm>
            <a:prstGeom prst="line">
              <a:avLst/>
            </a:prstGeom>
            <a:ln w="28575" cap="sq" cmpd="sng">
              <a:solidFill>
                <a:schemeClr val="tx1"/>
              </a:solidFill>
              <a:prstDash val="solid"/>
              <a:headEnd type="none" w="med" len="med"/>
              <a:tailEnd type="none" w="med" len="med"/>
            </a:ln>
          </p:spPr>
        </p:sp>
        <p:sp>
          <p:nvSpPr>
            <p:cNvPr id="102428" name="直接连接符 102427"/>
            <p:cNvSpPr/>
            <p:nvPr/>
          </p:nvSpPr>
          <p:spPr>
            <a:xfrm>
              <a:off x="479" y="3387"/>
              <a:ext cx="0" cy="837"/>
            </a:xfrm>
            <a:prstGeom prst="line">
              <a:avLst/>
            </a:prstGeom>
            <a:ln w="28575" cap="sq" cmpd="sng">
              <a:solidFill>
                <a:schemeClr val="tx1"/>
              </a:solidFill>
              <a:prstDash val="solid"/>
              <a:headEnd type="none" w="med" len="med"/>
              <a:tailEnd type="none" w="med" len="med"/>
            </a:ln>
          </p:spPr>
        </p:sp>
        <p:sp>
          <p:nvSpPr>
            <p:cNvPr id="102429" name="直接连接符 102428"/>
            <p:cNvSpPr/>
            <p:nvPr/>
          </p:nvSpPr>
          <p:spPr>
            <a:xfrm>
              <a:off x="962" y="3387"/>
              <a:ext cx="0" cy="837"/>
            </a:xfrm>
            <a:prstGeom prst="line">
              <a:avLst/>
            </a:prstGeom>
            <a:ln w="12700" cap="flat" cmpd="sng">
              <a:solidFill>
                <a:schemeClr val="tx1"/>
              </a:solidFill>
              <a:prstDash val="solid"/>
              <a:headEnd type="none" w="med" len="med"/>
              <a:tailEnd type="none" w="med" len="med"/>
            </a:ln>
          </p:spPr>
        </p:sp>
        <p:sp>
          <p:nvSpPr>
            <p:cNvPr id="102430" name="直接连接符 102429"/>
            <p:cNvSpPr/>
            <p:nvPr/>
          </p:nvSpPr>
          <p:spPr>
            <a:xfrm>
              <a:off x="1489" y="3387"/>
              <a:ext cx="0" cy="837"/>
            </a:xfrm>
            <a:prstGeom prst="line">
              <a:avLst/>
            </a:prstGeom>
            <a:ln w="12700" cap="flat" cmpd="sng">
              <a:solidFill>
                <a:schemeClr val="tx1"/>
              </a:solidFill>
              <a:prstDash val="solid"/>
              <a:headEnd type="none" w="med" len="med"/>
              <a:tailEnd type="none" w="med" len="med"/>
            </a:ln>
          </p:spPr>
        </p:sp>
        <p:sp>
          <p:nvSpPr>
            <p:cNvPr id="102431" name="直接连接符 102430"/>
            <p:cNvSpPr/>
            <p:nvPr/>
          </p:nvSpPr>
          <p:spPr>
            <a:xfrm>
              <a:off x="2016" y="3387"/>
              <a:ext cx="0" cy="837"/>
            </a:xfrm>
            <a:prstGeom prst="line">
              <a:avLst/>
            </a:prstGeom>
            <a:ln w="28575" cap="sq" cmpd="sng">
              <a:solidFill>
                <a:schemeClr val="tx1"/>
              </a:solidFill>
              <a:prstDash val="solid"/>
              <a:headEnd type="none" w="med" len="med"/>
              <a:tailEnd type="none" w="med" len="med"/>
            </a:ln>
          </p:spPr>
        </p:sp>
        <p:sp>
          <p:nvSpPr>
            <p:cNvPr id="102432" name="文本框 102431"/>
            <p:cNvSpPr txBox="1"/>
            <p:nvPr/>
          </p:nvSpPr>
          <p:spPr>
            <a:xfrm>
              <a:off x="239" y="3398"/>
              <a:ext cx="192" cy="303"/>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a:t>
              </a:r>
            </a:p>
          </p:txBody>
        </p:sp>
      </p:grpSp>
      <p:grpSp>
        <p:nvGrpSpPr>
          <p:cNvPr id="102433" name="组合 102432"/>
          <p:cNvGrpSpPr/>
          <p:nvPr/>
        </p:nvGrpSpPr>
        <p:grpSpPr>
          <a:xfrm>
            <a:off x="4959033" y="3671570"/>
            <a:ext cx="3427412" cy="1397000"/>
            <a:chOff x="2785" y="2384"/>
            <a:chExt cx="2159" cy="880"/>
          </a:xfrm>
        </p:grpSpPr>
        <p:sp>
          <p:nvSpPr>
            <p:cNvPr id="102434" name="矩形 102433"/>
            <p:cNvSpPr/>
            <p:nvPr/>
          </p:nvSpPr>
          <p:spPr>
            <a:xfrm>
              <a:off x="4417" y="2680"/>
              <a:ext cx="527"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c</a:t>
              </a:r>
            </a:p>
            <a:p>
              <a:pPr marL="0" lvl="0" indent="0" algn="ctr">
                <a:lnSpc>
                  <a:spcPct val="90000"/>
                </a:lnSpc>
                <a:spcBef>
                  <a:spcPct val="0"/>
                </a:spcBef>
                <a:buNone/>
              </a:pPr>
              <a:r>
                <a:rPr lang="en-US" altLang="zh-CN" sz="2800">
                  <a:solidFill>
                    <a:srgbClr val="0000FF"/>
                  </a:solidFill>
                  <a:latin typeface="Arial" panose="020B0604020202020204" pitchFamily="34" charset="0"/>
                </a:rPr>
                <a:t>d</a:t>
              </a:r>
            </a:p>
          </p:txBody>
        </p:sp>
        <p:sp>
          <p:nvSpPr>
            <p:cNvPr id="102435" name="矩形 102434"/>
            <p:cNvSpPr/>
            <p:nvPr/>
          </p:nvSpPr>
          <p:spPr>
            <a:xfrm>
              <a:off x="3890" y="2680"/>
              <a:ext cx="527"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36" name="矩形 102435"/>
            <p:cNvSpPr/>
            <p:nvPr/>
          </p:nvSpPr>
          <p:spPr>
            <a:xfrm>
              <a:off x="3407" y="2680"/>
              <a:ext cx="483" cy="58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a:p>
              <a:pPr marL="0" lvl="0" indent="0" algn="ctr">
                <a:lnSpc>
                  <a:spcPct val="90000"/>
                </a:lnSpc>
                <a:spcBef>
                  <a:spcPct val="0"/>
                </a:spcBef>
                <a:buNone/>
              </a:pPr>
              <a:r>
                <a:rPr lang="en-US" altLang="zh-CN" sz="2800">
                  <a:solidFill>
                    <a:srgbClr val="0000FF"/>
                  </a:solidFill>
                  <a:latin typeface="Arial" panose="020B0604020202020204" pitchFamily="34" charset="0"/>
                </a:rPr>
                <a:t>c</a:t>
              </a:r>
            </a:p>
          </p:txBody>
        </p:sp>
        <p:sp>
          <p:nvSpPr>
            <p:cNvPr id="102437" name="矩形 102436"/>
            <p:cNvSpPr/>
            <p:nvPr/>
          </p:nvSpPr>
          <p:spPr>
            <a:xfrm>
              <a:off x="4417" y="23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38" name="矩形 102437"/>
            <p:cNvSpPr/>
            <p:nvPr/>
          </p:nvSpPr>
          <p:spPr>
            <a:xfrm>
              <a:off x="3890" y="2384"/>
              <a:ext cx="527" cy="296"/>
            </a:xfrm>
            <a:prstGeom prst="rect">
              <a:avLst/>
            </a:prstGeom>
            <a:solidFill>
              <a:srgbClr val="EAEAEA"/>
            </a:solidFill>
            <a:ln w="9525" cap="flat" cmpd="sng">
              <a:solidFill>
                <a:schemeClr val="tx1"/>
              </a:solidFill>
              <a:prstDash val="solid"/>
              <a:miter/>
              <a:headEnd type="none" w="med" len="med"/>
              <a:tailEnd type="none" w="med" len="med"/>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39" name="矩形 102438"/>
            <p:cNvSpPr/>
            <p:nvPr/>
          </p:nvSpPr>
          <p:spPr>
            <a:xfrm>
              <a:off x="3407" y="2384"/>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40" name="直接连接符 102439"/>
            <p:cNvSpPr/>
            <p:nvPr/>
          </p:nvSpPr>
          <p:spPr>
            <a:xfrm>
              <a:off x="3407" y="2384"/>
              <a:ext cx="1537" cy="0"/>
            </a:xfrm>
            <a:prstGeom prst="line">
              <a:avLst/>
            </a:prstGeom>
            <a:ln w="28575" cap="sq" cmpd="sng">
              <a:solidFill>
                <a:schemeClr val="tx1"/>
              </a:solidFill>
              <a:prstDash val="solid"/>
              <a:headEnd type="none" w="med" len="med"/>
              <a:tailEnd type="none" w="med" len="med"/>
            </a:ln>
          </p:spPr>
        </p:sp>
        <p:sp>
          <p:nvSpPr>
            <p:cNvPr id="102441" name="直接连接符 102440"/>
            <p:cNvSpPr/>
            <p:nvPr/>
          </p:nvSpPr>
          <p:spPr>
            <a:xfrm>
              <a:off x="3407" y="2680"/>
              <a:ext cx="1537" cy="0"/>
            </a:xfrm>
            <a:prstGeom prst="line">
              <a:avLst/>
            </a:prstGeom>
            <a:ln w="12700" cap="flat" cmpd="sng">
              <a:solidFill>
                <a:schemeClr val="tx1"/>
              </a:solidFill>
              <a:prstDash val="solid"/>
              <a:headEnd type="none" w="med" len="med"/>
              <a:tailEnd type="none" w="med" len="med"/>
            </a:ln>
          </p:spPr>
        </p:sp>
        <p:sp>
          <p:nvSpPr>
            <p:cNvPr id="102442" name="直接连接符 102441"/>
            <p:cNvSpPr/>
            <p:nvPr/>
          </p:nvSpPr>
          <p:spPr>
            <a:xfrm flipV="1">
              <a:off x="3407" y="3264"/>
              <a:ext cx="1536" cy="0"/>
            </a:xfrm>
            <a:prstGeom prst="line">
              <a:avLst/>
            </a:prstGeom>
            <a:ln w="28575" cap="sq" cmpd="sng">
              <a:solidFill>
                <a:schemeClr val="tx1"/>
              </a:solidFill>
              <a:prstDash val="solid"/>
              <a:headEnd type="none" w="med" len="med"/>
              <a:tailEnd type="none" w="med" len="med"/>
            </a:ln>
          </p:spPr>
        </p:sp>
        <p:sp>
          <p:nvSpPr>
            <p:cNvPr id="102443" name="直接连接符 102442"/>
            <p:cNvSpPr/>
            <p:nvPr/>
          </p:nvSpPr>
          <p:spPr>
            <a:xfrm>
              <a:off x="3407" y="2384"/>
              <a:ext cx="0" cy="880"/>
            </a:xfrm>
            <a:prstGeom prst="line">
              <a:avLst/>
            </a:prstGeom>
            <a:ln w="28575" cap="sq" cmpd="sng">
              <a:solidFill>
                <a:schemeClr val="tx1"/>
              </a:solidFill>
              <a:prstDash val="solid"/>
              <a:headEnd type="none" w="med" len="med"/>
              <a:tailEnd type="none" w="med" len="med"/>
            </a:ln>
          </p:spPr>
        </p:sp>
        <p:sp>
          <p:nvSpPr>
            <p:cNvPr id="102444" name="直接连接符 102443"/>
            <p:cNvSpPr/>
            <p:nvPr/>
          </p:nvSpPr>
          <p:spPr>
            <a:xfrm flipH="1">
              <a:off x="3887" y="2400"/>
              <a:ext cx="0" cy="864"/>
            </a:xfrm>
            <a:prstGeom prst="line">
              <a:avLst/>
            </a:prstGeom>
            <a:ln w="12700" cap="flat" cmpd="sng">
              <a:solidFill>
                <a:schemeClr val="tx1"/>
              </a:solidFill>
              <a:prstDash val="solid"/>
              <a:headEnd type="none" w="med" len="med"/>
              <a:tailEnd type="none" w="med" len="med"/>
            </a:ln>
          </p:spPr>
        </p:sp>
        <p:sp>
          <p:nvSpPr>
            <p:cNvPr id="102445" name="直接连接符 102444"/>
            <p:cNvSpPr/>
            <p:nvPr/>
          </p:nvSpPr>
          <p:spPr>
            <a:xfrm flipH="1">
              <a:off x="4415" y="2384"/>
              <a:ext cx="2" cy="880"/>
            </a:xfrm>
            <a:prstGeom prst="line">
              <a:avLst/>
            </a:prstGeom>
            <a:ln w="12700" cap="flat" cmpd="sng">
              <a:solidFill>
                <a:schemeClr val="tx1"/>
              </a:solidFill>
              <a:prstDash val="solid"/>
              <a:headEnd type="none" w="med" len="med"/>
              <a:tailEnd type="none" w="med" len="med"/>
            </a:ln>
          </p:spPr>
        </p:sp>
        <p:sp>
          <p:nvSpPr>
            <p:cNvPr id="102446" name="直接连接符 102445"/>
            <p:cNvSpPr/>
            <p:nvPr/>
          </p:nvSpPr>
          <p:spPr>
            <a:xfrm flipH="1">
              <a:off x="4943" y="2384"/>
              <a:ext cx="1" cy="880"/>
            </a:xfrm>
            <a:prstGeom prst="line">
              <a:avLst/>
            </a:prstGeom>
            <a:ln w="28575" cap="sq" cmpd="sng">
              <a:solidFill>
                <a:schemeClr val="tx1"/>
              </a:solidFill>
              <a:prstDash val="solid"/>
              <a:headEnd type="none" w="med" len="med"/>
              <a:tailEnd type="none" w="med" len="med"/>
            </a:ln>
          </p:spPr>
        </p:sp>
        <p:sp>
          <p:nvSpPr>
            <p:cNvPr id="102447" name="文本框 102446"/>
            <p:cNvSpPr txBox="1"/>
            <p:nvPr/>
          </p:nvSpPr>
          <p:spPr>
            <a:xfrm>
              <a:off x="2785" y="2419"/>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 </a:t>
              </a:r>
              <a:r>
                <a:rPr lang="en-US" altLang="zh-CN" sz="2800">
                  <a:solidFill>
                    <a:srgbClr val="0000FF"/>
                  </a:solidFill>
                  <a:latin typeface="Arial" panose="020B0604020202020204" pitchFamily="34" charset="0"/>
                  <a:ea typeface="宋体" panose="02010600030101010101" pitchFamily="2" charset="-122"/>
                  <a:cs typeface="Arial" panose="020B0604020202020204" pitchFamily="34" charset="0"/>
                </a:rPr>
                <a:t>–</a:t>
              </a:r>
              <a:r>
                <a:rPr lang="en-US" altLang="zh-CN" sz="2800">
                  <a:latin typeface="Arial" panose="020B0604020202020204" pitchFamily="34" charset="0"/>
                  <a:ea typeface="宋体" panose="02010600030101010101" pitchFamily="2" charset="-122"/>
                </a:rPr>
                <a:t> S</a:t>
              </a:r>
            </a:p>
          </p:txBody>
        </p:sp>
      </p:grpSp>
      <p:grpSp>
        <p:nvGrpSpPr>
          <p:cNvPr id="102448" name="组合 102447"/>
          <p:cNvGrpSpPr/>
          <p:nvPr/>
        </p:nvGrpSpPr>
        <p:grpSpPr>
          <a:xfrm>
            <a:off x="4921885" y="5530850"/>
            <a:ext cx="3429000" cy="1016000"/>
            <a:chOff x="2784" y="3584"/>
            <a:chExt cx="2160" cy="640"/>
          </a:xfrm>
        </p:grpSpPr>
        <p:sp>
          <p:nvSpPr>
            <p:cNvPr id="102449" name="矩形 102448"/>
            <p:cNvSpPr/>
            <p:nvPr/>
          </p:nvSpPr>
          <p:spPr>
            <a:xfrm>
              <a:off x="4417" y="3880"/>
              <a:ext cx="527"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a</a:t>
              </a:r>
            </a:p>
          </p:txBody>
        </p:sp>
        <p:sp>
          <p:nvSpPr>
            <p:cNvPr id="102450" name="矩形 102449"/>
            <p:cNvSpPr/>
            <p:nvPr/>
          </p:nvSpPr>
          <p:spPr>
            <a:xfrm>
              <a:off x="3890" y="3880"/>
              <a:ext cx="527"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g</a:t>
              </a:r>
            </a:p>
          </p:txBody>
        </p:sp>
        <p:sp>
          <p:nvSpPr>
            <p:cNvPr id="102451" name="矩形 102450"/>
            <p:cNvSpPr/>
            <p:nvPr/>
          </p:nvSpPr>
          <p:spPr>
            <a:xfrm>
              <a:off x="3407" y="3880"/>
              <a:ext cx="483" cy="344"/>
            </a:xfrm>
            <a:prstGeom prst="rect">
              <a:avLst/>
            </a:prstGeom>
            <a:solidFill>
              <a:srgbClr val="CCFFFF"/>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rgbClr val="0000FF"/>
                  </a:solidFill>
                  <a:latin typeface="Arial" panose="020B0604020202020204" pitchFamily="34" charset="0"/>
                </a:rPr>
                <a:t>b</a:t>
              </a:r>
            </a:p>
          </p:txBody>
        </p:sp>
        <p:sp>
          <p:nvSpPr>
            <p:cNvPr id="102452" name="矩形 102451"/>
            <p:cNvSpPr/>
            <p:nvPr/>
          </p:nvSpPr>
          <p:spPr>
            <a:xfrm>
              <a:off x="4417" y="35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02453" name="矩形 102452"/>
            <p:cNvSpPr/>
            <p:nvPr/>
          </p:nvSpPr>
          <p:spPr>
            <a:xfrm>
              <a:off x="3890" y="35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02454" name="矩形 102453"/>
            <p:cNvSpPr/>
            <p:nvPr/>
          </p:nvSpPr>
          <p:spPr>
            <a:xfrm>
              <a:off x="3407" y="3584"/>
              <a:ext cx="483" cy="296"/>
            </a:xfrm>
            <a:prstGeom prst="rect">
              <a:avLst/>
            </a:prstGeom>
            <a:solidFill>
              <a:srgbClr val="EAEAEA"/>
            </a:solidFill>
            <a:ln w="9525" cap="flat" cmpd="sng">
              <a:solidFill>
                <a:schemeClr val="tx1"/>
              </a:solidFill>
              <a:prstDash val="solid"/>
              <a:miter/>
              <a:headEnd type="none" w="med" len="med"/>
              <a:tailEnd type="none" w="med" len="med"/>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02455" name="直接连接符 102454"/>
            <p:cNvSpPr/>
            <p:nvPr/>
          </p:nvSpPr>
          <p:spPr>
            <a:xfrm>
              <a:off x="3407" y="3584"/>
              <a:ext cx="1537" cy="0"/>
            </a:xfrm>
            <a:prstGeom prst="line">
              <a:avLst/>
            </a:prstGeom>
            <a:ln w="28575" cap="sq" cmpd="sng">
              <a:solidFill>
                <a:schemeClr val="tx1"/>
              </a:solidFill>
              <a:prstDash val="solid"/>
              <a:headEnd type="none" w="med" len="med"/>
              <a:tailEnd type="none" w="med" len="med"/>
            </a:ln>
          </p:spPr>
        </p:sp>
        <p:sp>
          <p:nvSpPr>
            <p:cNvPr id="102456" name="直接连接符 102455"/>
            <p:cNvSpPr/>
            <p:nvPr/>
          </p:nvSpPr>
          <p:spPr>
            <a:xfrm>
              <a:off x="3407" y="3880"/>
              <a:ext cx="1537" cy="0"/>
            </a:xfrm>
            <a:prstGeom prst="line">
              <a:avLst/>
            </a:prstGeom>
            <a:ln w="12700" cap="flat" cmpd="sng">
              <a:solidFill>
                <a:schemeClr val="tx1"/>
              </a:solidFill>
              <a:prstDash val="solid"/>
              <a:headEnd type="none" w="med" len="med"/>
              <a:tailEnd type="none" w="med" len="med"/>
            </a:ln>
          </p:spPr>
        </p:sp>
        <p:sp>
          <p:nvSpPr>
            <p:cNvPr id="102457" name="直接连接符 102456"/>
            <p:cNvSpPr/>
            <p:nvPr/>
          </p:nvSpPr>
          <p:spPr>
            <a:xfrm>
              <a:off x="3407" y="4224"/>
              <a:ext cx="1537" cy="0"/>
            </a:xfrm>
            <a:prstGeom prst="line">
              <a:avLst/>
            </a:prstGeom>
            <a:ln w="28575" cap="sq" cmpd="sng">
              <a:solidFill>
                <a:schemeClr val="tx1"/>
              </a:solidFill>
              <a:prstDash val="solid"/>
              <a:headEnd type="none" w="med" len="med"/>
              <a:tailEnd type="none" w="med" len="med"/>
            </a:ln>
          </p:spPr>
        </p:sp>
        <p:sp>
          <p:nvSpPr>
            <p:cNvPr id="102458" name="直接连接符 102457"/>
            <p:cNvSpPr/>
            <p:nvPr/>
          </p:nvSpPr>
          <p:spPr>
            <a:xfrm flipH="1">
              <a:off x="3887" y="3600"/>
              <a:ext cx="0" cy="624"/>
            </a:xfrm>
            <a:prstGeom prst="line">
              <a:avLst/>
            </a:prstGeom>
            <a:ln w="12700" cap="flat" cmpd="sng">
              <a:solidFill>
                <a:schemeClr val="tx1"/>
              </a:solidFill>
              <a:prstDash val="solid"/>
              <a:headEnd type="none" w="med" len="med"/>
              <a:tailEnd type="none" w="med" len="med"/>
            </a:ln>
          </p:spPr>
        </p:sp>
        <p:sp>
          <p:nvSpPr>
            <p:cNvPr id="102459" name="直接连接符 102458"/>
            <p:cNvSpPr/>
            <p:nvPr/>
          </p:nvSpPr>
          <p:spPr>
            <a:xfrm flipH="1">
              <a:off x="4415" y="3584"/>
              <a:ext cx="2" cy="640"/>
            </a:xfrm>
            <a:prstGeom prst="line">
              <a:avLst/>
            </a:prstGeom>
            <a:ln w="12700" cap="flat" cmpd="sng">
              <a:solidFill>
                <a:schemeClr val="tx1"/>
              </a:solidFill>
              <a:prstDash val="solid"/>
              <a:headEnd type="none" w="med" len="med"/>
              <a:tailEnd type="none" w="med" len="med"/>
            </a:ln>
          </p:spPr>
        </p:sp>
        <p:sp>
          <p:nvSpPr>
            <p:cNvPr id="102460" name="直接连接符 102459"/>
            <p:cNvSpPr/>
            <p:nvPr/>
          </p:nvSpPr>
          <p:spPr>
            <a:xfrm flipH="1">
              <a:off x="4943" y="3584"/>
              <a:ext cx="1" cy="640"/>
            </a:xfrm>
            <a:prstGeom prst="line">
              <a:avLst/>
            </a:prstGeom>
            <a:ln w="28575" cap="sq" cmpd="sng">
              <a:solidFill>
                <a:schemeClr val="tx1"/>
              </a:solidFill>
              <a:prstDash val="solid"/>
              <a:headEnd type="none" w="med" len="med"/>
              <a:tailEnd type="none" w="med" len="med"/>
            </a:ln>
          </p:spPr>
        </p:sp>
        <p:sp>
          <p:nvSpPr>
            <p:cNvPr id="102461" name="文本框 102460"/>
            <p:cNvSpPr txBox="1"/>
            <p:nvPr/>
          </p:nvSpPr>
          <p:spPr>
            <a:xfrm>
              <a:off x="2784" y="3619"/>
              <a:ext cx="575"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S </a:t>
              </a:r>
              <a:r>
                <a:rPr lang="en-US" altLang="zh-CN" sz="2800">
                  <a:solidFill>
                    <a:srgbClr val="0000FF"/>
                  </a:solidFill>
                  <a:latin typeface="Arial" panose="020B0604020202020204" pitchFamily="34" charset="0"/>
                  <a:ea typeface="宋体" panose="02010600030101010101" pitchFamily="2" charset="-122"/>
                  <a:cs typeface="Arial" panose="020B0604020202020204" pitchFamily="34" charset="0"/>
                </a:rPr>
                <a:t>–</a:t>
              </a:r>
              <a:r>
                <a:rPr lang="en-US" altLang="zh-CN" sz="2800">
                  <a:latin typeface="Arial" panose="020B0604020202020204" pitchFamily="34" charset="0"/>
                  <a:ea typeface="宋体" panose="02010600030101010101" pitchFamily="2" charset="-122"/>
                </a:rPr>
                <a:t> R</a:t>
              </a:r>
            </a:p>
          </p:txBody>
        </p:sp>
        <p:sp>
          <p:nvSpPr>
            <p:cNvPr id="102462" name="直接连接符 102461"/>
            <p:cNvSpPr/>
            <p:nvPr/>
          </p:nvSpPr>
          <p:spPr>
            <a:xfrm flipH="1">
              <a:off x="3407" y="3584"/>
              <a:ext cx="1" cy="640"/>
            </a:xfrm>
            <a:prstGeom prst="line">
              <a:avLst/>
            </a:prstGeom>
            <a:ln w="28575" cap="sq" cmpd="sng">
              <a:solidFill>
                <a:schemeClr val="tx1"/>
              </a:solidFill>
              <a:prstDash val="solid"/>
              <a:headEnd type="none" w="med" len="med"/>
              <a:tailEnd type="none" w="med" len="med"/>
            </a:ln>
          </p:spPr>
        </p:sp>
      </p:grpSp>
      <p:grpSp>
        <p:nvGrpSpPr>
          <p:cNvPr id="102465" name="组合 102464"/>
          <p:cNvGrpSpPr/>
          <p:nvPr/>
        </p:nvGrpSpPr>
        <p:grpSpPr>
          <a:xfrm>
            <a:off x="1515745" y="4617085"/>
            <a:ext cx="2057400" cy="2028825"/>
            <a:chOff x="864" y="2784"/>
            <a:chExt cx="1296" cy="1392"/>
          </a:xfrm>
        </p:grpSpPr>
        <p:sp>
          <p:nvSpPr>
            <p:cNvPr id="102463" name="矩形 102462"/>
            <p:cNvSpPr/>
            <p:nvPr/>
          </p:nvSpPr>
          <p:spPr>
            <a:xfrm>
              <a:off x="864" y="2784"/>
              <a:ext cx="1296"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sp>
          <p:nvSpPr>
            <p:cNvPr id="102464" name="矩形 102463"/>
            <p:cNvSpPr/>
            <p:nvPr/>
          </p:nvSpPr>
          <p:spPr>
            <a:xfrm>
              <a:off x="864" y="3984"/>
              <a:ext cx="1296" cy="192"/>
            </a:xfrm>
            <a:prstGeom prst="rect">
              <a:avLst/>
            </a:prstGeom>
            <a:noFill/>
            <a:ln w="50800" cap="rnd" cmpd="sng">
              <a:solidFill>
                <a:srgbClr val="FF0000"/>
              </a:solidFill>
              <a:prstDash val="sysDot"/>
              <a:miter/>
              <a:headEnd type="none" w="med" len="med"/>
              <a:tailEnd type="none" w="med" len="med"/>
            </a:ln>
          </p:spPr>
          <p:txBody>
            <a:bodyPr/>
            <a:lstStyle/>
            <a:p>
              <a:endParaRPr lang="zh-CN" altLang="en-US"/>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59</a:t>
            </a:fld>
            <a:endParaRPr lang="zh-CN" altLang="en-US" strike="noStrike" noProof="1">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6746304" y="17865"/>
            <a:ext cx="2362200" cy="2042983"/>
          </a:xfrm>
          <a:prstGeom prst="rect">
            <a:avLst/>
          </a:prstGeom>
        </p:spPr>
      </p:pic>
      <p:pic>
        <p:nvPicPr>
          <p:cNvPr id="4" name="图片 3"/>
          <p:cNvPicPr>
            <a:picLocks noChangeAspect="1"/>
          </p:cNvPicPr>
          <p:nvPr/>
        </p:nvPicPr>
        <p:blipFill>
          <a:blip r:embed="rId4"/>
          <a:stretch>
            <a:fillRect/>
          </a:stretch>
        </p:blipFill>
        <p:spPr>
          <a:xfrm>
            <a:off x="4139952" y="1224035"/>
            <a:ext cx="3168352" cy="452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662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5"/>
                                        </p:tgtEl>
                                        <p:attrNameLst>
                                          <p:attrName>style.visibility</p:attrName>
                                        </p:attrNameLst>
                                      </p:cBhvr>
                                      <p:to>
                                        <p:strVal val="visible"/>
                                      </p:to>
                                    </p:set>
                                    <p:animEffect transition="in" filter="blinds(horizontal)">
                                      <p:cBhvr>
                                        <p:cTn id="12" dur="500"/>
                                        <p:tgtEl>
                                          <p:spTgt spid="1024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2433"/>
                                        </p:tgtEl>
                                        <p:attrNameLst>
                                          <p:attrName>style.visibility</p:attrName>
                                        </p:attrNameLst>
                                      </p:cBhvr>
                                      <p:to>
                                        <p:strVal val="visible"/>
                                      </p:to>
                                    </p:set>
                                    <p:anim calcmode="lin" valueType="num">
                                      <p:cBhvr additive="base">
                                        <p:cTn id="17" dur="500" fill="hold"/>
                                        <p:tgtEl>
                                          <p:spTgt spid="102433"/>
                                        </p:tgtEl>
                                        <p:attrNameLst>
                                          <p:attrName>ppt_x</p:attrName>
                                        </p:attrNameLst>
                                      </p:cBhvr>
                                      <p:tavLst>
                                        <p:tav tm="0">
                                          <p:val>
                                            <p:strVal val="1+#ppt_w/2"/>
                                          </p:val>
                                        </p:tav>
                                        <p:tav tm="100000">
                                          <p:val>
                                            <p:strVal val="#ppt_x"/>
                                          </p:val>
                                        </p:tav>
                                      </p:tavLst>
                                    </p:anim>
                                    <p:anim calcmode="lin" valueType="num">
                                      <p:cBhvr additive="base">
                                        <p:cTn id="18" dur="500" fill="hold"/>
                                        <p:tgtEl>
                                          <p:spTgt spid="1024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102448"/>
                                        </p:tgtEl>
                                        <p:attrNameLst>
                                          <p:attrName>style.visibility</p:attrName>
                                        </p:attrNameLst>
                                      </p:cBhvr>
                                      <p:to>
                                        <p:strVal val="visible"/>
                                      </p:to>
                                    </p:set>
                                    <p:anim calcmode="lin" valueType="num">
                                      <p:cBhvr additive="base">
                                        <p:cTn id="23" dur="500" fill="hold"/>
                                        <p:tgtEl>
                                          <p:spTgt spid="102448"/>
                                        </p:tgtEl>
                                        <p:attrNameLst>
                                          <p:attrName>ppt_x</p:attrName>
                                        </p:attrNameLst>
                                      </p:cBhvr>
                                      <p:tavLst>
                                        <p:tav tm="0">
                                          <p:val>
                                            <p:strVal val="1+#ppt_w/2"/>
                                          </p:val>
                                        </p:tav>
                                        <p:tav tm="100000">
                                          <p:val>
                                            <p:strVal val="#ppt_x"/>
                                          </p:val>
                                        </p:tav>
                                      </p:tavLst>
                                    </p:anim>
                                    <p:anim calcmode="lin" valueType="num">
                                      <p:cBhvr additive="base">
                                        <p:cTn id="24" dur="500" fill="hold"/>
                                        <p:tgtEl>
                                          <p:spTgt spid="1024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5203" y="1340768"/>
            <a:ext cx="8353635" cy="3600400"/>
          </a:xfrm>
          <a:prstGeom prst="rect">
            <a:avLst/>
          </a:prstGeom>
        </p:spPr>
      </p:pic>
      <p:sp>
        <p:nvSpPr>
          <p:cNvPr id="3" name="标题 410625"/>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en-US" altLang="zh-CN" dirty="0" smtClean="0"/>
              <a:t>  </a:t>
            </a:r>
            <a:r>
              <a:rPr lang="zh-CN" altLang="en-US" dirty="0" smtClean="0"/>
              <a:t>关系</a:t>
            </a:r>
            <a:r>
              <a:rPr lang="en-US" altLang="zh-CN" dirty="0" smtClean="0"/>
              <a:t>…</a:t>
            </a:r>
            <a:endParaRPr lang="en-US" altLang="zh-CN" dirty="0"/>
          </a:p>
        </p:txBody>
      </p:sp>
      <p:pic>
        <p:nvPicPr>
          <p:cNvPr id="4" name="图片 3"/>
          <p:cNvPicPr>
            <a:picLocks noChangeAspect="1"/>
          </p:cNvPicPr>
          <p:nvPr/>
        </p:nvPicPr>
        <p:blipFill>
          <a:blip r:embed="rId4"/>
          <a:stretch>
            <a:fillRect/>
          </a:stretch>
        </p:blipFill>
        <p:spPr>
          <a:xfrm>
            <a:off x="210019" y="6237312"/>
            <a:ext cx="8280920" cy="493614"/>
          </a:xfrm>
          <a:prstGeom prst="rect">
            <a:avLst/>
          </a:prstGeom>
        </p:spPr>
      </p:pic>
      <p:sp>
        <p:nvSpPr>
          <p:cNvPr id="5" name="矩形 4"/>
          <p:cNvSpPr/>
          <p:nvPr/>
        </p:nvSpPr>
        <p:spPr>
          <a:xfrm>
            <a:off x="467544" y="5271837"/>
            <a:ext cx="8136904" cy="461665"/>
          </a:xfrm>
          <a:prstGeom prst="rect">
            <a:avLst/>
          </a:prstGeom>
        </p:spPr>
        <p:txBody>
          <a:bodyPr wrap="square">
            <a:spAutoFit/>
          </a:bodyPr>
          <a:lstStyle/>
          <a:p>
            <a:r>
              <a:rPr lang="zh-CN" altLang="en-US" dirty="0"/>
              <a:t>形象的说，一个</a:t>
            </a:r>
            <a:r>
              <a:rPr lang="zh-CN" altLang="en-US" dirty="0">
                <a:solidFill>
                  <a:srgbClr val="0000FF"/>
                </a:solidFill>
              </a:rPr>
              <a:t>关系（</a:t>
            </a:r>
            <a:r>
              <a:rPr lang="en-US" altLang="zh-CN" dirty="0">
                <a:solidFill>
                  <a:srgbClr val="0000FF"/>
                </a:solidFill>
              </a:rPr>
              <a:t>relation</a:t>
            </a:r>
            <a:r>
              <a:rPr lang="zh-CN" altLang="en-US" dirty="0">
                <a:solidFill>
                  <a:srgbClr val="0000FF"/>
                </a:solidFill>
              </a:rPr>
              <a:t>）</a:t>
            </a:r>
            <a:r>
              <a:rPr lang="zh-CN" altLang="en-US" dirty="0"/>
              <a:t>就是一个</a:t>
            </a:r>
            <a:r>
              <a:rPr lang="en-US" altLang="zh-CN" dirty="0"/>
              <a:t>table</a:t>
            </a:r>
          </a:p>
        </p:txBody>
      </p:sp>
    </p:spTree>
    <p:extLst>
      <p:ext uri="{BB962C8B-B14F-4D97-AF65-F5344CB8AC3E}">
        <p14:creationId xmlns:p14="http://schemas.microsoft.com/office/powerpoint/2010/main" val="3069273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305" y="93980"/>
            <a:ext cx="9144000" cy="840740"/>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0" dirty="0" smtClean="0">
                <a:ln>
                  <a:noFill/>
                </a:ln>
                <a:solidFill>
                  <a:schemeClr val="tx1"/>
                </a:solidFill>
                <a:effectLst/>
                <a:uLnTx/>
                <a:uFillTx/>
                <a:latin typeface="+mj-lt"/>
                <a:ea typeface="+mj-ea"/>
                <a:cs typeface="+mj-cs"/>
              </a:rPr>
              <a:t>交运算</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  </a:t>
            </a:r>
            <a:r>
              <a:rPr kumimoji="0" lang="en-US" altLang="zh-CN" sz="4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a:t>
            </a:r>
          </a:p>
        </p:txBody>
      </p:sp>
      <p:graphicFrame>
        <p:nvGraphicFramePr>
          <p:cNvPr id="6" name="内容占位符 5"/>
          <p:cNvGraphicFramePr>
            <a:graphicFrameLocks noGrp="1"/>
          </p:cNvGraphicFramePr>
          <p:nvPr>
            <p:ph sz="quarter" idx="4294967295"/>
          </p:nvPr>
        </p:nvGraphicFramePr>
        <p:xfrm>
          <a:off x="609600" y="2420938"/>
          <a:ext cx="1371600" cy="942975"/>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171450">
                <a:tc>
                  <a:txBody>
                    <a:bodyPr/>
                    <a:lstStyle/>
                    <a:p>
                      <a:pPr algn="l"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000" u="none" strike="noStrike" dirty="0">
                          <a:effectLst/>
                        </a:rPr>
                        <a:t>B</a:t>
                      </a:r>
                      <a:endParaRPr lang="en-US" sz="2000" b="0" i="0" u="none" strike="noStrike" dirty="0">
                        <a:solidFill>
                          <a:srgbClr val="000000"/>
                        </a:solidFill>
                        <a:effectLst/>
                        <a:latin typeface="宋体" panose="02010600030101010101" pitchFamily="2" charset="-122"/>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ndParaRPr>
                    </a:p>
                  </a:txBody>
                  <a:tcPr marL="9525" marR="9525" marT="9525" marB="0" anchor="ctr"/>
                </a:tc>
                <a:extLst>
                  <a:ext uri="{0D108BD9-81ED-4DB2-BD59-A6C34878D82A}">
                    <a16:rowId xmlns:a16="http://schemas.microsoft.com/office/drawing/2014/main" val="10002"/>
                  </a:ext>
                </a:extLst>
              </a:tr>
            </a:tbl>
          </a:graphicData>
        </a:graphic>
      </p:graphicFrame>
      <p:sp>
        <p:nvSpPr>
          <p:cNvPr id="71696" name="TextBox 3"/>
          <p:cNvSpPr txBox="1"/>
          <p:nvPr/>
        </p:nvSpPr>
        <p:spPr>
          <a:xfrm>
            <a:off x="827088" y="1587500"/>
            <a:ext cx="936625" cy="369888"/>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R</a:t>
            </a:r>
            <a:endParaRPr lang="zh-CN" altLang="en-US" dirty="0">
              <a:latin typeface="Arial" panose="020B0604020202020204" pitchFamily="34" charset="0"/>
              <a:ea typeface="宋体" panose="02010600030101010101" pitchFamily="2" charset="-122"/>
            </a:endParaRPr>
          </a:p>
        </p:txBody>
      </p:sp>
      <p:sp>
        <p:nvSpPr>
          <p:cNvPr id="71697" name="TextBox 4"/>
          <p:cNvSpPr txBox="1"/>
          <p:nvPr/>
        </p:nvSpPr>
        <p:spPr>
          <a:xfrm>
            <a:off x="2843213" y="1576388"/>
            <a:ext cx="936625" cy="369887"/>
          </a:xfrm>
          <a:prstGeom prst="rect">
            <a:avLst/>
          </a:prstGeom>
          <a:noFill/>
          <a:ln w="9525">
            <a:noFill/>
          </a:ln>
        </p:spPr>
        <p:txBody>
          <a:bodyPr anchor="t">
            <a:spAutoFit/>
          </a:bodyPr>
          <a:lstStyle/>
          <a:p>
            <a:r>
              <a:rPr lang="en-US" altLang="zh-CN" dirty="0">
                <a:latin typeface="Arial" panose="020B0604020202020204" pitchFamily="34" charset="0"/>
                <a:ea typeface="宋体" panose="02010600030101010101" pitchFamily="2" charset="-122"/>
              </a:rPr>
              <a:t>S</a:t>
            </a:r>
            <a:endParaRPr lang="zh-CN" altLang="en-US" dirty="0">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2625725" y="2420938"/>
          <a:ext cx="1441450" cy="1323976"/>
        </p:xfrm>
        <a:graphic>
          <a:graphicData uri="http://schemas.openxmlformats.org/drawingml/2006/table">
            <a:tbl>
              <a:tblPr>
                <a:tableStyleId>{5C22544A-7EE6-4342-B048-85BDC9FD1C3A}</a:tableStyleId>
              </a:tblPr>
              <a:tblGrid>
                <a:gridCol w="72072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30874">
                <a:tc>
                  <a:txBody>
                    <a:bodyPr/>
                    <a:lstStyle/>
                    <a:p>
                      <a:pPr algn="l" fontAlgn="ctr"/>
                      <a:r>
                        <a:rPr lang="en-US" sz="2000" u="none" strike="noStrike">
                          <a:effectLst/>
                        </a:rPr>
                        <a:t>A</a:t>
                      </a:r>
                      <a:endParaRPr lang="en-US"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sz="2000" u="none" strike="noStrike">
                          <a:effectLst/>
                        </a:rPr>
                        <a:t>B</a:t>
                      </a:r>
                      <a:endParaRPr lang="en-US" sz="2000" b="0" i="0" u="none" strike="noStrike">
                        <a:solidFill>
                          <a:srgbClr val="000000"/>
                        </a:solidFill>
                        <a:effectLst/>
                        <a:latin typeface="宋体" panose="02010600030101010101" pitchFamily="2" charset="-122"/>
                      </a:endParaRPr>
                    </a:p>
                  </a:txBody>
                  <a:tcPr marL="9522" marR="9522" marT="9519" marB="0" anchor="ctr"/>
                </a:tc>
                <a:extLst>
                  <a:ext uri="{0D108BD9-81ED-4DB2-BD59-A6C34878D82A}">
                    <a16:rowId xmlns:a16="http://schemas.microsoft.com/office/drawing/2014/main" val="10000"/>
                  </a:ext>
                </a:extLst>
              </a:tr>
              <a:tr h="331034">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2" marR="9522" marT="9519" marB="0" anchor="ctr"/>
                </a:tc>
                <a:extLst>
                  <a:ext uri="{0D108BD9-81ED-4DB2-BD59-A6C34878D82A}">
                    <a16:rowId xmlns:a16="http://schemas.microsoft.com/office/drawing/2014/main" val="10001"/>
                  </a:ext>
                </a:extLst>
              </a:tr>
              <a:tr h="331034">
                <a:tc>
                  <a:txBody>
                    <a:bodyPr/>
                    <a:lstStyle/>
                    <a:p>
                      <a:pPr algn="l" fontAlgn="ctr"/>
                      <a:r>
                        <a:rPr lang="en-US" altLang="zh-CN" sz="2000" u="none" strike="noStrike">
                          <a:effectLst/>
                        </a:rPr>
                        <a:t>3</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a:effectLst/>
                        </a:rPr>
                        <a:t>4</a:t>
                      </a:r>
                      <a:endParaRPr lang="en-US" altLang="zh-CN" sz="2000" b="0" i="0" u="none" strike="noStrike">
                        <a:solidFill>
                          <a:srgbClr val="000000"/>
                        </a:solidFill>
                        <a:effectLst/>
                        <a:latin typeface="宋体" panose="02010600030101010101" pitchFamily="2" charset="-122"/>
                      </a:endParaRPr>
                    </a:p>
                  </a:txBody>
                  <a:tcPr marL="9522" marR="9522" marT="9519" marB="0" anchor="ctr"/>
                </a:tc>
                <a:extLst>
                  <a:ext uri="{0D108BD9-81ED-4DB2-BD59-A6C34878D82A}">
                    <a16:rowId xmlns:a16="http://schemas.microsoft.com/office/drawing/2014/main" val="10002"/>
                  </a:ext>
                </a:extLst>
              </a:tr>
              <a:tr h="331034">
                <a:tc>
                  <a:txBody>
                    <a:bodyPr/>
                    <a:lstStyle/>
                    <a:p>
                      <a:pPr algn="l" fontAlgn="ctr"/>
                      <a:r>
                        <a:rPr lang="en-US" altLang="zh-CN" sz="2000" u="none" strike="noStrike">
                          <a:effectLst/>
                        </a:rPr>
                        <a:t>5</a:t>
                      </a:r>
                      <a:endParaRPr lang="en-US" altLang="zh-CN" sz="2000" b="0" i="0" u="none" strike="noStrike">
                        <a:solidFill>
                          <a:srgbClr val="000000"/>
                        </a:solidFill>
                        <a:effectLst/>
                        <a:latin typeface="宋体" panose="02010600030101010101" pitchFamily="2" charset="-122"/>
                      </a:endParaRPr>
                    </a:p>
                  </a:txBody>
                  <a:tcPr marL="9522" marR="9522" marT="9519" marB="0" anchor="ctr"/>
                </a:tc>
                <a:tc>
                  <a:txBody>
                    <a:bodyPr/>
                    <a:lstStyle/>
                    <a:p>
                      <a:pPr algn="l" fontAlgn="ctr"/>
                      <a:r>
                        <a:rPr lang="en-US" altLang="zh-CN" sz="2000" u="none" strike="noStrike" dirty="0">
                          <a:effectLst/>
                        </a:rPr>
                        <a:t>6</a:t>
                      </a:r>
                      <a:endParaRPr lang="en-US" altLang="zh-CN" sz="2000" b="0" i="0" u="none" strike="noStrike" dirty="0">
                        <a:solidFill>
                          <a:srgbClr val="000000"/>
                        </a:solidFill>
                        <a:effectLst/>
                        <a:latin typeface="宋体" panose="02010600030101010101" pitchFamily="2" charset="-122"/>
                      </a:endParaRPr>
                    </a:p>
                  </a:txBody>
                  <a:tcPr marL="9522" marR="9522" marT="9519" marB="0" anchor="ctr"/>
                </a:tc>
                <a:extLst>
                  <a:ext uri="{0D108BD9-81ED-4DB2-BD59-A6C34878D82A}">
                    <a16:rowId xmlns:a16="http://schemas.microsoft.com/office/drawing/2014/main" val="10003"/>
                  </a:ext>
                </a:extLst>
              </a:tr>
            </a:tbl>
          </a:graphicData>
        </a:graphic>
      </p:graphicFrame>
      <p:graphicFrame>
        <p:nvGraphicFramePr>
          <p:cNvPr id="11" name="表格 10"/>
          <p:cNvGraphicFramePr>
            <a:graphicFrameLocks noGrp="1"/>
          </p:cNvGraphicFramePr>
          <p:nvPr/>
        </p:nvGraphicFramePr>
        <p:xfrm>
          <a:off x="4960938" y="2420938"/>
          <a:ext cx="1371600" cy="62865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171450">
                <a:tc>
                  <a:txBody>
                    <a:bodyPr/>
                    <a:lstStyle/>
                    <a:p>
                      <a:pPr algn="l"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000" u="none" strike="noStrike" dirty="0">
                          <a:effectLst/>
                        </a:rPr>
                        <a:t>B</a:t>
                      </a:r>
                      <a:endParaRPr lang="en-US" sz="2000" b="0" i="0" u="none" strike="noStrike" dirty="0">
                        <a:solidFill>
                          <a:srgbClr val="000000"/>
                        </a:solidFill>
                        <a:effectLst/>
                        <a:latin typeface="宋体" panose="02010600030101010101" pitchFamily="2" charset="-122"/>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altLang="zh-CN" sz="2000" u="none" strike="noStrike">
                          <a:effectLst/>
                        </a:rPr>
                        <a:t>1</a:t>
                      </a:r>
                      <a:endParaRPr lang="en-US" altLang="zh-CN" sz="2000" b="0" i="0" u="none" strike="noStrike">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000" u="none" strike="noStrike">
                          <a:effectLst/>
                        </a:rPr>
                        <a:t>2</a:t>
                      </a:r>
                      <a:endParaRPr lang="en-US" altLang="zh-CN" sz="2000" b="0" i="0" u="none" strike="noStrike">
                        <a:solidFill>
                          <a:srgbClr val="000000"/>
                        </a:solidFill>
                        <a:effectLst/>
                        <a:latin typeface="宋体" panose="02010600030101010101" pitchFamily="2" charset="-122"/>
                      </a:endParaRPr>
                    </a:p>
                  </a:txBody>
                  <a:tcPr marL="9525" marR="9525" marT="9525" marB="0" anchor="ctr"/>
                </a:tc>
                <a:extLst>
                  <a:ext uri="{0D108BD9-81ED-4DB2-BD59-A6C34878D82A}">
                    <a16:rowId xmlns:a16="http://schemas.microsoft.com/office/drawing/2014/main" val="10001"/>
                  </a:ext>
                </a:extLst>
              </a:tr>
            </a:tbl>
          </a:graphicData>
        </a:graphic>
      </p:graphicFrame>
      <p:sp>
        <p:nvSpPr>
          <p:cNvPr id="3" name="TextBox 4"/>
          <p:cNvSpPr txBox="1"/>
          <p:nvPr/>
        </p:nvSpPr>
        <p:spPr>
          <a:xfrm>
            <a:off x="5027930" y="1762125"/>
            <a:ext cx="1753870" cy="460375"/>
          </a:xfrm>
          <a:prstGeom prst="rect">
            <a:avLst/>
          </a:prstGeom>
          <a:noFill/>
          <a:ln w="9525">
            <a:noFill/>
          </a:ln>
        </p:spPr>
        <p:txBody>
          <a:bodyPr wrap="square">
            <a:spAutoFit/>
          </a:bodyPr>
          <a:lstStyle/>
          <a:p>
            <a:pPr marR="0" algn="ctr" defTabSz="914400">
              <a:buClrTx/>
              <a:buSzTx/>
              <a:buFontTx/>
              <a:buNone/>
              <a:defRPr/>
            </a:pPr>
            <a:r>
              <a:rPr kumimoji="0" lang="en-US" altLang="zh-CN" kern="1200" cap="none" spc="0" normalizeH="0" baseline="0" noProof="0" dirty="0">
                <a:solidFill>
                  <a:schemeClr val="tx1"/>
                </a:solidFill>
                <a:latin typeface="+mn-lt"/>
                <a:ea typeface="+mn-ea"/>
                <a:cs typeface="+mn-cs"/>
                <a:sym typeface="+mn-ea"/>
              </a:rPr>
              <a:t>R</a:t>
            </a:r>
            <a:r>
              <a:rPr kumimoji="0" lang="en-US" altLang="zh-CN" b="1" kern="1200" cap="none" spc="0" normalizeH="0" baseline="0" noProof="0" dirty="0">
                <a:solidFill>
                  <a:schemeClr val="tx1"/>
                </a:solidFill>
                <a:effectLst>
                  <a:outerShdw blurRad="38100" dist="38100" dir="2700000" algn="tl">
                    <a:srgbClr val="000000">
                      <a:alpha val="43137"/>
                    </a:srgbClr>
                  </a:outerShdw>
                </a:effectLst>
                <a:latin typeface="Lucida Sans Unicode" panose="020B0602030504020204" pitchFamily="34" charset="0"/>
                <a:ea typeface="+mn-ea"/>
                <a:cs typeface="+mn-cs"/>
                <a:sym typeface="Symbol" panose="05050102010706020507"/>
              </a:rPr>
              <a:t>  </a:t>
            </a:r>
            <a:r>
              <a:rPr kumimoji="0" lang="en-US" altLang="zh-CN" kern="1200" cap="none" spc="0" normalizeH="0" baseline="0" noProof="0" dirty="0">
                <a:solidFill>
                  <a:schemeClr val="tx1"/>
                </a:solidFill>
                <a:latin typeface="+mn-lt"/>
                <a:ea typeface="+mn-ea"/>
                <a:cs typeface="+mn-cs"/>
                <a:sym typeface="+mn-ea"/>
              </a:rPr>
              <a:t>S</a:t>
            </a:r>
          </a:p>
        </p:txBody>
      </p:sp>
      <p:grpSp>
        <p:nvGrpSpPr>
          <p:cNvPr id="101427" name="组合 101426"/>
          <p:cNvGrpSpPr/>
          <p:nvPr/>
        </p:nvGrpSpPr>
        <p:grpSpPr>
          <a:xfrm>
            <a:off x="557213" y="2690813"/>
            <a:ext cx="5711825" cy="422275"/>
            <a:chOff x="384" y="3696"/>
            <a:chExt cx="3598" cy="291"/>
          </a:xfrm>
        </p:grpSpPr>
        <p:sp>
          <p:nvSpPr>
            <p:cNvPr id="71728" name="矩形 101422"/>
            <p:cNvSpPr/>
            <p:nvPr/>
          </p:nvSpPr>
          <p:spPr>
            <a:xfrm>
              <a:off x="384" y="3696"/>
              <a:ext cx="897" cy="256"/>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29" name="矩形 101423"/>
            <p:cNvSpPr/>
            <p:nvPr/>
          </p:nvSpPr>
          <p:spPr>
            <a:xfrm>
              <a:off x="1687" y="3720"/>
              <a:ext cx="911" cy="267"/>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30" name="矩形 101424"/>
            <p:cNvSpPr/>
            <p:nvPr/>
          </p:nvSpPr>
          <p:spPr>
            <a:xfrm>
              <a:off x="3158" y="3729"/>
              <a:ext cx="824" cy="223"/>
            </a:xfrm>
            <a:prstGeom prst="rect">
              <a:avLst/>
            </a:prstGeom>
            <a:noFill/>
            <a:ln w="50800" cap="rnd" cmpd="sng">
              <a:solidFill>
                <a:srgbClr val="0000FF"/>
              </a:solidFill>
              <a:prstDash val="sysDot"/>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5" name="内容占位符 4"/>
          <p:cNvSpPr>
            <a:spLocks noGrp="1"/>
          </p:cNvSpPr>
          <p:nvPr>
            <p:ph sz="quarter" idx="4294967295"/>
          </p:nvPr>
        </p:nvSpPr>
        <p:spPr>
          <a:xfrm>
            <a:off x="500063" y="4070350"/>
            <a:ext cx="7924800" cy="1049656"/>
          </a:xfrm>
        </p:spPr>
        <p:txBody>
          <a:bodyPr vert="horz" wrap="square" lIns="91440" tIns="45720" rIns="91440" bIns="45720" numCol="1" rtlCol="0" anchor="t" anchorCtr="0" compatLnSpc="1">
            <a:normAutofit/>
          </a:bodyPr>
          <a:lstStyle/>
          <a:p>
            <a:pPr marL="3429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(R</a:t>
            </a:r>
            <a:r>
              <a:rPr kumimoji="0" lang="en-US" altLang="zh-CN" sz="2400" b="1" i="0" u="none" strike="noStrike" kern="1200" cap="none" spc="30" normalizeH="0" baseline="0" noProof="0" dirty="0" smtClean="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Symbol" panose="05050102010706020507"/>
              </a:rPr>
              <a:t>  </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S): </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新关系由既在关系</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 R</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中又在关系</a:t>
            </a:r>
            <a:r>
              <a:rPr kumimoji="0" lang="en-US" altLang="zh-CN" sz="2400" b="0" i="0" u="none" strike="noStrike" kern="1200" cap="none" spc="30" normalizeH="0" baseline="0" noProof="0" dirty="0" smtClean="0">
                <a:ln>
                  <a:noFill/>
                </a:ln>
                <a:solidFill>
                  <a:schemeClr val="tx1"/>
                </a:solidFill>
                <a:effectLst/>
                <a:uLnTx/>
                <a:uFillTx/>
                <a:latin typeface="+mn-lt"/>
                <a:ea typeface="+mn-ea"/>
                <a:cs typeface="+mn-cs"/>
              </a:rPr>
              <a:t>S</a:t>
            </a:r>
            <a:r>
              <a:rPr kumimoji="0" lang="zh-CN" altLang="en-US" sz="2400" b="0" i="0" u="none" strike="noStrike" kern="1200" cap="none" spc="30" normalizeH="0" baseline="0" noProof="0" dirty="0" smtClean="0">
                <a:ln>
                  <a:noFill/>
                </a:ln>
                <a:solidFill>
                  <a:schemeClr val="tx1"/>
                </a:solidFill>
                <a:effectLst/>
                <a:uLnTx/>
                <a:uFillTx/>
                <a:latin typeface="+mn-lt"/>
                <a:ea typeface="+mn-ea"/>
                <a:cs typeface="+mn-cs"/>
              </a:rPr>
              <a:t>中的元祖组成</a:t>
            </a:r>
            <a:endParaRPr kumimoji="0" lang="en-US" altLang="zh-CN" sz="24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2400" b="0" i="0" u="none" strike="noStrike" kern="1200" cap="none" spc="3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altLang="en-US" sz="3200" b="0" i="0" u="none" strike="noStrike" kern="1200" cap="none" spc="3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60</a:t>
            </a:fld>
            <a:endParaRPr lang="zh-CN" altLang="en-US" strike="noStrike" noProof="1">
              <a:latin typeface="Times New Roman" panose="02020603050405020304" pitchFamily="18" charset="0"/>
              <a:ea typeface="宋体" panose="02010600030101010101" pitchFamily="2" charset="-122"/>
            </a:endParaRPr>
          </a:p>
        </p:txBody>
      </p:sp>
      <p:pic>
        <p:nvPicPr>
          <p:cNvPr id="7" name="图片 6"/>
          <p:cNvPicPr>
            <a:picLocks noChangeAspect="1"/>
          </p:cNvPicPr>
          <p:nvPr/>
        </p:nvPicPr>
        <p:blipFill>
          <a:blip r:embed="rId2"/>
          <a:stretch>
            <a:fillRect/>
          </a:stretch>
        </p:blipFill>
        <p:spPr>
          <a:xfrm>
            <a:off x="6638779" y="0"/>
            <a:ext cx="2505221" cy="2222500"/>
          </a:xfrm>
          <a:prstGeom prst="rect">
            <a:avLst/>
          </a:prstGeom>
        </p:spPr>
      </p:pic>
      <p:sp>
        <p:nvSpPr>
          <p:cNvPr id="16" name="Rectangle 33"/>
          <p:cNvSpPr>
            <a:spLocks noChangeArrowheads="1"/>
          </p:cNvSpPr>
          <p:nvPr/>
        </p:nvSpPr>
        <p:spPr bwMode="auto">
          <a:xfrm>
            <a:off x="5573617" y="5592763"/>
            <a:ext cx="35544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5000"/>
              </a:lnSpc>
              <a:spcBef>
                <a:spcPct val="40000"/>
              </a:spcBef>
              <a:buFontTx/>
              <a:buNone/>
              <a:defRPr/>
            </a:pPr>
            <a:r>
              <a:rPr kumimoji="1" lang="en-US" altLang="zh-CN" sz="4000" b="1" dirty="0">
                <a:solidFill>
                  <a:srgbClr val="FF0000"/>
                </a:solidFill>
                <a:effectLst>
                  <a:outerShdw blurRad="38100" dist="38100" dir="2700000" algn="tl">
                    <a:srgbClr val="C0C0C0"/>
                  </a:outerShdw>
                </a:effectLst>
                <a:latin typeface="黑体" pitchFamily="2" charset="-122"/>
                <a:ea typeface="黑体" pitchFamily="2" charset="-122"/>
              </a:rPr>
              <a:t>R∩S=R</a:t>
            </a:r>
            <a:r>
              <a:rPr kumimoji="1" lang="en-US" altLang="zh-CN" sz="4000" b="1" dirty="0">
                <a:solidFill>
                  <a:srgbClr val="FF0000"/>
                </a:solidFill>
                <a:effectLst>
                  <a:outerShdw blurRad="38100" dist="38100" dir="2700000" algn="tl">
                    <a:srgbClr val="C0C0C0"/>
                  </a:outerShdw>
                </a:effectLst>
                <a:latin typeface="Times New Roman"/>
                <a:ea typeface="黑体" pitchFamily="2" charset="-122"/>
              </a:rPr>
              <a:t>–</a:t>
            </a:r>
            <a:r>
              <a:rPr kumimoji="1" lang="en-US" altLang="zh-CN" sz="4000" b="1" dirty="0">
                <a:solidFill>
                  <a:srgbClr val="FF0000"/>
                </a:solidFill>
                <a:effectLst>
                  <a:outerShdw blurRad="38100" dist="38100" dir="2700000" algn="tl">
                    <a:srgbClr val="C0C0C0"/>
                  </a:outerShdw>
                </a:effectLst>
                <a:latin typeface="黑体" pitchFamily="2" charset="-122"/>
                <a:ea typeface="黑体" pitchFamily="2" charset="-122"/>
              </a:rPr>
              <a:t>(R-S)</a:t>
            </a:r>
          </a:p>
        </p:txBody>
      </p:sp>
      <p:pic>
        <p:nvPicPr>
          <p:cNvPr id="9" name="图片 8"/>
          <p:cNvPicPr>
            <a:picLocks noChangeAspect="1"/>
          </p:cNvPicPr>
          <p:nvPr/>
        </p:nvPicPr>
        <p:blipFill>
          <a:blip r:embed="rId3"/>
          <a:stretch>
            <a:fillRect/>
          </a:stretch>
        </p:blipFill>
        <p:spPr>
          <a:xfrm>
            <a:off x="2625725" y="1111250"/>
            <a:ext cx="3803845" cy="4445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5422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1427"/>
                                        </p:tgtEl>
                                        <p:attrNameLst>
                                          <p:attrName>style.visibility</p:attrName>
                                        </p:attrNameLst>
                                      </p:cBhvr>
                                      <p:to>
                                        <p:strVal val="visible"/>
                                      </p:to>
                                    </p:set>
                                    <p:animEffect transition="in" filter="blinds(horizontal)">
                                      <p:cBhvr>
                                        <p:cTn id="13" dur="500"/>
                                        <p:tgtEl>
                                          <p:spTgt spid="10142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272"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2000" fill="hold"/>
                                        <p:tgtEl>
                                          <p:spTgt spid="16"/>
                                        </p:tgtEl>
                                        <p:attrNameLst>
                                          <p:attrName>ppt_w</p:attrName>
                                        </p:attrNameLst>
                                      </p:cBhvr>
                                      <p:tavLst>
                                        <p:tav tm="0">
                                          <p:val>
                                            <p:strVal val="2/3*#ppt_w"/>
                                          </p:val>
                                        </p:tav>
                                        <p:tav tm="100000">
                                          <p:val>
                                            <p:strVal val="#ppt_w"/>
                                          </p:val>
                                        </p:tav>
                                      </p:tavLst>
                                    </p:anim>
                                    <p:anim calcmode="lin" valueType="num">
                                      <p:cBhvr>
                                        <p:cTn id="19" dur="2000" fill="hold"/>
                                        <p:tgtEl>
                                          <p:spTgt spid="16"/>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标题 114689"/>
          <p:cNvSpPr>
            <a:spLocks noGrp="1"/>
          </p:cNvSpPr>
          <p:nvPr>
            <p:ph type="title"/>
          </p:nvPr>
        </p:nvSpPr>
        <p:spPr/>
        <p:txBody>
          <a:bodyPr anchor="ctr"/>
          <a:lstStyle/>
          <a:p>
            <a:r>
              <a:rPr lang="zh-CN">
                <a:sym typeface="+mn-ea"/>
              </a:rPr>
              <a:t>笛卡尔积运算</a:t>
            </a:r>
            <a:r>
              <a:rPr lang="en-US" altLang="zh-CN">
                <a:latin typeface="Arial" panose="020B0604020202020204" pitchFamily="34" charset="0"/>
                <a:sym typeface="+mn-ea"/>
              </a:rPr>
              <a:t>×</a:t>
            </a:r>
            <a:endParaRPr lang="zh-CN" altLang="en-US">
              <a:latin typeface="宋体" panose="02010600030101010101" pitchFamily="2" charset="-122"/>
            </a:endParaRPr>
          </a:p>
        </p:txBody>
      </p:sp>
      <p:sp>
        <p:nvSpPr>
          <p:cNvPr id="114691" name="文本占位符 114690"/>
          <p:cNvSpPr>
            <a:spLocks noGrp="1"/>
          </p:cNvSpPr>
          <p:nvPr>
            <p:ph type="body" idx="1"/>
          </p:nvPr>
        </p:nvSpPr>
        <p:spPr>
          <a:xfrm>
            <a:off x="586740" y="1116330"/>
            <a:ext cx="7772400" cy="5791200"/>
          </a:xfrm>
        </p:spPr>
        <p:txBody>
          <a:bodyPr/>
          <a:lstStyle/>
          <a:p>
            <a:pPr>
              <a:lnSpc>
                <a:spcPct val="100000"/>
              </a:lnSpc>
            </a:pPr>
            <a:r>
              <a:rPr lang="zh-CN" altLang="en-US" dirty="0"/>
              <a:t>关系的笛卡儿乘积：</a:t>
            </a:r>
            <a:r>
              <a:rPr lang="en-US" altLang="zh-CN" dirty="0">
                <a:latin typeface="Arial" panose="020B0604020202020204" pitchFamily="34" charset="0"/>
              </a:rPr>
              <a:t>R×S</a:t>
            </a:r>
            <a:endParaRPr lang="en-US" altLang="zh-CN" dirty="0"/>
          </a:p>
          <a:p>
            <a:pPr lvl="1">
              <a:lnSpc>
                <a:spcPct val="100000"/>
              </a:lnSpc>
            </a:pPr>
            <a:r>
              <a:rPr lang="zh-CN" altLang="en-US" dirty="0"/>
              <a:t>形成新关系，新关系的属性依次包含关系</a:t>
            </a:r>
            <a:r>
              <a:rPr lang="en-US" altLang="zh-CN" dirty="0"/>
              <a:t>R</a:t>
            </a:r>
            <a:r>
              <a:rPr lang="zh-CN" altLang="en-US" dirty="0"/>
              <a:t>的每个属性及关系</a:t>
            </a:r>
            <a:r>
              <a:rPr lang="en-US" altLang="zh-CN" dirty="0"/>
              <a:t>S</a:t>
            </a:r>
            <a:r>
              <a:rPr lang="zh-CN" altLang="en-US" dirty="0"/>
              <a:t>的每个属性</a:t>
            </a:r>
          </a:p>
          <a:p>
            <a:pPr lvl="1">
              <a:lnSpc>
                <a:spcPct val="100000"/>
              </a:lnSpc>
            </a:pPr>
            <a:r>
              <a:rPr lang="zh-CN" altLang="en-US" dirty="0">
                <a:latin typeface="Arial" panose="020B0604020202020204" pitchFamily="34" charset="0"/>
                <a:sym typeface="+mn-ea"/>
              </a:rPr>
              <a:t>新关系的元祖为</a:t>
            </a:r>
            <a:r>
              <a:rPr lang="zh-CN" altLang="en-US" dirty="0">
                <a:latin typeface="Arial" panose="020B0604020202020204" pitchFamily="34" charset="0"/>
              </a:rPr>
              <a:t>关系</a:t>
            </a:r>
            <a:r>
              <a:rPr lang="en-US" altLang="zh-CN" dirty="0">
                <a:latin typeface="Arial" panose="020B0604020202020204" pitchFamily="34" charset="0"/>
              </a:rPr>
              <a:t>R</a:t>
            </a:r>
            <a:r>
              <a:rPr lang="zh-CN" altLang="en-US" dirty="0">
                <a:latin typeface="Arial" panose="020B0604020202020204" pitchFamily="34" charset="0"/>
              </a:rPr>
              <a:t>的每个元祖与关系</a:t>
            </a:r>
            <a:r>
              <a:rPr lang="en-US" altLang="zh-CN" dirty="0">
                <a:latin typeface="Arial" panose="020B0604020202020204" pitchFamily="34" charset="0"/>
              </a:rPr>
              <a:t>S</a:t>
            </a:r>
            <a:r>
              <a:rPr lang="zh-CN" altLang="en-US" dirty="0">
                <a:latin typeface="Arial" panose="020B0604020202020204" pitchFamily="34" charset="0"/>
              </a:rPr>
              <a:t>的每个元祖两两匹配形成的元</a:t>
            </a:r>
            <a:r>
              <a:rPr lang="zh-CN" altLang="en-US" dirty="0" smtClean="0">
                <a:latin typeface="Arial" panose="020B0604020202020204" pitchFamily="34" charset="0"/>
              </a:rPr>
              <a:t>祖（元组的排列）</a:t>
            </a:r>
            <a:endParaRPr lang="zh-CN" altLang="en-US" dirty="0">
              <a:latin typeface="Arial" panose="020B0604020202020204" pitchFamily="34" charset="0"/>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61</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23709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7"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bldLvl="2"/>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灯片编号占位符 3"/>
          <p:cNvSpPr>
            <a:spLocks noGrp="1"/>
          </p:cNvSpPr>
          <p:nvPr>
            <p:ph type="sldNum" sz="quarter" idx="4294967295"/>
          </p:nvPr>
        </p:nvSpPr>
        <p:spPr>
          <a:noFill/>
          <a:ln>
            <a:noFill/>
          </a:ln>
        </p:spPr>
        <p:txBody>
          <a:bodyPr wrap="none" lIns="92075" tIns="0" rIns="92075" bIns="0"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1" indent="0" algn="r" eaLnBrk="1" hangingPunct="1"/>
            <a:fld id="{9A0DB2DC-4C9A-4742-B13C-FB6460FD3503}" type="slidenum">
              <a:rPr lang="zh-CN" altLang="en-US" sz="1400" i="1" dirty="0">
                <a:solidFill>
                  <a:srgbClr val="808080"/>
                </a:solidFill>
              </a:rPr>
              <a:t>62</a:t>
            </a:fld>
            <a:endParaRPr lang="zh-CN" altLang="en-US" sz="1400" i="1" dirty="0">
              <a:solidFill>
                <a:srgbClr val="808080"/>
              </a:solidFill>
            </a:endParaRPr>
          </a:p>
        </p:txBody>
      </p:sp>
      <p:sp>
        <p:nvSpPr>
          <p:cNvPr id="52226" name="Rectangle 4"/>
          <p:cNvSpPr/>
          <p:nvPr/>
        </p:nvSpPr>
        <p:spPr>
          <a:xfrm>
            <a:off x="533400" y="1600200"/>
            <a:ext cx="1971675" cy="457200"/>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dirty="0">
                <a:latin typeface="Times New Roman" panose="02020603050405020304" pitchFamily="18" charset="0"/>
                <a:ea typeface="宋体" panose="02010600030101010101" pitchFamily="2" charset="-122"/>
              </a:rPr>
              <a:t>Relations </a:t>
            </a:r>
            <a:r>
              <a:rPr lang="en-US" altLang="zh-CN" sz="2400" b="1" i="1" dirty="0">
                <a:latin typeface="Times New Roman" panose="02020603050405020304" pitchFamily="18" charset="0"/>
                <a:ea typeface="宋体" panose="02010600030101010101" pitchFamily="2" charset="-122"/>
              </a:rPr>
              <a:t>r, s</a:t>
            </a:r>
            <a:r>
              <a:rPr lang="en-US" altLang="zh-CN" sz="2400" b="1" dirty="0">
                <a:latin typeface="Times New Roman" panose="02020603050405020304" pitchFamily="18" charset="0"/>
                <a:ea typeface="宋体" panose="02010600030101010101" pitchFamily="2" charset="-122"/>
              </a:rPr>
              <a:t>:</a:t>
            </a:r>
          </a:p>
        </p:txBody>
      </p:sp>
      <p:sp>
        <p:nvSpPr>
          <p:cNvPr id="52227" name="Rectangle 5"/>
          <p:cNvSpPr/>
          <p:nvPr/>
        </p:nvSpPr>
        <p:spPr>
          <a:xfrm>
            <a:off x="609600" y="3505200"/>
            <a:ext cx="1033463" cy="519113"/>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s</a:t>
            </a:r>
            <a:r>
              <a:rPr lang="en-US" altLang="zh-CN" sz="2400" b="1" dirty="0">
                <a:latin typeface="Times New Roman" panose="02020603050405020304" pitchFamily="18" charset="0"/>
                <a:ea typeface="宋体" panose="02010600030101010101" pitchFamily="2" charset="-122"/>
              </a:rPr>
              <a:t>:</a:t>
            </a:r>
          </a:p>
        </p:txBody>
      </p:sp>
      <p:grpSp>
        <p:nvGrpSpPr>
          <p:cNvPr id="390160" name="Group 16"/>
          <p:cNvGrpSpPr/>
          <p:nvPr/>
        </p:nvGrpSpPr>
        <p:grpSpPr>
          <a:xfrm>
            <a:off x="2819400" y="3663950"/>
            <a:ext cx="2286000" cy="2889250"/>
            <a:chOff x="1776" y="2116"/>
            <a:chExt cx="1440" cy="1820"/>
          </a:xfrm>
        </p:grpSpPr>
        <p:sp>
          <p:nvSpPr>
            <p:cNvPr id="52229" name="Rectangle 17"/>
            <p:cNvSpPr/>
            <p:nvPr/>
          </p:nvSpPr>
          <p:spPr>
            <a:xfrm>
              <a:off x="1776"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30" name="Rectangle 18"/>
            <p:cNvSpPr/>
            <p:nvPr/>
          </p:nvSpPr>
          <p:spPr>
            <a:xfrm>
              <a:off x="2064"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31" name="Rectangle 19"/>
            <p:cNvSpPr/>
            <p:nvPr/>
          </p:nvSpPr>
          <p:spPr>
            <a:xfrm>
              <a:off x="1776"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2" name="Rectangle 20"/>
            <p:cNvSpPr/>
            <p:nvPr/>
          </p:nvSpPr>
          <p:spPr>
            <a:xfrm>
              <a:off x="2064"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p:txBody>
        </p:sp>
        <p:sp>
          <p:nvSpPr>
            <p:cNvPr id="52233" name="Rectangle 21"/>
            <p:cNvSpPr/>
            <p:nvPr/>
          </p:nvSpPr>
          <p:spPr>
            <a:xfrm>
              <a:off x="2352"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34" name="Rectangle 22"/>
            <p:cNvSpPr/>
            <p:nvPr/>
          </p:nvSpPr>
          <p:spPr>
            <a:xfrm>
              <a:off x="2640"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35" name="Rectangle 23"/>
            <p:cNvSpPr/>
            <p:nvPr/>
          </p:nvSpPr>
          <p:spPr>
            <a:xfrm>
              <a:off x="2352"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 </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6" name="Rectangle 24"/>
            <p:cNvSpPr/>
            <p:nvPr/>
          </p:nvSpPr>
          <p:spPr>
            <a:xfrm>
              <a:off x="2640"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19</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37" name="Rectangle 25"/>
            <p:cNvSpPr/>
            <p:nvPr/>
          </p:nvSpPr>
          <p:spPr>
            <a:xfrm>
              <a:off x="2928"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38" name="Rectangle 26"/>
            <p:cNvSpPr/>
            <p:nvPr/>
          </p:nvSpPr>
          <p:spPr>
            <a:xfrm>
              <a:off x="2928"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aphicFrame>
          <p:nvGraphicFramePr>
            <p:cNvPr id="52239" name="Object 27"/>
            <p:cNvGraphicFramePr>
              <a:graphicFrameLocks noChangeAspect="1"/>
            </p:cNvGraphicFramePr>
            <p:nvPr/>
          </p:nvGraphicFramePr>
          <p:xfrm>
            <a:off x="2836" y="2116"/>
            <a:ext cx="88" cy="201"/>
          </p:xfrm>
          <a:graphic>
            <a:graphicData uri="http://schemas.openxmlformats.org/presentationml/2006/ole">
              <mc:AlternateContent xmlns:mc="http://schemas.openxmlformats.org/markup-compatibility/2006">
                <mc:Choice xmlns:v="urn:schemas-microsoft-com:vml" Requires="v">
                  <p:oleObj spid="_x0000_s6432" r:id="rId3" imgW="139700" imgH="292100" progId="Equation.3">
                    <p:embed/>
                  </p:oleObj>
                </mc:Choice>
                <mc:Fallback>
                  <p:oleObj r:id="rId3" imgW="139700" imgH="292100" progId="Equation.3">
                    <p:embed/>
                    <p:pic>
                      <p:nvPicPr>
                        <p:cNvPr id="52239" name="Object 27"/>
                        <p:cNvPicPr/>
                        <p:nvPr/>
                      </p:nvPicPr>
                      <p:blipFill>
                        <a:blip r:embed="rId4"/>
                        <a:stretch>
                          <a:fillRect/>
                        </a:stretch>
                      </p:blipFill>
                      <p:spPr>
                        <a:xfrm>
                          <a:off x="2836" y="2116"/>
                          <a:ext cx="88" cy="201"/>
                        </a:xfrm>
                        <a:prstGeom prst="rect">
                          <a:avLst/>
                        </a:prstGeom>
                        <a:noFill/>
                        <a:ln w="38100">
                          <a:noFill/>
                          <a:miter/>
                        </a:ln>
                      </p:spPr>
                    </p:pic>
                  </p:oleObj>
                </mc:Fallback>
              </mc:AlternateContent>
            </a:graphicData>
          </a:graphic>
        </p:graphicFrame>
      </p:grpSp>
      <p:grpSp>
        <p:nvGrpSpPr>
          <p:cNvPr id="52240" name="Group 48"/>
          <p:cNvGrpSpPr/>
          <p:nvPr/>
        </p:nvGrpSpPr>
        <p:grpSpPr>
          <a:xfrm>
            <a:off x="2895600" y="1524000"/>
            <a:ext cx="914400" cy="1662113"/>
            <a:chOff x="1824" y="960"/>
            <a:chExt cx="576" cy="1047"/>
          </a:xfrm>
        </p:grpSpPr>
        <p:sp>
          <p:nvSpPr>
            <p:cNvPr id="52241" name="Rectangle 6"/>
            <p:cNvSpPr/>
            <p:nvPr/>
          </p:nvSpPr>
          <p:spPr>
            <a:xfrm>
              <a:off x="182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42" name="Rectangle 7"/>
            <p:cNvSpPr/>
            <p:nvPr/>
          </p:nvSpPr>
          <p:spPr>
            <a:xfrm>
              <a:off x="2112"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43" name="Rectangle 8"/>
            <p:cNvSpPr/>
            <p:nvPr/>
          </p:nvSpPr>
          <p:spPr>
            <a:xfrm>
              <a:off x="1824"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p:txBody>
        </p:sp>
        <p:sp>
          <p:nvSpPr>
            <p:cNvPr id="52244" name="Rectangle 9"/>
            <p:cNvSpPr/>
            <p:nvPr/>
          </p:nvSpPr>
          <p:spPr>
            <a:xfrm>
              <a:off x="2112"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1</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2</a:t>
              </a:r>
            </a:p>
          </p:txBody>
        </p:sp>
        <p:sp>
          <p:nvSpPr>
            <p:cNvPr id="52245" name="Text Box 28"/>
            <p:cNvSpPr txBox="1"/>
            <p:nvPr/>
          </p:nvSpPr>
          <p:spPr>
            <a:xfrm>
              <a:off x="2016" y="1776"/>
              <a:ext cx="164"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r</a:t>
              </a:r>
            </a:p>
          </p:txBody>
        </p:sp>
      </p:grpSp>
      <p:grpSp>
        <p:nvGrpSpPr>
          <p:cNvPr id="52246" name="Group 47"/>
          <p:cNvGrpSpPr/>
          <p:nvPr/>
        </p:nvGrpSpPr>
        <p:grpSpPr>
          <a:xfrm>
            <a:off x="4648200" y="1524000"/>
            <a:ext cx="1371600" cy="2119313"/>
            <a:chOff x="2928" y="960"/>
            <a:chExt cx="864" cy="1335"/>
          </a:xfrm>
        </p:grpSpPr>
        <p:grpSp>
          <p:nvGrpSpPr>
            <p:cNvPr id="52247" name="Group 46"/>
            <p:cNvGrpSpPr/>
            <p:nvPr/>
          </p:nvGrpSpPr>
          <p:grpSpPr>
            <a:xfrm>
              <a:off x="2928" y="960"/>
              <a:ext cx="864" cy="1104"/>
              <a:chOff x="2928" y="960"/>
              <a:chExt cx="864" cy="1104"/>
            </a:xfrm>
          </p:grpSpPr>
          <p:sp>
            <p:nvSpPr>
              <p:cNvPr id="52248" name="Rectangle 10"/>
              <p:cNvSpPr/>
              <p:nvPr/>
            </p:nvSpPr>
            <p:spPr>
              <a:xfrm>
                <a:off x="2928"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49" name="Rectangle 11"/>
              <p:cNvSpPr/>
              <p:nvPr/>
            </p:nvSpPr>
            <p:spPr>
              <a:xfrm>
                <a:off x="3216"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50" name="Rectangle 12"/>
              <p:cNvSpPr/>
              <p:nvPr/>
            </p:nvSpPr>
            <p:spPr>
              <a:xfrm>
                <a:off x="2928"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51" name="Rectangle 13"/>
              <p:cNvSpPr/>
              <p:nvPr/>
            </p:nvSpPr>
            <p:spPr>
              <a:xfrm>
                <a:off x="3216"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52" name="Rectangle 14"/>
              <p:cNvSpPr/>
              <p:nvPr/>
            </p:nvSpPr>
            <p:spPr>
              <a:xfrm>
                <a:off x="350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53" name="Rectangle 15"/>
              <p:cNvSpPr/>
              <p:nvPr/>
            </p:nvSpPr>
            <p:spPr>
              <a:xfrm>
                <a:off x="3504"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pSp>
        <p:sp>
          <p:nvSpPr>
            <p:cNvPr id="52254" name="Text Box 29"/>
            <p:cNvSpPr txBox="1"/>
            <p:nvPr/>
          </p:nvSpPr>
          <p:spPr>
            <a:xfrm>
              <a:off x="3300" y="2064"/>
              <a:ext cx="188"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s</a:t>
              </a:r>
            </a:p>
          </p:txBody>
        </p:sp>
      </p:grpSp>
      <p:sp>
        <p:nvSpPr>
          <p:cNvPr id="390174" name="Line 30"/>
          <p:cNvSpPr/>
          <p:nvPr/>
        </p:nvSpPr>
        <p:spPr>
          <a:xfrm>
            <a:off x="3733800" y="2286000"/>
            <a:ext cx="1117600" cy="0"/>
          </a:xfrm>
          <a:prstGeom prst="line">
            <a:avLst/>
          </a:prstGeom>
          <a:ln w="9525" cap="flat" cmpd="sng">
            <a:solidFill>
              <a:schemeClr val="tx2"/>
            </a:solidFill>
            <a:prstDash val="solid"/>
            <a:round/>
            <a:headEnd type="none" w="med" len="med"/>
            <a:tailEnd type="none" w="med" len="med"/>
          </a:ln>
        </p:spPr>
      </p:sp>
      <p:sp>
        <p:nvSpPr>
          <p:cNvPr id="390175" name="Line 31"/>
          <p:cNvSpPr/>
          <p:nvPr/>
        </p:nvSpPr>
        <p:spPr>
          <a:xfrm>
            <a:off x="3746500" y="2286000"/>
            <a:ext cx="1092200" cy="241300"/>
          </a:xfrm>
          <a:prstGeom prst="line">
            <a:avLst/>
          </a:prstGeom>
          <a:ln w="9525" cap="flat" cmpd="sng">
            <a:solidFill>
              <a:schemeClr val="tx2"/>
            </a:solidFill>
            <a:prstDash val="solid"/>
            <a:round/>
            <a:headEnd type="none" w="med" len="med"/>
            <a:tailEnd type="none" w="med" len="med"/>
          </a:ln>
        </p:spPr>
      </p:sp>
      <p:sp>
        <p:nvSpPr>
          <p:cNvPr id="390176" name="Line 32"/>
          <p:cNvSpPr/>
          <p:nvPr/>
        </p:nvSpPr>
        <p:spPr>
          <a:xfrm>
            <a:off x="3746500" y="2298700"/>
            <a:ext cx="1092200" cy="495300"/>
          </a:xfrm>
          <a:prstGeom prst="line">
            <a:avLst/>
          </a:prstGeom>
          <a:ln w="9525" cap="flat" cmpd="sng">
            <a:solidFill>
              <a:schemeClr val="tx2"/>
            </a:solidFill>
            <a:prstDash val="solid"/>
            <a:round/>
            <a:headEnd type="none" w="med" len="med"/>
            <a:tailEnd type="none" w="med" len="med"/>
          </a:ln>
        </p:spPr>
      </p:sp>
      <p:sp>
        <p:nvSpPr>
          <p:cNvPr id="390177" name="Line 33"/>
          <p:cNvSpPr/>
          <p:nvPr/>
        </p:nvSpPr>
        <p:spPr>
          <a:xfrm>
            <a:off x="3721100" y="2273300"/>
            <a:ext cx="1104900" cy="850900"/>
          </a:xfrm>
          <a:prstGeom prst="line">
            <a:avLst/>
          </a:prstGeom>
          <a:ln w="9525" cap="flat" cmpd="sng">
            <a:solidFill>
              <a:schemeClr val="tx2"/>
            </a:solidFill>
            <a:prstDash val="solid"/>
            <a:round/>
            <a:headEnd type="none" w="med" len="med"/>
            <a:tailEnd type="none" w="med" len="med"/>
          </a:ln>
        </p:spPr>
      </p:sp>
      <p:sp>
        <p:nvSpPr>
          <p:cNvPr id="390178" name="Line 34"/>
          <p:cNvSpPr/>
          <p:nvPr/>
        </p:nvSpPr>
        <p:spPr>
          <a:xfrm flipV="1">
            <a:off x="3746500" y="2273300"/>
            <a:ext cx="1092200" cy="431800"/>
          </a:xfrm>
          <a:prstGeom prst="line">
            <a:avLst/>
          </a:prstGeom>
          <a:ln w="9525" cap="flat" cmpd="sng">
            <a:solidFill>
              <a:schemeClr val="tx1"/>
            </a:solidFill>
            <a:prstDash val="solid"/>
            <a:round/>
            <a:headEnd type="none" w="med" len="med"/>
            <a:tailEnd type="none" w="med" len="med"/>
          </a:ln>
        </p:spPr>
      </p:sp>
      <p:sp>
        <p:nvSpPr>
          <p:cNvPr id="390179" name="Line 35"/>
          <p:cNvSpPr/>
          <p:nvPr/>
        </p:nvSpPr>
        <p:spPr>
          <a:xfrm flipV="1">
            <a:off x="3759200" y="2552700"/>
            <a:ext cx="1079500" cy="139700"/>
          </a:xfrm>
          <a:prstGeom prst="line">
            <a:avLst/>
          </a:prstGeom>
          <a:ln w="9525" cap="flat" cmpd="sng">
            <a:solidFill>
              <a:schemeClr val="tx1"/>
            </a:solidFill>
            <a:prstDash val="solid"/>
            <a:round/>
            <a:headEnd type="none" w="med" len="med"/>
            <a:tailEnd type="none" w="med" len="med"/>
          </a:ln>
        </p:spPr>
      </p:sp>
      <p:sp>
        <p:nvSpPr>
          <p:cNvPr id="390180" name="Line 36"/>
          <p:cNvSpPr/>
          <p:nvPr/>
        </p:nvSpPr>
        <p:spPr>
          <a:xfrm>
            <a:off x="3771900" y="2692400"/>
            <a:ext cx="1104900" cy="114300"/>
          </a:xfrm>
          <a:prstGeom prst="line">
            <a:avLst/>
          </a:prstGeom>
          <a:ln w="9525" cap="flat" cmpd="sng">
            <a:solidFill>
              <a:schemeClr val="tx1"/>
            </a:solidFill>
            <a:prstDash val="solid"/>
            <a:round/>
            <a:headEnd type="none" w="med" len="med"/>
            <a:tailEnd type="none" w="med" len="med"/>
          </a:ln>
        </p:spPr>
      </p:sp>
      <p:sp>
        <p:nvSpPr>
          <p:cNvPr id="390181" name="Line 37"/>
          <p:cNvSpPr/>
          <p:nvPr/>
        </p:nvSpPr>
        <p:spPr>
          <a:xfrm>
            <a:off x="3771900" y="2692400"/>
            <a:ext cx="1054100" cy="406400"/>
          </a:xfrm>
          <a:prstGeom prst="line">
            <a:avLst/>
          </a:prstGeom>
          <a:ln w="9525" cap="flat" cmpd="sng">
            <a:solidFill>
              <a:schemeClr val="tx1"/>
            </a:solidFill>
            <a:prstDash val="solid"/>
            <a:round/>
            <a:headEnd type="none" w="med" len="med"/>
            <a:tailEnd type="none" w="med" len="med"/>
          </a:ln>
        </p:spPr>
      </p:sp>
      <p:sp>
        <p:nvSpPr>
          <p:cNvPr id="390182" name="Freeform 38"/>
          <p:cNvSpPr/>
          <p:nvPr/>
        </p:nvSpPr>
        <p:spPr>
          <a:xfrm>
            <a:off x="5157788" y="2298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3" name="Freeform 39"/>
          <p:cNvSpPr/>
          <p:nvPr/>
        </p:nvSpPr>
        <p:spPr>
          <a:xfrm>
            <a:off x="5157788" y="2552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4" name="Freeform 40"/>
          <p:cNvSpPr/>
          <p:nvPr/>
        </p:nvSpPr>
        <p:spPr>
          <a:xfrm>
            <a:off x="5132388" y="2806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5" name="Freeform 41"/>
          <p:cNvSpPr/>
          <p:nvPr/>
        </p:nvSpPr>
        <p:spPr>
          <a:xfrm>
            <a:off x="5119688" y="30734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6" name="Freeform 42"/>
          <p:cNvSpPr/>
          <p:nvPr/>
        </p:nvSpPr>
        <p:spPr>
          <a:xfrm>
            <a:off x="5105400" y="22479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7" name="Freeform 43"/>
          <p:cNvSpPr/>
          <p:nvPr/>
        </p:nvSpPr>
        <p:spPr>
          <a:xfrm>
            <a:off x="5106988" y="25273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8" name="Freeform 44"/>
          <p:cNvSpPr/>
          <p:nvPr/>
        </p:nvSpPr>
        <p:spPr>
          <a:xfrm>
            <a:off x="5119688" y="27940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9" name="Freeform 45"/>
          <p:cNvSpPr/>
          <p:nvPr/>
        </p:nvSpPr>
        <p:spPr>
          <a:xfrm>
            <a:off x="5105400" y="30480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2" name="标题 1"/>
          <p:cNvSpPr>
            <a:spLocks noGrp="1"/>
          </p:cNvSpPr>
          <p:nvPr>
            <p:ph type="title"/>
          </p:nvPr>
        </p:nvSpPr>
        <p:spPr>
          <a:xfrm>
            <a:off x="914400" y="110490"/>
            <a:ext cx="7924800" cy="787400"/>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1">
                <a:ln>
                  <a:noFill/>
                </a:ln>
                <a:solidFill>
                  <a:schemeClr val="tx1"/>
                </a:solidFill>
                <a:effectLst/>
                <a:uLnTx/>
                <a:uFillTx/>
                <a:latin typeface="+mj-lt"/>
                <a:ea typeface="宋体" panose="02010600030101010101" pitchFamily="2" charset="-122"/>
                <a:cs typeface="+mj-cs"/>
                <a:sym typeface="+mn-ea"/>
              </a:rPr>
              <a:t>笛卡尔积</a:t>
            </a:r>
            <a:endParaRPr kumimoji="0" lang="zh-CN" altLang="en-US" sz="4000" b="0" i="0" u="none" strike="noStrike" kern="1200" cap="all" spc="50" normalizeH="0" baseline="0" noProof="1">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1207540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0160"/>
                                        </p:tgtEl>
                                        <p:attrNameLst>
                                          <p:attrName>style.visibility</p:attrName>
                                        </p:attrNameLst>
                                      </p:cBhvr>
                                      <p:to>
                                        <p:strVal val="visible"/>
                                      </p:to>
                                    </p:set>
                                    <p:animEffect transition="in" filter="wipe(up)">
                                      <p:cBhvr>
                                        <p:cTn id="7" dur="500"/>
                                        <p:tgtEl>
                                          <p:spTgt spid="390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9017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39018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39017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39018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390176"/>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499"/>
                                          </p:stCondLst>
                                        </p:cTn>
                                        <p:tgtEl>
                                          <p:spTgt spid="390184"/>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90177"/>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39018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9017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90186"/>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90179"/>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390187"/>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390180"/>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0188"/>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90181"/>
                                        </p:tgtEl>
                                        <p:attrNameLst>
                                          <p:attrName>style.visibility</p:attrName>
                                        </p:attrNameLst>
                                      </p:cBhvr>
                                      <p:to>
                                        <p:strVal val="visible"/>
                                      </p:to>
                                    </p:set>
                                  </p:childTnLst>
                                </p:cTn>
                              </p:par>
                            </p:childTnLst>
                          </p:cTn>
                        </p:par>
                        <p:par>
                          <p:cTn id="54" fill="hold">
                            <p:stCondLst>
                              <p:cond delay="7500"/>
                            </p:stCondLst>
                            <p:childTnLst>
                              <p:par>
                                <p:cTn id="55" presetID="1" presetClass="entr" presetSubtype="0" fill="hold" nodeType="afterEffect">
                                  <p:stCondLst>
                                    <p:cond delay="0"/>
                                  </p:stCondLst>
                                  <p:childTnLst>
                                    <p:set>
                                      <p:cBhvr>
                                        <p:cTn id="56" dur="1" fill="hold">
                                          <p:stCondLst>
                                            <p:cond delay="499"/>
                                          </p:stCondLst>
                                        </p:cTn>
                                        <p:tgtEl>
                                          <p:spTgt spid="39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1" name="标题 311297"/>
          <p:cNvSpPr>
            <a:spLocks noGrp="1"/>
          </p:cNvSpPr>
          <p:nvPr>
            <p:ph type="title"/>
          </p:nvPr>
        </p:nvSpPr>
        <p:spPr>
          <a:xfrm>
            <a:off x="685483" y="1080770"/>
            <a:ext cx="7793037" cy="568325"/>
          </a:xfrm>
        </p:spPr>
        <p:txBody>
          <a:bodyPr anchor="b"/>
          <a:lstStyle/>
          <a:p>
            <a:r>
              <a:rPr lang="en-US" altLang="zh-CN" sz="3200">
                <a:ea typeface="宋体" panose="02010600030101010101" pitchFamily="2" charset="-122"/>
              </a:rPr>
              <a:t>R3 := R1 </a:t>
            </a:r>
            <a:r>
              <a:rPr lang="en-US" altLang="zh-CN" sz="3200">
                <a:sym typeface="Symbol" panose="05050102010706020507" pitchFamily="18" charset="2"/>
              </a:rPr>
              <a:t></a:t>
            </a:r>
            <a:r>
              <a:rPr lang="en-US" altLang="zh-CN" sz="3200">
                <a:ea typeface="宋体" panose="02010600030101010101" pitchFamily="2" charset="-122"/>
              </a:rPr>
              <a:t> R2</a:t>
            </a:r>
          </a:p>
        </p:txBody>
      </p:sp>
      <p:sp>
        <p:nvSpPr>
          <p:cNvPr id="87042" name="文本框 311298"/>
          <p:cNvSpPr txBox="1"/>
          <p:nvPr/>
        </p:nvSpPr>
        <p:spPr>
          <a:xfrm>
            <a:off x="591820" y="1808163"/>
            <a:ext cx="2598738" cy="3013075"/>
          </a:xfrm>
          <a:prstGeom prst="rect">
            <a:avLst/>
          </a:prstGeom>
          <a:noFill/>
          <a:ln w="9525">
            <a:noFill/>
          </a:ln>
        </p:spPr>
        <p:txBody>
          <a:bodyPr wrap="none" anchor="t">
            <a:spAutoFit/>
          </a:bodyPr>
          <a:lstStyle/>
          <a:p>
            <a:pPr eaLnBrk="0" hangingPunct="0">
              <a:spcBef>
                <a:spcPct val="0"/>
              </a:spcBef>
            </a:pPr>
            <a:r>
              <a:rPr lang="en-US" altLang="zh-CN" b="0">
                <a:latin typeface="Tahoma" panose="020B0604030504040204" pitchFamily="34" charset="0"/>
                <a:ea typeface="宋体" panose="02010600030101010101" pitchFamily="2" charset="-122"/>
              </a:rPr>
              <a:t>   R1(	A,	B )</a:t>
            </a:r>
          </a:p>
          <a:p>
            <a:pPr eaLnBrk="0" hangingPunct="0">
              <a:spcBef>
                <a:spcPct val="0"/>
              </a:spcBef>
            </a:pPr>
            <a:r>
              <a:rPr lang="en-US" altLang="zh-CN" b="0">
                <a:latin typeface="Tahoma" panose="020B0604030504040204" pitchFamily="34" charset="0"/>
                <a:ea typeface="宋体" panose="02010600030101010101" pitchFamily="2" charset="-122"/>
              </a:rPr>
              <a:t>	1	2</a:t>
            </a:r>
          </a:p>
          <a:p>
            <a:pPr eaLnBrk="0" hangingPunct="0">
              <a:spcBef>
                <a:spcPct val="0"/>
              </a:spcBef>
            </a:pPr>
            <a:r>
              <a:rPr lang="en-US" altLang="zh-CN" b="0">
                <a:latin typeface="Tahoma" panose="020B0604030504040204" pitchFamily="34" charset="0"/>
                <a:ea typeface="宋体" panose="02010600030101010101" pitchFamily="2" charset="-122"/>
              </a:rPr>
              <a:t>	3	4</a:t>
            </a:r>
          </a:p>
          <a:p>
            <a:pPr eaLnBrk="0" hangingPunct="0">
              <a:spcBef>
                <a:spcPct val="0"/>
              </a:spcBef>
            </a:pPr>
            <a:endParaRPr lang="en-US" altLang="zh-CN" b="0">
              <a:latin typeface="Tahoma" panose="020B0604030504040204" pitchFamily="34" charset="0"/>
              <a:ea typeface="宋体" panose="02010600030101010101" pitchFamily="2" charset="-122"/>
            </a:endParaRPr>
          </a:p>
          <a:p>
            <a:pPr eaLnBrk="0" hangingPunct="0">
              <a:spcBef>
                <a:spcPct val="0"/>
              </a:spcBef>
            </a:pPr>
            <a:r>
              <a:rPr lang="en-US" altLang="zh-CN" b="0">
                <a:latin typeface="Tahoma" panose="020B0604030504040204" pitchFamily="34" charset="0"/>
                <a:ea typeface="宋体" panose="02010600030101010101" pitchFamily="2" charset="-122"/>
              </a:rPr>
              <a:t>   R2(	B,	C   )</a:t>
            </a:r>
          </a:p>
          <a:p>
            <a:pPr eaLnBrk="0" hangingPunct="0">
              <a:spcBef>
                <a:spcPct val="0"/>
              </a:spcBef>
            </a:pPr>
            <a:r>
              <a:rPr lang="en-US" altLang="zh-CN" b="0">
                <a:latin typeface="Tahoma" panose="020B0604030504040204" pitchFamily="34" charset="0"/>
                <a:ea typeface="宋体" panose="02010600030101010101" pitchFamily="2" charset="-122"/>
              </a:rPr>
              <a:t>	5	6</a:t>
            </a:r>
          </a:p>
          <a:p>
            <a:pPr eaLnBrk="0" hangingPunct="0">
              <a:spcBef>
                <a:spcPct val="0"/>
              </a:spcBef>
            </a:pPr>
            <a:r>
              <a:rPr lang="en-US" altLang="zh-CN" b="0">
                <a:latin typeface="Tahoma" panose="020B0604030504040204" pitchFamily="34" charset="0"/>
                <a:ea typeface="宋体" panose="02010600030101010101" pitchFamily="2" charset="-122"/>
              </a:rPr>
              <a:t>	7	8</a:t>
            </a:r>
          </a:p>
          <a:p>
            <a:pPr eaLnBrk="0" hangingPunct="0">
              <a:spcBef>
                <a:spcPct val="0"/>
              </a:spcBef>
            </a:pPr>
            <a:r>
              <a:rPr lang="en-US" altLang="zh-CN" b="0">
                <a:latin typeface="Tahoma" panose="020B0604030504040204" pitchFamily="34" charset="0"/>
                <a:ea typeface="宋体" panose="02010600030101010101" pitchFamily="2" charset="-122"/>
              </a:rPr>
              <a:t>	9	10</a:t>
            </a:r>
          </a:p>
        </p:txBody>
      </p:sp>
      <p:sp>
        <p:nvSpPr>
          <p:cNvPr id="87043" name="矩形 311299"/>
          <p:cNvSpPr/>
          <p:nvPr/>
        </p:nvSpPr>
        <p:spPr>
          <a:xfrm>
            <a:off x="1445895" y="1851025"/>
            <a:ext cx="1295400" cy="114300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44" name="矩形 311300"/>
          <p:cNvSpPr/>
          <p:nvPr/>
        </p:nvSpPr>
        <p:spPr>
          <a:xfrm>
            <a:off x="1445895" y="3298825"/>
            <a:ext cx="1447800" cy="152400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45" name="直接连接符 311301"/>
          <p:cNvSpPr/>
          <p:nvPr/>
        </p:nvSpPr>
        <p:spPr>
          <a:xfrm>
            <a:off x="1445895" y="2232025"/>
            <a:ext cx="1295400" cy="0"/>
          </a:xfrm>
          <a:prstGeom prst="line">
            <a:avLst/>
          </a:prstGeom>
          <a:ln w="9525" cap="flat" cmpd="sng">
            <a:solidFill>
              <a:schemeClr val="tx1"/>
            </a:solidFill>
            <a:prstDash val="solid"/>
            <a:round/>
            <a:headEnd type="none" w="med" len="med"/>
            <a:tailEnd type="none" w="med" len="med"/>
          </a:ln>
        </p:spPr>
      </p:sp>
      <p:sp>
        <p:nvSpPr>
          <p:cNvPr id="87046" name="直接连接符 311302"/>
          <p:cNvSpPr/>
          <p:nvPr/>
        </p:nvSpPr>
        <p:spPr>
          <a:xfrm>
            <a:off x="2131695" y="1851025"/>
            <a:ext cx="0" cy="1143000"/>
          </a:xfrm>
          <a:prstGeom prst="line">
            <a:avLst/>
          </a:prstGeom>
          <a:ln w="9525" cap="flat" cmpd="sng">
            <a:solidFill>
              <a:schemeClr val="tx1"/>
            </a:solidFill>
            <a:prstDash val="solid"/>
            <a:round/>
            <a:headEnd type="none" w="med" len="med"/>
            <a:tailEnd type="none" w="med" len="med"/>
          </a:ln>
        </p:spPr>
      </p:sp>
      <p:sp>
        <p:nvSpPr>
          <p:cNvPr id="87047" name="直接连接符 311303"/>
          <p:cNvSpPr/>
          <p:nvPr/>
        </p:nvSpPr>
        <p:spPr>
          <a:xfrm>
            <a:off x="1445895" y="3679825"/>
            <a:ext cx="1447800" cy="0"/>
          </a:xfrm>
          <a:prstGeom prst="line">
            <a:avLst/>
          </a:prstGeom>
          <a:ln w="9525" cap="flat" cmpd="sng">
            <a:solidFill>
              <a:schemeClr val="tx1"/>
            </a:solidFill>
            <a:prstDash val="solid"/>
            <a:round/>
            <a:headEnd type="none" w="med" len="med"/>
            <a:tailEnd type="none" w="med" len="med"/>
          </a:ln>
        </p:spPr>
      </p:sp>
      <p:sp>
        <p:nvSpPr>
          <p:cNvPr id="87048" name="直接连接符 311304"/>
          <p:cNvSpPr/>
          <p:nvPr/>
        </p:nvSpPr>
        <p:spPr>
          <a:xfrm>
            <a:off x="2131695" y="3298825"/>
            <a:ext cx="0" cy="1524000"/>
          </a:xfrm>
          <a:prstGeom prst="line">
            <a:avLst/>
          </a:prstGeom>
          <a:ln w="9525" cap="flat" cmpd="sng">
            <a:solidFill>
              <a:schemeClr val="tx1"/>
            </a:solidFill>
            <a:prstDash val="solid"/>
            <a:round/>
            <a:headEnd type="none" w="med" len="med"/>
            <a:tailEnd type="none" w="med" len="med"/>
          </a:ln>
        </p:spPr>
      </p:sp>
      <p:grpSp>
        <p:nvGrpSpPr>
          <p:cNvPr id="87049" name="组合 311305"/>
          <p:cNvGrpSpPr/>
          <p:nvPr/>
        </p:nvGrpSpPr>
        <p:grpSpPr>
          <a:xfrm>
            <a:off x="3997960" y="1808480"/>
            <a:ext cx="4427538" cy="2667000"/>
            <a:chOff x="2736" y="1248"/>
            <a:chExt cx="2789" cy="1680"/>
          </a:xfrm>
        </p:grpSpPr>
        <p:sp>
          <p:nvSpPr>
            <p:cNvPr id="87050" name="文本框 311306"/>
            <p:cNvSpPr txBox="1"/>
            <p:nvPr/>
          </p:nvSpPr>
          <p:spPr>
            <a:xfrm>
              <a:off x="2736" y="1248"/>
              <a:ext cx="2789" cy="1668"/>
            </a:xfrm>
            <a:prstGeom prst="rect">
              <a:avLst/>
            </a:prstGeom>
            <a:noFill/>
            <a:ln w="9525">
              <a:noFill/>
            </a:ln>
          </p:spPr>
          <p:txBody>
            <a:bodyPr wrap="none" anchor="t">
              <a:spAutoFit/>
            </a:bodyPr>
            <a:lstStyle/>
            <a:p>
              <a:pPr eaLnBrk="0" hangingPunct="0">
                <a:spcBef>
                  <a:spcPct val="0"/>
                </a:spcBef>
              </a:pPr>
              <a:r>
                <a:rPr lang="en-US" altLang="zh-CN" b="0">
                  <a:latin typeface="Tahoma" panose="020B0604030504040204" pitchFamily="34" charset="0"/>
                  <a:ea typeface="宋体" panose="02010600030101010101" pitchFamily="2" charset="-122"/>
                </a:rPr>
                <a:t>  R3(	A,     R1.B,   R2.B,	C   )</a:t>
              </a:r>
            </a:p>
            <a:p>
              <a:pPr eaLnBrk="0" hangingPunct="0">
                <a:spcBef>
                  <a:spcPct val="0"/>
                </a:spcBef>
              </a:pPr>
              <a:r>
                <a:rPr lang="en-US" altLang="zh-CN" b="0">
                  <a:latin typeface="Tahoma" panose="020B0604030504040204" pitchFamily="34" charset="0"/>
                  <a:ea typeface="宋体" panose="02010600030101010101" pitchFamily="2" charset="-122"/>
                </a:rPr>
                <a:t>	1	2	5	6</a:t>
              </a:r>
            </a:p>
            <a:p>
              <a:pPr eaLnBrk="0" hangingPunct="0">
                <a:spcBef>
                  <a:spcPct val="0"/>
                </a:spcBef>
              </a:pPr>
              <a:r>
                <a:rPr lang="en-US" altLang="zh-CN" b="0">
                  <a:latin typeface="Tahoma" panose="020B0604030504040204" pitchFamily="34" charset="0"/>
                  <a:ea typeface="宋体" panose="02010600030101010101" pitchFamily="2" charset="-122"/>
                </a:rPr>
                <a:t>	1	2	7	8</a:t>
              </a:r>
            </a:p>
            <a:p>
              <a:pPr eaLnBrk="0" hangingPunct="0">
                <a:spcBef>
                  <a:spcPct val="0"/>
                </a:spcBef>
              </a:pPr>
              <a:r>
                <a:rPr lang="en-US" altLang="zh-CN" b="0">
                  <a:latin typeface="Tahoma" panose="020B0604030504040204" pitchFamily="34" charset="0"/>
                  <a:ea typeface="宋体" panose="02010600030101010101" pitchFamily="2" charset="-122"/>
                </a:rPr>
                <a:t>	1	2	9	10</a:t>
              </a:r>
            </a:p>
            <a:p>
              <a:pPr eaLnBrk="0" hangingPunct="0">
                <a:spcBef>
                  <a:spcPct val="0"/>
                </a:spcBef>
              </a:pPr>
              <a:r>
                <a:rPr lang="en-US" altLang="zh-CN" b="0">
                  <a:latin typeface="Tahoma" panose="020B0604030504040204" pitchFamily="34" charset="0"/>
                  <a:ea typeface="宋体" panose="02010600030101010101" pitchFamily="2" charset="-122"/>
                </a:rPr>
                <a:t>	3	4	5	6</a:t>
              </a:r>
            </a:p>
            <a:p>
              <a:pPr eaLnBrk="0" hangingPunct="0">
                <a:spcBef>
                  <a:spcPct val="0"/>
                </a:spcBef>
              </a:pPr>
              <a:r>
                <a:rPr lang="en-US" altLang="zh-CN" b="0">
                  <a:latin typeface="Tahoma" panose="020B0604030504040204" pitchFamily="34" charset="0"/>
                  <a:ea typeface="宋体" panose="02010600030101010101" pitchFamily="2" charset="-122"/>
                </a:rPr>
                <a:t>	3	4	7	8</a:t>
              </a:r>
            </a:p>
            <a:p>
              <a:pPr eaLnBrk="0" hangingPunct="0">
                <a:spcBef>
                  <a:spcPct val="0"/>
                </a:spcBef>
              </a:pPr>
              <a:r>
                <a:rPr lang="en-US" altLang="zh-CN" b="0">
                  <a:latin typeface="Tahoma" panose="020B0604030504040204" pitchFamily="34" charset="0"/>
                  <a:ea typeface="宋体" panose="02010600030101010101" pitchFamily="2" charset="-122"/>
                </a:rPr>
                <a:t>	3	4	9	10</a:t>
              </a:r>
            </a:p>
          </p:txBody>
        </p:sp>
        <p:sp>
          <p:nvSpPr>
            <p:cNvPr id="87051" name="矩形 311307"/>
            <p:cNvSpPr/>
            <p:nvPr/>
          </p:nvSpPr>
          <p:spPr>
            <a:xfrm>
              <a:off x="3264" y="1248"/>
              <a:ext cx="2112" cy="1680"/>
            </a:xfrm>
            <a:prstGeom prst="rect">
              <a:avLst/>
            </a:prstGeom>
            <a:no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sp>
          <p:nvSpPr>
            <p:cNvPr id="87052" name="直接连接符 311308"/>
            <p:cNvSpPr/>
            <p:nvPr/>
          </p:nvSpPr>
          <p:spPr>
            <a:xfrm>
              <a:off x="3264" y="1536"/>
              <a:ext cx="2112" cy="0"/>
            </a:xfrm>
            <a:prstGeom prst="line">
              <a:avLst/>
            </a:prstGeom>
            <a:ln w="9525" cap="flat" cmpd="sng">
              <a:solidFill>
                <a:schemeClr val="tx1"/>
              </a:solidFill>
              <a:prstDash val="solid"/>
              <a:round/>
              <a:headEnd type="none" w="med" len="med"/>
              <a:tailEnd type="none" w="med" len="med"/>
            </a:ln>
          </p:spPr>
        </p:sp>
        <p:sp>
          <p:nvSpPr>
            <p:cNvPr id="87053" name="直接连接符 311309"/>
            <p:cNvSpPr/>
            <p:nvPr/>
          </p:nvSpPr>
          <p:spPr>
            <a:xfrm>
              <a:off x="3744" y="1248"/>
              <a:ext cx="0" cy="1680"/>
            </a:xfrm>
            <a:prstGeom prst="line">
              <a:avLst/>
            </a:prstGeom>
            <a:ln w="9525" cap="flat" cmpd="sng">
              <a:solidFill>
                <a:schemeClr val="tx1"/>
              </a:solidFill>
              <a:prstDash val="solid"/>
              <a:round/>
              <a:headEnd type="none" w="med" len="med"/>
              <a:tailEnd type="none" w="med" len="med"/>
            </a:ln>
          </p:spPr>
        </p:sp>
        <p:sp>
          <p:nvSpPr>
            <p:cNvPr id="87054" name="直接连接符 311310"/>
            <p:cNvSpPr/>
            <p:nvPr/>
          </p:nvSpPr>
          <p:spPr>
            <a:xfrm>
              <a:off x="4416" y="1248"/>
              <a:ext cx="0" cy="1680"/>
            </a:xfrm>
            <a:prstGeom prst="line">
              <a:avLst/>
            </a:prstGeom>
            <a:ln w="9525" cap="flat" cmpd="sng">
              <a:solidFill>
                <a:schemeClr val="tx1"/>
              </a:solidFill>
              <a:prstDash val="solid"/>
              <a:round/>
              <a:headEnd type="none" w="med" len="med"/>
              <a:tailEnd type="none" w="med" len="med"/>
            </a:ln>
          </p:spPr>
        </p:sp>
        <p:sp>
          <p:nvSpPr>
            <p:cNvPr id="87055" name="直接连接符 311311"/>
            <p:cNvSpPr/>
            <p:nvPr/>
          </p:nvSpPr>
          <p:spPr>
            <a:xfrm>
              <a:off x="4944" y="1248"/>
              <a:ext cx="0" cy="1680"/>
            </a:xfrm>
            <a:prstGeom prst="line">
              <a:avLst/>
            </a:prstGeom>
            <a:ln w="9525" cap="flat" cmpd="sng">
              <a:solidFill>
                <a:schemeClr val="tx1"/>
              </a:solidFill>
              <a:prstDash val="solid"/>
              <a:round/>
              <a:headEnd type="none" w="med" len="med"/>
              <a:tailEnd type="none" w="med" len="med"/>
            </a:ln>
          </p:spPr>
        </p:sp>
      </p:grpSp>
      <p:sp>
        <p:nvSpPr>
          <p:cNvPr id="87056" name="矩形 311312"/>
          <p:cNvSpPr/>
          <p:nvPr/>
        </p:nvSpPr>
        <p:spPr>
          <a:xfrm>
            <a:off x="685800" y="228600"/>
            <a:ext cx="7793038" cy="784225"/>
          </a:xfrm>
          <a:prstGeom prst="rect">
            <a:avLst/>
          </a:prstGeom>
          <a:noFill/>
          <a:ln w="9525">
            <a:noFill/>
          </a:ln>
        </p:spPr>
        <p:txBody>
          <a:bodyPr anchor="b"/>
          <a:lstStyle/>
          <a:p>
            <a:pPr algn="ctr">
              <a:spcBef>
                <a:spcPct val="0"/>
              </a:spcBef>
            </a:pPr>
            <a:r>
              <a:rPr lang="zh-CN" sz="4400" b="0">
                <a:solidFill>
                  <a:schemeClr val="tx2"/>
                </a:solidFill>
                <a:latin typeface="+mj-lt"/>
                <a:ea typeface="+mj-ea"/>
                <a:cs typeface="+mj-cs"/>
                <a:sym typeface="+mn-ea"/>
              </a:rPr>
              <a:t>笛卡尔积运算</a:t>
            </a:r>
            <a:r>
              <a:rPr lang="en-US" altLang="zh-CN" sz="4400" b="0">
                <a:solidFill>
                  <a:schemeClr val="tx2"/>
                </a:solidFill>
                <a:latin typeface="Arial" panose="020B0604020202020204" pitchFamily="34" charset="0"/>
                <a:ea typeface="+mj-ea"/>
                <a:cs typeface="+mj-cs"/>
                <a:sym typeface="+mn-ea"/>
              </a:rPr>
              <a:t>×</a:t>
            </a:r>
            <a:endParaRPr lang="zh-CN" altLang="en-US" sz="4400" dirty="0">
              <a:solidFill>
                <a:schemeClr val="folHlink"/>
              </a:solidFill>
              <a:latin typeface="Tahoma" panose="020B0604030504040204" pitchFamily="34" charset="0"/>
            </a:endParaRPr>
          </a:p>
        </p:txBody>
      </p:sp>
      <p:sp>
        <p:nvSpPr>
          <p:cNvPr id="2" name="文本框 1"/>
          <p:cNvSpPr txBox="1"/>
          <p:nvPr/>
        </p:nvSpPr>
        <p:spPr>
          <a:xfrm>
            <a:off x="3328670" y="4822825"/>
            <a:ext cx="5766435" cy="2011680"/>
          </a:xfrm>
          <a:prstGeom prst="rect">
            <a:avLst/>
          </a:prstGeom>
          <a:noFill/>
        </p:spPr>
        <p:txBody>
          <a:bodyPr wrap="square" rtlCol="0">
            <a:spAutoFit/>
          </a:bodyPr>
          <a:lstStyle/>
          <a:p>
            <a:pPr algn="l"/>
            <a:r>
              <a:rPr lang="zh-CN" altLang="en-US" dirty="0">
                <a:latin typeface="Arial" panose="020B0604020202020204" pitchFamily="34" charset="0"/>
                <a:sym typeface="+mn-ea"/>
              </a:rPr>
              <a:t>注意：</a:t>
            </a:r>
          </a:p>
          <a:p>
            <a:pPr algn="l">
              <a:lnSpc>
                <a:spcPct val="100000"/>
              </a:lnSpc>
              <a:spcBef>
                <a:spcPct val="0"/>
              </a:spcBef>
            </a:pPr>
            <a:r>
              <a:rPr lang="zh-CN" altLang="en-US" dirty="0">
                <a:latin typeface="Arial" panose="020B0604020202020204" pitchFamily="34" charset="0"/>
                <a:sym typeface="+mn-ea"/>
              </a:rPr>
              <a:t>如果关系</a:t>
            </a:r>
            <a:r>
              <a:rPr lang="en-US" altLang="zh-CN" dirty="0">
                <a:latin typeface="Arial" panose="020B0604020202020204" pitchFamily="34" charset="0"/>
                <a:sym typeface="+mn-ea"/>
              </a:rPr>
              <a:t>R</a:t>
            </a:r>
            <a:r>
              <a:rPr lang="zh-CN" altLang="en-US" dirty="0">
                <a:latin typeface="Arial" panose="020B0604020202020204" pitchFamily="34" charset="0"/>
                <a:sym typeface="+mn-ea"/>
              </a:rPr>
              <a:t>和</a:t>
            </a:r>
            <a:r>
              <a:rPr lang="en-US" altLang="zh-CN" dirty="0">
                <a:latin typeface="Arial" panose="020B0604020202020204" pitchFamily="34" charset="0"/>
                <a:sym typeface="+mn-ea"/>
              </a:rPr>
              <a:t>S</a:t>
            </a:r>
            <a:r>
              <a:rPr lang="zh-CN" altLang="en-US" dirty="0">
                <a:latin typeface="Arial" panose="020B0604020202020204" pitchFamily="34" charset="0"/>
                <a:sym typeface="+mn-ea"/>
              </a:rPr>
              <a:t>中存在相同的属性名，则必须在结果关系中对其中的一个进行换名</a:t>
            </a:r>
            <a:r>
              <a:rPr lang="zh-CN" altLang="en-US" dirty="0">
                <a:solidFill>
                  <a:srgbClr val="000099"/>
                </a:solidFill>
                <a:latin typeface="Helvetica" pitchFamily="34" charset="0"/>
                <a:ea typeface="宋体" panose="02010600030101010101" pitchFamily="2" charset="-122"/>
                <a:sym typeface="+mn-ea"/>
              </a:rPr>
              <a:t>，以“关系名</a:t>
            </a:r>
            <a:r>
              <a:rPr lang="en-US" altLang="zh-CN" dirty="0">
                <a:solidFill>
                  <a:srgbClr val="000099"/>
                </a:solidFill>
                <a:latin typeface="Helvetica" pitchFamily="34" charset="0"/>
                <a:ea typeface="宋体" panose="02010600030101010101" pitchFamily="2" charset="-122"/>
                <a:sym typeface="+mn-ea"/>
              </a:rPr>
              <a:t>.</a:t>
            </a:r>
            <a:r>
              <a:rPr lang="zh-CN" altLang="en-US" dirty="0">
                <a:solidFill>
                  <a:srgbClr val="000099"/>
                </a:solidFill>
                <a:latin typeface="Helvetica" pitchFamily="34" charset="0"/>
                <a:ea typeface="宋体" panose="02010600030101010101" pitchFamily="2" charset="-122"/>
                <a:sym typeface="+mn-ea"/>
              </a:rPr>
              <a:t>属性”表示</a:t>
            </a:r>
            <a:endParaRPr lang="zh-CN" altLang="en-US" dirty="0">
              <a:solidFill>
                <a:srgbClr val="000099"/>
              </a:solidFill>
              <a:latin typeface="Helvetica" pitchFamily="34" charset="0"/>
              <a:ea typeface="宋体" panose="02010600030101010101" pitchFamily="2" charset="-122"/>
            </a:endParaRPr>
          </a:p>
          <a:p>
            <a:pPr algn="l"/>
            <a:endParaRPr lang="zh-CN" altLang="en-US" dirty="0"/>
          </a:p>
        </p:txBody>
      </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63</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4688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7049"/>
                                        </p:tgtEl>
                                        <p:attrNameLst>
                                          <p:attrName>style.visibility</p:attrName>
                                        </p:attrNameLst>
                                      </p:cBhvr>
                                      <p:to>
                                        <p:strVal val="visible"/>
                                      </p:to>
                                    </p:set>
                                    <p:animEffect transition="in" filter="wipe(down)">
                                      <p:cBhvr>
                                        <p:cTn id="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p:txBody>
          <a:bodyPr anchor="ctr"/>
          <a:lstStyle/>
          <a:p>
            <a:r>
              <a:rPr lang="en-US" altLang="zh-CN"/>
              <a:t> </a:t>
            </a:r>
            <a:r>
              <a:rPr lang="zh-CN" altLang="en-US" dirty="0">
                <a:latin typeface="宋体" panose="02010600030101010101" pitchFamily="2" charset="-122"/>
              </a:rPr>
              <a:t>关系运算</a:t>
            </a:r>
            <a:r>
              <a:rPr lang="en-US" altLang="zh-CN" dirty="0">
                <a:latin typeface="宋体" panose="02010600030101010101" pitchFamily="2" charset="-122"/>
              </a:rPr>
              <a:t>——</a:t>
            </a:r>
            <a:r>
              <a:rPr lang="zh-CN" altLang="en-US" dirty="0">
                <a:latin typeface="宋体" panose="02010600030101010101" pitchFamily="2" charset="-122"/>
              </a:rPr>
              <a:t>选择</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84455" y="1260475"/>
            <a:ext cx="8756015" cy="2824480"/>
          </a:xfrm>
        </p:spPr>
        <p:txBody>
          <a:bodyPr/>
          <a:lstStyle/>
          <a:p>
            <a:r>
              <a:rPr lang="zh-CN" altLang="en-US" b="1" dirty="0">
                <a:solidFill>
                  <a:srgbClr val="FF0000"/>
                </a:solidFill>
              </a:rPr>
              <a:t>行选择运算</a:t>
            </a:r>
            <a:r>
              <a:rPr lang="zh-CN" altLang="en-US" dirty="0"/>
              <a:t>：</a:t>
            </a:r>
            <a:r>
              <a:rPr lang="en-US" altLang="zh-CN" b="1"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dirty="0">
                <a:latin typeface="Arial" panose="020B0604020202020204" pitchFamily="34" charset="0"/>
              </a:rPr>
              <a:t>con </a:t>
            </a:r>
            <a:r>
              <a:rPr lang="en-US" altLang="zh-CN" dirty="0">
                <a:latin typeface="Arial" panose="020B0604020202020204" pitchFamily="34" charset="0"/>
              </a:rPr>
              <a:t>(R)</a:t>
            </a:r>
          </a:p>
          <a:p>
            <a:pPr lvl="1"/>
            <a:r>
              <a:rPr lang="zh-CN" altLang="en-US" dirty="0">
                <a:latin typeface="楷体" panose="02010609060101010101" charset="-122"/>
                <a:ea typeface="楷体" panose="02010609060101010101" charset="-122"/>
              </a:rPr>
              <a:t>给定关系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，根据给定的条件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从关系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a:t>
            </a:r>
            <a:r>
              <a:rPr lang="zh-CN" altLang="en-US" b="1" dirty="0">
                <a:solidFill>
                  <a:srgbClr val="FF0000"/>
                </a:solidFill>
                <a:latin typeface="楷体" panose="02010609060101010101" charset="-122"/>
                <a:ea typeface="楷体" panose="02010609060101010101" charset="-122"/>
              </a:rPr>
              <a:t>选出符合条件的元组</a:t>
            </a:r>
            <a:endParaRPr lang="zh-CN" altLang="en-US" dirty="0">
              <a:latin typeface="楷体" panose="02010609060101010101" charset="-122"/>
              <a:ea typeface="楷体" panose="02010609060101010101" charset="-122"/>
            </a:endParaRPr>
          </a:p>
          <a:p>
            <a:pPr lvl="1"/>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64</a:t>
            </a:fld>
            <a:endParaRPr lang="zh-CN" altLang="en-US" strike="noStrike" noProof="1">
              <a:latin typeface="Times New Roman" panose="02020603050405020304" pitchFamily="18" charset="0"/>
              <a:ea typeface="宋体" panose="02010600030101010101" pitchFamily="2" charset="-122"/>
            </a:endParaRPr>
          </a:p>
        </p:txBody>
      </p:sp>
      <p:graphicFrame>
        <p:nvGraphicFramePr>
          <p:cNvPr id="80977" name="表格 80976"/>
          <p:cNvGraphicFramePr/>
          <p:nvPr/>
        </p:nvGraphicFramePr>
        <p:xfrm>
          <a:off x="6324600" y="2895600"/>
          <a:ext cx="2209800" cy="3291840"/>
        </p:xfrm>
        <a:graphic>
          <a:graphicData uri="http://schemas.openxmlformats.org/drawingml/2006/table">
            <a:tbl>
              <a:tblPr/>
              <a:tblGrid>
                <a:gridCol w="441325">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2912">
                  <a:extLst>
                    <a:ext uri="{9D8B030D-6E8A-4147-A177-3AD203B41FA5}">
                      <a16:colId xmlns:a16="http://schemas.microsoft.com/office/drawing/2014/main" val="20003"/>
                    </a:ext>
                  </a:extLst>
                </a:gridCol>
                <a:gridCol w="441325">
                  <a:extLst>
                    <a:ext uri="{9D8B030D-6E8A-4147-A177-3AD203B41FA5}">
                      <a16:colId xmlns:a16="http://schemas.microsoft.com/office/drawing/2014/main" val="20004"/>
                    </a:ext>
                  </a:extLst>
                </a:gridCol>
              </a:tblGrid>
              <a:tr h="334963">
                <a:tc>
                  <a:txBody>
                    <a:bodyPr/>
                    <a:lstStyle/>
                    <a:p>
                      <a:pPr marL="0" lvl="0" indent="0" algn="ctr">
                        <a:buNone/>
                      </a:pPr>
                      <a:r>
                        <a:rPr lang="en-US" altLang="zh-CN" b="1">
                          <a:solidFill>
                            <a:schemeClr val="tx1"/>
                          </a:solidFill>
                          <a:latin typeface="Arial" panose="020B0604020202020204" pitchFamily="34" charset="0"/>
                        </a:rPr>
                        <a:t>A</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B</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E</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p>
                      <a:pPr marL="0" lvl="0" indent="0" algn="ctr">
                        <a:buNone/>
                      </a:pPr>
                      <a:r>
                        <a:rPr lang="en-US" altLang="zh-CN">
                          <a:solidFill>
                            <a:srgbClr val="0000FF"/>
                          </a:solidFill>
                          <a:latin typeface="Arial" panose="020B0604020202020204" pitchFamily="34" charset="0"/>
                        </a:rPr>
                        <a:t>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4</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11</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p>
                      <a:pPr marL="0" lvl="0" indent="0" algn="ctr">
                        <a:buNone/>
                      </a:pPr>
                      <a:r>
                        <a:rPr lang="en-US" altLang="zh-CN">
                          <a:solidFill>
                            <a:srgbClr val="0000FF"/>
                          </a:solidFill>
                          <a:latin typeface="Arial" panose="020B0604020202020204" pitchFamily="34" charset="0"/>
                        </a:rPr>
                        <a:t>29</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19</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80987" name="组合 80986"/>
          <p:cNvGrpSpPr/>
          <p:nvPr/>
        </p:nvGrpSpPr>
        <p:grpSpPr>
          <a:xfrm>
            <a:off x="4572000" y="3657600"/>
            <a:ext cx="3962400" cy="1524000"/>
            <a:chOff x="2880" y="2304"/>
            <a:chExt cx="2496" cy="960"/>
          </a:xfrm>
        </p:grpSpPr>
        <p:sp>
          <p:nvSpPr>
            <p:cNvPr id="80970" name="右箭头 80969"/>
            <p:cNvSpPr/>
            <p:nvPr/>
          </p:nvSpPr>
          <p:spPr>
            <a:xfrm>
              <a:off x="3888" y="2304"/>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1" name="右箭头 80970"/>
            <p:cNvSpPr/>
            <p:nvPr/>
          </p:nvSpPr>
          <p:spPr>
            <a:xfrm>
              <a:off x="3888" y="3168"/>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5" name="右箭头 80974"/>
            <p:cNvSpPr/>
            <p:nvPr/>
          </p:nvSpPr>
          <p:spPr>
            <a:xfrm>
              <a:off x="3888" y="2976"/>
              <a:ext cx="1488" cy="96"/>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78" name="任意多边形 80977"/>
            <p:cNvSpPr/>
            <p:nvPr/>
          </p:nvSpPr>
          <p:spPr>
            <a:xfrm>
              <a:off x="2880" y="2304"/>
              <a:ext cx="912" cy="240"/>
            </a:xfrm>
            <a:custGeom>
              <a:avLst/>
              <a:gdLst/>
              <a:ahLst/>
              <a:cxnLst/>
              <a:rect l="0" t="0" r="0" b="0"/>
              <a:pathLst>
                <a:path w="912" h="240">
                  <a:moveTo>
                    <a:pt x="0" y="240"/>
                  </a:moveTo>
                  <a:cubicBezTo>
                    <a:pt x="44" y="160"/>
                    <a:pt x="88" y="80"/>
                    <a:pt x="240" y="48"/>
                  </a:cubicBezTo>
                  <a:cubicBezTo>
                    <a:pt x="392" y="16"/>
                    <a:pt x="888" y="0"/>
                    <a:pt x="912" y="4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1" name="任意多边形 80980"/>
            <p:cNvSpPr/>
            <p:nvPr/>
          </p:nvSpPr>
          <p:spPr>
            <a:xfrm>
              <a:off x="2880" y="2528"/>
              <a:ext cx="960" cy="640"/>
            </a:xfrm>
            <a:custGeom>
              <a:avLst/>
              <a:gdLst/>
              <a:ahLst/>
              <a:cxnLst/>
              <a:rect l="0" t="0" r="0" b="0"/>
              <a:pathLst>
                <a:path w="960" h="640">
                  <a:moveTo>
                    <a:pt x="0" y="16"/>
                  </a:moveTo>
                  <a:cubicBezTo>
                    <a:pt x="228" y="8"/>
                    <a:pt x="456" y="0"/>
                    <a:pt x="576" y="64"/>
                  </a:cubicBezTo>
                  <a:cubicBezTo>
                    <a:pt x="696" y="128"/>
                    <a:pt x="656" y="304"/>
                    <a:pt x="720" y="400"/>
                  </a:cubicBezTo>
                  <a:cubicBezTo>
                    <a:pt x="784" y="496"/>
                    <a:pt x="872" y="568"/>
                    <a:pt x="960" y="640"/>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4" name="任意多边形 80983"/>
            <p:cNvSpPr/>
            <p:nvPr/>
          </p:nvSpPr>
          <p:spPr>
            <a:xfrm>
              <a:off x="2880" y="2408"/>
              <a:ext cx="1008" cy="568"/>
            </a:xfrm>
            <a:custGeom>
              <a:avLst/>
              <a:gdLst/>
              <a:ahLst/>
              <a:cxnLst/>
              <a:rect l="0" t="0" r="0" b="0"/>
              <a:pathLst>
                <a:path w="1008" h="568">
                  <a:moveTo>
                    <a:pt x="0" y="136"/>
                  </a:moveTo>
                  <a:cubicBezTo>
                    <a:pt x="60" y="92"/>
                    <a:pt x="120" y="48"/>
                    <a:pt x="240" y="40"/>
                  </a:cubicBezTo>
                  <a:cubicBezTo>
                    <a:pt x="360" y="32"/>
                    <a:pt x="592" y="0"/>
                    <a:pt x="720" y="88"/>
                  </a:cubicBezTo>
                  <a:cubicBezTo>
                    <a:pt x="848" y="176"/>
                    <a:pt x="928" y="372"/>
                    <a:pt x="1008" y="56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grpSp>
      <p:sp>
        <p:nvSpPr>
          <p:cNvPr id="3" name="矩形 2"/>
          <p:cNvSpPr/>
          <p:nvPr/>
        </p:nvSpPr>
        <p:spPr>
          <a:xfrm>
            <a:off x="118428" y="2891883"/>
            <a:ext cx="6172200" cy="577659"/>
          </a:xfrm>
          <a:prstGeom prst="rect">
            <a:avLst/>
          </a:prstGeom>
          <a:solidFill>
            <a:srgbClr val="FFFF00"/>
          </a:solidFill>
        </p:spPr>
        <p:txBody>
          <a:bodyPr wrap="square">
            <a:spAutoFit/>
          </a:bodyPr>
          <a:lstStyle/>
          <a:p>
            <a:pPr marL="342900" indent="-342900" fontAlgn="auto">
              <a:lnSpc>
                <a:spcPct val="150000"/>
              </a:lnSpc>
              <a:buFont typeface="Arial" panose="020B0604020202020204" pitchFamily="34" charset="0"/>
              <a:buChar char="•"/>
            </a:pPr>
            <a:r>
              <a:rPr lang="zh-CN" altLang="en-US" dirty="0">
                <a:ea typeface="宋体" panose="02010600030101010101" pitchFamily="2" charset="-122"/>
                <a:sym typeface="+mn-ea"/>
              </a:rPr>
              <a:t>б</a:t>
            </a:r>
            <a:r>
              <a:rPr lang="zh-CN" altLang="en-US" baseline="-25000" dirty="0">
                <a:ea typeface="宋体" panose="02010600030101010101" pitchFamily="2" charset="-122"/>
                <a:sym typeface="+mn-ea"/>
              </a:rPr>
              <a:t>C</a:t>
            </a:r>
            <a:r>
              <a:rPr lang="en-US" altLang="zh-CN" dirty="0">
                <a:ea typeface="宋体" panose="02010600030101010101" pitchFamily="2" charset="-122"/>
                <a:sym typeface="+mn-ea"/>
              </a:rPr>
              <a:t>(</a:t>
            </a:r>
            <a:r>
              <a:rPr lang="zh-CN" altLang="en-US" dirty="0">
                <a:ea typeface="宋体" panose="02010600030101010101" pitchFamily="2" charset="-122"/>
                <a:sym typeface="+mn-ea"/>
              </a:rPr>
              <a:t>R</a:t>
            </a:r>
            <a:r>
              <a:rPr lang="en-US" altLang="zh-CN" dirty="0">
                <a:ea typeface="宋体" panose="02010600030101010101" pitchFamily="2" charset="-122"/>
                <a:sym typeface="+mn-ea"/>
              </a:rPr>
              <a:t>)</a:t>
            </a:r>
            <a:r>
              <a:rPr lang="zh-CN" altLang="en-US" dirty="0">
                <a:ea typeface="宋体" panose="02010600030101010101" pitchFamily="2" charset="-122"/>
                <a:sym typeface="+mn-ea"/>
              </a:rPr>
              <a:t>= { </a:t>
            </a:r>
            <a:r>
              <a:rPr lang="en-US" altLang="zh-CN" dirty="0" smtClean="0">
                <a:ea typeface="宋体" panose="02010600030101010101" pitchFamily="2" charset="-122"/>
                <a:sym typeface="+mn-ea"/>
              </a:rPr>
              <a:t>r</a:t>
            </a:r>
            <a:r>
              <a:rPr lang="zh-CN" altLang="en-US" dirty="0" smtClean="0">
                <a:ea typeface="宋体" panose="02010600030101010101" pitchFamily="2" charset="-122"/>
                <a:sym typeface="+mn-ea"/>
              </a:rPr>
              <a:t> </a:t>
            </a:r>
            <a:r>
              <a:rPr lang="zh-CN" altLang="en-US" dirty="0">
                <a:ea typeface="宋体" panose="02010600030101010101" pitchFamily="2" charset="-122"/>
                <a:sym typeface="+mn-ea"/>
              </a:rPr>
              <a:t>| </a:t>
            </a:r>
            <a:r>
              <a:rPr lang="en-US" altLang="zh-CN" dirty="0" smtClean="0">
                <a:ea typeface="宋体" panose="02010600030101010101" pitchFamily="2" charset="-122"/>
                <a:sym typeface="+mn-ea"/>
              </a:rPr>
              <a:t>r</a:t>
            </a:r>
            <a:r>
              <a:rPr lang="zh-CN" altLang="en-US" dirty="0" smtClean="0">
                <a:ea typeface="宋体" panose="02010600030101010101" pitchFamily="2" charset="-122"/>
                <a:sym typeface="+mn-ea"/>
              </a:rPr>
              <a:t> </a:t>
            </a:r>
            <a:r>
              <a:rPr lang="zh-CN" altLang="en-US" dirty="0">
                <a:ea typeface="宋体" panose="02010600030101010101" pitchFamily="2" charset="-122"/>
                <a:sym typeface="+mn-ea"/>
              </a:rPr>
              <a:t>∈ R ∧ </a:t>
            </a:r>
            <a:r>
              <a:rPr lang="zh-CN" altLang="en-US" dirty="0" smtClean="0">
                <a:ea typeface="宋体" panose="02010600030101010101" pitchFamily="2" charset="-122"/>
                <a:sym typeface="+mn-ea"/>
              </a:rPr>
              <a:t>C</a:t>
            </a:r>
            <a:r>
              <a:rPr lang="en-US" altLang="zh-CN" dirty="0" smtClean="0">
                <a:ea typeface="宋体" panose="02010600030101010101" pitchFamily="2" charset="-122"/>
                <a:sym typeface="+mn-ea"/>
              </a:rPr>
              <a:t>on</a:t>
            </a:r>
            <a:r>
              <a:rPr lang="zh-CN" altLang="en-US" dirty="0" smtClean="0">
                <a:ea typeface="宋体" panose="02010600030101010101" pitchFamily="2" charset="-122"/>
                <a:sym typeface="+mn-ea"/>
              </a:rPr>
              <a:t>(</a:t>
            </a:r>
            <a:r>
              <a:rPr lang="en-US" altLang="zh-CN" dirty="0" smtClean="0">
                <a:ea typeface="宋体" panose="02010600030101010101" pitchFamily="2" charset="-122"/>
                <a:sym typeface="+mn-ea"/>
              </a:rPr>
              <a:t>r</a:t>
            </a:r>
            <a:r>
              <a:rPr lang="zh-CN" altLang="en-US" dirty="0" smtClean="0">
                <a:ea typeface="宋体" panose="02010600030101010101" pitchFamily="2" charset="-122"/>
                <a:sym typeface="+mn-ea"/>
              </a:rPr>
              <a:t>) </a:t>
            </a:r>
            <a:r>
              <a:rPr lang="zh-CN" altLang="en-US" dirty="0">
                <a:ea typeface="宋体" panose="02010600030101010101" pitchFamily="2" charset="-122"/>
                <a:sym typeface="+mn-ea"/>
              </a:rPr>
              <a:t>=</a:t>
            </a:r>
            <a:r>
              <a:rPr lang="en-US" altLang="zh-CN" dirty="0">
                <a:ea typeface="宋体" panose="02010600030101010101" pitchFamily="2" charset="-122"/>
                <a:sym typeface="+mn-ea"/>
              </a:rPr>
              <a:t>'</a:t>
            </a:r>
            <a:r>
              <a:rPr lang="zh-CN" altLang="en-US" dirty="0">
                <a:ea typeface="宋体" panose="02010600030101010101" pitchFamily="2" charset="-122"/>
                <a:sym typeface="+mn-ea"/>
              </a:rPr>
              <a:t>真</a:t>
            </a:r>
            <a:r>
              <a:rPr lang="en-US" altLang="zh-CN" dirty="0">
                <a:ea typeface="宋体" panose="02010600030101010101" pitchFamily="2" charset="-122"/>
                <a:sym typeface="+mn-ea"/>
              </a:rPr>
              <a:t>'</a:t>
            </a:r>
            <a:r>
              <a:rPr lang="zh-CN" altLang="en-US" dirty="0">
                <a:ea typeface="宋体" panose="02010600030101010101" pitchFamily="2" charset="-122"/>
                <a:sym typeface="+mn-ea"/>
              </a:rPr>
              <a:t>}</a:t>
            </a:r>
          </a:p>
        </p:txBody>
      </p:sp>
    </p:spTree>
    <p:extLst>
      <p:ext uri="{BB962C8B-B14F-4D97-AF65-F5344CB8AC3E}">
        <p14:creationId xmlns:p14="http://schemas.microsoft.com/office/powerpoint/2010/main" val="92731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0977"/>
                                        </p:tgtEl>
                                        <p:attrNameLst>
                                          <p:attrName>style.visibility</p:attrName>
                                        </p:attrNameLst>
                                      </p:cBhvr>
                                      <p:to>
                                        <p:strVal val="visible"/>
                                      </p:to>
                                    </p:set>
                                    <p:animEffect transition="in" filter="blinds(horizontal)">
                                      <p:cBhvr>
                                        <p:cTn id="11" dur="500"/>
                                        <p:tgtEl>
                                          <p:spTgt spid="8097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0987"/>
                                        </p:tgtEl>
                                        <p:attrNameLst>
                                          <p:attrName>style.visibility</p:attrName>
                                        </p:attrNameLst>
                                      </p:cBhvr>
                                      <p:to>
                                        <p:strVal val="visible"/>
                                      </p:to>
                                    </p:set>
                                    <p:animEffect transition="in" filter="blinds(horizontal)">
                                      <p:cBhvr>
                                        <p:cTn id="16" dur="500"/>
                                        <p:tgtEl>
                                          <p:spTgt spid="8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p:txBody>
          <a:bodyPr anchor="ctr"/>
          <a:lstStyle/>
          <a:p>
            <a:r>
              <a:rPr lang="en-US" altLang="zh-CN"/>
              <a:t> </a:t>
            </a:r>
            <a:r>
              <a:rPr lang="zh-CN" altLang="en-US" dirty="0">
                <a:latin typeface="宋体" panose="02010600030101010101" pitchFamily="2" charset="-122"/>
              </a:rPr>
              <a:t>关系运算</a:t>
            </a:r>
            <a:r>
              <a:rPr lang="en-US" altLang="zh-CN" dirty="0">
                <a:latin typeface="宋体" panose="02010600030101010101" pitchFamily="2" charset="-122"/>
              </a:rPr>
              <a:t>——</a:t>
            </a:r>
            <a:r>
              <a:rPr lang="zh-CN" altLang="en-US" dirty="0">
                <a:latin typeface="宋体" panose="02010600030101010101" pitchFamily="2" charset="-122"/>
              </a:rPr>
              <a:t>选择</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84455" y="1260474"/>
            <a:ext cx="8756015" cy="4688805"/>
          </a:xfrm>
        </p:spPr>
        <p:txBody>
          <a:bodyPr/>
          <a:lstStyle/>
          <a:p>
            <a:r>
              <a:rPr lang="zh-CN" altLang="en-US" b="1" dirty="0">
                <a:solidFill>
                  <a:srgbClr val="FF0000"/>
                </a:solidFill>
              </a:rPr>
              <a:t>行选择运算</a:t>
            </a:r>
            <a:r>
              <a:rPr lang="zh-CN" altLang="en-US" dirty="0"/>
              <a:t>：</a:t>
            </a:r>
            <a:r>
              <a:rPr lang="en-US" altLang="zh-CN" b="1"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dirty="0">
                <a:latin typeface="Arial" panose="020B0604020202020204" pitchFamily="34" charset="0"/>
              </a:rPr>
              <a:t>con </a:t>
            </a:r>
            <a:r>
              <a:rPr lang="en-US" altLang="zh-CN" dirty="0">
                <a:latin typeface="Arial" panose="020B0604020202020204" pitchFamily="34" charset="0"/>
              </a:rPr>
              <a:t>(R)</a:t>
            </a:r>
          </a:p>
          <a:p>
            <a:pPr lvl="1"/>
            <a:r>
              <a:rPr lang="zh-CN" altLang="en-US" dirty="0">
                <a:latin typeface="楷体" panose="02010609060101010101" charset="-122"/>
                <a:ea typeface="楷体" panose="02010609060101010101" charset="-122"/>
              </a:rPr>
              <a:t>给定关系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，根据给定的条件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从关系</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a:t>
            </a:r>
            <a:r>
              <a:rPr lang="zh-CN" altLang="en-US" b="1" dirty="0">
                <a:solidFill>
                  <a:srgbClr val="FF0000"/>
                </a:solidFill>
                <a:latin typeface="楷体" panose="02010609060101010101" charset="-122"/>
                <a:ea typeface="楷体" panose="02010609060101010101" charset="-122"/>
              </a:rPr>
              <a:t>选出符合条件的元组</a:t>
            </a:r>
            <a:endParaRPr lang="zh-CN" altLang="en-US" dirty="0">
              <a:latin typeface="楷体" panose="02010609060101010101" charset="-122"/>
              <a:ea typeface="楷体" panose="02010609060101010101" charset="-122"/>
            </a:endParaRPr>
          </a:p>
          <a:p>
            <a:pPr lvl="1"/>
            <a:r>
              <a:rPr lang="zh-CN" altLang="en-US" dirty="0">
                <a:latin typeface="楷体" panose="02010609060101010101" charset="-122"/>
                <a:ea typeface="楷体" panose="02010609060101010101" charset="-122"/>
              </a:rPr>
              <a:t>结果：新关系的关系模式不变，只返回</a:t>
            </a:r>
            <a:r>
              <a:rPr lang="en-US" altLang="zh-CN" dirty="0">
                <a:latin typeface="楷体" panose="02010609060101010101" charset="-122"/>
                <a:ea typeface="楷体" panose="02010609060101010101" charset="-122"/>
              </a:rPr>
              <a:t>R</a:t>
            </a:r>
            <a:r>
              <a:rPr lang="zh-CN" altLang="en-US" dirty="0">
                <a:latin typeface="楷体" panose="02010609060101010101" charset="-122"/>
                <a:ea typeface="楷体" panose="02010609060101010101" charset="-122"/>
              </a:rPr>
              <a:t>中满足条件</a:t>
            </a:r>
            <a:r>
              <a:rPr lang="en-US" altLang="zh-CN" dirty="0">
                <a:latin typeface="楷体" panose="02010609060101010101" charset="-122"/>
                <a:ea typeface="楷体" panose="02010609060101010101" charset="-122"/>
              </a:rPr>
              <a:t>con</a:t>
            </a:r>
            <a:r>
              <a:rPr lang="zh-CN" altLang="en-US" dirty="0">
                <a:latin typeface="楷体" panose="02010609060101010101" charset="-122"/>
                <a:ea typeface="楷体" panose="02010609060101010101" charset="-122"/>
              </a:rPr>
              <a:t>的元组</a:t>
            </a:r>
          </a:p>
          <a:p>
            <a:pPr lvl="1"/>
            <a:r>
              <a:rPr lang="en-US" altLang="zh-CN" dirty="0" smtClean="0">
                <a:solidFill>
                  <a:srgbClr val="0000FF"/>
                </a:solidFill>
                <a:latin typeface="楷体" panose="02010609060101010101" charset="-122"/>
                <a:ea typeface="楷体" panose="02010609060101010101" charset="-122"/>
              </a:rPr>
              <a:t>Con= A op B</a:t>
            </a:r>
            <a:r>
              <a:rPr lang="zh-CN" altLang="en-US" dirty="0" smtClean="0">
                <a:latin typeface="楷体" panose="02010609060101010101" charset="-122"/>
                <a:ea typeface="楷体" panose="02010609060101010101" charset="-122"/>
              </a:rPr>
              <a:t>：</a:t>
            </a:r>
            <a:r>
              <a:rPr lang="en-US" altLang="zh-CN" dirty="0" smtClean="0">
                <a:latin typeface="楷体" panose="02010609060101010101" charset="-122"/>
                <a:ea typeface="楷体" panose="02010609060101010101" charset="-122"/>
              </a:rPr>
              <a:t>A,B</a:t>
            </a:r>
            <a:r>
              <a:rPr lang="zh-CN" altLang="en-US" dirty="0" smtClean="0">
                <a:latin typeface="楷体" panose="02010609060101010101" charset="-122"/>
                <a:ea typeface="楷体" panose="02010609060101010101" charset="-122"/>
              </a:rPr>
              <a:t>可为属性名、常量、简单函数，</a:t>
            </a:r>
            <a:r>
              <a:rPr lang="en-US" altLang="zh-CN" dirty="0" smtClean="0">
                <a:latin typeface="楷体" panose="02010609060101010101" charset="-122"/>
                <a:ea typeface="楷体" panose="02010609060101010101" charset="-122"/>
              </a:rPr>
              <a:t>op</a:t>
            </a:r>
            <a:r>
              <a:rPr lang="zh-CN" altLang="en-US" dirty="0" smtClean="0">
                <a:latin typeface="楷体" panose="02010609060101010101" charset="-122"/>
                <a:ea typeface="楷体" panose="02010609060101010101" charset="-122"/>
              </a:rPr>
              <a:t>为操作符</a:t>
            </a:r>
            <a:endParaRPr lang="en-US" altLang="zh-CN" dirty="0" smtClean="0">
              <a:latin typeface="楷体" panose="02010609060101010101" charset="-122"/>
              <a:ea typeface="楷体" panose="02010609060101010101" charset="-122"/>
            </a:endParaRPr>
          </a:p>
          <a:p>
            <a:pPr lvl="2"/>
            <a:r>
              <a:rPr lang="zh-CN" altLang="en-US" dirty="0">
                <a:latin typeface="楷体" panose="02010609060101010101" charset="-122"/>
                <a:ea typeface="楷体" panose="02010609060101010101" charset="-122"/>
              </a:rPr>
              <a:t>逻辑运算符：</a:t>
            </a:r>
            <a:r>
              <a:rPr lang="en-US" altLang="zh-CN" dirty="0">
                <a:latin typeface="楷体" panose="02010609060101010101" charset="-122"/>
                <a:ea typeface="楷体" panose="02010609060101010101" charset="-122"/>
                <a:sym typeface="+mn-ea"/>
              </a:rPr>
              <a:t>and,or,not</a:t>
            </a:r>
            <a:endParaRPr lang="zh-CN" altLang="en-US" dirty="0">
              <a:latin typeface="楷体" panose="02010609060101010101" charset="-122"/>
              <a:ea typeface="楷体" panose="02010609060101010101" charset="-122"/>
              <a:sym typeface="Symbol" panose="05050102010706020507" pitchFamily="18" charset="2"/>
            </a:endParaRPr>
          </a:p>
          <a:p>
            <a:pPr lvl="2"/>
            <a:r>
              <a:rPr lang="zh-CN" altLang="en-US" dirty="0">
                <a:latin typeface="楷体" panose="02010609060101010101" charset="-122"/>
                <a:ea typeface="楷体" panose="02010609060101010101" charset="-122"/>
                <a:sym typeface="Symbol" panose="05050102010706020507" pitchFamily="18" charset="2"/>
              </a:rPr>
              <a:t>比较运算符：</a:t>
            </a:r>
            <a:r>
              <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 {  ,  ,  ,  ,  , ≠}</a:t>
            </a:r>
          </a:p>
          <a:p>
            <a:pPr lvl="2"/>
            <a:r>
              <a:rPr lang="zh-CN" altLang="en-US" dirty="0">
                <a:latin typeface="楷体" panose="02010609060101010101" charset="-122"/>
                <a:ea typeface="楷体" panose="02010609060101010101" charset="-122"/>
                <a:sym typeface="Symbol" panose="05050102010706020507" pitchFamily="18" charset="2"/>
              </a:rPr>
              <a:t>数学运算符：</a:t>
            </a:r>
            <a:r>
              <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p>
          <a:p>
            <a:pPr marL="0" lvl="1"/>
            <a:r>
              <a:rPr lang="zh-CN" altLang="en-US" sz="2400" dirty="0">
                <a:latin typeface="楷体" panose="02010609060101010101" charset="-122"/>
                <a:ea typeface="楷体" panose="02010609060101010101" charset="-122"/>
                <a:sym typeface="+mn-ea"/>
              </a:rPr>
              <a:t>例如：</a:t>
            </a:r>
            <a:r>
              <a:rPr lang="zh-CN" altLang="en-US" sz="2400" dirty="0">
                <a:solidFill>
                  <a:srgbClr val="0000FF"/>
                </a:solidFill>
                <a:cs typeface="楷体" panose="02010609060101010101" charset="-122"/>
                <a:sym typeface="+mn-ea"/>
              </a:rPr>
              <a:t>σ</a:t>
            </a:r>
            <a:r>
              <a:rPr lang="zh-CN" altLang="en-US" sz="2400" baseline="-25000" dirty="0">
                <a:cs typeface="楷体" panose="02010609060101010101" charset="-122"/>
                <a:sym typeface="+mn-ea"/>
              </a:rPr>
              <a:t>name＝'Jane Fonda'</a:t>
            </a:r>
            <a:r>
              <a:rPr lang="zh-CN" altLang="en-US" sz="2400" dirty="0">
                <a:cs typeface="楷体" panose="02010609060101010101" charset="-122"/>
                <a:sym typeface="+mn-ea"/>
              </a:rPr>
              <a:t> (moviestar)</a:t>
            </a:r>
            <a:endParaRPr lang="zh-CN" altLang="en-US" sz="2400" dirty="0">
              <a:latin typeface="楷体" panose="02010609060101010101" charset="-122"/>
              <a:ea typeface="楷体" panose="02010609060101010101" charset="-122"/>
            </a:endParaRPr>
          </a:p>
          <a:p>
            <a:pPr lvl="2"/>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a:p>
            <a:pPr lvl="1"/>
            <a:endPar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65</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6455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68961"/>
          <p:cNvSpPr>
            <a:spLocks noGrp="1"/>
          </p:cNvSpPr>
          <p:nvPr>
            <p:ph type="title"/>
          </p:nvPr>
        </p:nvSpPr>
        <p:spPr/>
        <p:txBody>
          <a:bodyPr anchor="b"/>
          <a:lstStyle/>
          <a:p>
            <a:r>
              <a:rPr lang="zh-CN" altLang="en-US" dirty="0">
                <a:latin typeface="宋体" panose="02010600030101010101" pitchFamily="2" charset="-122"/>
                <a:sym typeface="+mn-ea"/>
              </a:rPr>
              <a:t>选择运算</a:t>
            </a:r>
            <a:r>
              <a:rPr lang="en-US" altLang="zh-CN"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zh-CN" altLang="en-US" dirty="0">
                <a:latin typeface="宋体" panose="02010600030101010101" pitchFamily="2" charset="-122"/>
                <a:sym typeface="Symbol" panose="05050102010706020507"/>
              </a:rPr>
              <a:t>举例</a:t>
            </a:r>
            <a:endParaRPr lang="zh-CN" altLang="en-US" b="1"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endParaRPr>
          </a:p>
        </p:txBody>
      </p:sp>
      <p:graphicFrame>
        <p:nvGraphicFramePr>
          <p:cNvPr id="168963" name="表格 168962"/>
          <p:cNvGraphicFramePr/>
          <p:nvPr/>
        </p:nvGraphicFramePr>
        <p:xfrm>
          <a:off x="990600" y="2209800"/>
          <a:ext cx="2514600" cy="1981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240">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492" name="文本框 168988"/>
          <p:cNvSpPr txBox="1"/>
          <p:nvPr/>
        </p:nvSpPr>
        <p:spPr>
          <a:xfrm>
            <a:off x="1752600" y="1447800"/>
            <a:ext cx="838200" cy="641350"/>
          </a:xfrm>
          <a:prstGeom prst="rect">
            <a:avLst/>
          </a:prstGeom>
          <a:noFill/>
          <a:ln w="9525">
            <a:noFill/>
          </a:ln>
        </p:spPr>
        <p:txBody>
          <a:bodyPr anchor="t">
            <a:spAutoFit/>
          </a:bodyPr>
          <a:lstStyle/>
          <a:p>
            <a:pPr algn="ctr">
              <a:spcBef>
                <a:spcPct val="50000"/>
              </a:spcBef>
            </a:pPr>
            <a:r>
              <a:rPr lang="en-US" altLang="zh-CN" sz="3600" b="0">
                <a:latin typeface="Times New Roman" panose="02020603050405020304" pitchFamily="18" charset="0"/>
                <a:ea typeface="宋体" panose="02010600030101010101" pitchFamily="2" charset="-122"/>
              </a:rPr>
              <a:t>R</a:t>
            </a:r>
          </a:p>
        </p:txBody>
      </p:sp>
      <p:sp>
        <p:nvSpPr>
          <p:cNvPr id="62493" name="文本框 168989"/>
          <p:cNvSpPr txBox="1"/>
          <p:nvPr/>
        </p:nvSpPr>
        <p:spPr>
          <a:xfrm>
            <a:off x="5867400" y="1676400"/>
            <a:ext cx="1600200" cy="641350"/>
          </a:xfrm>
          <a:prstGeom prst="rect">
            <a:avLst/>
          </a:prstGeom>
          <a:noFill/>
          <a:ln w="9525">
            <a:noFill/>
          </a:ln>
        </p:spPr>
        <p:txBody>
          <a:bodyPr anchor="t">
            <a:spAutoFit/>
          </a:bodyPr>
          <a:lstStyle/>
          <a:p>
            <a:pPr algn="ctr">
              <a:spcBef>
                <a:spcPct val="50000"/>
              </a:spcBef>
            </a:pPr>
            <a:r>
              <a:rPr lang="zh-CN" altLang="en-US" sz="3600" b="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0000">
                <a:latin typeface="Arial Narrow" panose="020B0606020202030204" pitchFamily="34" charset="0"/>
                <a:ea typeface="宋体" panose="02010600030101010101" pitchFamily="2" charset="-122"/>
                <a:sym typeface="Symbol" panose="05050102010706020507" pitchFamily="18" charset="2"/>
              </a:rPr>
              <a:t>A&lt;5</a:t>
            </a:r>
            <a:r>
              <a:rPr lang="en-US" altLang="zh-CN" sz="3600" b="0">
                <a:latin typeface="Arial Narrow" panose="020B0606020202030204" pitchFamily="34" charset="0"/>
                <a:ea typeface="宋体" panose="02010600030101010101" pitchFamily="2" charset="-122"/>
                <a:sym typeface="Symbol" panose="05050102010706020507" pitchFamily="18" charset="2"/>
              </a:rPr>
              <a:t>(R)</a:t>
            </a:r>
            <a:r>
              <a:rPr lang="en-US" altLang="zh-CN" sz="3600" b="0">
                <a:latin typeface="Times New Roman" panose="02020603050405020304" pitchFamily="18" charset="0"/>
                <a:ea typeface="宋体" panose="02010600030101010101" pitchFamily="2" charset="-122"/>
              </a:rPr>
              <a:t> </a:t>
            </a:r>
          </a:p>
        </p:txBody>
      </p:sp>
      <p:graphicFrame>
        <p:nvGraphicFramePr>
          <p:cNvPr id="168991" name="表格 168990"/>
          <p:cNvGraphicFramePr/>
          <p:nvPr/>
        </p:nvGraphicFramePr>
        <p:xfrm>
          <a:off x="5562600" y="2476500"/>
          <a:ext cx="2514600" cy="158496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4</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516" name="文本框 169012"/>
          <p:cNvSpPr txBox="1"/>
          <p:nvPr/>
        </p:nvSpPr>
        <p:spPr>
          <a:xfrm>
            <a:off x="3429000" y="4491355"/>
            <a:ext cx="3061335" cy="645160"/>
          </a:xfrm>
          <a:prstGeom prst="rect">
            <a:avLst/>
          </a:prstGeom>
          <a:noFill/>
          <a:ln w="9525">
            <a:noFill/>
          </a:ln>
        </p:spPr>
        <p:txBody>
          <a:bodyPr wrap="square" anchor="t">
            <a:spAutoFit/>
          </a:bodyPr>
          <a:lstStyle/>
          <a:p>
            <a:pPr algn="ctr">
              <a:spcBef>
                <a:spcPct val="50000"/>
              </a:spcBef>
            </a:pPr>
            <a:r>
              <a:rPr lang="zh-CN" altLang="en-US" sz="3600" b="0" dirty="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5000" dirty="0">
                <a:latin typeface="Arial Narrow" panose="020B0606020202030204" pitchFamily="34" charset="0"/>
                <a:ea typeface="宋体" panose="02010600030101010101" pitchFamily="2" charset="-122"/>
                <a:sym typeface="Symbol" panose="05050102010706020507" pitchFamily="18" charset="2"/>
              </a:rPr>
              <a:t>A&lt;5 </a:t>
            </a:r>
            <a:r>
              <a:rPr lang="en-US" altLang="zh-CN" sz="2800" b="0" baseline="-25000" dirty="0">
                <a:latin typeface="Arial Narrow" panose="020B0606020202030204" pitchFamily="34" charset="0"/>
                <a:ea typeface="宋体" panose="02010600030101010101" pitchFamily="2" charset="-122"/>
                <a:sym typeface="Symbol" panose="05050102010706020507" pitchFamily="18" charset="2"/>
              </a:rPr>
              <a:t>and </a:t>
            </a:r>
            <a:r>
              <a:rPr lang="en-US" altLang="zh-CN" sz="3600" b="0" baseline="-25000" dirty="0">
                <a:latin typeface="Arial Narrow" panose="020B0606020202030204" pitchFamily="34" charset="0"/>
                <a:ea typeface="宋体" panose="02010600030101010101" pitchFamily="2" charset="-122"/>
                <a:sym typeface="Symbol" panose="05050102010706020507" pitchFamily="18" charset="2"/>
              </a:rPr>
              <a:t>C=7</a:t>
            </a:r>
            <a:r>
              <a:rPr lang="en-US" altLang="zh-CN" sz="3600" b="0" dirty="0">
                <a:latin typeface="Arial Narrow" panose="020B0606020202030204" pitchFamily="34" charset="0"/>
                <a:ea typeface="宋体" panose="02010600030101010101" pitchFamily="2" charset="-122"/>
                <a:sym typeface="Symbol" panose="05050102010706020507" pitchFamily="18" charset="2"/>
              </a:rPr>
              <a:t>(R)</a:t>
            </a:r>
            <a:r>
              <a:rPr lang="en-US" altLang="zh-CN" sz="3600" b="0" dirty="0">
                <a:latin typeface="Times New Roman" panose="02020603050405020304" pitchFamily="18" charset="0"/>
                <a:ea typeface="宋体" panose="02010600030101010101" pitchFamily="2" charset="-122"/>
              </a:rPr>
              <a:t> </a:t>
            </a:r>
          </a:p>
        </p:txBody>
      </p:sp>
      <p:graphicFrame>
        <p:nvGraphicFramePr>
          <p:cNvPr id="169014" name="表格 169013"/>
          <p:cNvGraphicFramePr/>
          <p:nvPr/>
        </p:nvGraphicFramePr>
        <p:xfrm>
          <a:off x="3429000" y="5291138"/>
          <a:ext cx="2514600" cy="118872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A</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B</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en-US" altLang="zh-CN" sz="2000"/>
                        <a:t>C</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lumMod val="10000"/>
                        <a:lumOff val="90000"/>
                      </a:schemeClr>
                    </a:solidFill>
                  </a:tcPr>
                </a:tc>
                <a:extLst>
                  <a:ext uri="{0D108BD9-81ED-4DB2-BD59-A6C34878D82A}">
                    <a16:rowId xmlns:a16="http://schemas.microsoft.com/office/drawing/2014/main" val="10000"/>
                  </a:ext>
                </a:extLst>
              </a:tr>
              <a:tr h="395287">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3</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6</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2</a:t>
                      </a:r>
                    </a:p>
                  </a:txBody>
                  <a:tcPr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5</a:t>
                      </a:r>
                    </a:p>
                  </a:txBody>
                  <a:tcPr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华文行楷" panose="02010800040101010101" charset="-122"/>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华文新魏" panose="02010800040101010101" pitchFamily="2" charset="-122"/>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华文新魏" panose="02010800040101010101" pitchFamily="2" charset="-122"/>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华文新魏" panose="02010800040101010101" pitchFamily="2" charset="-122"/>
                        </a:defRPr>
                      </a:lvl5pPr>
                    </a:lstStyle>
                    <a:p>
                      <a:pPr marL="0" lvl="0" indent="0" algn="ctr">
                        <a:buNone/>
                      </a:pPr>
                      <a:r>
                        <a:rPr lang="zh-CN" altLang="en-US" sz="2000" dirty="0"/>
                        <a:t>7</a:t>
                      </a:r>
                    </a:p>
                  </a:txBody>
                  <a:tcPr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66</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0215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smtClean="0">
                <a:latin typeface="Tahoma" panose="020B0604030504040204" pitchFamily="34" charset="0"/>
                <a:ea typeface="宋体" panose="02010600030101010101" pitchFamily="2" charset="-122"/>
                <a:cs typeface="+mn-cs"/>
              </a:rPr>
              <a:t>67</a:t>
            </a:fld>
            <a:endParaRPr lang="zh-CN" altLang="en-US" strike="noStrike" noProof="1">
              <a:latin typeface="Times New Roman" panose="02020603050405020304" pitchFamily="18" charset="0"/>
              <a:ea typeface="宋体" panose="02010600030101010101" pitchFamily="2" charset="-122"/>
            </a:endParaRPr>
          </a:p>
        </p:txBody>
      </p:sp>
      <p:sp>
        <p:nvSpPr>
          <p:cNvPr id="3" name="标题 168961"/>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mtClean="0">
                <a:latin typeface="宋体" panose="02010600030101010101" pitchFamily="2" charset="-122"/>
                <a:sym typeface="+mn-ea"/>
              </a:rPr>
              <a:t>选择运算</a:t>
            </a:r>
            <a:r>
              <a:rPr lang="en-US" altLang="zh-CN" b="1" smtClean="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zh-CN" altLang="en-US" smtClean="0">
                <a:latin typeface="宋体" panose="02010600030101010101" pitchFamily="2" charset="-122"/>
                <a:sym typeface="Symbol" panose="05050102010706020507"/>
              </a:rPr>
              <a:t>举例</a:t>
            </a:r>
            <a:endParaRPr lang="zh-CN" altLang="en-US"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endParaRPr>
          </a:p>
        </p:txBody>
      </p:sp>
      <p:pic>
        <p:nvPicPr>
          <p:cNvPr id="5" name="图片 4"/>
          <p:cNvPicPr>
            <a:picLocks noChangeAspect="1"/>
          </p:cNvPicPr>
          <p:nvPr/>
        </p:nvPicPr>
        <p:blipFill>
          <a:blip r:embed="rId2"/>
          <a:stretch>
            <a:fillRect/>
          </a:stretch>
        </p:blipFill>
        <p:spPr>
          <a:xfrm>
            <a:off x="4822724" y="1628800"/>
            <a:ext cx="3918151" cy="2819545"/>
          </a:xfrm>
          <a:prstGeom prst="rect">
            <a:avLst/>
          </a:prstGeom>
        </p:spPr>
      </p:pic>
      <p:graphicFrame>
        <p:nvGraphicFramePr>
          <p:cNvPr id="6" name="表格 5"/>
          <p:cNvGraphicFramePr>
            <a:graphicFrameLocks noGrp="1"/>
          </p:cNvGraphicFramePr>
          <p:nvPr>
            <p:extLst/>
          </p:nvPr>
        </p:nvGraphicFramePr>
        <p:xfrm>
          <a:off x="4822724" y="4448345"/>
          <a:ext cx="3918150" cy="701040"/>
        </p:xfrm>
        <a:graphic>
          <a:graphicData uri="http://schemas.openxmlformats.org/drawingml/2006/table">
            <a:tbl>
              <a:tblPr firstRow="1" bandRow="1">
                <a:tableStyleId>{775DCB02-9BB8-47FD-8907-85C794F793BA}</a:tableStyleId>
              </a:tblPr>
              <a:tblGrid>
                <a:gridCol w="1306050">
                  <a:extLst>
                    <a:ext uri="{9D8B030D-6E8A-4147-A177-3AD203B41FA5}">
                      <a16:colId xmlns:a16="http://schemas.microsoft.com/office/drawing/2014/main" val="1693485144"/>
                    </a:ext>
                  </a:extLst>
                </a:gridCol>
                <a:gridCol w="1306050">
                  <a:extLst>
                    <a:ext uri="{9D8B030D-6E8A-4147-A177-3AD203B41FA5}">
                      <a16:colId xmlns:a16="http://schemas.microsoft.com/office/drawing/2014/main" val="2490981693"/>
                    </a:ext>
                  </a:extLst>
                </a:gridCol>
                <a:gridCol w="1306050">
                  <a:extLst>
                    <a:ext uri="{9D8B030D-6E8A-4147-A177-3AD203B41FA5}">
                      <a16:colId xmlns:a16="http://schemas.microsoft.com/office/drawing/2014/main" val="649508776"/>
                    </a:ext>
                  </a:extLst>
                </a:gridCol>
              </a:tblGrid>
              <a:tr h="370840">
                <a:tc>
                  <a:txBody>
                    <a:bodyPr/>
                    <a:lstStyle/>
                    <a:p>
                      <a:r>
                        <a:rPr lang="zh-CN" altLang="en-US" sz="2000" dirty="0" smtClean="0"/>
                        <a:t>计算机</a:t>
                      </a:r>
                      <a:endParaRPr lang="zh-CN" altLang="en-US" sz="2000" dirty="0"/>
                    </a:p>
                  </a:txBody>
                  <a:tcPr/>
                </a:tc>
                <a:tc>
                  <a:txBody>
                    <a:bodyPr/>
                    <a:lstStyle/>
                    <a:p>
                      <a:r>
                        <a:rPr lang="zh-CN" altLang="en-US" sz="2000" dirty="0" smtClean="0"/>
                        <a:t>计算机</a:t>
                      </a:r>
                      <a:endParaRPr lang="zh-CN" altLang="en-US" sz="2000" dirty="0"/>
                    </a:p>
                  </a:txBody>
                  <a:tcPr/>
                </a:tc>
                <a:tc>
                  <a:txBody>
                    <a:bodyPr/>
                    <a:lstStyle/>
                    <a:p>
                      <a:r>
                        <a:rPr lang="en-US" altLang="zh-CN" sz="2000" dirty="0" smtClean="0"/>
                        <a:t>5880888</a:t>
                      </a:r>
                      <a:endParaRPr lang="zh-CN" altLang="en-US" sz="2000" dirty="0"/>
                    </a:p>
                  </a:txBody>
                  <a:tcPr/>
                </a:tc>
                <a:extLst>
                  <a:ext uri="{0D108BD9-81ED-4DB2-BD59-A6C34878D82A}">
                    <a16:rowId xmlns:a16="http://schemas.microsoft.com/office/drawing/2014/main" val="809265877"/>
                  </a:ext>
                </a:extLst>
              </a:tr>
            </a:tbl>
          </a:graphicData>
        </a:graphic>
      </p:graphicFrame>
      <p:sp>
        <p:nvSpPr>
          <p:cNvPr id="7" name="文本框 169012"/>
          <p:cNvSpPr txBox="1"/>
          <p:nvPr/>
        </p:nvSpPr>
        <p:spPr>
          <a:xfrm>
            <a:off x="467544" y="2564904"/>
            <a:ext cx="3061335" cy="645160"/>
          </a:xfrm>
          <a:prstGeom prst="rect">
            <a:avLst/>
          </a:prstGeom>
          <a:noFill/>
          <a:ln w="9525">
            <a:noFill/>
          </a:ln>
        </p:spPr>
        <p:txBody>
          <a:bodyPr wrap="square" anchor="t">
            <a:spAutoFit/>
          </a:bodyPr>
          <a:lstStyle/>
          <a:p>
            <a:pPr algn="ctr">
              <a:spcBef>
                <a:spcPct val="50000"/>
              </a:spcBef>
            </a:pPr>
            <a:r>
              <a:rPr lang="zh-CN" altLang="en-US" sz="3600" b="0" dirty="0" smtClean="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5000" dirty="0" err="1" smtClean="0">
                <a:latin typeface="Arial Narrow" panose="020B0606020202030204" pitchFamily="34" charset="0"/>
                <a:ea typeface="宋体" panose="02010600030101010101" pitchFamily="2" charset="-122"/>
                <a:sym typeface="Symbol" panose="05050102010706020507" pitchFamily="18" charset="2"/>
              </a:rPr>
              <a:t>dname</a:t>
            </a:r>
            <a:r>
              <a:rPr lang="en-US" altLang="zh-CN" sz="3600" b="0" baseline="-25000" dirty="0" smtClean="0">
                <a:latin typeface="Arial Narrow" panose="020B0606020202030204" pitchFamily="34" charset="0"/>
                <a:ea typeface="宋体" panose="02010600030101010101" pitchFamily="2" charset="-122"/>
                <a:sym typeface="Symbol" panose="05050102010706020507" pitchFamily="18" charset="2"/>
              </a:rPr>
              <a:t>=</a:t>
            </a:r>
            <a:r>
              <a:rPr lang="en-US" altLang="zh-CN" sz="3600" b="0" baseline="-25000" dirty="0" err="1" smtClean="0">
                <a:latin typeface="Arial Narrow" panose="020B0606020202030204" pitchFamily="34" charset="0"/>
                <a:ea typeface="宋体" panose="02010600030101010101" pitchFamily="2" charset="-122"/>
                <a:sym typeface="Symbol" panose="05050102010706020507" pitchFamily="18" charset="2"/>
              </a:rPr>
              <a:t>dloca</a:t>
            </a:r>
            <a:r>
              <a:rPr lang="en-US" altLang="zh-CN" sz="3600" b="0" dirty="0" smtClean="0">
                <a:latin typeface="Arial Narrow" panose="020B0606020202030204" pitchFamily="34" charset="0"/>
                <a:ea typeface="宋体" panose="02010600030101010101" pitchFamily="2" charset="-122"/>
                <a:sym typeface="Symbol" panose="05050102010706020507" pitchFamily="18" charset="2"/>
              </a:rPr>
              <a:t>(</a:t>
            </a:r>
            <a:r>
              <a:rPr lang="en-US" altLang="zh-CN" sz="3600" b="0" dirty="0" err="1" smtClean="0">
                <a:latin typeface="Arial Narrow" panose="020B0606020202030204" pitchFamily="34" charset="0"/>
                <a:ea typeface="宋体" panose="02010600030101010101" pitchFamily="2" charset="-122"/>
                <a:sym typeface="Symbol" panose="05050102010706020507" pitchFamily="18" charset="2"/>
              </a:rPr>
              <a:t>Dept</a:t>
            </a:r>
            <a:r>
              <a:rPr lang="en-US" altLang="zh-CN" sz="3600" b="0" dirty="0" smtClean="0">
                <a:latin typeface="Arial Narrow" panose="020B0606020202030204" pitchFamily="34" charset="0"/>
                <a:ea typeface="宋体" panose="02010600030101010101" pitchFamily="2" charset="-122"/>
                <a:sym typeface="Symbol" panose="05050102010706020507" pitchFamily="18" charset="2"/>
              </a:rPr>
              <a:t>)</a:t>
            </a:r>
            <a:r>
              <a:rPr lang="en-US" altLang="zh-CN" sz="3600" b="0" dirty="0" smtClean="0">
                <a:latin typeface="Times New Roman" panose="02020603050405020304" pitchFamily="18" charset="0"/>
                <a:ea typeface="宋体" panose="02010600030101010101" pitchFamily="2" charset="-122"/>
              </a:rPr>
              <a:t> </a:t>
            </a:r>
            <a:endParaRPr lang="en-US" altLang="zh-CN" sz="3600" b="0" dirty="0">
              <a:latin typeface="Times New Roman" panose="02020603050405020304" pitchFamily="18" charset="0"/>
              <a:ea typeface="宋体" panose="02010600030101010101" pitchFamily="2" charset="-122"/>
            </a:endParaRPr>
          </a:p>
        </p:txBody>
      </p:sp>
      <p:sp>
        <p:nvSpPr>
          <p:cNvPr id="8" name="文本框 7"/>
          <p:cNvSpPr txBox="1"/>
          <p:nvPr/>
        </p:nvSpPr>
        <p:spPr>
          <a:xfrm>
            <a:off x="4822724" y="1012825"/>
            <a:ext cx="2629596" cy="461665"/>
          </a:xfrm>
          <a:prstGeom prst="rect">
            <a:avLst/>
          </a:prstGeom>
          <a:noFill/>
        </p:spPr>
        <p:txBody>
          <a:bodyPr wrap="square" rtlCol="0">
            <a:spAutoFit/>
          </a:bodyPr>
          <a:lstStyle/>
          <a:p>
            <a:r>
              <a:rPr lang="en-US" altLang="zh-CN" dirty="0" err="1" smtClean="0"/>
              <a:t>Dept</a:t>
            </a:r>
            <a:endParaRPr lang="zh-CN" altLang="en-US" dirty="0"/>
          </a:p>
        </p:txBody>
      </p:sp>
      <p:sp>
        <p:nvSpPr>
          <p:cNvPr id="9" name="文本框 8"/>
          <p:cNvSpPr txBox="1"/>
          <p:nvPr/>
        </p:nvSpPr>
        <p:spPr>
          <a:xfrm>
            <a:off x="685800" y="6237312"/>
            <a:ext cx="7342584" cy="461665"/>
          </a:xfrm>
          <a:prstGeom prst="rect">
            <a:avLst/>
          </a:prstGeom>
          <a:noFill/>
        </p:spPr>
        <p:txBody>
          <a:bodyPr wrap="square" rtlCol="0">
            <a:spAutoFit/>
          </a:bodyPr>
          <a:lstStyle/>
          <a:p>
            <a:r>
              <a:rPr lang="zh-CN" altLang="en-US" dirty="0" smtClean="0"/>
              <a:t>选择条件中可以包含两个属性的比较</a:t>
            </a:r>
            <a:endParaRPr lang="zh-CN" altLang="en-US" dirty="0"/>
          </a:p>
        </p:txBody>
      </p:sp>
    </p:spTree>
    <p:extLst>
      <p:ext uri="{BB962C8B-B14F-4D97-AF65-F5344CB8AC3E}">
        <p14:creationId xmlns:p14="http://schemas.microsoft.com/office/powerpoint/2010/main" val="34872001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smtClean="0">
                <a:latin typeface="Tahoma" panose="020B0604030504040204" pitchFamily="34" charset="0"/>
                <a:ea typeface="宋体" panose="02010600030101010101" pitchFamily="2" charset="-122"/>
                <a:cs typeface="+mn-cs"/>
              </a:rPr>
              <a:t>68</a:t>
            </a:fld>
            <a:endParaRPr lang="zh-CN" altLang="en-US" strike="noStrike" noProof="1">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0" y="1916832"/>
            <a:ext cx="9114550" cy="3024336"/>
          </a:xfrm>
          <a:prstGeom prst="rect">
            <a:avLst/>
          </a:prstGeom>
        </p:spPr>
      </p:pic>
      <p:sp>
        <p:nvSpPr>
          <p:cNvPr id="4" name="矩形 3"/>
          <p:cNvSpPr/>
          <p:nvPr/>
        </p:nvSpPr>
        <p:spPr>
          <a:xfrm>
            <a:off x="683568" y="2636912"/>
            <a:ext cx="3096344"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矩形 4"/>
          <p:cNvSpPr/>
          <p:nvPr/>
        </p:nvSpPr>
        <p:spPr>
          <a:xfrm>
            <a:off x="827584" y="4327609"/>
            <a:ext cx="4608512"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6" name="图片 5" descr="&lt;strong&gt;Question&lt;/strong&gt; Mark Help · Free image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spTree>
    <p:extLst>
      <p:ext uri="{BB962C8B-B14F-4D97-AF65-F5344CB8AC3E}">
        <p14:creationId xmlns:p14="http://schemas.microsoft.com/office/powerpoint/2010/main" val="222610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4"/>
          <p:cNvPicPr>
            <a:picLocks noChangeAspect="1"/>
          </p:cNvPicPr>
          <p:nvPr/>
        </p:nvPicPr>
        <p:blipFill>
          <a:blip r:embed="rId2"/>
          <a:srcRect r="363" b="3227"/>
          <a:stretch>
            <a:fillRect/>
          </a:stretch>
        </p:blipFill>
        <p:spPr>
          <a:xfrm>
            <a:off x="884555" y="3796030"/>
            <a:ext cx="6100445" cy="2513330"/>
          </a:xfrm>
          <a:prstGeom prst="rect">
            <a:avLst/>
          </a:prstGeom>
          <a:noFill/>
          <a:ln w="9525">
            <a:noFill/>
          </a:ln>
        </p:spPr>
      </p:pic>
      <p:sp>
        <p:nvSpPr>
          <p:cNvPr id="107522" name="标题 107521"/>
          <p:cNvSpPr>
            <a:spLocks noGrp="1"/>
          </p:cNvSpPr>
          <p:nvPr>
            <p:ph type="title"/>
          </p:nvPr>
        </p:nvSpPr>
        <p:spPr/>
        <p:txBody>
          <a:bodyPr anchor="ctr"/>
          <a:lstStyle/>
          <a:p>
            <a:r>
              <a:rPr lang="en-US" altLang="zh-CN"/>
              <a:t> </a:t>
            </a:r>
            <a:r>
              <a:rPr lang="zh-CN" altLang="en-US"/>
              <a:t>讨论：</a:t>
            </a:r>
            <a:endParaRPr lang="zh-CN" altLang="en-US" dirty="0">
              <a:latin typeface="宋体" panose="02010600030101010101" pitchFamily="2" charset="-122"/>
            </a:endParaRPr>
          </a:p>
        </p:txBody>
      </p:sp>
      <p:sp>
        <p:nvSpPr>
          <p:cNvPr id="107523" name="文本占位符 107522"/>
          <p:cNvSpPr>
            <a:spLocks noGrp="1"/>
          </p:cNvSpPr>
          <p:nvPr>
            <p:ph type="body" idx="1"/>
          </p:nvPr>
        </p:nvSpPr>
        <p:spPr>
          <a:xfrm>
            <a:off x="250825" y="1260475"/>
            <a:ext cx="8550910" cy="2824480"/>
          </a:xfrm>
        </p:spPr>
        <p:txBody>
          <a:bodyPr/>
          <a:lstStyle/>
          <a:p>
            <a:pPr lvl="0"/>
            <a:r>
              <a:rPr lang="zh-CN" altLang="en-US" sz="2740" dirty="0">
                <a:latin typeface="楷体" panose="02010609060101010101" charset="-122"/>
                <a:ea typeface="楷体" panose="02010609060101010101" charset="-122"/>
              </a:rPr>
              <a:t>例：从关系</a:t>
            </a:r>
            <a:r>
              <a:rPr lang="en-US" altLang="zh-CN" sz="2740" dirty="0">
                <a:latin typeface="楷体" panose="02010609060101010101" charset="-122"/>
                <a:ea typeface="楷体" panose="02010609060101010101" charset="-122"/>
              </a:rPr>
              <a:t>movies</a:t>
            </a:r>
            <a:r>
              <a:rPr lang="zh-CN" altLang="en-US" sz="2740" dirty="0">
                <a:latin typeface="楷体" panose="02010609060101010101" charset="-122"/>
                <a:ea typeface="楷体" panose="02010609060101010101" charset="-122"/>
              </a:rPr>
              <a:t>中</a:t>
            </a:r>
            <a:r>
              <a:rPr lang="zh-CN" altLang="en-US" sz="2740" dirty="0" smtClean="0">
                <a:latin typeface="楷体" panose="02010609060101010101" charset="-122"/>
                <a:ea typeface="楷体" panose="02010609060101010101" charset="-122"/>
              </a:rPr>
              <a:t>找出</a:t>
            </a:r>
            <a:r>
              <a:rPr lang="en-US" altLang="zh-CN" sz="2740" dirty="0">
                <a:latin typeface="楷体" panose="02010609060101010101" charset="-122"/>
                <a:ea typeface="楷体" panose="02010609060101010101" charset="-122"/>
              </a:rPr>
              <a:t>D</a:t>
            </a:r>
            <a:r>
              <a:rPr lang="en-US" altLang="zh-CN" sz="2740" dirty="0" smtClean="0">
                <a:latin typeface="楷体" panose="02010609060101010101" charset="-122"/>
                <a:ea typeface="楷体" panose="02010609060101010101" charset="-122"/>
              </a:rPr>
              <a:t>isney</a:t>
            </a:r>
            <a:r>
              <a:rPr lang="zh-CN" altLang="en-US" sz="2740" dirty="0">
                <a:latin typeface="楷体" panose="02010609060101010101" charset="-122"/>
                <a:ea typeface="楷体" panose="02010609060101010101" charset="-122"/>
              </a:rPr>
              <a:t>电影公司出品的电影</a:t>
            </a:r>
          </a:p>
          <a:p>
            <a:pPr lvl="1"/>
            <a:endParaRPr lang="zh-CN" altLang="en-US" sz="2400"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 name="矩形 5"/>
          <p:cNvSpPr/>
          <p:nvPr/>
        </p:nvSpPr>
        <p:spPr>
          <a:xfrm>
            <a:off x="884555" y="3795713"/>
            <a:ext cx="6110288" cy="80486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文本框 1"/>
          <p:cNvSpPr txBox="1"/>
          <p:nvPr/>
        </p:nvSpPr>
        <p:spPr>
          <a:xfrm>
            <a:off x="878205" y="3399155"/>
            <a:ext cx="1381760" cy="460375"/>
          </a:xfrm>
          <a:prstGeom prst="rect">
            <a:avLst/>
          </a:prstGeom>
          <a:noFill/>
        </p:spPr>
        <p:txBody>
          <a:bodyPr wrap="square" rtlCol="0">
            <a:spAutoFit/>
          </a:bodyPr>
          <a:lstStyle/>
          <a:p>
            <a:r>
              <a:rPr lang="en-US" altLang="zh-CN">
                <a:latin typeface="华文楷体" panose="02010600040101010101" pitchFamily="2" charset="-122"/>
                <a:ea typeface="华文楷体" panose="02010600040101010101" pitchFamily="2" charset="-122"/>
              </a:rPr>
              <a:t>movies</a:t>
            </a:r>
          </a:p>
        </p:txBody>
      </p:sp>
      <p:sp>
        <p:nvSpPr>
          <p:cNvPr id="8" name="线形标注 1 7"/>
          <p:cNvSpPr/>
          <p:nvPr/>
        </p:nvSpPr>
        <p:spPr>
          <a:xfrm>
            <a:off x="5276850" y="2420620"/>
            <a:ext cx="3034665" cy="503555"/>
          </a:xfrm>
          <a:prstGeom prst="borderCallout1">
            <a:avLst>
              <a:gd name="adj1" fmla="val 51576"/>
              <a:gd name="adj2" fmla="val -460"/>
              <a:gd name="adj3" fmla="val -153972"/>
              <a:gd name="adj4" fmla="val -102050"/>
            </a:avLst>
          </a:prstGeom>
          <a:noFill/>
          <a:ln w="3619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kumimoji="0" lang="en-US" altLang="zh-CN" sz="2000" b="1" i="0" u="none" strike="noStrike" kern="1200" cap="none" spc="0" normalizeH="0" baseline="-25000" noProof="0" dirty="0" err="1">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studioName</a:t>
            </a:r>
            <a:r>
              <a:rPr kumimoji="0" lang="en-US" altLang="zh-CN" sz="2000" b="1" i="0" u="none" strike="noStrike" kern="1200" cap="none" spc="0" normalizeH="0" baseline="-2500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=‘Disney’</a:t>
            </a:r>
            <a:r>
              <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(movies)</a:t>
            </a:r>
          </a:p>
        </p:txBody>
      </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69</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7349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72844"/>
            <a:ext cx="7793038" cy="784225"/>
          </a:xfrm>
        </p:spPr>
        <p:txBody>
          <a:bodyPr/>
          <a:lstStyle/>
          <a:p>
            <a:r>
              <a:rPr lang="zh-CN" altLang="en-US" dirty="0">
                <a:sym typeface="+mn-ea"/>
              </a:rPr>
              <a:t>关系模型研究什么</a:t>
            </a:r>
            <a:endParaRPr lang="zh-CN" altLang="en-US" dirty="0"/>
          </a:p>
        </p:txBody>
      </p:sp>
      <p:sp>
        <p:nvSpPr>
          <p:cNvPr id="3" name="内容占位符 2"/>
          <p:cNvSpPr>
            <a:spLocks noGrp="1"/>
          </p:cNvSpPr>
          <p:nvPr>
            <p:ph idx="1"/>
          </p:nvPr>
        </p:nvSpPr>
        <p:spPr>
          <a:xfrm>
            <a:off x="257175" y="1375410"/>
            <a:ext cx="8650288" cy="5410200"/>
          </a:xfrm>
        </p:spPr>
        <p:txBody>
          <a:bodyPr/>
          <a:lstStyle/>
          <a:p>
            <a:pPr lvl="0"/>
            <a:r>
              <a:rPr lang="zh-CN" altLang="en-US" dirty="0" smtClean="0"/>
              <a:t>关系</a:t>
            </a:r>
            <a:r>
              <a:rPr lang="zh-CN" altLang="en-US" dirty="0"/>
              <a:t>模型就是处理</a:t>
            </a:r>
            <a:r>
              <a:rPr lang="en-US" altLang="zh-CN" dirty="0"/>
              <a:t>table</a:t>
            </a:r>
            <a:r>
              <a:rPr lang="zh-CN" altLang="en-US" dirty="0"/>
              <a:t>的，它由三个部分组成</a:t>
            </a:r>
          </a:p>
          <a:p>
            <a:pPr lvl="1"/>
            <a:r>
              <a:rPr lang="zh-CN" altLang="en-US" dirty="0"/>
              <a:t>如何描述</a:t>
            </a:r>
            <a:r>
              <a:rPr lang="en-US" altLang="zh-CN" dirty="0"/>
              <a:t>table</a:t>
            </a:r>
          </a:p>
          <a:p>
            <a:pPr lvl="1"/>
            <a:r>
              <a:rPr lang="en-US" altLang="zh-CN" dirty="0"/>
              <a:t>table </a:t>
            </a:r>
            <a:r>
              <a:rPr lang="zh-CN" altLang="en-US" dirty="0"/>
              <a:t>及</a:t>
            </a:r>
            <a:r>
              <a:rPr lang="en-US" altLang="zh-CN" dirty="0"/>
              <a:t>table</a:t>
            </a:r>
            <a:r>
              <a:rPr lang="zh-CN" altLang="en-US" dirty="0"/>
              <a:t>之间所可能发生的操作（关系运算）</a:t>
            </a:r>
          </a:p>
          <a:p>
            <a:pPr lvl="1"/>
            <a:r>
              <a:rPr lang="zh-CN" altLang="en-US" dirty="0"/>
              <a:t>这些操作所要遵循的约束条件（完整性约束）</a:t>
            </a:r>
          </a:p>
          <a:p>
            <a:pPr lvl="0"/>
            <a:r>
              <a:rPr lang="zh-CN" altLang="en-US" dirty="0"/>
              <a:t>就是要学习：</a:t>
            </a:r>
            <a:r>
              <a:rPr lang="en-US" altLang="zh-CN" dirty="0"/>
              <a:t>table</a:t>
            </a:r>
            <a:r>
              <a:rPr lang="zh-CN" altLang="en-US" dirty="0"/>
              <a:t>如何描述、有哪些操作、结果是什么、有哪些约束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xfrm>
            <a:off x="685800" y="228600"/>
            <a:ext cx="7793038" cy="784225"/>
          </a:xfrm>
        </p:spPr>
        <p:txBody>
          <a:bodyPr anchor="ctr"/>
          <a:lstStyle/>
          <a:p>
            <a:r>
              <a:rPr lang="zh-CN"/>
              <a:t>关系运算</a:t>
            </a:r>
            <a:r>
              <a:rPr lang="en-US" altLang="zh-CN"/>
              <a:t>——</a:t>
            </a:r>
            <a:r>
              <a:rPr lang="zh-CN">
                <a:sym typeface="+mn-ea"/>
              </a:rPr>
              <a:t>投影</a:t>
            </a:r>
            <a:r>
              <a:rPr lang="zh-CN">
                <a:sym typeface="Symbol" panose="05050102010706020507" pitchFamily="18" charset="2"/>
              </a:rPr>
              <a:t></a:t>
            </a:r>
            <a:endParaRPr lang="zh-CN">
              <a:latin typeface="宋体" panose="02010600030101010101" pitchFamily="2" charset="-122"/>
            </a:endParaRPr>
          </a:p>
        </p:txBody>
      </p:sp>
      <p:sp>
        <p:nvSpPr>
          <p:cNvPr id="105475" name="文本占位符 105474"/>
          <p:cNvSpPr>
            <a:spLocks noGrp="1"/>
          </p:cNvSpPr>
          <p:nvPr>
            <p:ph type="body" idx="1"/>
          </p:nvPr>
        </p:nvSpPr>
        <p:spPr>
          <a:xfrm>
            <a:off x="533400" y="1012825"/>
            <a:ext cx="8575675" cy="2673350"/>
          </a:xfrm>
        </p:spPr>
        <p:txBody>
          <a:bodyPr/>
          <a:lstStyle/>
          <a:p>
            <a:r>
              <a:rPr lang="zh-CN" altLang="en-US" b="1" dirty="0">
                <a:solidFill>
                  <a:srgbClr val="FF0000"/>
                </a:solidFill>
              </a:rPr>
              <a:t>投影（列选择）运算</a:t>
            </a:r>
            <a:r>
              <a:rPr lang="zh-CN" altLang="en-US" dirty="0"/>
              <a:t>：</a:t>
            </a:r>
            <a:r>
              <a:rPr lang="en-US" altLang="zh-CN" b="1">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err="1">
                <a:solidFill>
                  <a:schemeClr val="bg2"/>
                </a:solidFill>
                <a:latin typeface="Arial" panose="020B0604020202020204" pitchFamily="34" charset="0"/>
                <a:ea typeface="宋体" panose="02010600030101010101" pitchFamily="2" charset="-122"/>
                <a:sym typeface="+mn-ea"/>
              </a:rPr>
              <a:t>B1,B2,…, Bm</a:t>
            </a:r>
            <a:r>
              <a:rPr lang="en-US" altLang="zh-CN" b="1" baseline="-25000">
                <a:solidFill>
                  <a:schemeClr val="bg2"/>
                </a:solidFill>
                <a:latin typeface="Arial" panose="020B0604020202020204" pitchFamily="34" charset="0"/>
                <a:ea typeface="宋体" panose="02010600030101010101" pitchFamily="2" charset="-122"/>
                <a:sym typeface="+mn-ea"/>
              </a:rPr>
              <a:t> </a:t>
            </a:r>
            <a:r>
              <a:rPr lang="en-US" altLang="zh-CN" b="1">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rPr>
              <a:t> </a:t>
            </a:r>
          </a:p>
          <a:p>
            <a:pPr lvl="1"/>
            <a:r>
              <a:rPr lang="zh-CN" altLang="en-US" sz="2450" dirty="0">
                <a:latin typeface="楷体" panose="02010609060101010101" charset="-122"/>
                <a:ea typeface="楷体" panose="02010609060101010101" charset="-122"/>
              </a:rPr>
              <a:t>给定一个关系</a:t>
            </a:r>
            <a:r>
              <a:rPr lang="en-US" altLang="zh-CN" sz="2450" dirty="0">
                <a:latin typeface="楷体" panose="02010609060101010101" charset="-122"/>
                <a:ea typeface="楷体" panose="02010609060101010101" charset="-122"/>
              </a:rPr>
              <a:t>R</a:t>
            </a:r>
            <a:r>
              <a:rPr lang="zh-CN" altLang="en-US" sz="2450" dirty="0">
                <a:latin typeface="楷体" panose="02010609060101010101" charset="-122"/>
                <a:ea typeface="楷体" panose="02010609060101010101" charset="-122"/>
              </a:rPr>
              <a:t>，</a:t>
            </a:r>
            <a:r>
              <a:rPr lang="zh-CN" altLang="en-US" sz="2450" b="1" dirty="0">
                <a:latin typeface="楷体" panose="02010609060101010101" charset="-122"/>
                <a:ea typeface="楷体" panose="02010609060101010101" charset="-122"/>
                <a:sym typeface="+mn-ea"/>
              </a:rPr>
              <a:t>设关系</a:t>
            </a:r>
            <a:r>
              <a:rPr lang="en-US" altLang="zh-CN" sz="2450" b="1" dirty="0">
                <a:latin typeface="楷体" panose="02010609060101010101" charset="-122"/>
                <a:ea typeface="楷体" panose="02010609060101010101" charset="-122"/>
                <a:sym typeface="+mn-ea"/>
              </a:rPr>
              <a:t>R</a:t>
            </a:r>
            <a:r>
              <a:rPr lang="zh-CN" altLang="en-US" sz="2450" b="1" dirty="0">
                <a:latin typeface="楷体" panose="02010609060101010101" charset="-122"/>
                <a:ea typeface="楷体" panose="02010609060101010101" charset="-122"/>
                <a:sym typeface="+mn-ea"/>
              </a:rPr>
              <a:t>有</a:t>
            </a:r>
            <a:r>
              <a:rPr lang="en-US" altLang="zh-CN" sz="2450" b="1" dirty="0">
                <a:latin typeface="楷体" panose="02010609060101010101" charset="-122"/>
                <a:ea typeface="楷体" panose="02010609060101010101" charset="-122"/>
                <a:sym typeface="+mn-ea"/>
              </a:rPr>
              <a:t>n</a:t>
            </a:r>
            <a:r>
              <a:rPr lang="zh-CN" altLang="en-US" sz="2450" b="1" dirty="0">
                <a:latin typeface="楷体" panose="02010609060101010101" charset="-122"/>
                <a:ea typeface="楷体" panose="02010609060101010101" charset="-122"/>
                <a:sym typeface="+mn-ea"/>
              </a:rPr>
              <a:t>个属性</a:t>
            </a:r>
            <a:r>
              <a:rPr lang="en-US" altLang="zh-CN" sz="2450" b="1">
                <a:latin typeface="楷体" panose="02010609060101010101" charset="-122"/>
                <a:ea typeface="楷体" panose="02010609060101010101" charset="-122"/>
                <a:sym typeface="+mn-ea"/>
              </a:rPr>
              <a:t>A</a:t>
            </a:r>
            <a:r>
              <a:rPr lang="en-US" altLang="zh-CN" sz="2450" b="1" baseline="-30000">
                <a:latin typeface="楷体" panose="02010609060101010101" charset="-122"/>
                <a:ea typeface="楷体" panose="02010609060101010101" charset="-122"/>
                <a:sym typeface="+mn-ea"/>
              </a:rPr>
              <a:t>1</a:t>
            </a:r>
            <a:r>
              <a:rPr lang="en-US" altLang="zh-CN" sz="2450" b="1">
                <a:latin typeface="楷体" panose="02010609060101010101" charset="-122"/>
                <a:ea typeface="楷体" panose="02010609060101010101" charset="-122"/>
                <a:sym typeface="+mn-ea"/>
              </a:rPr>
              <a:t>,A</a:t>
            </a:r>
            <a:r>
              <a:rPr lang="en-US" altLang="zh-CN" sz="2450" b="1" baseline="-30000">
                <a:latin typeface="楷体" panose="02010609060101010101" charset="-122"/>
                <a:ea typeface="楷体" panose="02010609060101010101" charset="-122"/>
                <a:sym typeface="+mn-ea"/>
              </a:rPr>
              <a:t>2</a:t>
            </a:r>
            <a:r>
              <a:rPr lang="en-US" altLang="zh-CN" sz="2450" b="1">
                <a:latin typeface="楷体" panose="02010609060101010101" charset="-122"/>
                <a:ea typeface="楷体" panose="02010609060101010101" charset="-122"/>
                <a:sym typeface="+mn-ea"/>
              </a:rPr>
              <a:t>,…, A</a:t>
            </a:r>
            <a:r>
              <a:rPr lang="en-US" altLang="zh-CN" sz="2450" b="1" baseline="-30000">
                <a:latin typeface="楷体" panose="02010609060101010101" charset="-122"/>
                <a:ea typeface="楷体" panose="02010609060101010101" charset="-122"/>
                <a:sym typeface="+mn-ea"/>
              </a:rPr>
              <a:t>n</a:t>
            </a:r>
            <a:r>
              <a:rPr lang="zh-CN" altLang="en-US" sz="2450" b="1" baseline="-30000">
                <a:latin typeface="楷体" panose="02010609060101010101" charset="-122"/>
                <a:ea typeface="楷体" panose="02010609060101010101" charset="-122"/>
                <a:sym typeface="+mn-ea"/>
              </a:rPr>
              <a:t>，</a:t>
            </a:r>
            <a:r>
              <a:rPr lang="zh-CN" altLang="en-US" sz="2450" dirty="0">
                <a:latin typeface="楷体" panose="02010609060101010101" charset="-122"/>
                <a:ea typeface="楷体" panose="02010609060101010101" charset="-122"/>
              </a:rPr>
              <a:t>投影运算结果也是一个关系，只包含了</a:t>
            </a:r>
            <a:r>
              <a:rPr lang="zh-CN" altLang="en-US" sz="2450" b="1" dirty="0">
                <a:solidFill>
                  <a:srgbClr val="FF0000"/>
                </a:solidFill>
                <a:latin typeface="楷体" panose="02010609060101010101" charset="-122"/>
                <a:ea typeface="楷体" panose="02010609060101010101" charset="-122"/>
              </a:rPr>
              <a:t>指定列</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1</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2</a:t>
            </a:r>
            <a:r>
              <a:rPr lang="zh-CN" altLang="en-US" sz="2450" b="1" dirty="0">
                <a:solidFill>
                  <a:srgbClr val="FF0000"/>
                </a:solidFill>
                <a:latin typeface="楷体" panose="02010609060101010101" charset="-122"/>
                <a:ea typeface="楷体" panose="02010609060101010101" charset="-122"/>
                <a:sym typeface="+mn-ea"/>
              </a:rPr>
              <a:t>,…, B</a:t>
            </a:r>
            <a:r>
              <a:rPr lang="zh-CN" altLang="en-US" sz="2450" b="1" baseline="-25000" dirty="0">
                <a:solidFill>
                  <a:srgbClr val="FF0000"/>
                </a:solidFill>
                <a:latin typeface="楷体" panose="02010609060101010101" charset="-122"/>
                <a:ea typeface="楷体" panose="02010609060101010101" charset="-122"/>
                <a:sym typeface="+mn-ea"/>
              </a:rPr>
              <a:t>m</a:t>
            </a:r>
            <a:endParaRPr lang="zh-CN" altLang="en-US" sz="2450" dirty="0">
              <a:latin typeface="楷体" panose="02010609060101010101" charset="-122"/>
              <a:ea typeface="楷体" panose="02010609060101010101" charset="-122"/>
            </a:endParaRPr>
          </a:p>
          <a:p>
            <a:pPr lvl="1"/>
            <a:endParaRPr lang="zh-CN" altLang="en-US" sz="2100" dirty="0">
              <a:solidFill>
                <a:srgbClr val="FF0000"/>
              </a:solidFill>
              <a:latin typeface="楷体" panose="02010609060101010101" charset="-122"/>
              <a:ea typeface="楷体" panose="02010609060101010101" charset="-122"/>
              <a:sym typeface="+mn-ea"/>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70</a:t>
            </a:fld>
            <a:endParaRPr lang="zh-CN" altLang="en-US" strike="noStrike" noProof="1">
              <a:latin typeface="Times New Roman" panose="02020603050405020304" pitchFamily="18" charset="0"/>
              <a:ea typeface="宋体" panose="02010600030101010101" pitchFamily="2" charset="-122"/>
            </a:endParaRPr>
          </a:p>
        </p:txBody>
      </p:sp>
      <p:grpSp>
        <p:nvGrpSpPr>
          <p:cNvPr id="80988" name="组合 80987"/>
          <p:cNvGrpSpPr/>
          <p:nvPr/>
        </p:nvGrpSpPr>
        <p:grpSpPr>
          <a:xfrm>
            <a:off x="2769235" y="2827655"/>
            <a:ext cx="3429000" cy="4025900"/>
            <a:chOff x="2880" y="1680"/>
            <a:chExt cx="2160" cy="2536"/>
          </a:xfrm>
        </p:grpSpPr>
        <p:sp>
          <p:nvSpPr>
            <p:cNvPr id="80972" name="下箭头 80971"/>
            <p:cNvSpPr/>
            <p:nvPr/>
          </p:nvSpPr>
          <p:spPr>
            <a:xfrm>
              <a:off x="4080" y="1680"/>
              <a:ext cx="144" cy="2064"/>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73" name="下箭头 80972"/>
            <p:cNvSpPr/>
            <p:nvPr/>
          </p:nvSpPr>
          <p:spPr>
            <a:xfrm>
              <a:off x="4896" y="1680"/>
              <a:ext cx="144" cy="2064"/>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85" name="任意多边形 80984"/>
            <p:cNvSpPr/>
            <p:nvPr/>
          </p:nvSpPr>
          <p:spPr>
            <a:xfrm>
              <a:off x="2880" y="3424"/>
              <a:ext cx="1248" cy="608"/>
            </a:xfrm>
            <a:custGeom>
              <a:avLst/>
              <a:gdLst/>
              <a:ahLst/>
              <a:cxnLst/>
              <a:rect l="0" t="0" r="0" b="0"/>
              <a:pathLst>
                <a:path w="1248" h="608">
                  <a:moveTo>
                    <a:pt x="0" y="80"/>
                  </a:moveTo>
                  <a:cubicBezTo>
                    <a:pt x="324" y="40"/>
                    <a:pt x="648" y="0"/>
                    <a:pt x="816" y="80"/>
                  </a:cubicBezTo>
                  <a:cubicBezTo>
                    <a:pt x="984" y="160"/>
                    <a:pt x="936" y="512"/>
                    <a:pt x="1008" y="560"/>
                  </a:cubicBezTo>
                  <a:cubicBezTo>
                    <a:pt x="1080" y="608"/>
                    <a:pt x="1164" y="488"/>
                    <a:pt x="1248" y="368"/>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6" name="任意多边形 80985"/>
            <p:cNvSpPr/>
            <p:nvPr/>
          </p:nvSpPr>
          <p:spPr>
            <a:xfrm>
              <a:off x="2880" y="3496"/>
              <a:ext cx="2112" cy="720"/>
            </a:xfrm>
            <a:custGeom>
              <a:avLst/>
              <a:gdLst/>
              <a:ahLst/>
              <a:cxnLst/>
              <a:rect l="0" t="0" r="0" b="0"/>
              <a:pathLst>
                <a:path w="2112" h="720">
                  <a:moveTo>
                    <a:pt x="0" y="8"/>
                  </a:moveTo>
                  <a:cubicBezTo>
                    <a:pt x="284" y="4"/>
                    <a:pt x="568" y="0"/>
                    <a:pt x="720" y="104"/>
                  </a:cubicBezTo>
                  <a:cubicBezTo>
                    <a:pt x="872" y="208"/>
                    <a:pt x="720" y="544"/>
                    <a:pt x="912" y="632"/>
                  </a:cubicBezTo>
                  <a:cubicBezTo>
                    <a:pt x="1104" y="720"/>
                    <a:pt x="1672" y="688"/>
                    <a:pt x="1872" y="632"/>
                  </a:cubicBezTo>
                  <a:cubicBezTo>
                    <a:pt x="2072" y="576"/>
                    <a:pt x="2092" y="436"/>
                    <a:pt x="2112" y="296"/>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grpSp>
      <p:graphicFrame>
        <p:nvGraphicFramePr>
          <p:cNvPr id="6" name="表格 5"/>
          <p:cNvGraphicFramePr/>
          <p:nvPr/>
        </p:nvGraphicFramePr>
        <p:xfrm>
          <a:off x="4521835" y="2999105"/>
          <a:ext cx="2209800" cy="3291840"/>
        </p:xfrm>
        <a:graphic>
          <a:graphicData uri="http://schemas.openxmlformats.org/drawingml/2006/table">
            <a:tbl>
              <a:tblPr/>
              <a:tblGrid>
                <a:gridCol w="441325">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1325">
                  <a:extLst>
                    <a:ext uri="{9D8B030D-6E8A-4147-A177-3AD203B41FA5}">
                      <a16:colId xmlns:a16="http://schemas.microsoft.com/office/drawing/2014/main" val="20002"/>
                    </a:ext>
                  </a:extLst>
                </a:gridCol>
                <a:gridCol w="442912">
                  <a:extLst>
                    <a:ext uri="{9D8B030D-6E8A-4147-A177-3AD203B41FA5}">
                      <a16:colId xmlns:a16="http://schemas.microsoft.com/office/drawing/2014/main" val="20003"/>
                    </a:ext>
                  </a:extLst>
                </a:gridCol>
                <a:gridCol w="441325">
                  <a:extLst>
                    <a:ext uri="{9D8B030D-6E8A-4147-A177-3AD203B41FA5}">
                      <a16:colId xmlns:a16="http://schemas.microsoft.com/office/drawing/2014/main" val="20004"/>
                    </a:ext>
                  </a:extLst>
                </a:gridCol>
              </a:tblGrid>
              <a:tr h="334963">
                <a:tc>
                  <a:txBody>
                    <a:bodyPr/>
                    <a:lstStyle/>
                    <a:p>
                      <a:pPr marL="0" lvl="0" indent="0" algn="ctr">
                        <a:buNone/>
                      </a:pPr>
                      <a:r>
                        <a:rPr lang="en-US" altLang="zh-CN" b="1">
                          <a:solidFill>
                            <a:schemeClr val="tx1"/>
                          </a:solidFill>
                          <a:latin typeface="Arial" panose="020B0604020202020204" pitchFamily="34" charset="0"/>
                        </a:rPr>
                        <a:t>A</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B</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C</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D</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b="1">
                          <a:solidFill>
                            <a:schemeClr val="tx1"/>
                          </a:solidFill>
                          <a:latin typeface="Arial" panose="020B0604020202020204" pitchFamily="34" charset="0"/>
                        </a:rPr>
                        <a:t>E</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p>
                      <a:pPr marL="0" lvl="0" indent="0" algn="ctr">
                        <a:buNone/>
                      </a:pPr>
                      <a:r>
                        <a:rPr lang="en-US" altLang="zh-CN">
                          <a:solidFill>
                            <a:srgbClr val="0000FF"/>
                          </a:solidFill>
                          <a:latin typeface="Arial" panose="020B0604020202020204" pitchFamily="34" charset="0"/>
                        </a:rPr>
                        <a:t>1</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4</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lvl="0" indent="0" algn="ctr">
                        <a:buNone/>
                      </a:pPr>
                      <a:r>
                        <a:rPr lang="en-US" altLang="zh-CN">
                          <a:solidFill>
                            <a:srgbClr val="0000FF"/>
                          </a:solidFill>
                          <a:latin typeface="Arial" panose="020B0604020202020204" pitchFamily="34" charset="0"/>
                        </a:rPr>
                        <a:t>2</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5</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11</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p>
                      <a:pPr marL="0" lvl="0" indent="0" algn="ctr">
                        <a:buNone/>
                      </a:pPr>
                      <a:r>
                        <a:rPr lang="en-US" altLang="zh-CN">
                          <a:solidFill>
                            <a:srgbClr val="0000FF"/>
                          </a:solidFill>
                          <a:latin typeface="Arial" panose="020B0604020202020204" pitchFamily="34" charset="0"/>
                        </a:rPr>
                        <a:t>29</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23</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19</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17</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13</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2">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a:solidFill>
                            <a:srgbClr val="0000FF"/>
                          </a:solidFill>
                          <a:latin typeface="Arial" panose="020B0604020202020204" pitchFamily="34" charset="0"/>
                        </a:rPr>
                        <a:t>…</a:t>
                      </a:r>
                    </a:p>
                  </a:txBody>
                  <a:tcPr marL="0" marR="0"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441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0988"/>
                                        </p:tgtEl>
                                        <p:attrNameLst>
                                          <p:attrName>style.visibility</p:attrName>
                                        </p:attrNameLst>
                                      </p:cBhvr>
                                      <p:to>
                                        <p:strVal val="visible"/>
                                      </p:to>
                                    </p:set>
                                    <p:animEffect transition="in" filter="blinds(horizontal)">
                                      <p:cBhvr>
                                        <p:cTn id="11" dur="500"/>
                                        <p:tgtEl>
                                          <p:spTgt spid="809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5475">
                                            <p:txEl>
                                              <p:pRg st="1" end="1"/>
                                            </p:txEl>
                                          </p:spTgt>
                                        </p:tgtEl>
                                        <p:attrNameLst>
                                          <p:attrName>style.visibility</p:attrName>
                                        </p:attrNameLst>
                                      </p:cBhvr>
                                      <p:to>
                                        <p:strVal val="visible"/>
                                      </p:to>
                                    </p:set>
                                    <p:animEffect transition="in" filter="wipe(down)">
                                      <p:cBhvr>
                                        <p:cTn id="16" dur="500"/>
                                        <p:tgtEl>
                                          <p:spTgt spid="105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a:xfrm>
            <a:off x="685800" y="228600"/>
            <a:ext cx="7793038" cy="784225"/>
          </a:xfrm>
        </p:spPr>
        <p:txBody>
          <a:bodyPr anchor="ctr"/>
          <a:lstStyle/>
          <a:p>
            <a:r>
              <a:rPr lang="zh-CN"/>
              <a:t>关系运算</a:t>
            </a:r>
            <a:r>
              <a:rPr lang="en-US" altLang="zh-CN"/>
              <a:t>——</a:t>
            </a:r>
            <a:r>
              <a:rPr lang="zh-CN">
                <a:sym typeface="+mn-ea"/>
              </a:rPr>
              <a:t>投影</a:t>
            </a:r>
            <a:r>
              <a:rPr lang="zh-CN">
                <a:sym typeface="Symbol" panose="05050102010706020507" pitchFamily="18" charset="2"/>
              </a:rPr>
              <a:t></a:t>
            </a:r>
            <a:endParaRPr lang="zh-CN">
              <a:latin typeface="宋体" panose="02010600030101010101" pitchFamily="2" charset="-122"/>
            </a:endParaRPr>
          </a:p>
        </p:txBody>
      </p:sp>
      <p:sp>
        <p:nvSpPr>
          <p:cNvPr id="105475" name="文本占位符 105474"/>
          <p:cNvSpPr>
            <a:spLocks noGrp="1"/>
          </p:cNvSpPr>
          <p:nvPr>
            <p:ph type="body" idx="1"/>
          </p:nvPr>
        </p:nvSpPr>
        <p:spPr>
          <a:xfrm>
            <a:off x="533400" y="1012825"/>
            <a:ext cx="8575675" cy="2673350"/>
          </a:xfrm>
        </p:spPr>
        <p:txBody>
          <a:bodyPr/>
          <a:lstStyle/>
          <a:p>
            <a:r>
              <a:rPr lang="zh-CN" altLang="en-US" b="1" dirty="0">
                <a:solidFill>
                  <a:srgbClr val="FF0000"/>
                </a:solidFill>
              </a:rPr>
              <a:t>投影（列选择）运算</a:t>
            </a:r>
            <a:r>
              <a:rPr lang="zh-CN" altLang="en-US" dirty="0"/>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dirty="0">
                <a:solidFill>
                  <a:schemeClr val="bg2"/>
                </a:solidFill>
                <a:latin typeface="Arial" panose="020B0604020202020204" pitchFamily="34" charset="0"/>
                <a:ea typeface="宋体" panose="02010600030101010101" pitchFamily="2" charset="-122"/>
                <a:sym typeface="+mn-ea"/>
              </a:rPr>
              <a:t>B1,B2,…, </a:t>
            </a:r>
            <a:r>
              <a:rPr lang="en-US" altLang="zh-CN" b="1" baseline="-25000" dirty="0" err="1">
                <a:solidFill>
                  <a:schemeClr val="bg2"/>
                </a:solidFill>
                <a:latin typeface="Arial" panose="020B0604020202020204" pitchFamily="34" charset="0"/>
                <a:ea typeface="宋体" panose="02010600030101010101" pitchFamily="2" charset="-122"/>
                <a:sym typeface="+mn-ea"/>
              </a:rPr>
              <a:t>Bm</a:t>
            </a:r>
            <a:r>
              <a:rPr lang="en-US" altLang="zh-CN" b="1" baseline="-25000" dirty="0">
                <a:solidFill>
                  <a:schemeClr val="bg2"/>
                </a:solidFill>
                <a:latin typeface="Arial" panose="020B0604020202020204" pitchFamily="34" charset="0"/>
                <a:ea typeface="宋体" panose="02010600030101010101" pitchFamily="2" charset="-122"/>
                <a:sym typeface="+mn-ea"/>
              </a:rPr>
              <a:t> </a:t>
            </a:r>
            <a:r>
              <a:rPr lang="en-US" altLang="zh-CN" b="1" dirty="0">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rPr>
              <a:t> </a:t>
            </a:r>
          </a:p>
          <a:p>
            <a:pPr lvl="1"/>
            <a:r>
              <a:rPr lang="zh-CN" altLang="en-US" sz="2450" dirty="0">
                <a:latin typeface="楷体" panose="02010609060101010101" charset="-122"/>
                <a:ea typeface="楷体" panose="02010609060101010101" charset="-122"/>
              </a:rPr>
              <a:t>给定一个关系</a:t>
            </a:r>
            <a:r>
              <a:rPr lang="en-US" altLang="zh-CN" sz="2450" dirty="0">
                <a:latin typeface="楷体" panose="02010609060101010101" charset="-122"/>
                <a:ea typeface="楷体" panose="02010609060101010101" charset="-122"/>
              </a:rPr>
              <a:t>R</a:t>
            </a:r>
            <a:r>
              <a:rPr lang="zh-CN" altLang="en-US" sz="2450" dirty="0">
                <a:latin typeface="楷体" panose="02010609060101010101" charset="-122"/>
                <a:ea typeface="楷体" panose="02010609060101010101" charset="-122"/>
              </a:rPr>
              <a:t>，</a:t>
            </a:r>
            <a:r>
              <a:rPr lang="zh-CN" altLang="en-US" sz="2450" b="1" dirty="0">
                <a:latin typeface="楷体" panose="02010609060101010101" charset="-122"/>
                <a:ea typeface="楷体" panose="02010609060101010101" charset="-122"/>
                <a:sym typeface="+mn-ea"/>
              </a:rPr>
              <a:t>设关系</a:t>
            </a:r>
            <a:r>
              <a:rPr lang="en-US" altLang="zh-CN" sz="2450" b="1" dirty="0">
                <a:latin typeface="楷体" panose="02010609060101010101" charset="-122"/>
                <a:ea typeface="楷体" panose="02010609060101010101" charset="-122"/>
                <a:sym typeface="+mn-ea"/>
              </a:rPr>
              <a:t>R</a:t>
            </a:r>
            <a:r>
              <a:rPr lang="zh-CN" altLang="en-US" sz="2450" b="1" dirty="0">
                <a:latin typeface="楷体" panose="02010609060101010101" charset="-122"/>
                <a:ea typeface="楷体" panose="02010609060101010101" charset="-122"/>
                <a:sym typeface="+mn-ea"/>
              </a:rPr>
              <a:t>有</a:t>
            </a:r>
            <a:r>
              <a:rPr lang="en-US" altLang="zh-CN" sz="2450" b="1" dirty="0">
                <a:latin typeface="楷体" panose="02010609060101010101" charset="-122"/>
                <a:ea typeface="楷体" panose="02010609060101010101" charset="-122"/>
                <a:sym typeface="+mn-ea"/>
              </a:rPr>
              <a:t>n</a:t>
            </a:r>
            <a:r>
              <a:rPr lang="zh-CN" altLang="en-US" sz="2450" b="1" dirty="0">
                <a:latin typeface="楷体" panose="02010609060101010101" charset="-122"/>
                <a:ea typeface="楷体" panose="02010609060101010101" charset="-122"/>
                <a:sym typeface="+mn-ea"/>
              </a:rPr>
              <a:t>个属性</a:t>
            </a:r>
            <a:r>
              <a:rPr lang="en-US" altLang="zh-CN" sz="2450" b="1" dirty="0">
                <a:latin typeface="楷体" panose="02010609060101010101" charset="-122"/>
                <a:ea typeface="楷体" panose="02010609060101010101" charset="-122"/>
                <a:sym typeface="+mn-ea"/>
              </a:rPr>
              <a:t>A</a:t>
            </a:r>
            <a:r>
              <a:rPr lang="en-US" altLang="zh-CN" sz="2450" b="1" baseline="-30000" dirty="0">
                <a:latin typeface="楷体" panose="02010609060101010101" charset="-122"/>
                <a:ea typeface="楷体" panose="02010609060101010101" charset="-122"/>
                <a:sym typeface="+mn-ea"/>
              </a:rPr>
              <a:t>1</a:t>
            </a:r>
            <a:r>
              <a:rPr lang="en-US" altLang="zh-CN" sz="2450" b="1" dirty="0">
                <a:latin typeface="楷体" panose="02010609060101010101" charset="-122"/>
                <a:ea typeface="楷体" panose="02010609060101010101" charset="-122"/>
                <a:sym typeface="+mn-ea"/>
              </a:rPr>
              <a:t>,A</a:t>
            </a:r>
            <a:r>
              <a:rPr lang="en-US" altLang="zh-CN" sz="2450" b="1" baseline="-30000" dirty="0">
                <a:latin typeface="楷体" panose="02010609060101010101" charset="-122"/>
                <a:ea typeface="楷体" panose="02010609060101010101" charset="-122"/>
                <a:sym typeface="+mn-ea"/>
              </a:rPr>
              <a:t>2</a:t>
            </a:r>
            <a:r>
              <a:rPr lang="en-US" altLang="zh-CN" sz="2450" b="1" dirty="0">
                <a:latin typeface="楷体" panose="02010609060101010101" charset="-122"/>
                <a:ea typeface="楷体" panose="02010609060101010101" charset="-122"/>
                <a:sym typeface="+mn-ea"/>
              </a:rPr>
              <a:t>,…, A</a:t>
            </a:r>
            <a:r>
              <a:rPr lang="en-US" altLang="zh-CN" sz="2450" b="1" baseline="-30000" dirty="0">
                <a:latin typeface="楷体" panose="02010609060101010101" charset="-122"/>
                <a:ea typeface="楷体" panose="02010609060101010101" charset="-122"/>
                <a:sym typeface="+mn-ea"/>
              </a:rPr>
              <a:t>n</a:t>
            </a:r>
            <a:r>
              <a:rPr lang="zh-CN" altLang="en-US" sz="2450" b="1" baseline="-30000" dirty="0">
                <a:latin typeface="楷体" panose="02010609060101010101" charset="-122"/>
                <a:ea typeface="楷体" panose="02010609060101010101" charset="-122"/>
                <a:sym typeface="+mn-ea"/>
              </a:rPr>
              <a:t>，</a:t>
            </a:r>
            <a:r>
              <a:rPr lang="zh-CN" altLang="en-US" sz="2450" dirty="0">
                <a:latin typeface="楷体" panose="02010609060101010101" charset="-122"/>
                <a:ea typeface="楷体" panose="02010609060101010101" charset="-122"/>
              </a:rPr>
              <a:t>投影运算结果也是一个关系，只包含了</a:t>
            </a:r>
            <a:r>
              <a:rPr lang="zh-CN" altLang="en-US" sz="2450" b="1" dirty="0">
                <a:solidFill>
                  <a:srgbClr val="FF0000"/>
                </a:solidFill>
                <a:latin typeface="楷体" panose="02010609060101010101" charset="-122"/>
                <a:ea typeface="楷体" panose="02010609060101010101" charset="-122"/>
              </a:rPr>
              <a:t>指定列</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1</a:t>
            </a:r>
            <a:r>
              <a:rPr lang="zh-CN" altLang="en-US" sz="2450" b="1" dirty="0">
                <a:solidFill>
                  <a:srgbClr val="FF0000"/>
                </a:solidFill>
                <a:latin typeface="楷体" panose="02010609060101010101" charset="-122"/>
                <a:ea typeface="楷体" panose="02010609060101010101" charset="-122"/>
                <a:sym typeface="+mn-ea"/>
              </a:rPr>
              <a:t>,B</a:t>
            </a:r>
            <a:r>
              <a:rPr lang="zh-CN" altLang="en-US" sz="2450" b="1" baseline="-25000" dirty="0">
                <a:solidFill>
                  <a:srgbClr val="FF0000"/>
                </a:solidFill>
                <a:latin typeface="楷体" panose="02010609060101010101" charset="-122"/>
                <a:ea typeface="楷体" panose="02010609060101010101" charset="-122"/>
                <a:sym typeface="+mn-ea"/>
              </a:rPr>
              <a:t>2</a:t>
            </a:r>
            <a:r>
              <a:rPr lang="zh-CN" altLang="en-US" sz="2450" b="1" dirty="0">
                <a:solidFill>
                  <a:srgbClr val="FF0000"/>
                </a:solidFill>
                <a:latin typeface="楷体" panose="02010609060101010101" charset="-122"/>
                <a:ea typeface="楷体" panose="02010609060101010101" charset="-122"/>
                <a:sym typeface="+mn-ea"/>
              </a:rPr>
              <a:t>,…, B</a:t>
            </a:r>
            <a:r>
              <a:rPr lang="zh-CN" altLang="en-US" sz="2450" b="1" baseline="-25000" dirty="0">
                <a:solidFill>
                  <a:srgbClr val="FF0000"/>
                </a:solidFill>
                <a:latin typeface="楷体" panose="02010609060101010101" charset="-122"/>
                <a:ea typeface="楷体" panose="02010609060101010101" charset="-122"/>
                <a:sym typeface="+mn-ea"/>
              </a:rPr>
              <a:t>m</a:t>
            </a:r>
            <a:endParaRPr lang="zh-CN" altLang="en-US" sz="2450" dirty="0">
              <a:latin typeface="楷体" panose="02010609060101010101" charset="-122"/>
              <a:ea typeface="楷体" panose="02010609060101010101" charset="-122"/>
            </a:endParaRPr>
          </a:p>
          <a:p>
            <a:pPr lvl="1"/>
            <a:r>
              <a:rPr lang="zh-CN" altLang="en-US" sz="2450" dirty="0">
                <a:latin typeface="楷体" panose="02010609060101010101" charset="-122"/>
                <a:ea typeface="楷体" panose="02010609060101010101" charset="-122"/>
                <a:sym typeface="+mn-ea"/>
              </a:rPr>
              <a:t>运算结果</a:t>
            </a:r>
          </a:p>
          <a:p>
            <a:pPr lvl="2"/>
            <a:r>
              <a:rPr lang="zh-CN" altLang="en-US" sz="2100" dirty="0">
                <a:latin typeface="楷体" panose="02010609060101010101" charset="-122"/>
                <a:ea typeface="楷体" panose="02010609060101010101" charset="-122"/>
                <a:sym typeface="+mn-ea"/>
              </a:rPr>
              <a:t>是一个由B</a:t>
            </a:r>
            <a:r>
              <a:rPr lang="zh-CN" altLang="en-US" sz="2100" baseline="-25000" dirty="0">
                <a:latin typeface="楷体" panose="02010609060101010101" charset="-122"/>
                <a:ea typeface="楷体" panose="02010609060101010101" charset="-122"/>
                <a:sym typeface="+mn-ea"/>
              </a:rPr>
              <a:t>1</a:t>
            </a:r>
            <a:r>
              <a:rPr lang="zh-CN" altLang="en-US" sz="2100" dirty="0">
                <a:latin typeface="楷体" panose="02010609060101010101" charset="-122"/>
                <a:ea typeface="楷体" panose="02010609060101010101" charset="-122"/>
                <a:sym typeface="+mn-ea"/>
              </a:rPr>
              <a:t>,B</a:t>
            </a:r>
            <a:r>
              <a:rPr lang="zh-CN" altLang="en-US" sz="2100" baseline="-25000" dirty="0">
                <a:latin typeface="楷体" panose="02010609060101010101" charset="-122"/>
                <a:ea typeface="楷体" panose="02010609060101010101" charset="-122"/>
                <a:sym typeface="+mn-ea"/>
              </a:rPr>
              <a:t>2</a:t>
            </a:r>
            <a:r>
              <a:rPr lang="zh-CN" altLang="en-US" sz="2100" dirty="0">
                <a:latin typeface="楷体" panose="02010609060101010101" charset="-122"/>
                <a:ea typeface="楷体" panose="02010609060101010101" charset="-122"/>
                <a:sym typeface="+mn-ea"/>
              </a:rPr>
              <a:t>,…, B</a:t>
            </a:r>
            <a:r>
              <a:rPr lang="zh-CN" altLang="en-US" sz="2100" baseline="-25000" dirty="0">
                <a:latin typeface="楷体" panose="02010609060101010101" charset="-122"/>
                <a:ea typeface="楷体" panose="02010609060101010101" charset="-122"/>
                <a:sym typeface="+mn-ea"/>
              </a:rPr>
              <a:t>m</a:t>
            </a:r>
            <a:r>
              <a:rPr lang="zh-CN" altLang="en-US" sz="2100" dirty="0">
                <a:latin typeface="楷体" panose="02010609060101010101" charset="-122"/>
                <a:ea typeface="楷体" panose="02010609060101010101" charset="-122"/>
                <a:sym typeface="+mn-ea"/>
              </a:rPr>
              <a:t>所组成的m元关系</a:t>
            </a:r>
          </a:p>
          <a:p>
            <a:pPr lvl="2"/>
            <a:r>
              <a:rPr lang="zh-CN" altLang="en-US" sz="2100" dirty="0">
                <a:solidFill>
                  <a:srgbClr val="FF0000"/>
                </a:solidFill>
                <a:latin typeface="楷体" panose="02010609060101010101" charset="-122"/>
                <a:ea typeface="楷体" panose="02010609060101010101" charset="-122"/>
                <a:sym typeface="+mn-ea"/>
              </a:rPr>
              <a:t>运算结果中删除所有重复元</a:t>
            </a:r>
            <a:r>
              <a:rPr lang="zh-CN" altLang="en-US" sz="2100" dirty="0" smtClean="0">
                <a:solidFill>
                  <a:srgbClr val="FF0000"/>
                </a:solidFill>
                <a:latin typeface="楷体" panose="02010609060101010101" charset="-122"/>
                <a:ea typeface="楷体" panose="02010609060101010101" charset="-122"/>
                <a:sym typeface="+mn-ea"/>
              </a:rPr>
              <a:t>祖（因为关系是集合）</a:t>
            </a:r>
            <a:endParaRPr lang="en-US" altLang="zh-CN" sz="2100" dirty="0" smtClean="0">
              <a:solidFill>
                <a:srgbClr val="FF0000"/>
              </a:solidFill>
              <a:latin typeface="楷体" panose="02010609060101010101" charset="-122"/>
              <a:ea typeface="楷体" panose="02010609060101010101" charset="-122"/>
              <a:sym typeface="+mn-ea"/>
            </a:endParaRPr>
          </a:p>
          <a:p>
            <a:pPr lvl="2"/>
            <a:r>
              <a:rPr lang="zh-CN" altLang="en-US" sz="2100" dirty="0" smtClean="0">
                <a:solidFill>
                  <a:srgbClr val="FF0000"/>
                </a:solidFill>
                <a:latin typeface="楷体" panose="02010609060101010101" charset="-122"/>
                <a:ea typeface="楷体" panose="02010609060101010101" charset="-122"/>
                <a:sym typeface="+mn-ea"/>
              </a:rPr>
              <a:t>不仅会删除列，还有可能删去元组</a:t>
            </a:r>
            <a:endParaRPr lang="zh-CN" altLang="en-US" sz="2100" dirty="0">
              <a:solidFill>
                <a:srgbClr val="FF0000"/>
              </a:solidFill>
              <a:latin typeface="楷体" panose="02010609060101010101" charset="-122"/>
              <a:ea typeface="楷体" panose="02010609060101010101" charset="-122"/>
              <a:sym typeface="+mn-ea"/>
            </a:endParaRPr>
          </a:p>
          <a:p>
            <a:pPr marL="914400" lvl="2" indent="0">
              <a:buNone/>
            </a:pPr>
            <a:endParaRPr lang="zh-CN" altLang="en-US" sz="2100" dirty="0">
              <a:solidFill>
                <a:srgbClr val="FF0000"/>
              </a:solidFill>
              <a:latin typeface="楷体" panose="02010609060101010101" charset="-122"/>
              <a:ea typeface="楷体" panose="02010609060101010101" charset="-122"/>
              <a:sym typeface="+mn-ea"/>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71</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24579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26977"/>
          <p:cNvSpPr>
            <a:spLocks noGrp="1"/>
          </p:cNvSpPr>
          <p:nvPr>
            <p:ph type="title"/>
          </p:nvPr>
        </p:nvSpPr>
        <p:spPr/>
        <p:txBody>
          <a:bodyPr anchor="ctr"/>
          <a:lstStyle/>
          <a:p>
            <a:r>
              <a:rPr lang="zh-CN" altLang="en-US"/>
              <a:t>课堂练习</a:t>
            </a:r>
          </a:p>
        </p:txBody>
      </p:sp>
      <p:graphicFrame>
        <p:nvGraphicFramePr>
          <p:cNvPr id="127058" name="表格 127057"/>
          <p:cNvGraphicFramePr/>
          <p:nvPr/>
        </p:nvGraphicFramePr>
        <p:xfrm>
          <a:off x="762000" y="1676400"/>
          <a:ext cx="1828800" cy="2011680"/>
        </p:xfrm>
        <a:graphic>
          <a:graphicData uri="http://schemas.openxmlformats.org/drawingml/2006/table">
            <a:tbl>
              <a:tblPr/>
              <a:tblGrid>
                <a:gridCol w="574675">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5475">
                  <a:extLst>
                    <a:ext uri="{9D8B030D-6E8A-4147-A177-3AD203B41FA5}">
                      <a16:colId xmlns:a16="http://schemas.microsoft.com/office/drawing/2014/main" val="20002"/>
                    </a:ext>
                  </a:extLst>
                </a:gridCol>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C</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0195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005" name="文本框 127004"/>
          <p:cNvSpPr txBox="1"/>
          <p:nvPr/>
        </p:nvSpPr>
        <p:spPr>
          <a:xfrm>
            <a:off x="762000" y="1249363"/>
            <a:ext cx="1828800" cy="427037"/>
          </a:xfrm>
          <a:prstGeom prst="rect">
            <a:avLst/>
          </a:prstGeom>
          <a:noFill/>
          <a:ln w="9525">
            <a:noFill/>
          </a:ln>
        </p:spPr>
        <p:txBody>
          <a:bodyPr tIns="0" bIns="0">
            <a:spAutoFit/>
          </a:bodyPr>
          <a:lstStyle/>
          <a:p>
            <a:pPr>
              <a:spcBef>
                <a:spcPct val="50000"/>
              </a:spcBef>
            </a:pPr>
            <a:r>
              <a:rPr lang="en-US" altLang="zh-CN" sz="2800">
                <a:latin typeface="Arial" panose="020B0604020202020204" pitchFamily="34" charset="0"/>
                <a:ea typeface="宋体" panose="02010600030101010101" pitchFamily="2" charset="-122"/>
              </a:rPr>
              <a:t>C</a:t>
            </a:r>
          </a:p>
        </p:txBody>
      </p:sp>
      <p:graphicFrame>
        <p:nvGraphicFramePr>
          <p:cNvPr id="127060" name="表格 127059"/>
          <p:cNvGraphicFramePr/>
          <p:nvPr/>
        </p:nvGraphicFramePr>
        <p:xfrm>
          <a:off x="3505200" y="1676400"/>
          <a:ext cx="727075" cy="1207008"/>
        </p:xfrm>
        <a:graphic>
          <a:graphicData uri="http://schemas.openxmlformats.org/drawingml/2006/table">
            <a:tbl>
              <a:tblPr/>
              <a:tblGrid>
                <a:gridCol w="727075">
                  <a:extLst>
                    <a:ext uri="{9D8B030D-6E8A-4147-A177-3AD203B41FA5}">
                      <a16:colId xmlns:a16="http://schemas.microsoft.com/office/drawing/2014/main" val="20000"/>
                    </a:ext>
                  </a:extLst>
                </a:gridCol>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7016" name="文本框 127015"/>
          <p:cNvSpPr txBox="1"/>
          <p:nvPr/>
        </p:nvSpPr>
        <p:spPr>
          <a:xfrm>
            <a:off x="3329940" y="1130935"/>
            <a:ext cx="1318260" cy="430530"/>
          </a:xfrm>
          <a:prstGeom prst="rect">
            <a:avLst/>
          </a:prstGeom>
          <a:noFill/>
          <a:ln w="9525">
            <a:noFill/>
          </a:ln>
        </p:spPr>
        <p:txBody>
          <a:bodyPr wrap="square"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A</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graphicFrame>
        <p:nvGraphicFramePr>
          <p:cNvPr id="127062" name="表格 127061"/>
          <p:cNvGraphicFramePr/>
          <p:nvPr/>
        </p:nvGraphicFramePr>
        <p:xfrm>
          <a:off x="4648200" y="1676400"/>
          <a:ext cx="1593850" cy="1609344"/>
        </p:xfrm>
        <a:graphic>
          <a:graphicData uri="http://schemas.openxmlformats.org/drawingml/2006/table">
            <a:tbl>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tblGrid>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A</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a1</a:t>
                      </a:r>
                    </a:p>
                  </a:txBody>
                  <a:tcPr marT="0" marB="0"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7034" name="文本框 127033"/>
          <p:cNvSpPr txBox="1"/>
          <p:nvPr/>
        </p:nvSpPr>
        <p:spPr>
          <a:xfrm>
            <a:off x="4648200" y="1130618"/>
            <a:ext cx="1828800" cy="427037"/>
          </a:xfrm>
          <a:prstGeom prst="rect">
            <a:avLst/>
          </a:prstGeom>
          <a:noFill/>
          <a:ln w="9525">
            <a:noFill/>
          </a:ln>
        </p:spPr>
        <p:txBody>
          <a:bodyPr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B,A </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graphicFrame>
        <p:nvGraphicFramePr>
          <p:cNvPr id="127064" name="表格 127063"/>
          <p:cNvGraphicFramePr/>
          <p:nvPr/>
        </p:nvGraphicFramePr>
        <p:xfrm>
          <a:off x="6629400" y="1676400"/>
          <a:ext cx="1600200" cy="2011680"/>
        </p:xfrm>
        <a:graphic>
          <a:graphicData uri="http://schemas.openxmlformats.org/drawingml/2006/table">
            <a:tbl>
              <a:tblPr/>
              <a:tblGrid>
                <a:gridCol w="801688">
                  <a:extLst>
                    <a:ext uri="{9D8B030D-6E8A-4147-A177-3AD203B41FA5}">
                      <a16:colId xmlns:a16="http://schemas.microsoft.com/office/drawing/2014/main" val="20000"/>
                    </a:ext>
                  </a:extLst>
                </a:gridCol>
                <a:gridCol w="798512">
                  <a:extLst>
                    <a:ext uri="{9D8B030D-6E8A-4147-A177-3AD203B41FA5}">
                      <a16:colId xmlns:a16="http://schemas.microsoft.com/office/drawing/2014/main" val="20001"/>
                    </a:ext>
                  </a:extLst>
                </a:gridCol>
              </a:tblGrid>
              <a:tr h="401955">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B</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chemeClr val="tx1"/>
                          </a:solidFill>
                        </a:rPr>
                        <a:t>C</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c1</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b1</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c3</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7">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c2</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b2</a:t>
                      </a: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buNone/>
                      </a:pPr>
                      <a:r>
                        <a:rPr lang="en-US" altLang="zh-CN" sz="2400">
                          <a:solidFill>
                            <a:srgbClr val="0000FF"/>
                          </a:solidFill>
                        </a:rPr>
                        <a:t>c4</a:t>
                      </a: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7055" name="文本框 127054"/>
          <p:cNvSpPr txBox="1"/>
          <p:nvPr/>
        </p:nvSpPr>
        <p:spPr>
          <a:xfrm>
            <a:off x="6629400" y="1130618"/>
            <a:ext cx="1828800" cy="427037"/>
          </a:xfrm>
          <a:prstGeom prst="rect">
            <a:avLst/>
          </a:prstGeom>
          <a:noFill/>
          <a:ln w="9525">
            <a:noFill/>
          </a:ln>
        </p:spPr>
        <p:txBody>
          <a:bodyPr tIns="0" bIns="0">
            <a:spAutoFit/>
          </a:bodyPr>
          <a:lstStyle/>
          <a:p>
            <a:pPr>
              <a:spcBef>
                <a:spcPct val="50000"/>
              </a:spcBef>
            </a:pP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sz="2800" baseline="-25000">
                <a:solidFill>
                  <a:schemeClr val="tx1"/>
                </a:solidFill>
                <a:latin typeface="Arial" panose="020B0604020202020204" pitchFamily="34" charset="0"/>
                <a:ea typeface="宋体" panose="02010600030101010101" pitchFamily="2" charset="-122"/>
              </a:rPr>
              <a:t>B,C </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(C)</a:t>
            </a:r>
          </a:p>
        </p:txBody>
      </p:sp>
      <p:sp>
        <p:nvSpPr>
          <p:cNvPr id="127056" name="云形标注 127055"/>
          <p:cNvSpPr/>
          <p:nvPr/>
        </p:nvSpPr>
        <p:spPr>
          <a:xfrm>
            <a:off x="1146175" y="4419600"/>
            <a:ext cx="3014663" cy="1690688"/>
          </a:xfrm>
          <a:prstGeom prst="cloudCallout">
            <a:avLst>
              <a:gd name="adj1" fmla="val 36329"/>
              <a:gd name="adj2" fmla="val -136009"/>
            </a:avLst>
          </a:prstGeom>
          <a:solidFill>
            <a:srgbClr val="CCFFFF"/>
          </a:solidFill>
          <a:ln w="9525" cap="flat" cmpd="sng">
            <a:solidFill>
              <a:schemeClr val="tx1"/>
            </a:solidFill>
            <a:prstDash val="solid"/>
            <a:headEnd type="none" w="med" len="med"/>
            <a:tailEnd type="none" w="med" len="med"/>
          </a:ln>
        </p:spPr>
        <p:txBody>
          <a:bodyPr lIns="0" tIns="0" rIns="0" bIns="0">
            <a:spAutoFit/>
          </a:bodyPr>
          <a:lstStyle/>
          <a:p>
            <a:pPr>
              <a:spcBef>
                <a:spcPct val="50000"/>
              </a:spcBef>
            </a:pPr>
            <a:r>
              <a:rPr lang="zh-CN" altLang="en-US" dirty="0">
                <a:latin typeface="Arial" panose="020B0604020202020204" pitchFamily="34" charset="0"/>
                <a:ea typeface="宋体" panose="02010600030101010101" pitchFamily="2" charset="-122"/>
              </a:rPr>
              <a:t>剔除结果集中重复出现的元组 ‘</a:t>
            </a:r>
            <a:r>
              <a:rPr lang="en-US" altLang="zh-CN">
                <a:latin typeface="Arial" panose="020B0604020202020204" pitchFamily="34" charset="0"/>
                <a:ea typeface="宋体" panose="02010600030101010101" pitchFamily="2" charset="-122"/>
              </a:rPr>
              <a:t>a1’</a:t>
            </a:r>
          </a:p>
        </p:txBody>
      </p:sp>
      <p:sp>
        <p:nvSpPr>
          <p:cNvPr id="127057" name="云形标注 127056"/>
          <p:cNvSpPr/>
          <p:nvPr/>
        </p:nvSpPr>
        <p:spPr>
          <a:xfrm>
            <a:off x="4724400" y="4419600"/>
            <a:ext cx="3352800" cy="1690688"/>
          </a:xfrm>
          <a:prstGeom prst="cloudCallout">
            <a:avLst>
              <a:gd name="adj1" fmla="val -30727"/>
              <a:gd name="adj2" fmla="val -112065"/>
            </a:avLst>
          </a:prstGeom>
          <a:solidFill>
            <a:srgbClr val="DDDDDD"/>
          </a:solidFill>
          <a:ln w="9525" cap="flat" cmpd="sng">
            <a:solidFill>
              <a:schemeClr val="tx1"/>
            </a:solidFill>
            <a:prstDash val="solid"/>
            <a:headEnd type="none" w="med" len="med"/>
            <a:tailEnd type="none" w="med" len="med"/>
          </a:ln>
        </p:spPr>
        <p:txBody>
          <a:bodyPr lIns="0" tIns="0" rIns="0" bIns="0">
            <a:spAutoFit/>
          </a:bodyPr>
          <a:lstStyle/>
          <a:p>
            <a:pPr>
              <a:spcBef>
                <a:spcPct val="50000"/>
              </a:spcBef>
            </a:pPr>
            <a:r>
              <a:rPr lang="zh-CN" altLang="en-US" dirty="0">
                <a:latin typeface="Arial" panose="020B0604020202020204" pitchFamily="34" charset="0"/>
                <a:ea typeface="宋体" panose="02010600030101010101" pitchFamily="2" charset="-122"/>
              </a:rPr>
              <a:t>剔除结果集中重复出现的元组</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b1, a1</a:t>
            </a:r>
            <a:r>
              <a:rPr lang="zh-CN" altLang="en-US">
                <a:latin typeface="Arial" panose="020B0604020202020204" pitchFamily="34" charset="0"/>
                <a:ea typeface="宋体" panose="02010600030101010101" pitchFamily="2" charset="-122"/>
              </a:rPr>
              <a:t>）</a:t>
            </a: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72</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11208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7060"/>
                                        </p:tgtEl>
                                        <p:attrNameLst>
                                          <p:attrName>style.visibility</p:attrName>
                                        </p:attrNameLst>
                                      </p:cBhvr>
                                      <p:to>
                                        <p:strVal val="visible"/>
                                      </p:to>
                                    </p:set>
                                    <p:animEffect transition="in" filter="wipe(down)">
                                      <p:cBhvr>
                                        <p:cTn id="7" dur="500"/>
                                        <p:tgtEl>
                                          <p:spTgt spid="1270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7056"/>
                                        </p:tgtEl>
                                        <p:attrNameLst>
                                          <p:attrName>style.visibility</p:attrName>
                                        </p:attrNameLst>
                                      </p:cBhvr>
                                      <p:to>
                                        <p:strVal val="visible"/>
                                      </p:to>
                                    </p:set>
                                    <p:animEffect transition="in" filter="wipe(down)">
                                      <p:cBhvr>
                                        <p:cTn id="12" dur="500"/>
                                        <p:tgtEl>
                                          <p:spTgt spid="1270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7062"/>
                                        </p:tgtEl>
                                        <p:attrNameLst>
                                          <p:attrName>style.visibility</p:attrName>
                                        </p:attrNameLst>
                                      </p:cBhvr>
                                      <p:to>
                                        <p:strVal val="visible"/>
                                      </p:to>
                                    </p:set>
                                    <p:animEffect transition="in" filter="blinds(horizontal)">
                                      <p:cBhvr>
                                        <p:cTn id="17" dur="500"/>
                                        <p:tgtEl>
                                          <p:spTgt spid="1270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057"/>
                                        </p:tgtEl>
                                        <p:attrNameLst>
                                          <p:attrName>style.visibility</p:attrName>
                                        </p:attrNameLst>
                                      </p:cBhvr>
                                      <p:to>
                                        <p:strVal val="visible"/>
                                      </p:to>
                                    </p:set>
                                    <p:animEffect transition="in" filter="wipe(down)">
                                      <p:cBhvr>
                                        <p:cTn id="22" dur="500"/>
                                        <p:tgtEl>
                                          <p:spTgt spid="12705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56" grpId="0" animBg="1"/>
      <p:bldP spid="12705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6394" y="219767"/>
            <a:ext cx="757936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0" dirty="0">
                <a:ln>
                  <a:noFill/>
                </a:ln>
                <a:solidFill>
                  <a:schemeClr val="tx1"/>
                </a:solidFill>
                <a:effectLst/>
                <a:uLnTx/>
                <a:uFillTx/>
                <a:latin typeface="+mj-lt"/>
                <a:ea typeface="+mj-ea"/>
                <a:cs typeface="+mj-cs"/>
              </a:rPr>
              <a:t>课堂讨论</a:t>
            </a:r>
            <a:r>
              <a:rPr kumimoji="0" lang="en-US" altLang="zh-CN" sz="4000" b="0" i="0" u="none" strike="noStrike" kern="1200" cap="all" spc="50" normalizeH="0" baseline="0" noProof="0" dirty="0" smtClean="0">
                <a:ln>
                  <a:noFill/>
                </a:ln>
                <a:solidFill>
                  <a:schemeClr val="tx1"/>
                </a:solidFill>
                <a:effectLst/>
                <a:uLnTx/>
                <a:uFillTx/>
                <a:latin typeface="+mj-lt"/>
                <a:ea typeface="+mj-ea"/>
                <a:cs typeface="+mj-cs"/>
              </a:rPr>
              <a:t>-</a:t>
            </a:r>
            <a:r>
              <a:rPr kumimoji="0" lang="zh-CN" altLang="en-US" sz="4000" b="0" i="0" u="none" strike="noStrike" kern="1200" cap="all" spc="50" normalizeH="0" baseline="0" noProof="0" dirty="0" smtClean="0">
                <a:ln>
                  <a:noFill/>
                </a:ln>
                <a:solidFill>
                  <a:schemeClr val="tx1"/>
                </a:solidFill>
                <a:effectLst/>
                <a:uLnTx/>
                <a:uFillTx/>
                <a:latin typeface="+mj-lt"/>
                <a:ea typeface="+mj-ea"/>
                <a:cs typeface="+mj-cs"/>
              </a:rPr>
              <a:t>求电影的名称和年份</a:t>
            </a:r>
            <a:endParaRPr kumimoji="0" lang="zh-CN" altLang="en-US" sz="4000" b="0" i="0" u="none" strike="noStrike" kern="1200" cap="all" spc="50" normalizeH="0" baseline="0" noProof="0" dirty="0">
              <a:ln>
                <a:noFill/>
              </a:ln>
              <a:solidFill>
                <a:schemeClr val="tx1"/>
              </a:solidFill>
              <a:effectLst/>
              <a:uLnTx/>
              <a:uFillTx/>
              <a:latin typeface="+mj-lt"/>
              <a:ea typeface="+mj-ea"/>
              <a:cs typeface="+mj-cs"/>
            </a:endParaRPr>
          </a:p>
        </p:txBody>
      </p:sp>
      <p:sp>
        <p:nvSpPr>
          <p:cNvPr id="3" name="内容占位符 2"/>
          <p:cNvSpPr>
            <a:spLocks noGrp="1"/>
          </p:cNvSpPr>
          <p:nvPr>
            <p:ph sz="quarter" idx="4294967295"/>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ts val="600"/>
              </a:spcAft>
              <a:buClr>
                <a:schemeClr val="tx2"/>
              </a:buClr>
              <a:buSzTx/>
              <a:buNone/>
              <a:defRPr/>
            </a:pPr>
            <a:endParaRPr kumimoji="0" lang="zh-CN" sz="3200" b="0" i="0" u="none" strike="noStrike" kern="1200" cap="none" spc="30" normalizeH="0" baseline="0" noProof="0" dirty="0">
              <a:ln>
                <a:noFill/>
              </a:ln>
              <a:solidFill>
                <a:schemeClr val="tx1"/>
              </a:solidFill>
              <a:effectLst/>
              <a:uLnTx/>
              <a:uFillTx/>
              <a:latin typeface="+mn-lt"/>
              <a:ea typeface="+mn-ea"/>
              <a:cs typeface="+mn-cs"/>
            </a:endParaRPr>
          </a:p>
        </p:txBody>
      </p:sp>
      <p:pic>
        <p:nvPicPr>
          <p:cNvPr id="44035" name="Picture 2"/>
          <p:cNvPicPr>
            <a:picLocks noChangeAspect="1"/>
          </p:cNvPicPr>
          <p:nvPr/>
        </p:nvPicPr>
        <p:blipFill>
          <a:blip r:embed="rId3"/>
          <a:stretch>
            <a:fillRect/>
          </a:stretch>
        </p:blipFill>
        <p:spPr>
          <a:xfrm>
            <a:off x="1162368" y="2823845"/>
            <a:ext cx="4657725" cy="2200275"/>
          </a:xfrm>
          <a:prstGeom prst="rect">
            <a:avLst/>
          </a:prstGeom>
          <a:noFill/>
          <a:ln w="9525">
            <a:noFill/>
          </a:ln>
        </p:spPr>
      </p:pic>
      <p:cxnSp>
        <p:nvCxnSpPr>
          <p:cNvPr id="4" name="直接箭头连接符 3"/>
          <p:cNvCxnSpPr/>
          <p:nvPr/>
        </p:nvCxnSpPr>
        <p:spPr>
          <a:xfrm>
            <a:off x="3052445" y="2517140"/>
            <a:ext cx="0" cy="360363"/>
          </a:xfrm>
          <a:prstGeom prst="straightConnector1">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863023" y="2517140"/>
            <a:ext cx="0" cy="360363"/>
          </a:xfrm>
          <a:prstGeom prst="straightConnector1">
            <a:avLst/>
          </a:prstGeom>
          <a:ln w="28575">
            <a:solidFill>
              <a:srgbClr val="000099"/>
            </a:solidFill>
            <a:tailEnd type="arrow"/>
          </a:ln>
        </p:spPr>
        <p:style>
          <a:lnRef idx="1">
            <a:schemeClr val="accent1"/>
          </a:lnRef>
          <a:fillRef idx="0">
            <a:schemeClr val="accent1"/>
          </a:fillRef>
          <a:effectRef idx="0">
            <a:schemeClr val="accent1"/>
          </a:effectRef>
          <a:fontRef idx="minor">
            <a:schemeClr val="tx1"/>
          </a:fontRef>
        </p:style>
      </p:cxnSp>
      <p:sp>
        <p:nvSpPr>
          <p:cNvPr id="5" name="线形标注 1 4"/>
          <p:cNvSpPr/>
          <p:nvPr/>
        </p:nvSpPr>
        <p:spPr>
          <a:xfrm>
            <a:off x="4159250" y="1875790"/>
            <a:ext cx="4319905" cy="503555"/>
          </a:xfrm>
          <a:prstGeom prst="borderCallout1">
            <a:avLst>
              <a:gd name="adj1" fmla="val 16708"/>
              <a:gd name="adj2" fmla="val -408"/>
              <a:gd name="adj3" fmla="val -52332"/>
              <a:gd name="adj4" fmla="val -53787"/>
            </a:avLst>
          </a:prstGeom>
          <a:noFill/>
          <a:ln w="3619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2800" b="0" i="0" u="none" strike="noStrike" kern="1200" cap="none" spc="0" normalizeH="0" baseline="-25000" noProof="0" dirty="0" err="1" smtClean="0">
                <a:ln>
                  <a:noFill/>
                </a:ln>
                <a:solidFill>
                  <a:schemeClr val="tx1"/>
                </a:solidFill>
                <a:effectLst/>
                <a:uLnTx/>
                <a:uFillTx/>
                <a:latin typeface="+mn-lt"/>
                <a:ea typeface="+mn-ea"/>
                <a:cs typeface="+mn-cs"/>
                <a:sym typeface="Symbol" panose="05050102010706020507"/>
              </a:rPr>
              <a:t>movietitle,movieyear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a:rPr>
              <a:t>(</a:t>
            </a:r>
            <a:r>
              <a:rPr kumimoji="0" lang="en-US" altLang="zh-CN" sz="2800" b="0" i="0" u="none" strike="noStrike" kern="1200" cap="none" spc="0" normalizeH="0" baseline="0" noProof="0" dirty="0" err="1" smtClean="0">
                <a:ln>
                  <a:noFill/>
                </a:ln>
                <a:solidFill>
                  <a:schemeClr val="tx1"/>
                </a:solidFill>
                <a:effectLst/>
                <a:uLnTx/>
                <a:uFillTx/>
                <a:latin typeface="+mn-lt"/>
                <a:ea typeface="+mn-ea"/>
                <a:cs typeface="+mn-cs"/>
                <a:sym typeface="Symbol" panose="05050102010706020507"/>
              </a:rPr>
              <a:t>Starsin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73</a:t>
            </a:fld>
            <a:endParaRPr lang="zh-CN" altLang="en-US" strike="noStrike" noProof="1">
              <a:latin typeface="Times New Roman" panose="02020603050405020304" pitchFamily="18" charset="0"/>
              <a:ea typeface="宋体" panose="02010600030101010101" pitchFamily="2" charset="-122"/>
            </a:endParaRPr>
          </a:p>
        </p:txBody>
      </p:sp>
      <p:sp>
        <p:nvSpPr>
          <p:cNvPr id="9" name="文本框 8"/>
          <p:cNvSpPr txBox="1"/>
          <p:nvPr/>
        </p:nvSpPr>
        <p:spPr>
          <a:xfrm>
            <a:off x="1162685" y="2417445"/>
            <a:ext cx="1381760" cy="337185"/>
          </a:xfrm>
          <a:prstGeom prst="rect">
            <a:avLst/>
          </a:prstGeom>
          <a:noFill/>
        </p:spPr>
        <p:txBody>
          <a:bodyPr wrap="square" rtlCol="0">
            <a:spAutoFit/>
          </a:bodyPr>
          <a:lstStyle/>
          <a:p>
            <a:r>
              <a:rPr lang="en-US" altLang="zh-CN" sz="1600">
                <a:latin typeface="华文楷体" panose="02010600040101010101" pitchFamily="2" charset="-122"/>
                <a:ea typeface="华文楷体" panose="02010600040101010101" pitchFamily="2" charset="-122"/>
              </a:rPr>
              <a:t>Starsin</a:t>
            </a:r>
          </a:p>
        </p:txBody>
      </p:sp>
      <p:sp>
        <p:nvSpPr>
          <p:cNvPr id="10" name="矩形 9"/>
          <p:cNvSpPr/>
          <p:nvPr/>
        </p:nvSpPr>
        <p:spPr>
          <a:xfrm>
            <a:off x="4356100" y="2853055"/>
            <a:ext cx="1440180" cy="2160270"/>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62685" y="3729355"/>
            <a:ext cx="3193415" cy="752793"/>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0450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p:bldP spid="10" grpId="0" animBg="1"/>
      <p:bldP spid="11"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p:txBody>
          <a:bodyPr anchor="ctr"/>
          <a:lstStyle/>
          <a:p>
            <a:r>
              <a:rPr lang="zh-CN" altLang="en-US" dirty="0">
                <a:latin typeface="宋体" panose="02010600030101010101" pitchFamily="2" charset="-122"/>
              </a:rPr>
              <a:t>关</a:t>
            </a:r>
            <a:r>
              <a:rPr lang="zh-CN" altLang="en-US" dirty="0" smtClean="0">
                <a:latin typeface="宋体" panose="02010600030101010101" pitchFamily="2" charset="-122"/>
              </a:rPr>
              <a:t>系运算的</a:t>
            </a:r>
            <a:r>
              <a:rPr lang="zh-CN" altLang="en-US" dirty="0">
                <a:latin typeface="宋体" panose="02010600030101010101" pitchFamily="2" charset="-122"/>
              </a:rPr>
              <a:t>复合</a:t>
            </a:r>
          </a:p>
        </p:txBody>
      </p:sp>
      <p:sp>
        <p:nvSpPr>
          <p:cNvPr id="110595" name="文本占位符 110594"/>
          <p:cNvSpPr>
            <a:spLocks noGrp="1"/>
          </p:cNvSpPr>
          <p:nvPr>
            <p:ph type="body" idx="1"/>
          </p:nvPr>
        </p:nvSpPr>
        <p:spPr>
          <a:xfrm>
            <a:off x="297815" y="1200150"/>
            <a:ext cx="8496300" cy="4114800"/>
          </a:xfrm>
        </p:spPr>
        <p:txBody>
          <a:bodyPr/>
          <a:lstStyle/>
          <a:p>
            <a:pPr marL="457200" indent="-457200"/>
            <a:r>
              <a:rPr lang="zh-CN" altLang="en-US" sz="2400" dirty="0"/>
              <a:t>可</a:t>
            </a:r>
            <a:r>
              <a:rPr lang="zh-CN" altLang="en-US" sz="2400" dirty="0" smtClean="0"/>
              <a:t>以</a:t>
            </a:r>
            <a:r>
              <a:rPr lang="zh-CN" altLang="en-US" sz="2400" dirty="0"/>
              <a:t>复</a:t>
            </a:r>
            <a:r>
              <a:rPr lang="zh-CN" altLang="en-US" sz="2400" dirty="0" smtClean="0"/>
              <a:t>合使</a:t>
            </a:r>
            <a:r>
              <a:rPr lang="zh-CN" altLang="en-US" sz="2400" dirty="0"/>
              <a:t>用投影和选择运算来实现单张表中</a:t>
            </a:r>
            <a:r>
              <a:rPr lang="zh-CN" altLang="en-US" sz="2400" dirty="0" smtClean="0"/>
              <a:t>的数据运算： </a:t>
            </a:r>
            <a:r>
              <a:rPr lang="en-US" altLang="zh-CN" sz="2400" dirty="0">
                <a:latin typeface="Arial" panose="020B0604020202020204" pitchFamily="34" charset="0"/>
                <a:sym typeface="Symbol" panose="05050102010706020507" pitchFamily="18" charset="2"/>
              </a:rPr>
              <a:t></a:t>
            </a:r>
            <a:r>
              <a:rPr lang="en-US" altLang="zh-CN" sz="2400" baseline="-25000" dirty="0">
                <a:latin typeface="Arial" panose="020B0604020202020204" pitchFamily="34" charset="0"/>
                <a:sym typeface="Symbol" panose="05050102010706020507" pitchFamily="18" charset="2"/>
              </a:rPr>
              <a:t>A</a:t>
            </a:r>
            <a:r>
              <a:rPr lang="en-US" altLang="zh-CN" sz="2400" dirty="0">
                <a:latin typeface="Arial" panose="020B0604020202020204" pitchFamily="34" charset="0"/>
                <a:sym typeface="Symbol" panose="05050102010706020507" pitchFamily="18" charset="2"/>
              </a:rPr>
              <a:t> ( </a:t>
            </a:r>
            <a:r>
              <a:rPr lang="en-US" altLang="zh-CN" sz="2400"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400" baseline="-30000" dirty="0">
                <a:latin typeface="Arial" panose="020B0604020202020204" pitchFamily="34" charset="0"/>
              </a:rPr>
              <a:t>F </a:t>
            </a:r>
            <a:r>
              <a:rPr lang="en-US" altLang="zh-CN" sz="2400" dirty="0">
                <a:latin typeface="Arial" panose="020B0604020202020204" pitchFamily="34" charset="0"/>
              </a:rPr>
              <a:t>( R ) )</a:t>
            </a:r>
          </a:p>
          <a:p>
            <a:pPr marL="914400" lvl="1" indent="-457200"/>
            <a:r>
              <a:rPr lang="zh-CN" altLang="en-US" sz="1995" b="1" dirty="0">
                <a:solidFill>
                  <a:srgbClr val="FF0000"/>
                </a:solidFill>
                <a:latin typeface="Arial" panose="020B0604020202020204" pitchFamily="34" charset="0"/>
                <a:ea typeface="宋体" panose="02010600030101010101" pitchFamily="2" charset="-122"/>
                <a:sym typeface="+mn-ea"/>
              </a:rPr>
              <a:t>在没有括号的情况下，其运算顺序为：从右向左，</a:t>
            </a:r>
          </a:p>
          <a:p>
            <a:pPr marL="914400" lvl="1" indent="-457200"/>
            <a:r>
              <a:rPr lang="zh-CN" altLang="en-US" sz="1995" b="1" dirty="0">
                <a:solidFill>
                  <a:srgbClr val="FF0000"/>
                </a:solidFill>
                <a:latin typeface="Arial" panose="020B0604020202020204" pitchFamily="34" charset="0"/>
                <a:ea typeface="宋体" panose="02010600030101010101" pitchFamily="2" charset="-122"/>
                <a:sym typeface="+mn-ea"/>
              </a:rPr>
              <a:t>例如</a:t>
            </a:r>
            <a:r>
              <a:rPr lang="en-US" altLang="zh-CN" sz="2400" dirty="0">
                <a:solidFill>
                  <a:schemeClr val="accent2"/>
                </a:solidFill>
                <a:latin typeface="Times New Roman" panose="02020603050405020304" pitchFamily="18" charset="0"/>
                <a:ea typeface="宋体" panose="02010600030101010101" pitchFamily="2" charset="-122"/>
                <a:sym typeface="+mn-ea"/>
              </a:rPr>
              <a:t> </a:t>
            </a:r>
            <a:r>
              <a:rPr lang="en-US" altLang="zh-CN" sz="2400" dirty="0">
                <a:latin typeface="Arial" panose="020B0604020202020204" pitchFamily="34" charset="0"/>
                <a:ea typeface="宋体" panose="02010600030101010101" pitchFamily="2" charset="-122"/>
                <a:sym typeface="Symbol" panose="05050102010706020507" pitchFamily="18" charset="2"/>
              </a:rPr>
              <a:t></a:t>
            </a:r>
            <a:r>
              <a:rPr lang="en-US" altLang="zh-CN" sz="2400" baseline="-25000" dirty="0">
                <a:latin typeface="Arial" panose="020B0604020202020204" pitchFamily="34" charset="0"/>
                <a:ea typeface="宋体" panose="02010600030101010101" pitchFamily="2" charset="-122"/>
                <a:sym typeface="Symbol" panose="05050102010706020507" pitchFamily="18" charset="2"/>
              </a:rPr>
              <a:t>A,C</a:t>
            </a:r>
            <a:r>
              <a:rPr lang="en-US" altLang="zh-CN" sz="2400" dirty="0">
                <a:latin typeface="Arial" panose="020B0604020202020204" pitchFamily="34" charset="0"/>
                <a:ea typeface="宋体" panose="02010600030101010101" pitchFamily="2" charset="-122"/>
                <a:sym typeface="Symbol" panose="05050102010706020507" pitchFamily="18" charset="2"/>
              </a:rPr>
              <a:t>  </a:t>
            </a:r>
            <a:r>
              <a:rPr lang="en-US" altLang="zh-CN" b="1"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baseline="-30000" dirty="0">
                <a:latin typeface="Arial" panose="020B0604020202020204" pitchFamily="34" charset="0"/>
                <a:ea typeface="宋体" panose="02010600030101010101" pitchFamily="2" charset="-122"/>
                <a:sym typeface="+mn-ea"/>
              </a:rPr>
              <a:t>C=‘c’ </a:t>
            </a:r>
            <a:r>
              <a:rPr lang="en-US" altLang="zh-CN" dirty="0">
                <a:latin typeface="Arial" panose="020B0604020202020204" pitchFamily="34" charset="0"/>
                <a:ea typeface="宋体" panose="02010600030101010101" pitchFamily="2" charset="-122"/>
                <a:sym typeface="+mn-ea"/>
              </a:rPr>
              <a:t>(R) </a:t>
            </a:r>
            <a:endParaRPr lang="en-US" altLang="zh-CN" sz="2800" dirty="0">
              <a:solidFill>
                <a:schemeClr val="tx1"/>
              </a:solidFill>
              <a:latin typeface="Arial" panose="020B0604020202020204" pitchFamily="34" charset="0"/>
              <a:ea typeface="宋体" panose="02010600030101010101" pitchFamily="2" charset="-122"/>
            </a:endParaRPr>
          </a:p>
          <a:p>
            <a:pPr marL="914400" lvl="1" indent="-457200"/>
            <a:endParaRPr lang="zh-CN" altLang="en-US" sz="1995" b="1" dirty="0">
              <a:solidFill>
                <a:srgbClr val="FF0000"/>
              </a:solidFill>
              <a:latin typeface="Arial" panose="020B0604020202020204" pitchFamily="34" charset="0"/>
              <a:ea typeface="宋体" panose="02010600030101010101" pitchFamily="2" charset="-122"/>
            </a:endParaRPr>
          </a:p>
          <a:p>
            <a:pPr marL="914400" lvl="1" indent="-457200"/>
            <a:endParaRPr lang="en-US" altLang="zh-CN" dirty="0">
              <a:latin typeface="Arial" panose="020B0604020202020204" pitchFamily="34" charset="0"/>
            </a:endParaRPr>
          </a:p>
          <a:p>
            <a:pPr marL="914400" lvl="1" indent="-457200"/>
            <a:endParaRPr lang="en-US" altLang="zh-CN" sz="1000" dirty="0">
              <a:latin typeface="Arial" panose="020B0604020202020204" pitchFamily="34" charset="0"/>
            </a:endParaRPr>
          </a:p>
          <a:p>
            <a:pPr marL="914400" lvl="1" indent="-457200">
              <a:buFont typeface="Wingdings" panose="05000000000000000000" pitchFamily="2" charset="2"/>
              <a:buAutoNum type="arabicParenR"/>
            </a:pPr>
            <a:endParaRPr lang="zh-CN" altLang="en-US" dirty="0">
              <a:latin typeface="Arial" panose="020B0604020202020204" pitchFamily="34" charset="0"/>
            </a:endParaRPr>
          </a:p>
        </p:txBody>
      </p:sp>
      <p:sp>
        <p:nvSpPr>
          <p:cNvPr id="111663" name="矩形 111662"/>
          <p:cNvSpPr/>
          <p:nvPr/>
        </p:nvSpPr>
        <p:spPr>
          <a:xfrm>
            <a:off x="908685" y="2952750"/>
            <a:ext cx="7772400" cy="533400"/>
          </a:xfrm>
          <a:prstGeom prst="rect">
            <a:avLst/>
          </a:prstGeom>
          <a:noFill/>
          <a:ln w="9525">
            <a:noFill/>
          </a:ln>
        </p:spPr>
        <p:txBody>
          <a:bodyPr/>
          <a:lstStyle/>
          <a:p>
            <a:pPr marL="342900" indent="-342900" algn="l">
              <a:lnSpc>
                <a:spcPct val="110000"/>
              </a:lnSpc>
              <a:spcBef>
                <a:spcPct val="20000"/>
              </a:spcBef>
              <a:buClr>
                <a:schemeClr val="tx1"/>
              </a:buClr>
              <a:buFont typeface="Wingdings" panose="05000000000000000000" pitchFamily="2" charset="2"/>
              <a:buNone/>
            </a:pPr>
            <a:r>
              <a:rPr lang="zh-CN" altLang="en-US">
                <a:solidFill>
                  <a:schemeClr val="tx1"/>
                </a:solidFill>
                <a:latin typeface="Times New Roman" panose="02020603050405020304" pitchFamily="18" charset="0"/>
                <a:ea typeface="宋体" panose="02010600030101010101" pitchFamily="2" charset="-122"/>
              </a:rPr>
              <a:t>【例】</a:t>
            </a:r>
          </a:p>
        </p:txBody>
      </p:sp>
      <p:sp>
        <p:nvSpPr>
          <p:cNvPr id="111619" name="文本占位符 111618"/>
          <p:cNvSpPr>
            <a:spLocks noGrp="1"/>
          </p:cNvSpPr>
          <p:nvPr/>
        </p:nvSpPr>
        <p:spPr>
          <a:xfrm>
            <a:off x="908685" y="7524750"/>
            <a:ext cx="7772400" cy="533400"/>
          </a:xfrm>
          <a:prstGeom prst="rect">
            <a:avLst/>
          </a:prstGeom>
          <a:noFill/>
          <a:ln w="9525">
            <a:noFill/>
          </a:ln>
        </p:spPr>
        <p:txBody>
          <a:bodyP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400" b="1" i="0" u="none" kern="1200" baseline="0">
                <a:solidFill>
                  <a:schemeClr val="accent2"/>
                </a:solidFill>
                <a:latin typeface="+mn-lt"/>
                <a:ea typeface="+mn-ea"/>
                <a:cs typeface="+mn-cs"/>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tx1"/>
                </a:solidFill>
                <a:latin typeface="+mn-lt"/>
                <a:ea typeface="+mn-ea"/>
                <a:cs typeface="+mn-cs"/>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5pPr>
            <a:lvl6pPr marL="2514600" lvl="5"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6pPr>
            <a:lvl7pPr marL="2971800" lvl="6"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7pPr>
            <a:lvl8pPr marL="3429000" lvl="7"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8pPr>
            <a:lvl9pPr marL="3886200" lvl="8"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400" b="1" i="0" u="none" kern="1200" baseline="0">
                <a:solidFill>
                  <a:schemeClr val="accent2"/>
                </a:solidFill>
                <a:latin typeface="+mn-lt"/>
                <a:ea typeface="+mn-ea"/>
                <a:cs typeface="+mn-cs"/>
              </a:defRPr>
            </a:lvl9pPr>
          </a:lstStyle>
          <a:p>
            <a:pPr>
              <a:buNone/>
            </a:pPr>
            <a:endParaRPr lang="zh-CN" altLang="en-US" u="sng" dirty="0">
              <a:solidFill>
                <a:srgbClr val="FF0000"/>
              </a:solidFill>
            </a:endParaRPr>
          </a:p>
        </p:txBody>
      </p:sp>
      <p:grpSp>
        <p:nvGrpSpPr>
          <p:cNvPr id="111620" name="组合 111619"/>
          <p:cNvGrpSpPr/>
          <p:nvPr/>
        </p:nvGrpSpPr>
        <p:grpSpPr>
          <a:xfrm>
            <a:off x="1518285" y="3714750"/>
            <a:ext cx="2439988" cy="2057400"/>
            <a:chOff x="576" y="912"/>
            <a:chExt cx="1537" cy="1296"/>
          </a:xfrm>
        </p:grpSpPr>
        <p:sp>
          <p:nvSpPr>
            <p:cNvPr id="111621" name="矩形 111620"/>
            <p:cNvSpPr/>
            <p:nvPr/>
          </p:nvSpPr>
          <p:spPr>
            <a:xfrm>
              <a:off x="1586" y="1467"/>
              <a:ext cx="527"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f</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22" name="矩形 111621"/>
            <p:cNvSpPr/>
            <p:nvPr/>
          </p:nvSpPr>
          <p:spPr>
            <a:xfrm>
              <a:off x="1059" y="1467"/>
              <a:ext cx="527"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11623" name="矩形 111622"/>
            <p:cNvSpPr/>
            <p:nvPr/>
          </p:nvSpPr>
          <p:spPr>
            <a:xfrm>
              <a:off x="576" y="1467"/>
              <a:ext cx="483" cy="733"/>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d</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24" name="矩形 111623"/>
            <p:cNvSpPr/>
            <p:nvPr/>
          </p:nvSpPr>
          <p:spPr>
            <a:xfrm>
              <a:off x="1586" y="117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25" name="矩形 111624"/>
            <p:cNvSpPr/>
            <p:nvPr/>
          </p:nvSpPr>
          <p:spPr>
            <a:xfrm>
              <a:off x="1059" y="117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11626" name="矩形 111625"/>
            <p:cNvSpPr/>
            <p:nvPr/>
          </p:nvSpPr>
          <p:spPr>
            <a:xfrm>
              <a:off x="576" y="1171"/>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27" name="直接连接符 111626"/>
            <p:cNvSpPr/>
            <p:nvPr/>
          </p:nvSpPr>
          <p:spPr>
            <a:xfrm>
              <a:off x="576" y="1171"/>
              <a:ext cx="1537" cy="0"/>
            </a:xfrm>
            <a:prstGeom prst="line">
              <a:avLst/>
            </a:prstGeom>
            <a:ln w="28575" cap="sq" cmpd="sng">
              <a:solidFill>
                <a:schemeClr val="tx1"/>
              </a:solidFill>
              <a:prstDash val="solid"/>
              <a:headEnd type="none" w="med" len="med"/>
              <a:tailEnd type="none" w="med" len="med"/>
            </a:ln>
          </p:spPr>
        </p:sp>
        <p:sp>
          <p:nvSpPr>
            <p:cNvPr id="111628" name="直接连接符 111627"/>
            <p:cNvSpPr/>
            <p:nvPr/>
          </p:nvSpPr>
          <p:spPr>
            <a:xfrm>
              <a:off x="576" y="1467"/>
              <a:ext cx="1537" cy="0"/>
            </a:xfrm>
            <a:prstGeom prst="line">
              <a:avLst/>
            </a:prstGeom>
            <a:ln w="12700" cap="flat" cmpd="sng">
              <a:solidFill>
                <a:schemeClr val="tx1"/>
              </a:solidFill>
              <a:prstDash val="solid"/>
              <a:headEnd type="none" w="med" len="med"/>
              <a:tailEnd type="none" w="med" len="med"/>
            </a:ln>
          </p:spPr>
        </p:sp>
        <p:sp>
          <p:nvSpPr>
            <p:cNvPr id="111629" name="直接连接符 111628"/>
            <p:cNvSpPr/>
            <p:nvPr/>
          </p:nvSpPr>
          <p:spPr>
            <a:xfrm>
              <a:off x="576" y="2208"/>
              <a:ext cx="1537" cy="0"/>
            </a:xfrm>
            <a:prstGeom prst="line">
              <a:avLst/>
            </a:prstGeom>
            <a:ln w="28575" cap="sq" cmpd="sng">
              <a:solidFill>
                <a:schemeClr val="tx1"/>
              </a:solidFill>
              <a:prstDash val="solid"/>
              <a:headEnd type="none" w="med" len="med"/>
              <a:tailEnd type="none" w="med" len="med"/>
            </a:ln>
          </p:spPr>
        </p:sp>
        <p:sp>
          <p:nvSpPr>
            <p:cNvPr id="111630" name="直接连接符 111629"/>
            <p:cNvSpPr/>
            <p:nvPr/>
          </p:nvSpPr>
          <p:spPr>
            <a:xfrm>
              <a:off x="576" y="1171"/>
              <a:ext cx="0" cy="1029"/>
            </a:xfrm>
            <a:prstGeom prst="line">
              <a:avLst/>
            </a:prstGeom>
            <a:ln w="28575" cap="sq" cmpd="sng">
              <a:solidFill>
                <a:schemeClr val="tx1"/>
              </a:solidFill>
              <a:prstDash val="solid"/>
              <a:headEnd type="none" w="med" len="med"/>
              <a:tailEnd type="none" w="med" len="med"/>
            </a:ln>
          </p:spPr>
        </p:sp>
        <p:sp>
          <p:nvSpPr>
            <p:cNvPr id="111631" name="直接连接符 111630"/>
            <p:cNvSpPr/>
            <p:nvPr/>
          </p:nvSpPr>
          <p:spPr>
            <a:xfrm>
              <a:off x="1059" y="1171"/>
              <a:ext cx="0" cy="1029"/>
            </a:xfrm>
            <a:prstGeom prst="line">
              <a:avLst/>
            </a:prstGeom>
            <a:ln w="12700" cap="flat" cmpd="sng">
              <a:solidFill>
                <a:schemeClr val="tx1"/>
              </a:solidFill>
              <a:prstDash val="solid"/>
              <a:headEnd type="none" w="med" len="med"/>
              <a:tailEnd type="none" w="med" len="med"/>
            </a:ln>
          </p:spPr>
        </p:sp>
        <p:sp>
          <p:nvSpPr>
            <p:cNvPr id="111632" name="直接连接符 111631"/>
            <p:cNvSpPr/>
            <p:nvPr/>
          </p:nvSpPr>
          <p:spPr>
            <a:xfrm>
              <a:off x="1586" y="1171"/>
              <a:ext cx="0" cy="1029"/>
            </a:xfrm>
            <a:prstGeom prst="line">
              <a:avLst/>
            </a:prstGeom>
            <a:ln w="12700" cap="flat" cmpd="sng">
              <a:solidFill>
                <a:schemeClr val="tx1"/>
              </a:solidFill>
              <a:prstDash val="solid"/>
              <a:headEnd type="none" w="med" len="med"/>
              <a:tailEnd type="none" w="med" len="med"/>
            </a:ln>
          </p:spPr>
        </p:sp>
        <p:sp>
          <p:nvSpPr>
            <p:cNvPr id="111633" name="直接连接符 111632"/>
            <p:cNvSpPr/>
            <p:nvPr/>
          </p:nvSpPr>
          <p:spPr>
            <a:xfrm>
              <a:off x="2113" y="1171"/>
              <a:ext cx="0" cy="1029"/>
            </a:xfrm>
            <a:prstGeom prst="line">
              <a:avLst/>
            </a:prstGeom>
            <a:ln w="28575" cap="sq" cmpd="sng">
              <a:solidFill>
                <a:schemeClr val="tx1"/>
              </a:solidFill>
              <a:prstDash val="solid"/>
              <a:headEnd type="none" w="med" len="med"/>
              <a:tailEnd type="none" w="med" len="med"/>
            </a:ln>
          </p:spPr>
        </p:sp>
        <p:sp>
          <p:nvSpPr>
            <p:cNvPr id="111634" name="文本框 111633"/>
            <p:cNvSpPr txBox="1"/>
            <p:nvPr/>
          </p:nvSpPr>
          <p:spPr>
            <a:xfrm>
              <a:off x="672" y="912"/>
              <a:ext cx="192" cy="269"/>
            </a:xfrm>
            <a:prstGeom prst="rect">
              <a:avLst/>
            </a:prstGeom>
            <a:noFill/>
            <a:ln w="9525">
              <a:noFill/>
            </a:ln>
          </p:spPr>
          <p:txBody>
            <a:bodyPr lIns="0" tIns="0" rIns="0" bIns="0">
              <a:spAutoFit/>
            </a:bodyPr>
            <a:lstStyle/>
            <a:p>
              <a:pPr>
                <a:spcBef>
                  <a:spcPct val="50000"/>
                </a:spcBef>
              </a:pPr>
              <a:r>
                <a:rPr lang="en-US" altLang="zh-CN" sz="2800">
                  <a:latin typeface="Arial" panose="020B0604020202020204" pitchFamily="34" charset="0"/>
                  <a:ea typeface="宋体" panose="02010600030101010101" pitchFamily="2" charset="-122"/>
                </a:rPr>
                <a:t>R</a:t>
              </a:r>
            </a:p>
          </p:txBody>
        </p:sp>
      </p:grpSp>
      <p:grpSp>
        <p:nvGrpSpPr>
          <p:cNvPr id="111635" name="组合 111634"/>
          <p:cNvGrpSpPr/>
          <p:nvPr/>
        </p:nvGrpSpPr>
        <p:grpSpPr>
          <a:xfrm>
            <a:off x="5969000" y="5505450"/>
            <a:ext cx="1604963" cy="1295400"/>
            <a:chOff x="3648" y="2784"/>
            <a:chExt cx="1011" cy="816"/>
          </a:xfrm>
        </p:grpSpPr>
        <p:sp>
          <p:nvSpPr>
            <p:cNvPr id="111636" name="矩形 111635"/>
            <p:cNvSpPr/>
            <p:nvPr/>
          </p:nvSpPr>
          <p:spPr>
            <a:xfrm>
              <a:off x="4132" y="3080"/>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37" name="矩形 111636"/>
            <p:cNvSpPr/>
            <p:nvPr/>
          </p:nvSpPr>
          <p:spPr>
            <a:xfrm>
              <a:off x="3648" y="3080"/>
              <a:ext cx="483"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38" name="矩形 111637"/>
            <p:cNvSpPr/>
            <p:nvPr/>
          </p:nvSpPr>
          <p:spPr>
            <a:xfrm>
              <a:off x="4132" y="2784"/>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39" name="矩形 111638"/>
            <p:cNvSpPr/>
            <p:nvPr/>
          </p:nvSpPr>
          <p:spPr>
            <a:xfrm>
              <a:off x="3648" y="2784"/>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40" name="直接连接符 111639"/>
            <p:cNvSpPr/>
            <p:nvPr/>
          </p:nvSpPr>
          <p:spPr>
            <a:xfrm>
              <a:off x="3651" y="2784"/>
              <a:ext cx="1008" cy="0"/>
            </a:xfrm>
            <a:prstGeom prst="line">
              <a:avLst/>
            </a:prstGeom>
            <a:ln w="28575" cap="sq" cmpd="sng">
              <a:solidFill>
                <a:schemeClr val="tx1"/>
              </a:solidFill>
              <a:prstDash val="solid"/>
              <a:headEnd type="none" w="med" len="med"/>
              <a:tailEnd type="none" w="med" len="med"/>
            </a:ln>
          </p:spPr>
        </p:sp>
        <p:sp>
          <p:nvSpPr>
            <p:cNvPr id="111641" name="直接连接符 111640"/>
            <p:cNvSpPr/>
            <p:nvPr/>
          </p:nvSpPr>
          <p:spPr>
            <a:xfrm>
              <a:off x="3651" y="3072"/>
              <a:ext cx="1008" cy="0"/>
            </a:xfrm>
            <a:prstGeom prst="line">
              <a:avLst/>
            </a:prstGeom>
            <a:ln w="12700" cap="flat" cmpd="sng">
              <a:solidFill>
                <a:schemeClr val="tx1"/>
              </a:solidFill>
              <a:prstDash val="solid"/>
              <a:headEnd type="none" w="med" len="med"/>
              <a:tailEnd type="none" w="med" len="med"/>
            </a:ln>
          </p:spPr>
        </p:sp>
        <p:sp>
          <p:nvSpPr>
            <p:cNvPr id="111642" name="直接连接符 111641"/>
            <p:cNvSpPr/>
            <p:nvPr/>
          </p:nvSpPr>
          <p:spPr>
            <a:xfrm flipV="1">
              <a:off x="3651" y="3600"/>
              <a:ext cx="1008" cy="0"/>
            </a:xfrm>
            <a:prstGeom prst="line">
              <a:avLst/>
            </a:prstGeom>
            <a:ln w="28575" cap="sq" cmpd="sng">
              <a:solidFill>
                <a:schemeClr val="tx1"/>
              </a:solidFill>
              <a:prstDash val="solid"/>
              <a:headEnd type="none" w="med" len="med"/>
              <a:tailEnd type="none" w="med" len="med"/>
            </a:ln>
          </p:spPr>
        </p:sp>
        <p:sp>
          <p:nvSpPr>
            <p:cNvPr id="111643" name="直接连接符 111642"/>
            <p:cNvSpPr/>
            <p:nvPr/>
          </p:nvSpPr>
          <p:spPr>
            <a:xfrm>
              <a:off x="3648" y="2784"/>
              <a:ext cx="1" cy="797"/>
            </a:xfrm>
            <a:prstGeom prst="line">
              <a:avLst/>
            </a:prstGeom>
            <a:ln w="28575" cap="sq" cmpd="sng">
              <a:solidFill>
                <a:schemeClr val="tx1"/>
              </a:solidFill>
              <a:prstDash val="solid"/>
              <a:headEnd type="none" w="med" len="med"/>
              <a:tailEnd type="none" w="med" len="med"/>
            </a:ln>
          </p:spPr>
        </p:sp>
        <p:sp>
          <p:nvSpPr>
            <p:cNvPr id="111644" name="直接连接符 111643"/>
            <p:cNvSpPr/>
            <p:nvPr/>
          </p:nvSpPr>
          <p:spPr>
            <a:xfrm flipH="1">
              <a:off x="4131" y="2784"/>
              <a:ext cx="1" cy="797"/>
            </a:xfrm>
            <a:prstGeom prst="line">
              <a:avLst/>
            </a:prstGeom>
            <a:ln w="12700" cap="flat" cmpd="sng">
              <a:solidFill>
                <a:schemeClr val="tx1"/>
              </a:solidFill>
              <a:prstDash val="solid"/>
              <a:headEnd type="none" w="med" len="med"/>
              <a:tailEnd type="none" w="med" len="med"/>
            </a:ln>
          </p:spPr>
        </p:sp>
        <p:sp>
          <p:nvSpPr>
            <p:cNvPr id="111645" name="直接连接符 111644"/>
            <p:cNvSpPr/>
            <p:nvPr/>
          </p:nvSpPr>
          <p:spPr>
            <a:xfrm>
              <a:off x="4659" y="2784"/>
              <a:ext cx="0" cy="797"/>
            </a:xfrm>
            <a:prstGeom prst="line">
              <a:avLst/>
            </a:prstGeom>
            <a:ln w="28575" cap="sq" cmpd="sng">
              <a:solidFill>
                <a:schemeClr val="tx1"/>
              </a:solidFill>
              <a:prstDash val="solid"/>
              <a:headEnd type="none" w="med" len="med"/>
              <a:tailEnd type="none" w="med" len="med"/>
            </a:ln>
          </p:spPr>
        </p:sp>
      </p:grpSp>
      <p:sp>
        <p:nvSpPr>
          <p:cNvPr id="111646" name="文本框 111645"/>
          <p:cNvSpPr txBox="1"/>
          <p:nvPr/>
        </p:nvSpPr>
        <p:spPr>
          <a:xfrm>
            <a:off x="5406708" y="4887595"/>
            <a:ext cx="2665412" cy="430530"/>
          </a:xfrm>
          <a:prstGeom prst="rect">
            <a:avLst/>
          </a:prstGeom>
          <a:noFill/>
          <a:ln w="9525">
            <a:noFill/>
          </a:ln>
        </p:spPr>
        <p:txBody>
          <a:bodyPr lIns="0" tIns="0" rIns="0" bIns="0">
            <a:spAutoFit/>
          </a:bodyPr>
          <a:lstStyle/>
          <a:p>
            <a:pPr>
              <a:spcBef>
                <a:spcPct val="50000"/>
              </a:spcBef>
            </a:pPr>
            <a:r>
              <a:rPr lang="en-US" altLang="zh-CN">
                <a:solidFill>
                  <a:schemeClr val="accent2"/>
                </a:solidFill>
                <a:latin typeface="Times New Roman" panose="02020603050405020304" pitchFamily="18"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sym typeface="Symbol" panose="05050102010706020507" pitchFamily="18" charset="2"/>
              </a:rPr>
              <a:t></a:t>
            </a:r>
            <a:r>
              <a:rPr lang="en-US" altLang="zh-CN" baseline="-25000">
                <a:solidFill>
                  <a:schemeClr val="tx1"/>
                </a:solidFill>
                <a:latin typeface="Arial" panose="020B0604020202020204" pitchFamily="34" charset="0"/>
                <a:ea typeface="宋体" panose="02010600030101010101" pitchFamily="2" charset="-122"/>
                <a:sym typeface="Symbol" panose="05050102010706020507" pitchFamily="18" charset="2"/>
              </a:rPr>
              <a:t>A,C</a:t>
            </a:r>
            <a:r>
              <a:rPr lang="en-US" altLang="zh-CN">
                <a:solidFill>
                  <a:schemeClr val="tx1"/>
                </a:solidFill>
                <a:latin typeface="Arial" panose="020B0604020202020204" pitchFamily="34" charset="0"/>
                <a:ea typeface="宋体" panose="02010600030101010101" pitchFamily="2" charset="-122"/>
                <a:sym typeface="Symbol" panose="05050102010706020507" pitchFamily="18" charset="2"/>
              </a:rPr>
              <a:t> ( </a:t>
            </a:r>
            <a:r>
              <a:rPr lang="en-US" altLang="zh-CN" sz="2800"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aseline="-30000">
                <a:latin typeface="Arial" panose="020B0604020202020204" pitchFamily="34" charset="0"/>
                <a:ea typeface="宋体" panose="02010600030101010101" pitchFamily="2" charset="-122"/>
                <a:sym typeface="+mn-ea"/>
              </a:rPr>
              <a:t>C=‘c’</a:t>
            </a:r>
            <a:r>
              <a:rPr lang="en-US" altLang="zh-CN" sz="2800" baseline="-30000">
                <a:solidFill>
                  <a:schemeClr val="tx1"/>
                </a:solidFill>
                <a:latin typeface="Arial" panose="020B0604020202020204" pitchFamily="34" charset="0"/>
                <a:ea typeface="宋体" panose="02010600030101010101" pitchFamily="2" charset="-122"/>
              </a:rPr>
              <a:t> </a:t>
            </a:r>
            <a:r>
              <a:rPr lang="en-US" altLang="zh-CN" sz="2800">
                <a:solidFill>
                  <a:schemeClr val="tx1"/>
                </a:solidFill>
                <a:latin typeface="Arial" panose="020B0604020202020204" pitchFamily="34" charset="0"/>
                <a:ea typeface="宋体" panose="02010600030101010101" pitchFamily="2" charset="-122"/>
              </a:rPr>
              <a:t>(R) )</a:t>
            </a:r>
          </a:p>
        </p:txBody>
      </p:sp>
      <p:grpSp>
        <p:nvGrpSpPr>
          <p:cNvPr id="111647" name="组合 111646"/>
          <p:cNvGrpSpPr/>
          <p:nvPr/>
        </p:nvGrpSpPr>
        <p:grpSpPr>
          <a:xfrm>
            <a:off x="5404485" y="2724150"/>
            <a:ext cx="2665413" cy="1798638"/>
            <a:chOff x="3264" y="528"/>
            <a:chExt cx="1679" cy="1133"/>
          </a:xfrm>
        </p:grpSpPr>
        <p:grpSp>
          <p:nvGrpSpPr>
            <p:cNvPr id="111648" name="组合 111647"/>
            <p:cNvGrpSpPr/>
            <p:nvPr/>
          </p:nvGrpSpPr>
          <p:grpSpPr>
            <a:xfrm>
              <a:off x="3358" y="864"/>
              <a:ext cx="1537" cy="797"/>
              <a:chOff x="432" y="2611"/>
              <a:chExt cx="1537" cy="797"/>
            </a:xfrm>
          </p:grpSpPr>
          <p:sp>
            <p:nvSpPr>
              <p:cNvPr id="111649" name="矩形 111648"/>
              <p:cNvSpPr/>
              <p:nvPr/>
            </p:nvSpPr>
            <p:spPr>
              <a:xfrm>
                <a:off x="1442" y="2907"/>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c</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50" name="矩形 111649"/>
              <p:cNvSpPr/>
              <p:nvPr/>
            </p:nvSpPr>
            <p:spPr>
              <a:xfrm>
                <a:off x="915" y="2907"/>
                <a:ext cx="527"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b</a:t>
                </a:r>
              </a:p>
              <a:p>
                <a:pPr marL="0" lvl="0" indent="0" algn="ctr">
                  <a:lnSpc>
                    <a:spcPct val="90000"/>
                  </a:lnSpc>
                  <a:spcBef>
                    <a:spcPct val="0"/>
                  </a:spcBef>
                  <a:buNone/>
                </a:pPr>
                <a:r>
                  <a:rPr lang="en-US" altLang="zh-CN" sz="2800">
                    <a:solidFill>
                      <a:schemeClr val="tx1"/>
                    </a:solidFill>
                    <a:latin typeface="Arial" panose="020B0604020202020204" pitchFamily="34" charset="0"/>
                  </a:rPr>
                  <a:t>b</a:t>
                </a:r>
              </a:p>
            </p:txBody>
          </p:sp>
          <p:sp>
            <p:nvSpPr>
              <p:cNvPr id="111651" name="矩形 111650"/>
              <p:cNvSpPr/>
              <p:nvPr/>
            </p:nvSpPr>
            <p:spPr>
              <a:xfrm>
                <a:off x="432" y="2907"/>
                <a:ext cx="483" cy="501"/>
              </a:xfrm>
              <a:prstGeom prst="rect">
                <a:avLst/>
              </a:prstGeom>
              <a:solidFill>
                <a:schemeClr val="bg1"/>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lnSpc>
                    <a:spcPct val="90000"/>
                  </a:lnSpc>
                  <a:spcBef>
                    <a:spcPct val="0"/>
                  </a:spcBef>
                  <a:buNone/>
                </a:pPr>
                <a:r>
                  <a:rPr lang="en-US" altLang="zh-CN" sz="2800">
                    <a:solidFill>
                      <a:schemeClr val="tx1"/>
                    </a:solidFill>
                    <a:latin typeface="Arial" panose="020B0604020202020204" pitchFamily="34" charset="0"/>
                  </a:rPr>
                  <a:t>a</a:t>
                </a:r>
              </a:p>
              <a:p>
                <a:pPr marL="0" lvl="0" indent="0" algn="ctr">
                  <a:lnSpc>
                    <a:spcPct val="90000"/>
                  </a:lnSpc>
                  <a:spcBef>
                    <a:spcPct val="0"/>
                  </a:spcBef>
                  <a:buNone/>
                </a:pPr>
                <a:r>
                  <a:rPr lang="en-US" altLang="zh-CN" sz="2800">
                    <a:solidFill>
                      <a:schemeClr val="tx1"/>
                    </a:solidFill>
                    <a:latin typeface="Arial" panose="020B0604020202020204" pitchFamily="34" charset="0"/>
                  </a:rPr>
                  <a:t>c</a:t>
                </a:r>
              </a:p>
            </p:txBody>
          </p:sp>
          <p:sp>
            <p:nvSpPr>
              <p:cNvPr id="111652" name="矩形 111651"/>
              <p:cNvSpPr/>
              <p:nvPr/>
            </p:nvSpPr>
            <p:spPr>
              <a:xfrm>
                <a:off x="1442" y="261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C</a:t>
                </a:r>
              </a:p>
            </p:txBody>
          </p:sp>
          <p:sp>
            <p:nvSpPr>
              <p:cNvPr id="111653" name="矩形 111652"/>
              <p:cNvSpPr/>
              <p:nvPr/>
            </p:nvSpPr>
            <p:spPr>
              <a:xfrm>
                <a:off x="915" y="2611"/>
                <a:ext cx="527"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B</a:t>
                </a:r>
              </a:p>
            </p:txBody>
          </p:sp>
          <p:sp>
            <p:nvSpPr>
              <p:cNvPr id="111654" name="矩形 111653"/>
              <p:cNvSpPr/>
              <p:nvPr/>
            </p:nvSpPr>
            <p:spPr>
              <a:xfrm>
                <a:off x="432" y="2611"/>
                <a:ext cx="483" cy="296"/>
              </a:xfrm>
              <a:prstGeom prst="rect">
                <a:avLst/>
              </a:prstGeom>
              <a:solidFill>
                <a:srgbClr val="EAEAEA"/>
              </a:solidFill>
              <a:ln w="9525">
                <a:noFill/>
              </a:ln>
            </p:spPr>
            <p:txBody>
              <a:bodyPr tIns="0" bIns="0" anchor="ctr"/>
              <a:lstStyle>
                <a:lvl1pPr marL="342900" lvl="0" indent="-342900" algn="l" defTabSz="914400" rtl="0" eaLnBrk="1" fontAlgn="base" latinLnBrk="0" hangingPunct="1">
                  <a:lnSpc>
                    <a:spcPct val="110000"/>
                  </a:lnSpc>
                  <a:spcBef>
                    <a:spcPct val="20000"/>
                  </a:spcBef>
                  <a:spcAft>
                    <a:spcPct val="0"/>
                  </a:spcAft>
                  <a:buFont typeface="Wingdings" panose="05000000000000000000" pitchFamily="2" charset="2"/>
                  <a:buChar char="q"/>
                  <a:defRPr sz="2000" b="1" u="none" kern="1200" baseline="0">
                    <a:solidFill>
                      <a:schemeClr val="accent2"/>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10000"/>
                  </a:lnSpc>
                  <a:spcBef>
                    <a:spcPct val="20000"/>
                  </a:spcBef>
                  <a:spcAft>
                    <a:spcPct val="0"/>
                  </a:spcAft>
                  <a:buFont typeface="Wingdings" panose="05000000000000000000" pitchFamily="2" charset="2"/>
                  <a:buChar char="Ø"/>
                  <a:defRPr sz="20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10000"/>
                  </a:lnSpc>
                  <a:spcBef>
                    <a:spcPct val="20000"/>
                  </a:spcBef>
                  <a:spcAft>
                    <a:spcPct val="0"/>
                  </a:spcAft>
                  <a:buFont typeface="Wingdings" panose="05000000000000000000" pitchFamily="2" charset="2"/>
                  <a:buChar char="»"/>
                  <a:defRPr sz="2000" b="1" i="0" u="none" kern="1200" baseline="0">
                    <a:solidFill>
                      <a:schemeClr val="accent2"/>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800">
                    <a:solidFill>
                      <a:srgbClr val="FF0000"/>
                    </a:solidFill>
                    <a:latin typeface="Arial" panose="020B0604020202020204" pitchFamily="34" charset="0"/>
                  </a:rPr>
                  <a:t>A</a:t>
                </a:r>
              </a:p>
            </p:txBody>
          </p:sp>
          <p:sp>
            <p:nvSpPr>
              <p:cNvPr id="111655" name="直接连接符 111654"/>
              <p:cNvSpPr/>
              <p:nvPr/>
            </p:nvSpPr>
            <p:spPr>
              <a:xfrm>
                <a:off x="432" y="2611"/>
                <a:ext cx="1537" cy="0"/>
              </a:xfrm>
              <a:prstGeom prst="line">
                <a:avLst/>
              </a:prstGeom>
              <a:ln w="28575" cap="sq" cmpd="sng">
                <a:solidFill>
                  <a:schemeClr val="tx1"/>
                </a:solidFill>
                <a:prstDash val="solid"/>
                <a:headEnd type="none" w="med" len="med"/>
                <a:tailEnd type="none" w="med" len="med"/>
              </a:ln>
            </p:spPr>
          </p:sp>
          <p:sp>
            <p:nvSpPr>
              <p:cNvPr id="111656" name="直接连接符 111655"/>
              <p:cNvSpPr/>
              <p:nvPr/>
            </p:nvSpPr>
            <p:spPr>
              <a:xfrm>
                <a:off x="432" y="2907"/>
                <a:ext cx="1537" cy="0"/>
              </a:xfrm>
              <a:prstGeom prst="line">
                <a:avLst/>
              </a:prstGeom>
              <a:ln w="12700" cap="flat" cmpd="sng">
                <a:solidFill>
                  <a:schemeClr val="tx1"/>
                </a:solidFill>
                <a:prstDash val="solid"/>
                <a:headEnd type="none" w="med" len="med"/>
                <a:tailEnd type="none" w="med" len="med"/>
              </a:ln>
            </p:spPr>
          </p:sp>
          <p:sp>
            <p:nvSpPr>
              <p:cNvPr id="111657" name="直接连接符 111656"/>
              <p:cNvSpPr/>
              <p:nvPr/>
            </p:nvSpPr>
            <p:spPr>
              <a:xfrm>
                <a:off x="432" y="3408"/>
                <a:ext cx="1537" cy="0"/>
              </a:xfrm>
              <a:prstGeom prst="line">
                <a:avLst/>
              </a:prstGeom>
              <a:ln w="28575" cap="sq" cmpd="sng">
                <a:solidFill>
                  <a:schemeClr val="tx1"/>
                </a:solidFill>
                <a:prstDash val="solid"/>
                <a:headEnd type="none" w="med" len="med"/>
                <a:tailEnd type="none" w="med" len="med"/>
              </a:ln>
            </p:spPr>
          </p:sp>
          <p:sp>
            <p:nvSpPr>
              <p:cNvPr id="111658" name="直接连接符 111657"/>
              <p:cNvSpPr/>
              <p:nvPr/>
            </p:nvSpPr>
            <p:spPr>
              <a:xfrm>
                <a:off x="432" y="2611"/>
                <a:ext cx="1" cy="797"/>
              </a:xfrm>
              <a:prstGeom prst="line">
                <a:avLst/>
              </a:prstGeom>
              <a:ln w="28575" cap="sq" cmpd="sng">
                <a:solidFill>
                  <a:schemeClr val="tx1"/>
                </a:solidFill>
                <a:prstDash val="solid"/>
                <a:headEnd type="none" w="med" len="med"/>
                <a:tailEnd type="none" w="med" len="med"/>
              </a:ln>
            </p:spPr>
          </p:sp>
          <p:sp>
            <p:nvSpPr>
              <p:cNvPr id="111659" name="直接连接符 111658"/>
              <p:cNvSpPr/>
              <p:nvPr/>
            </p:nvSpPr>
            <p:spPr>
              <a:xfrm flipH="1">
                <a:off x="913" y="2611"/>
                <a:ext cx="2" cy="797"/>
              </a:xfrm>
              <a:prstGeom prst="line">
                <a:avLst/>
              </a:prstGeom>
              <a:ln w="12700" cap="flat" cmpd="sng">
                <a:solidFill>
                  <a:schemeClr val="tx1"/>
                </a:solidFill>
                <a:prstDash val="solid"/>
                <a:headEnd type="none" w="med" len="med"/>
                <a:tailEnd type="none" w="med" len="med"/>
              </a:ln>
            </p:spPr>
          </p:sp>
          <p:sp>
            <p:nvSpPr>
              <p:cNvPr id="111660" name="直接连接符 111659"/>
              <p:cNvSpPr/>
              <p:nvPr/>
            </p:nvSpPr>
            <p:spPr>
              <a:xfrm flipH="1">
                <a:off x="1441" y="2611"/>
                <a:ext cx="1" cy="797"/>
              </a:xfrm>
              <a:prstGeom prst="line">
                <a:avLst/>
              </a:prstGeom>
              <a:ln w="12700" cap="flat" cmpd="sng">
                <a:solidFill>
                  <a:schemeClr val="tx1"/>
                </a:solidFill>
                <a:prstDash val="solid"/>
                <a:headEnd type="none" w="med" len="med"/>
                <a:tailEnd type="none" w="med" len="med"/>
              </a:ln>
            </p:spPr>
          </p:sp>
          <p:sp>
            <p:nvSpPr>
              <p:cNvPr id="111661" name="直接连接符 111660"/>
              <p:cNvSpPr/>
              <p:nvPr/>
            </p:nvSpPr>
            <p:spPr>
              <a:xfrm>
                <a:off x="1969" y="2611"/>
                <a:ext cx="0" cy="797"/>
              </a:xfrm>
              <a:prstGeom prst="line">
                <a:avLst/>
              </a:prstGeom>
              <a:ln w="28575" cap="sq" cmpd="sng">
                <a:solidFill>
                  <a:schemeClr val="tx1"/>
                </a:solidFill>
                <a:prstDash val="solid"/>
                <a:headEnd type="none" w="med" len="med"/>
                <a:tailEnd type="none" w="med" len="med"/>
              </a:ln>
            </p:spPr>
          </p:sp>
        </p:grpSp>
        <p:sp>
          <p:nvSpPr>
            <p:cNvPr id="111662" name="文本框 111661"/>
            <p:cNvSpPr txBox="1"/>
            <p:nvPr/>
          </p:nvSpPr>
          <p:spPr>
            <a:xfrm>
              <a:off x="3264" y="528"/>
              <a:ext cx="1679" cy="271"/>
            </a:xfrm>
            <a:prstGeom prst="rect">
              <a:avLst/>
            </a:prstGeom>
            <a:noFill/>
            <a:ln w="9525">
              <a:noFill/>
            </a:ln>
          </p:spPr>
          <p:txBody>
            <a:bodyPr lIns="0" tIns="0" rIns="0" bIns="0">
              <a:spAutoFit/>
            </a:bodyPr>
            <a:lstStyle/>
            <a:p>
              <a:pPr>
                <a:spcBef>
                  <a:spcPct val="50000"/>
                </a:spcBef>
              </a:pPr>
              <a:r>
                <a:rPr lang="en-US" altLang="zh-CN" sz="2800" noProof="0" dirty="0">
                  <a:ln>
                    <a:noFill/>
                  </a:ln>
                  <a:effectLst/>
                  <a:uLnTx/>
                  <a:uFillTx/>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lang="en-US" altLang="zh-CN" sz="280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aseline="-30000">
                  <a:solidFill>
                    <a:schemeClr val="tx1"/>
                  </a:solidFill>
                  <a:latin typeface="Arial" panose="020B0604020202020204" pitchFamily="34" charset="0"/>
                  <a:ea typeface="宋体" panose="02010600030101010101" pitchFamily="2" charset="-122"/>
                </a:rPr>
                <a:t>C=‘c’ </a:t>
              </a:r>
              <a:r>
                <a:rPr lang="en-US" altLang="zh-CN" sz="2800">
                  <a:solidFill>
                    <a:schemeClr val="tx1"/>
                  </a:solidFill>
                  <a:latin typeface="Arial" panose="020B0604020202020204" pitchFamily="34" charset="0"/>
                  <a:ea typeface="宋体" panose="02010600030101010101" pitchFamily="2" charset="-122"/>
                </a:rPr>
                <a:t>(R)</a:t>
              </a:r>
            </a:p>
          </p:txBody>
        </p:sp>
      </p:grpSp>
      <p:sp>
        <p:nvSpPr>
          <p:cNvPr id="111664" name="任意多边形 111663"/>
          <p:cNvSpPr/>
          <p:nvPr/>
        </p:nvSpPr>
        <p:spPr>
          <a:xfrm>
            <a:off x="2127885" y="2870835"/>
            <a:ext cx="3346450" cy="1034415"/>
          </a:xfrm>
          <a:custGeom>
            <a:avLst/>
            <a:gdLst/>
            <a:ahLst/>
            <a:cxnLst/>
            <a:rect l="0" t="0" r="0" b="0"/>
            <a:pathLst>
              <a:path w="2352" h="600">
                <a:moveTo>
                  <a:pt x="0" y="576"/>
                </a:moveTo>
                <a:cubicBezTo>
                  <a:pt x="216" y="588"/>
                  <a:pt x="432" y="600"/>
                  <a:pt x="672" y="528"/>
                </a:cubicBezTo>
                <a:cubicBezTo>
                  <a:pt x="912" y="456"/>
                  <a:pt x="1160" y="232"/>
                  <a:pt x="1440" y="144"/>
                </a:cubicBezTo>
                <a:cubicBezTo>
                  <a:pt x="1720" y="56"/>
                  <a:pt x="2036" y="28"/>
                  <a:pt x="2352" y="0"/>
                </a:cubicBezTo>
              </a:path>
            </a:pathLst>
          </a:custGeom>
          <a:noFill/>
          <a:ln w="25400" cap="flat" cmpd="sng">
            <a:solidFill>
              <a:schemeClr val="accent1"/>
            </a:solidFill>
            <a:prstDash val="solid"/>
            <a:headEnd type="none" w="med" len="med"/>
            <a:tailEnd type="arrow" w="med" len="med"/>
          </a:ln>
        </p:spPr>
        <p:txBody>
          <a:bodyPr/>
          <a:lstStyle/>
          <a:p>
            <a:endParaRPr lang="zh-CN" altLang="en-US"/>
          </a:p>
        </p:txBody>
      </p:sp>
      <p:sp>
        <p:nvSpPr>
          <p:cNvPr id="111665" name="任意多边形 111664"/>
          <p:cNvSpPr/>
          <p:nvPr/>
        </p:nvSpPr>
        <p:spPr>
          <a:xfrm>
            <a:off x="7766685" y="2952750"/>
            <a:ext cx="965200" cy="2362200"/>
          </a:xfrm>
          <a:custGeom>
            <a:avLst/>
            <a:gdLst/>
            <a:ahLst/>
            <a:cxnLst/>
            <a:rect l="0" t="0" r="0" b="0"/>
            <a:pathLst>
              <a:path w="608" h="1488">
                <a:moveTo>
                  <a:pt x="0" y="0"/>
                </a:moveTo>
                <a:cubicBezTo>
                  <a:pt x="168" y="4"/>
                  <a:pt x="336" y="8"/>
                  <a:pt x="432" y="192"/>
                </a:cubicBezTo>
                <a:cubicBezTo>
                  <a:pt x="528" y="376"/>
                  <a:pt x="608" y="888"/>
                  <a:pt x="576" y="1104"/>
                </a:cubicBezTo>
                <a:cubicBezTo>
                  <a:pt x="544" y="1320"/>
                  <a:pt x="392" y="1404"/>
                  <a:pt x="240" y="1488"/>
                </a:cubicBezTo>
              </a:path>
            </a:pathLst>
          </a:custGeom>
          <a:noFill/>
          <a:ln w="25400" cap="flat" cmpd="sng">
            <a:solidFill>
              <a:schemeClr val="accent1"/>
            </a:solidFill>
            <a:prstDash val="solid"/>
            <a:headEnd type="none" w="med" len="med"/>
            <a:tailEnd type="arrow"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74</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70574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1664"/>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111647"/>
                                        </p:tgtEl>
                                        <p:attrNameLst>
                                          <p:attrName>style.visibility</p:attrName>
                                        </p:attrNameLst>
                                      </p:cBhvr>
                                      <p:to>
                                        <p:strVal val="visible"/>
                                      </p:to>
                                    </p:set>
                                    <p:animEffect transition="in" filter="blinds(horizontal)">
                                      <p:cBhvr>
                                        <p:cTn id="10" dur="500"/>
                                        <p:tgtEl>
                                          <p:spTgt spid="11164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1665"/>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11646"/>
                                        </p:tgtEl>
                                        <p:attrNameLst>
                                          <p:attrName>style.visibility</p:attrName>
                                        </p:attrNameLst>
                                      </p:cBhvr>
                                      <p:to>
                                        <p:strVal val="visible"/>
                                      </p:to>
                                    </p:set>
                                  </p:childTnLst>
                                </p:cTn>
                              </p:par>
                            </p:childTnLst>
                          </p:cTn>
                        </p:par>
                        <p:par>
                          <p:cTn id="18" fill="hold">
                            <p:stCondLst>
                              <p:cond delay="1000"/>
                            </p:stCondLst>
                            <p:childTnLst>
                              <p:par>
                                <p:cTn id="19" presetID="3" presetClass="entr" presetSubtype="10" fill="hold" nodeType="afterEffect">
                                  <p:stCondLst>
                                    <p:cond delay="0"/>
                                  </p:stCondLst>
                                  <p:childTnLst>
                                    <p:set>
                                      <p:cBhvr>
                                        <p:cTn id="20" dur="1" fill="hold">
                                          <p:stCondLst>
                                            <p:cond delay="0"/>
                                          </p:stCondLst>
                                        </p:cTn>
                                        <p:tgtEl>
                                          <p:spTgt spid="111635"/>
                                        </p:tgtEl>
                                        <p:attrNameLst>
                                          <p:attrName>style.visibility</p:attrName>
                                        </p:attrNameLst>
                                      </p:cBhvr>
                                      <p:to>
                                        <p:strVal val="visible"/>
                                      </p:to>
                                    </p:set>
                                    <p:animEffect transition="in" filter="blinds(horizontal)">
                                      <p:cBhvr>
                                        <p:cTn id="21" dur="500"/>
                                        <p:tgtEl>
                                          <p:spTgt spid="11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11164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495290" y="3014345"/>
            <a:ext cx="3250565" cy="2065655"/>
          </a:xfrm>
          <a:prstGeom prst="rect">
            <a:avLst/>
          </a:prstGeom>
        </p:spPr>
      </p:pic>
      <p:sp>
        <p:nvSpPr>
          <p:cNvPr id="80898" name="标题 80897"/>
          <p:cNvSpPr>
            <a:spLocks noGrp="1"/>
          </p:cNvSpPr>
          <p:nvPr>
            <p:ph type="title"/>
          </p:nvPr>
        </p:nvSpPr>
        <p:spPr/>
        <p:txBody>
          <a:bodyPr anchor="ctr"/>
          <a:lstStyle/>
          <a:p>
            <a:r>
              <a:rPr lang="en-US" altLang="zh-CN" dirty="0"/>
              <a:t> </a:t>
            </a:r>
            <a:r>
              <a:rPr lang="zh-CN" altLang="en-US" dirty="0"/>
              <a:t>关</a:t>
            </a:r>
            <a:r>
              <a:rPr lang="zh-CN" altLang="en-US" dirty="0" smtClean="0"/>
              <a:t>系</a:t>
            </a:r>
            <a:r>
              <a:rPr lang="zh-CN" altLang="en-US" dirty="0"/>
              <a:t>运算</a:t>
            </a:r>
            <a:r>
              <a:rPr lang="en-US" altLang="zh-CN" dirty="0" smtClean="0"/>
              <a:t>-</a:t>
            </a:r>
            <a:r>
              <a:rPr lang="zh-CN" altLang="en-US" dirty="0"/>
              <a:t>数据查询</a:t>
            </a:r>
          </a:p>
        </p:txBody>
      </p:sp>
      <p:sp>
        <p:nvSpPr>
          <p:cNvPr id="80899" name="文本占位符 80898"/>
          <p:cNvSpPr>
            <a:spLocks noGrp="1"/>
          </p:cNvSpPr>
          <p:nvPr>
            <p:ph type="body" idx="1"/>
          </p:nvPr>
        </p:nvSpPr>
        <p:spPr>
          <a:xfrm>
            <a:off x="-5715" y="1143000"/>
            <a:ext cx="8905240" cy="5410200"/>
          </a:xfrm>
        </p:spPr>
        <p:txBody>
          <a:bodyPr/>
          <a:lstStyle/>
          <a:p>
            <a:pPr>
              <a:lnSpc>
                <a:spcPct val="100000"/>
              </a:lnSpc>
            </a:pPr>
            <a:r>
              <a:rPr lang="zh-CN" altLang="en-US" dirty="0"/>
              <a:t>单张表内的数据查询操</a:t>
            </a:r>
            <a:r>
              <a:rPr lang="zh-CN" altLang="en-US" dirty="0" smtClean="0"/>
              <a:t>作</a:t>
            </a:r>
            <a:endParaRPr lang="zh-CN" altLang="en-US" dirty="0"/>
          </a:p>
          <a:p>
            <a:pPr lvl="1">
              <a:lnSpc>
                <a:spcPct val="100000"/>
              </a:lnSpc>
            </a:pPr>
            <a:r>
              <a:rPr lang="zh-CN" altLang="en-US" dirty="0"/>
              <a:t>目标</a:t>
            </a:r>
          </a:p>
          <a:p>
            <a:pPr lvl="2">
              <a:lnSpc>
                <a:spcPct val="100000"/>
              </a:lnSpc>
            </a:pPr>
            <a:r>
              <a:rPr lang="zh-CN" altLang="en-US" dirty="0"/>
              <a:t>在一张表内查询获得在指定行</a:t>
            </a:r>
            <a:r>
              <a:rPr lang="en-US" altLang="zh-CN" dirty="0"/>
              <a:t>(</a:t>
            </a:r>
            <a:r>
              <a:rPr lang="zh-CN" altLang="en-US" dirty="0"/>
              <a:t>元组</a:t>
            </a:r>
            <a:r>
              <a:rPr lang="en-US" altLang="zh-CN" dirty="0"/>
              <a:t>)</a:t>
            </a:r>
            <a:r>
              <a:rPr lang="zh-CN" altLang="en-US" dirty="0"/>
              <a:t>的指定列</a:t>
            </a:r>
            <a:r>
              <a:rPr lang="en-US" altLang="zh-CN" dirty="0"/>
              <a:t>(</a:t>
            </a:r>
            <a:r>
              <a:rPr lang="zh-CN" altLang="en-US" dirty="0"/>
              <a:t>属性</a:t>
            </a:r>
            <a:r>
              <a:rPr lang="en-US" altLang="zh-CN" dirty="0"/>
              <a:t>)</a:t>
            </a:r>
            <a:r>
              <a:rPr lang="zh-CN" altLang="en-US" dirty="0"/>
              <a:t>上的元组分量</a:t>
            </a:r>
            <a:r>
              <a:rPr lang="en-US" altLang="zh-CN" dirty="0"/>
              <a:t>(</a:t>
            </a:r>
            <a:r>
              <a:rPr lang="zh-CN" altLang="en-US" dirty="0"/>
              <a:t>属性值</a:t>
            </a:r>
            <a:r>
              <a:rPr lang="en-US" altLang="zh-CN" dirty="0"/>
              <a:t>)</a:t>
            </a:r>
          </a:p>
          <a:p>
            <a:pPr lvl="2">
              <a:lnSpc>
                <a:spcPct val="100000"/>
              </a:lnSpc>
            </a:pPr>
            <a:r>
              <a:rPr lang="zh-CN" altLang="en-US" dirty="0"/>
              <a:t>如</a:t>
            </a:r>
            <a:r>
              <a:rPr lang="zh-CN" altLang="en-US" dirty="0" smtClean="0"/>
              <a:t> </a:t>
            </a:r>
            <a:r>
              <a:rPr lang="zh-CN" altLang="en-US" dirty="0"/>
              <a:t>查询演员Jane Fonda的地址</a:t>
            </a:r>
          </a:p>
          <a:p>
            <a:pPr lvl="1">
              <a:lnSpc>
                <a:spcPct val="100000"/>
              </a:lnSpc>
            </a:pPr>
            <a:r>
              <a:rPr lang="zh-CN" altLang="en-US" dirty="0"/>
              <a:t>操作过程</a:t>
            </a:r>
          </a:p>
          <a:p>
            <a:pPr lvl="2">
              <a:lnSpc>
                <a:spcPct val="100000"/>
              </a:lnSpc>
            </a:pPr>
            <a:r>
              <a:rPr lang="zh-CN" altLang="en-US" dirty="0">
                <a:solidFill>
                  <a:srgbClr val="0000FF"/>
                </a:solidFill>
                <a:sym typeface="+mn-ea"/>
              </a:rPr>
              <a:t>行（元组）选择</a:t>
            </a:r>
            <a:endParaRPr lang="en-US" altLang="zh-CN" dirty="0"/>
          </a:p>
          <a:p>
            <a:pPr lvl="3">
              <a:lnSpc>
                <a:spcPct val="100000"/>
              </a:lnSpc>
            </a:pPr>
            <a:r>
              <a:rPr lang="zh-CN" altLang="en-US" sz="2400" dirty="0">
                <a:sym typeface="+mn-ea"/>
              </a:rPr>
              <a:t>选择满足某些逻辑条件的元组</a:t>
            </a:r>
          </a:p>
          <a:p>
            <a:pPr lvl="2">
              <a:lnSpc>
                <a:spcPct val="100000"/>
              </a:lnSpc>
            </a:pPr>
            <a:r>
              <a:rPr lang="zh-CN" altLang="en-US" dirty="0">
                <a:solidFill>
                  <a:srgbClr val="0000FF"/>
                </a:solidFill>
                <a:sym typeface="+mn-ea"/>
              </a:rPr>
              <a:t>列（属性）指定</a:t>
            </a:r>
            <a:endParaRPr lang="en-US" altLang="zh-CN" dirty="0"/>
          </a:p>
          <a:p>
            <a:pPr lvl="3">
              <a:lnSpc>
                <a:spcPct val="100000"/>
              </a:lnSpc>
            </a:pPr>
            <a:r>
              <a:rPr lang="zh-CN" altLang="en-US" sz="2400" dirty="0">
                <a:sym typeface="+mn-ea"/>
              </a:rPr>
              <a:t>指定关系中的一些属性</a:t>
            </a:r>
            <a:endParaRPr lang="zh-CN" altLang="en-US" sz="2800" dirty="0">
              <a:sym typeface="+mn-ea"/>
            </a:endParaRPr>
          </a:p>
          <a:p>
            <a:pPr lvl="2">
              <a:lnSpc>
                <a:spcPct val="100000"/>
              </a:lnSpc>
            </a:pPr>
            <a:endParaRPr lang="zh-CN" altLang="en-US" dirty="0">
              <a:solidFill>
                <a:srgbClr val="FF0000"/>
              </a:solidFill>
              <a:sym typeface="+mn-ea"/>
            </a:endParaRPr>
          </a:p>
          <a:p>
            <a:pPr lvl="3">
              <a:lnSpc>
                <a:spcPct val="100000"/>
              </a:lnSpc>
            </a:pPr>
            <a:endParaRPr lang="zh-CN" altLang="en-US" dirty="0"/>
          </a:p>
          <a:p>
            <a:pPr lvl="4">
              <a:lnSpc>
                <a:spcPct val="100000"/>
              </a:lnSpc>
            </a:pPr>
            <a:endParaRPr lang="zh-CN" altLang="en-US" sz="1400" dirty="0"/>
          </a:p>
          <a:p>
            <a:pPr lvl="3">
              <a:lnSpc>
                <a:spcPct val="100000"/>
              </a:lnSpc>
            </a:pPr>
            <a:endParaRPr lang="zh-CN" altLang="en-US" dirty="0"/>
          </a:p>
        </p:txBody>
      </p:sp>
      <p:sp>
        <p:nvSpPr>
          <p:cNvPr id="80971" name="右箭头 80970"/>
          <p:cNvSpPr/>
          <p:nvPr/>
        </p:nvSpPr>
        <p:spPr>
          <a:xfrm>
            <a:off x="5495290" y="4948555"/>
            <a:ext cx="3159760" cy="152400"/>
          </a:xfrm>
          <a:prstGeom prst="rightArrow">
            <a:avLst>
              <a:gd name="adj1" fmla="val 50000"/>
              <a:gd name="adj2" fmla="val 387500"/>
            </a:avLst>
          </a:prstGeom>
          <a:solidFill>
            <a:schemeClr val="accent1">
              <a:alpha val="50000"/>
            </a:schemeClr>
          </a:solidFill>
          <a:ln w="9525" cap="flat" cmpd="sng">
            <a:solidFill>
              <a:schemeClr val="tx1"/>
            </a:solidFill>
            <a:prstDash val="solid"/>
            <a:miter/>
            <a:headEnd type="none" w="med" len="med"/>
            <a:tailEnd type="none" w="med" len="med"/>
          </a:ln>
        </p:spPr>
        <p:txBody>
          <a:bodyPr/>
          <a:lstStyle/>
          <a:p>
            <a:endParaRPr lang="zh-CN" altLang="en-US"/>
          </a:p>
        </p:txBody>
      </p:sp>
      <p:sp>
        <p:nvSpPr>
          <p:cNvPr id="80981" name="任意多边形 80980"/>
          <p:cNvSpPr/>
          <p:nvPr/>
        </p:nvSpPr>
        <p:spPr>
          <a:xfrm>
            <a:off x="4037330" y="3911600"/>
            <a:ext cx="1703705" cy="1016000"/>
          </a:xfrm>
          <a:custGeom>
            <a:avLst/>
            <a:gdLst/>
            <a:ahLst/>
            <a:cxnLst/>
            <a:rect l="0" t="0" r="0" b="0"/>
            <a:pathLst>
              <a:path w="960" h="640">
                <a:moveTo>
                  <a:pt x="0" y="16"/>
                </a:moveTo>
                <a:cubicBezTo>
                  <a:pt x="228" y="8"/>
                  <a:pt x="456" y="0"/>
                  <a:pt x="576" y="64"/>
                </a:cubicBezTo>
                <a:cubicBezTo>
                  <a:pt x="696" y="128"/>
                  <a:pt x="656" y="304"/>
                  <a:pt x="720" y="400"/>
                </a:cubicBezTo>
                <a:cubicBezTo>
                  <a:pt x="784" y="496"/>
                  <a:pt x="872" y="568"/>
                  <a:pt x="960" y="640"/>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72" name="下箭头 80971"/>
          <p:cNvSpPr/>
          <p:nvPr/>
        </p:nvSpPr>
        <p:spPr>
          <a:xfrm>
            <a:off x="7120890" y="3145790"/>
            <a:ext cx="228600" cy="1802765"/>
          </a:xfrm>
          <a:prstGeom prst="downArrow">
            <a:avLst>
              <a:gd name="adj1" fmla="val 37500"/>
              <a:gd name="adj2" fmla="val 157334"/>
            </a:avLst>
          </a:prstGeom>
          <a:solidFill>
            <a:srgbClr val="CCFFFF">
              <a:alpha val="50000"/>
            </a:srgbClr>
          </a:solidFill>
          <a:ln w="9525" cap="flat" cmpd="sng">
            <a:solidFill>
              <a:schemeClr val="tx1"/>
            </a:solidFill>
            <a:prstDash val="solid"/>
            <a:miter/>
            <a:headEnd type="none" w="med" len="med"/>
            <a:tailEnd type="none" w="med" len="med"/>
          </a:ln>
        </p:spPr>
        <p:txBody>
          <a:bodyPr/>
          <a:lstStyle/>
          <a:p>
            <a:endParaRPr lang="zh-CN" altLang="en-US"/>
          </a:p>
        </p:txBody>
      </p:sp>
      <p:sp>
        <p:nvSpPr>
          <p:cNvPr id="80986" name="任意多边形 80985"/>
          <p:cNvSpPr/>
          <p:nvPr/>
        </p:nvSpPr>
        <p:spPr>
          <a:xfrm>
            <a:off x="3955415" y="4637405"/>
            <a:ext cx="2767330" cy="879475"/>
          </a:xfrm>
          <a:custGeom>
            <a:avLst/>
            <a:gdLst/>
            <a:ahLst/>
            <a:cxnLst/>
            <a:rect l="0" t="0" r="0" b="0"/>
            <a:pathLst>
              <a:path w="2112" h="720">
                <a:moveTo>
                  <a:pt x="0" y="8"/>
                </a:moveTo>
                <a:cubicBezTo>
                  <a:pt x="284" y="4"/>
                  <a:pt x="568" y="0"/>
                  <a:pt x="720" y="104"/>
                </a:cubicBezTo>
                <a:cubicBezTo>
                  <a:pt x="872" y="208"/>
                  <a:pt x="720" y="544"/>
                  <a:pt x="912" y="632"/>
                </a:cubicBezTo>
                <a:cubicBezTo>
                  <a:pt x="1104" y="720"/>
                  <a:pt x="1672" y="688"/>
                  <a:pt x="1872" y="632"/>
                </a:cubicBezTo>
                <a:cubicBezTo>
                  <a:pt x="2072" y="576"/>
                  <a:pt x="2092" y="436"/>
                  <a:pt x="2112" y="296"/>
                </a:cubicBezTo>
              </a:path>
            </a:pathLst>
          </a:custGeom>
          <a:noFill/>
          <a:ln w="25400" cap="flat" cmpd="sng">
            <a:solidFill>
              <a:schemeClr val="tx1"/>
            </a:solidFill>
            <a:prstDash val="solid"/>
            <a:headEnd type="none" w="med" len="med"/>
            <a:tailEnd type="arrow" w="med" len="med"/>
          </a:ln>
        </p:spPr>
        <p:txBody>
          <a:bodyPr/>
          <a:lstStyle/>
          <a:p>
            <a:endParaRPr lang="zh-CN" altLang="en-US"/>
          </a:p>
        </p:txBody>
      </p:sp>
      <p:sp>
        <p:nvSpPr>
          <p:cNvPr id="80989" name="椭圆 80988"/>
          <p:cNvSpPr/>
          <p:nvPr/>
        </p:nvSpPr>
        <p:spPr>
          <a:xfrm>
            <a:off x="6664960" y="4775200"/>
            <a:ext cx="773430" cy="304800"/>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3" name="文本框 2"/>
          <p:cNvSpPr txBox="1"/>
          <p:nvPr/>
        </p:nvSpPr>
        <p:spPr>
          <a:xfrm>
            <a:off x="5528310" y="2707640"/>
            <a:ext cx="1910080" cy="306705"/>
          </a:xfrm>
          <a:prstGeom prst="rect">
            <a:avLst/>
          </a:prstGeom>
          <a:noFill/>
        </p:spPr>
        <p:txBody>
          <a:bodyPr wrap="square" rtlCol="0">
            <a:spAutoFit/>
          </a:bodyPr>
          <a:lstStyle/>
          <a:p>
            <a:r>
              <a:rPr lang="en-US" altLang="zh-CN" sz="1400">
                <a:latin typeface="新宋体" panose="02010609030101010101" charset="-122"/>
                <a:ea typeface="新宋体" panose="02010609030101010101" charset="-122"/>
                <a:cs typeface="Tahoma" panose="020B0604030504040204" pitchFamily="34" charset="0"/>
              </a:rPr>
              <a:t>moviestar</a:t>
            </a:r>
          </a:p>
        </p:txBody>
      </p:sp>
      <p:sp>
        <p:nvSpPr>
          <p:cNvPr id="4" name="文本框 3"/>
          <p:cNvSpPr txBox="1"/>
          <p:nvPr/>
        </p:nvSpPr>
        <p:spPr>
          <a:xfrm>
            <a:off x="1066800" y="5688330"/>
            <a:ext cx="5739765" cy="903605"/>
          </a:xfrm>
          <a:prstGeom prst="rect">
            <a:avLst/>
          </a:prstGeom>
          <a:noFill/>
        </p:spPr>
        <p:txBody>
          <a:bodyPr wrap="square" rtlCol="0">
            <a:spAutoFit/>
          </a:bodyPr>
          <a:lstStyle/>
          <a:p>
            <a:pPr marL="0" lvl="1"/>
            <a:r>
              <a:rPr lang="en-US" altLang="zh-CN">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baseline="-25000">
                <a:latin typeface="Arial" panose="020B0604020202020204" pitchFamily="34" charset="0"/>
                <a:ea typeface="楷体" panose="02010609060101010101" charset="-122"/>
                <a:sym typeface="Symbol" panose="05050102010706020507" pitchFamily="18" charset="2"/>
              </a:rPr>
              <a:t>address</a:t>
            </a:r>
            <a:r>
              <a:rPr lang="en-US" altLang="zh-CN">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name＝'Jane Fonda'</a:t>
            </a:r>
            <a:r>
              <a:rPr lang="zh-CN" altLang="en-US" dirty="0">
                <a:cs typeface="楷体" panose="02010609060101010101" charset="-122"/>
                <a:sym typeface="+mn-ea"/>
              </a:rPr>
              <a:t> (moviestar)</a:t>
            </a:r>
            <a:r>
              <a:rPr lang="en-US" altLang="zh-CN" dirty="0">
                <a:cs typeface="楷体" panose="02010609060101010101" charset="-122"/>
                <a:sym typeface="+mn-ea"/>
              </a:rPr>
              <a:t>)</a:t>
            </a:r>
            <a:endParaRPr lang="zh-CN" altLang="en-US" dirty="0">
              <a:cs typeface="楷体" panose="02010609060101010101" charset="-122"/>
              <a:sym typeface="+mn-ea"/>
            </a:endParaRPr>
          </a:p>
          <a:p>
            <a:endParaRPr lang="zh-CN" altLang="en-US"/>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75</a:t>
            </a:fld>
            <a:endParaRPr lang="zh-CN" altLang="en-US" strike="noStrike" noProof="1">
              <a:latin typeface="Times New Roman" panose="02020603050405020304" pitchFamily="18" charset="0"/>
              <a:ea typeface="宋体" panose="02010600030101010101" pitchFamily="2" charset="-122"/>
            </a:endParaRPr>
          </a:p>
        </p:txBody>
      </p:sp>
      <p:sp>
        <p:nvSpPr>
          <p:cNvPr id="6" name="Oval Callout 5"/>
          <p:cNvSpPr/>
          <p:nvPr/>
        </p:nvSpPr>
        <p:spPr>
          <a:xfrm>
            <a:off x="4765201" y="624568"/>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a:latin typeface="微软雅黑" panose="020B0503020204020204" pitchFamily="34" charset="-122"/>
                <a:ea typeface="微软雅黑" panose="020B0503020204020204" pitchFamily="34" charset="-122"/>
              </a:rPr>
              <a:t>顺</a:t>
            </a:r>
            <a:r>
              <a:rPr lang="zh-CN" altLang="en-US" b="0" dirty="0" smtClean="0">
                <a:latin typeface="微软雅黑" panose="020B0503020204020204" pitchFamily="34" charset="-122"/>
                <a:ea typeface="微软雅黑" panose="020B0503020204020204" pitchFamily="34" charset="-122"/>
              </a:rPr>
              <a:t>序</a:t>
            </a:r>
            <a:r>
              <a:rPr lang="zh-CN" altLang="en-US" b="0" dirty="0">
                <a:latin typeface="微软雅黑" panose="020B0503020204020204" pitchFamily="34" charset="-122"/>
                <a:ea typeface="微软雅黑" panose="020B0503020204020204" pitchFamily="34" charset="-122"/>
              </a:rPr>
              <a:t>问</a:t>
            </a:r>
            <a:r>
              <a:rPr lang="zh-CN" altLang="en-US" b="0" dirty="0" smtClean="0">
                <a:latin typeface="微软雅黑" panose="020B0503020204020204" pitchFamily="34" charset="-122"/>
                <a:ea typeface="微软雅黑" panose="020B0503020204020204" pitchFamily="34" charset="-122"/>
              </a:rPr>
              <a:t>题？现在先选择，可以先投影吗？</a:t>
            </a:r>
            <a:endParaRPr 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50132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500" fill="hold">
                                          <p:stCondLst>
                                            <p:cond delay="0"/>
                                          </p:stCondLst>
                                        </p:cTn>
                                        <p:tgtEl>
                                          <p:spTgt spid="80981"/>
                                        </p:tgtEl>
                                        <p:attrNameLst>
                                          <p:attrName>style.visibility</p:attrName>
                                        </p:attrNameLst>
                                      </p:cBhvr>
                                      <p:to>
                                        <p:strVal val="visible"/>
                                      </p:to>
                                    </p:set>
                                    <p:animEffect transition="in" filter="wipe(left)">
                                      <p:cBhvr>
                                        <p:cTn id="19" dur="500"/>
                                        <p:tgtEl>
                                          <p:spTgt spid="809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500" fill="hold">
                                          <p:stCondLst>
                                            <p:cond delay="0"/>
                                          </p:stCondLst>
                                        </p:cTn>
                                        <p:tgtEl>
                                          <p:spTgt spid="80971"/>
                                        </p:tgtEl>
                                        <p:attrNameLst>
                                          <p:attrName>style.visibility</p:attrName>
                                        </p:attrNameLst>
                                      </p:cBhvr>
                                      <p:to>
                                        <p:strVal val="visible"/>
                                      </p:to>
                                    </p:set>
                                    <p:animEffect transition="in" filter="wipe(left)">
                                      <p:cBhvr>
                                        <p:cTn id="24" dur="500"/>
                                        <p:tgtEl>
                                          <p:spTgt spid="809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0972"/>
                                        </p:tgtEl>
                                        <p:attrNameLst>
                                          <p:attrName>style.visibility</p:attrName>
                                        </p:attrNameLst>
                                      </p:cBhvr>
                                      <p:to>
                                        <p:strVal val="visible"/>
                                      </p:to>
                                    </p:set>
                                    <p:animEffect transition="in" filter="wipe(up)">
                                      <p:cBhvr>
                                        <p:cTn id="29" dur="500"/>
                                        <p:tgtEl>
                                          <p:spTgt spid="809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0986"/>
                                        </p:tgtEl>
                                        <p:attrNameLst>
                                          <p:attrName>style.visibility</p:attrName>
                                        </p:attrNameLst>
                                      </p:cBhvr>
                                      <p:to>
                                        <p:strVal val="visible"/>
                                      </p:to>
                                    </p:set>
                                    <p:animEffect transition="in" filter="wipe(left)">
                                      <p:cBhvr>
                                        <p:cTn id="34" dur="500"/>
                                        <p:tgtEl>
                                          <p:spTgt spid="8098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809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71" grpId="0" bldLvl="0" animBg="1"/>
      <p:bldP spid="80981" grpId="0" animBg="1"/>
      <p:bldP spid="80972" grpId="0" bldLvl="0" animBg="1"/>
      <p:bldP spid="80986" grpId="0" bldLvl="0" animBg="1"/>
      <p:bldP spid="80989" grpId="0" animBg="1"/>
      <p:bldP spid="4" grpId="0"/>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思考</a:t>
            </a:r>
          </a:p>
        </p:txBody>
      </p:sp>
      <p:sp>
        <p:nvSpPr>
          <p:cNvPr id="3" name="内容占位符 2"/>
          <p:cNvSpPr>
            <a:spLocks noGrp="1"/>
          </p:cNvSpPr>
          <p:nvPr>
            <p:ph idx="1"/>
          </p:nvPr>
        </p:nvSpPr>
        <p:spPr/>
        <p:txBody>
          <a:bodyPr/>
          <a:lstStyle/>
          <a:p>
            <a:r>
              <a:rPr lang="zh-CN" altLang="en-US" dirty="0"/>
              <a:t>两种方法表示</a:t>
            </a:r>
            <a:r>
              <a:rPr lang="en-US" altLang="zh-CN" dirty="0"/>
              <a:t>Fox</a:t>
            </a:r>
            <a:r>
              <a:rPr lang="zh-CN" altLang="en-US" dirty="0"/>
              <a:t>制作的至少</a:t>
            </a:r>
            <a:r>
              <a:rPr lang="en-US" altLang="zh-CN" dirty="0"/>
              <a:t>100</a:t>
            </a:r>
            <a:r>
              <a:rPr lang="zh-CN" altLang="en-US" dirty="0"/>
              <a:t>分钟的电影的名称和年份</a:t>
            </a: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76</a:t>
            </a:fld>
            <a:endParaRPr lang="zh-CN" altLang="en-US" strike="noStrike" noProof="1">
              <a:latin typeface="Times New Roman" panose="02020603050405020304" pitchFamily="18" charset="0"/>
              <a:ea typeface="宋体" panose="02010600030101010101" pitchFamily="2" charset="-122"/>
            </a:endParaRPr>
          </a:p>
        </p:txBody>
      </p:sp>
      <p:sp>
        <p:nvSpPr>
          <p:cNvPr id="5" name="文本框 4"/>
          <p:cNvSpPr txBox="1"/>
          <p:nvPr/>
        </p:nvSpPr>
        <p:spPr>
          <a:xfrm>
            <a:off x="509270" y="2759710"/>
            <a:ext cx="8446135" cy="903605"/>
          </a:xfrm>
          <a:prstGeom prst="rect">
            <a:avLst/>
          </a:prstGeom>
          <a:noFill/>
        </p:spPr>
        <p:txBody>
          <a:bodyPr wrap="square" rtlCol="0">
            <a:spAutoFit/>
          </a:bodyPr>
          <a:lstStyle/>
          <a:p>
            <a:pPr marL="0" lvl="1"/>
            <a:r>
              <a:rPr lang="en-US" altLang="zh-CN">
                <a:solidFill>
                  <a:srgbClr val="0000FF"/>
                </a:solidFill>
                <a:latin typeface="Arial" panose="020B0604020202020204" pitchFamily="34" charset="0"/>
                <a:ea typeface="楷体" panose="02010609060101010101" charset="-122"/>
                <a:sym typeface="Symbol" panose="05050102010706020507" pitchFamily="18" charset="2"/>
              </a:rPr>
              <a:t></a:t>
            </a:r>
            <a:r>
              <a:rPr lang="en-US" altLang="zh-CN" baseline="-25000">
                <a:latin typeface="Arial" panose="020B0604020202020204" pitchFamily="34" charset="0"/>
                <a:ea typeface="楷体" panose="02010609060101010101" charset="-122"/>
                <a:sym typeface="Symbol" panose="05050102010706020507" pitchFamily="18" charset="2"/>
              </a:rPr>
              <a:t>title,year</a:t>
            </a:r>
            <a:r>
              <a:rPr lang="en-US" altLang="zh-CN">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studioname＝'</a:t>
            </a:r>
            <a:r>
              <a:rPr lang="en-US" altLang="zh-CN" baseline="-25000" dirty="0">
                <a:cs typeface="楷体" panose="02010609060101010101" charset="-122"/>
                <a:sym typeface="+mn-ea"/>
              </a:rPr>
              <a:t>Fox</a:t>
            </a:r>
            <a:r>
              <a:rPr lang="zh-CN" altLang="en-US" baseline="-25000" dirty="0">
                <a:cs typeface="楷体" panose="02010609060101010101" charset="-122"/>
                <a:sym typeface="+mn-ea"/>
              </a:rPr>
              <a:t>'</a:t>
            </a:r>
            <a:r>
              <a:rPr lang="zh-CN" altLang="en-US" dirty="0">
                <a:cs typeface="楷体" panose="02010609060101010101" charset="-122"/>
                <a:sym typeface="+mn-ea"/>
              </a:rPr>
              <a:t> (movies)</a:t>
            </a:r>
            <a:r>
              <a:rPr lang="en-US" altLang="zh-CN" spc="30" noProof="0" dirty="0" smtClean="0">
                <a:ln>
                  <a:noFill/>
                </a:ln>
                <a:effectLst>
                  <a:outerShdw blurRad="38100" dist="38100" dir="2700000" algn="tl">
                    <a:srgbClr val="000000">
                      <a:alpha val="43137"/>
                    </a:srgbClr>
                  </a:outerShdw>
                </a:effectLst>
                <a:uLnTx/>
                <a:uFillTx/>
                <a:latin typeface="Lucida Sans Unicode" panose="020B0602030504020204" pitchFamily="34" charset="0"/>
                <a:ea typeface="+mn-ea"/>
                <a:sym typeface="Symbol" panose="05050102010706020507"/>
              </a:rPr>
              <a:t> </a:t>
            </a:r>
            <a:r>
              <a:rPr lang="zh-CN" altLang="en-US" dirty="0">
                <a:solidFill>
                  <a:srgbClr val="0000FF"/>
                </a:solidFill>
                <a:cs typeface="楷体" panose="02010609060101010101" charset="-122"/>
                <a:sym typeface="+mn-ea"/>
              </a:rPr>
              <a:t>σ</a:t>
            </a:r>
            <a:r>
              <a:rPr lang="en-US" altLang="zh-CN" baseline="-25000" dirty="0">
                <a:cs typeface="楷体" panose="02010609060101010101" charset="-122"/>
                <a:sym typeface="+mn-ea"/>
              </a:rPr>
              <a:t>length</a:t>
            </a:r>
            <a:r>
              <a:rPr lang="zh-CN" altLang="en-US" baseline="-25000" dirty="0">
                <a:latin typeface="宋体" panose="02010600030101010101" pitchFamily="2" charset="-122"/>
                <a:ea typeface="宋体" panose="02010600030101010101" pitchFamily="2" charset="-122"/>
                <a:cs typeface="楷体" panose="02010609060101010101" charset="-122"/>
                <a:sym typeface="+mn-ea"/>
              </a:rPr>
              <a:t>≧</a:t>
            </a:r>
            <a:r>
              <a:rPr lang="en-US" altLang="zh-CN" baseline="-25000" dirty="0">
                <a:latin typeface="宋体" panose="02010600030101010101" pitchFamily="2" charset="-122"/>
                <a:ea typeface="宋体" panose="02010600030101010101" pitchFamily="2" charset="-122"/>
                <a:cs typeface="楷体" panose="02010609060101010101" charset="-122"/>
                <a:sym typeface="+mn-ea"/>
              </a:rPr>
              <a:t>100</a:t>
            </a:r>
            <a:r>
              <a:rPr lang="zh-CN" altLang="en-US" dirty="0">
                <a:cs typeface="楷体" panose="02010609060101010101" charset="-122"/>
                <a:sym typeface="+mn-ea"/>
              </a:rPr>
              <a:t> (movies)</a:t>
            </a:r>
            <a:r>
              <a:rPr lang="en-US" altLang="zh-CN" dirty="0">
                <a:cs typeface="楷体" panose="02010609060101010101" charset="-122"/>
                <a:sym typeface="+mn-ea"/>
              </a:rPr>
              <a:t>)</a:t>
            </a:r>
            <a:endParaRPr lang="zh-CN" altLang="en-US" dirty="0">
              <a:solidFill>
                <a:srgbClr val="000099"/>
              </a:solidFill>
              <a:cs typeface="楷体" panose="02010609060101010101" charset="-122"/>
            </a:endParaRPr>
          </a:p>
          <a:p>
            <a:endParaRPr lang="zh-CN" altLang="en-US"/>
          </a:p>
        </p:txBody>
      </p:sp>
      <p:sp>
        <p:nvSpPr>
          <p:cNvPr id="6" name="文本框 5"/>
          <p:cNvSpPr txBox="1"/>
          <p:nvPr/>
        </p:nvSpPr>
        <p:spPr>
          <a:xfrm>
            <a:off x="348615" y="3926205"/>
            <a:ext cx="8446135" cy="903605"/>
          </a:xfrm>
          <a:prstGeom prst="rect">
            <a:avLst/>
          </a:prstGeom>
          <a:noFill/>
        </p:spPr>
        <p:txBody>
          <a:bodyPr wrap="square" rtlCol="0">
            <a:spAutoFit/>
          </a:bodyPr>
          <a:lstStyle/>
          <a:p>
            <a:pPr marL="0" lvl="1"/>
            <a:r>
              <a:rPr lang="en-US" altLang="zh-CN" dirty="0">
                <a:solidFill>
                  <a:srgbClr val="0000FF"/>
                </a:solidFill>
                <a:latin typeface="Arial" panose="020B0604020202020204" pitchFamily="34" charset="0"/>
                <a:ea typeface="楷体" panose="02010609060101010101" charset="-122"/>
                <a:sym typeface="Symbol" panose="05050102010706020507" pitchFamily="18" charset="2"/>
              </a:rPr>
              <a:t> </a:t>
            </a:r>
            <a:r>
              <a:rPr lang="en-US" altLang="zh-CN" baseline="-25000" dirty="0" err="1">
                <a:latin typeface="Arial" panose="020B0604020202020204" pitchFamily="34" charset="0"/>
                <a:ea typeface="楷体" panose="02010609060101010101" charset="-122"/>
                <a:sym typeface="Symbol" panose="05050102010706020507" pitchFamily="18" charset="2"/>
              </a:rPr>
              <a:t>title,year</a:t>
            </a:r>
            <a:r>
              <a:rPr lang="en-US" altLang="zh-CN" dirty="0">
                <a:latin typeface="Arial" panose="020B0604020202020204" pitchFamily="34" charset="0"/>
                <a:ea typeface="楷体" panose="02010609060101010101" charset="-122"/>
                <a:sym typeface="Symbol" panose="05050102010706020507" pitchFamily="18" charset="2"/>
              </a:rPr>
              <a:t>( </a:t>
            </a:r>
            <a:r>
              <a:rPr lang="zh-CN" altLang="en-US" dirty="0">
                <a:solidFill>
                  <a:srgbClr val="0000FF"/>
                </a:solidFill>
                <a:cs typeface="楷体" panose="02010609060101010101" charset="-122"/>
                <a:sym typeface="+mn-ea"/>
              </a:rPr>
              <a:t>σ</a:t>
            </a:r>
            <a:r>
              <a:rPr lang="zh-CN" altLang="en-US" baseline="-25000" dirty="0">
                <a:cs typeface="楷体" panose="02010609060101010101" charset="-122"/>
                <a:sym typeface="+mn-ea"/>
              </a:rPr>
              <a:t>studioname＝'</a:t>
            </a:r>
            <a:r>
              <a:rPr lang="en-US" altLang="zh-CN" baseline="-25000" dirty="0">
                <a:cs typeface="楷体" panose="02010609060101010101" charset="-122"/>
                <a:sym typeface="+mn-ea"/>
              </a:rPr>
              <a:t>Fox</a:t>
            </a:r>
            <a:r>
              <a:rPr lang="zh-CN" altLang="en-US" baseline="-25000" dirty="0">
                <a:cs typeface="楷体" panose="02010609060101010101" charset="-122"/>
                <a:sym typeface="+mn-ea"/>
              </a:rPr>
              <a:t>'</a:t>
            </a:r>
            <a:r>
              <a:rPr lang="zh-CN" altLang="en-US" dirty="0">
                <a:cs typeface="楷体" panose="02010609060101010101" charset="-122"/>
                <a:sym typeface="+mn-ea"/>
              </a:rPr>
              <a:t>  </a:t>
            </a:r>
            <a:r>
              <a:rPr lang="en-US" altLang="zh-CN" baseline="-25000" dirty="0">
                <a:cs typeface="楷体" panose="02010609060101010101" charset="-122"/>
                <a:sym typeface="+mn-ea"/>
              </a:rPr>
              <a:t>and</a:t>
            </a:r>
            <a:r>
              <a:rPr lang="en-US" altLang="zh-CN" dirty="0">
                <a:cs typeface="楷体" panose="02010609060101010101" charset="-122"/>
                <a:sym typeface="+mn-ea"/>
              </a:rPr>
              <a:t> </a:t>
            </a:r>
            <a:r>
              <a:rPr lang="en-US" altLang="zh-CN" baseline="-25000" dirty="0">
                <a:cs typeface="楷体" panose="02010609060101010101" charset="-122"/>
                <a:sym typeface="+mn-ea"/>
              </a:rPr>
              <a:t>length</a:t>
            </a:r>
            <a:r>
              <a:rPr lang="zh-CN" altLang="en-US" baseline="-25000" dirty="0">
                <a:latin typeface="宋体" panose="02010600030101010101" pitchFamily="2" charset="-122"/>
                <a:ea typeface="宋体" panose="02010600030101010101" pitchFamily="2" charset="-122"/>
                <a:cs typeface="楷体" panose="02010609060101010101" charset="-122"/>
                <a:sym typeface="+mn-ea"/>
              </a:rPr>
              <a:t>≧</a:t>
            </a:r>
            <a:r>
              <a:rPr lang="en-US" altLang="zh-CN" baseline="-25000" dirty="0">
                <a:latin typeface="宋体" panose="02010600030101010101" pitchFamily="2" charset="-122"/>
                <a:ea typeface="宋体" panose="02010600030101010101" pitchFamily="2" charset="-122"/>
                <a:cs typeface="楷体" panose="02010609060101010101" charset="-122"/>
                <a:sym typeface="+mn-ea"/>
              </a:rPr>
              <a:t>100</a:t>
            </a:r>
            <a:r>
              <a:rPr lang="zh-CN" altLang="en-US" dirty="0">
                <a:cs typeface="楷体" panose="02010609060101010101" charset="-122"/>
                <a:sym typeface="+mn-ea"/>
              </a:rPr>
              <a:t> (movies)</a:t>
            </a:r>
            <a:r>
              <a:rPr lang="en-US" altLang="zh-CN" dirty="0">
                <a:cs typeface="楷体" panose="02010609060101010101" charset="-122"/>
                <a:sym typeface="+mn-ea"/>
              </a:rPr>
              <a:t>)</a:t>
            </a:r>
            <a:endParaRPr lang="zh-CN" altLang="en-US" dirty="0">
              <a:solidFill>
                <a:srgbClr val="000099"/>
              </a:solidFill>
              <a:cs typeface="楷体" panose="02010609060101010101" charset="-122"/>
            </a:endParaRPr>
          </a:p>
          <a:p>
            <a:endParaRPr lang="zh-CN" altLang="en-US" dirty="0"/>
          </a:p>
        </p:txBody>
      </p:sp>
      <p:pic>
        <p:nvPicPr>
          <p:cNvPr id="7" name="Picture 4"/>
          <p:cNvPicPr>
            <a:picLocks noChangeAspect="1"/>
          </p:cNvPicPr>
          <p:nvPr/>
        </p:nvPicPr>
        <p:blipFill>
          <a:blip r:embed="rId2"/>
          <a:stretch>
            <a:fillRect/>
          </a:stretch>
        </p:blipFill>
        <p:spPr>
          <a:xfrm>
            <a:off x="4201130" y="4581129"/>
            <a:ext cx="4958941" cy="2311162"/>
          </a:xfrm>
          <a:prstGeom prst="rect">
            <a:avLst/>
          </a:prstGeom>
          <a:noFill/>
          <a:ln w="9525">
            <a:noFill/>
          </a:ln>
        </p:spPr>
      </p:pic>
    </p:spTree>
    <p:extLst>
      <p:ext uri="{BB962C8B-B14F-4D97-AF65-F5344CB8AC3E}">
        <p14:creationId xmlns:p14="http://schemas.microsoft.com/office/powerpoint/2010/main" val="36909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476672"/>
            <a:ext cx="6984776" cy="584775"/>
          </a:xfrm>
          <a:prstGeom prst="rect">
            <a:avLst/>
          </a:prstGeom>
          <a:noFill/>
        </p:spPr>
        <p:txBody>
          <a:bodyPr wrap="square" rtlCol="0">
            <a:spAutoFit/>
          </a:bodyPr>
          <a:lstStyle/>
          <a:p>
            <a:r>
              <a:rPr lang="en-US" altLang="zh-CN" sz="3200" dirty="0" smtClean="0">
                <a:solidFill>
                  <a:srgbClr val="0000FF"/>
                </a:solidFill>
              </a:rPr>
              <a:t>18/9 </a:t>
            </a:r>
            <a:r>
              <a:rPr lang="zh-CN" altLang="en-US" sz="3200" dirty="0" smtClean="0">
                <a:solidFill>
                  <a:srgbClr val="0000FF"/>
                </a:solidFill>
              </a:rPr>
              <a:t>回顾</a:t>
            </a:r>
            <a:endParaRPr lang="zh-CN" altLang="en-US" sz="3200" dirty="0">
              <a:solidFill>
                <a:srgbClr val="0000FF"/>
              </a:solidFill>
            </a:endParaRPr>
          </a:p>
        </p:txBody>
      </p:sp>
      <p:sp>
        <p:nvSpPr>
          <p:cNvPr id="3" name="椭圆 9"/>
          <p:cNvSpPr>
            <a:spLocks noChangeArrowheads="1"/>
          </p:cNvSpPr>
          <p:nvPr/>
        </p:nvSpPr>
        <p:spPr bwMode="auto">
          <a:xfrm>
            <a:off x="207963" y="1674143"/>
            <a:ext cx="1819275" cy="865187"/>
          </a:xfrm>
          <a:prstGeom prst="ellipse">
            <a:avLst/>
          </a:prstGeom>
          <a:solidFill>
            <a:schemeClr val="accent3">
              <a:lumMod val="75000"/>
            </a:schemeClr>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定义与术语</a:t>
            </a:r>
          </a:p>
        </p:txBody>
      </p:sp>
      <p:sp>
        <p:nvSpPr>
          <p:cNvPr id="4" name="椭圆 20"/>
          <p:cNvSpPr>
            <a:spLocks noChangeArrowheads="1"/>
          </p:cNvSpPr>
          <p:nvPr/>
        </p:nvSpPr>
        <p:spPr bwMode="auto">
          <a:xfrm>
            <a:off x="2789238" y="1670968"/>
            <a:ext cx="1703387" cy="865187"/>
          </a:xfrm>
          <a:prstGeom prst="ellipse">
            <a:avLst/>
          </a:prstGeom>
          <a:solidFill>
            <a:schemeClr val="tx1"/>
          </a:solid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关系模式与关系 </a:t>
            </a:r>
          </a:p>
        </p:txBody>
      </p:sp>
      <p:sp>
        <p:nvSpPr>
          <p:cNvPr id="5" name="右箭头 31"/>
          <p:cNvSpPr>
            <a:spLocks noChangeArrowheads="1"/>
          </p:cNvSpPr>
          <p:nvPr/>
        </p:nvSpPr>
        <p:spPr bwMode="auto">
          <a:xfrm>
            <a:off x="2214563" y="1897980"/>
            <a:ext cx="457200" cy="400050"/>
          </a:xfrm>
          <a:prstGeom prst="rightArrow">
            <a:avLst>
              <a:gd name="adj1" fmla="val 50000"/>
              <a:gd name="adj2" fmla="val 501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3200" b="1">
              <a:solidFill>
                <a:schemeClr val="bg1"/>
              </a:solidFill>
              <a:latin typeface="微软雅黑" panose="020B0503020204020204" pitchFamily="34" charset="-122"/>
              <a:ea typeface="微软雅黑" panose="020B0503020204020204" pitchFamily="34" charset="-122"/>
            </a:endParaRPr>
          </a:p>
        </p:txBody>
      </p:sp>
      <p:grpSp>
        <p:nvGrpSpPr>
          <p:cNvPr id="6" name="组合 5"/>
          <p:cNvGrpSpPr>
            <a:grpSpLocks/>
          </p:cNvGrpSpPr>
          <p:nvPr/>
        </p:nvGrpSpPr>
        <p:grpSpPr bwMode="auto">
          <a:xfrm>
            <a:off x="7380312" y="1417246"/>
            <a:ext cx="1413428" cy="2630094"/>
            <a:chOff x="9504363" y="1050925"/>
            <a:chExt cx="2002477" cy="2627913"/>
          </a:xfrm>
        </p:grpSpPr>
        <p:sp>
          <p:nvSpPr>
            <p:cNvPr id="7" name="AutoShape 3"/>
            <p:cNvSpPr>
              <a:spLocks/>
            </p:cNvSpPr>
            <p:nvPr/>
          </p:nvSpPr>
          <p:spPr bwMode="auto">
            <a:xfrm>
              <a:off x="9504363" y="1297044"/>
              <a:ext cx="590739" cy="226270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8" name="椭圆 52"/>
            <p:cNvSpPr>
              <a:spLocks noChangeArrowheads="1"/>
            </p:cNvSpPr>
            <p:nvPr/>
          </p:nvSpPr>
          <p:spPr bwMode="auto">
            <a:xfrm>
              <a:off x="10094913" y="3036288"/>
              <a:ext cx="1405426" cy="6425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差</a:t>
              </a:r>
            </a:p>
          </p:txBody>
        </p:sp>
        <p:sp>
          <p:nvSpPr>
            <p:cNvPr id="9" name="椭圆 53"/>
            <p:cNvSpPr>
              <a:spLocks noChangeArrowheads="1"/>
            </p:cNvSpPr>
            <p:nvPr/>
          </p:nvSpPr>
          <p:spPr bwMode="auto">
            <a:xfrm>
              <a:off x="10094424" y="1050925"/>
              <a:ext cx="1405426" cy="6425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并</a:t>
              </a:r>
            </a:p>
          </p:txBody>
        </p:sp>
        <p:sp>
          <p:nvSpPr>
            <p:cNvPr id="10" name="椭圆 54"/>
            <p:cNvSpPr>
              <a:spLocks noChangeArrowheads="1"/>
            </p:cNvSpPr>
            <p:nvPr/>
          </p:nvSpPr>
          <p:spPr bwMode="auto">
            <a:xfrm>
              <a:off x="10101414" y="2114247"/>
              <a:ext cx="1405426" cy="64255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交</a:t>
              </a:r>
            </a:p>
          </p:txBody>
        </p:sp>
      </p:grpSp>
      <p:grpSp>
        <p:nvGrpSpPr>
          <p:cNvPr id="11" name="组合 10"/>
          <p:cNvGrpSpPr>
            <a:grpSpLocks/>
          </p:cNvGrpSpPr>
          <p:nvPr/>
        </p:nvGrpSpPr>
        <p:grpSpPr bwMode="auto">
          <a:xfrm>
            <a:off x="7308304" y="4406021"/>
            <a:ext cx="1581371" cy="2425764"/>
            <a:chOff x="6171180" y="3484886"/>
            <a:chExt cx="1533539" cy="3526637"/>
          </a:xfrm>
        </p:grpSpPr>
        <p:sp>
          <p:nvSpPr>
            <p:cNvPr id="12" name="AutoShape 3"/>
            <p:cNvSpPr>
              <a:spLocks/>
            </p:cNvSpPr>
            <p:nvPr/>
          </p:nvSpPr>
          <p:spPr bwMode="auto">
            <a:xfrm>
              <a:off x="6171180" y="3815776"/>
              <a:ext cx="453840" cy="304204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13" name="椭圆 58"/>
            <p:cNvSpPr>
              <a:spLocks noChangeArrowheads="1"/>
            </p:cNvSpPr>
            <p:nvPr/>
          </p:nvSpPr>
          <p:spPr bwMode="auto">
            <a:xfrm>
              <a:off x="6596873" y="5253791"/>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连接</a:t>
              </a:r>
            </a:p>
          </p:txBody>
        </p:sp>
        <p:sp>
          <p:nvSpPr>
            <p:cNvPr id="14" name="椭圆 59"/>
            <p:cNvSpPr>
              <a:spLocks noChangeArrowheads="1"/>
            </p:cNvSpPr>
            <p:nvPr/>
          </p:nvSpPr>
          <p:spPr bwMode="auto">
            <a:xfrm>
              <a:off x="6624644" y="3484886"/>
              <a:ext cx="1080075" cy="86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选择</a:t>
              </a:r>
            </a:p>
          </p:txBody>
        </p:sp>
        <p:sp>
          <p:nvSpPr>
            <p:cNvPr id="15" name="椭圆 60"/>
            <p:cNvSpPr>
              <a:spLocks noChangeArrowheads="1"/>
            </p:cNvSpPr>
            <p:nvPr/>
          </p:nvSpPr>
          <p:spPr bwMode="auto">
            <a:xfrm>
              <a:off x="6609021" y="4364509"/>
              <a:ext cx="1080075" cy="86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投影</a:t>
              </a:r>
            </a:p>
          </p:txBody>
        </p:sp>
        <p:sp>
          <p:nvSpPr>
            <p:cNvPr id="16" name="椭圆 61"/>
            <p:cNvSpPr>
              <a:spLocks noChangeArrowheads="1"/>
            </p:cNvSpPr>
            <p:nvPr/>
          </p:nvSpPr>
          <p:spPr bwMode="auto">
            <a:xfrm>
              <a:off x="6569101" y="6147463"/>
              <a:ext cx="1080075" cy="8640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除</a:t>
              </a:r>
            </a:p>
          </p:txBody>
        </p:sp>
      </p:grpSp>
      <p:grpSp>
        <p:nvGrpSpPr>
          <p:cNvPr id="17" name="组合 16"/>
          <p:cNvGrpSpPr>
            <a:grpSpLocks/>
          </p:cNvGrpSpPr>
          <p:nvPr/>
        </p:nvGrpSpPr>
        <p:grpSpPr bwMode="auto">
          <a:xfrm>
            <a:off x="3674025" y="2386415"/>
            <a:ext cx="3671134" cy="3830667"/>
            <a:chOff x="5638800" y="2003425"/>
            <a:chExt cx="3933522" cy="3856038"/>
          </a:xfrm>
        </p:grpSpPr>
        <p:sp>
          <p:nvSpPr>
            <p:cNvPr id="18" name="椭圆 55"/>
            <p:cNvSpPr>
              <a:spLocks noChangeArrowheads="1"/>
            </p:cNvSpPr>
            <p:nvPr/>
          </p:nvSpPr>
          <p:spPr bwMode="auto">
            <a:xfrm>
              <a:off x="7937006" y="3437861"/>
              <a:ext cx="1635316" cy="93788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微软雅黑" panose="020B0503020204020204" pitchFamily="34" charset="-122"/>
                  <a:ea typeface="微软雅黑" panose="020B0503020204020204" pitchFamily="34" charset="-122"/>
                </a:rPr>
                <a:t>广义笛卡尔积</a:t>
              </a:r>
            </a:p>
          </p:txBody>
        </p:sp>
        <p:grpSp>
          <p:nvGrpSpPr>
            <p:cNvPr id="19" name="组合 73"/>
            <p:cNvGrpSpPr>
              <a:grpSpLocks/>
            </p:cNvGrpSpPr>
            <p:nvPr/>
          </p:nvGrpSpPr>
          <p:grpSpPr bwMode="auto">
            <a:xfrm>
              <a:off x="5638800" y="2003425"/>
              <a:ext cx="3810000" cy="3856038"/>
              <a:chOff x="5638370" y="2003755"/>
              <a:chExt cx="3810785" cy="3855438"/>
            </a:xfrm>
          </p:grpSpPr>
          <p:sp>
            <p:nvSpPr>
              <p:cNvPr id="20" name="AutoShape 3"/>
              <p:cNvSpPr>
                <a:spLocks/>
              </p:cNvSpPr>
              <p:nvPr/>
            </p:nvSpPr>
            <p:spPr bwMode="auto">
              <a:xfrm>
                <a:off x="7149865" y="2348189"/>
                <a:ext cx="720818" cy="3377674"/>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21" name="椭圆 34"/>
              <p:cNvSpPr>
                <a:spLocks noChangeArrowheads="1"/>
              </p:cNvSpPr>
              <p:nvPr/>
            </p:nvSpPr>
            <p:spPr bwMode="auto">
              <a:xfrm>
                <a:off x="7937048" y="4995133"/>
                <a:ext cx="1512105" cy="864060"/>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专门关系运算</a:t>
                </a:r>
              </a:p>
            </p:txBody>
          </p:sp>
          <p:sp>
            <p:nvSpPr>
              <p:cNvPr id="22" name="椭圆 62"/>
              <p:cNvSpPr>
                <a:spLocks noChangeArrowheads="1"/>
              </p:cNvSpPr>
              <p:nvPr/>
            </p:nvSpPr>
            <p:spPr bwMode="auto">
              <a:xfrm>
                <a:off x="7937050" y="2003755"/>
                <a:ext cx="1512105" cy="86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传统集合运算</a:t>
                </a:r>
              </a:p>
            </p:txBody>
          </p:sp>
          <p:sp>
            <p:nvSpPr>
              <p:cNvPr id="23" name="椭圆 63"/>
              <p:cNvSpPr>
                <a:spLocks noChangeArrowheads="1"/>
              </p:cNvSpPr>
              <p:nvPr/>
            </p:nvSpPr>
            <p:spPr bwMode="auto">
              <a:xfrm>
                <a:off x="5638370" y="3672702"/>
                <a:ext cx="1512105" cy="86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关系</a:t>
                </a:r>
                <a:endParaRPr lang="en-US" altLang="zh-CN" sz="2000" b="1">
                  <a:solidFill>
                    <a:schemeClr val="bg1"/>
                  </a:solidFill>
                  <a:latin typeface="微软雅黑" panose="020B0503020204020204" pitchFamily="34" charset="-122"/>
                  <a:ea typeface="微软雅黑" panose="020B0503020204020204" pitchFamily="34" charset="-122"/>
                </a:endParaRPr>
              </a:p>
              <a:p>
                <a:pPr algn="ctr"/>
                <a:r>
                  <a:rPr lang="zh-CN" altLang="en-US" sz="2000" b="1">
                    <a:solidFill>
                      <a:schemeClr val="bg1"/>
                    </a:solidFill>
                    <a:latin typeface="微软雅黑" panose="020B0503020204020204" pitchFamily="34" charset="-122"/>
                    <a:ea typeface="微软雅黑" panose="020B0503020204020204" pitchFamily="34" charset="-122"/>
                  </a:rPr>
                  <a:t>运算</a:t>
                </a:r>
              </a:p>
            </p:txBody>
          </p:sp>
        </p:grpSp>
      </p:grpSp>
      <p:grpSp>
        <p:nvGrpSpPr>
          <p:cNvPr id="24" name="组合 23"/>
          <p:cNvGrpSpPr>
            <a:grpSpLocks/>
          </p:cNvGrpSpPr>
          <p:nvPr/>
        </p:nvGrpSpPr>
        <p:grpSpPr bwMode="auto">
          <a:xfrm>
            <a:off x="207963" y="3544218"/>
            <a:ext cx="3399703" cy="2981126"/>
            <a:chOff x="1274840" y="3356995"/>
            <a:chExt cx="3508027" cy="2868014"/>
          </a:xfrm>
        </p:grpSpPr>
        <p:sp>
          <p:nvSpPr>
            <p:cNvPr id="25" name="椭圆 64"/>
            <p:cNvSpPr>
              <a:spLocks noChangeArrowheads="1"/>
            </p:cNvSpPr>
            <p:nvPr/>
          </p:nvSpPr>
          <p:spPr bwMode="auto">
            <a:xfrm>
              <a:off x="1274840" y="4297638"/>
              <a:ext cx="1512105" cy="86406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关系完整性</a:t>
              </a:r>
            </a:p>
          </p:txBody>
        </p:sp>
        <p:sp>
          <p:nvSpPr>
            <p:cNvPr id="26" name="AutoShape 3"/>
            <p:cNvSpPr>
              <a:spLocks/>
            </p:cNvSpPr>
            <p:nvPr/>
          </p:nvSpPr>
          <p:spPr bwMode="auto">
            <a:xfrm>
              <a:off x="2787577" y="3603142"/>
              <a:ext cx="588905" cy="2262968"/>
            </a:xfrm>
            <a:prstGeom prst="leftBrace">
              <a:avLst>
                <a:gd name="adj1" fmla="val 60049"/>
                <a:gd name="adj2" fmla="val 50000"/>
              </a:avLst>
            </a:prstGeom>
            <a:noFill/>
            <a:ln w="38100">
              <a:solidFill>
                <a:srgbClr val="99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 typeface="Arial" charset="0"/>
                <a:buNone/>
                <a:defRPr/>
              </a:pPr>
              <a:endParaRPr lang="zh-TW" altLang="en-US" sz="2400">
                <a:solidFill>
                  <a:srgbClr val="990099"/>
                </a:solidFill>
                <a:effectLst>
                  <a:outerShdw blurRad="38100" dist="38100" dir="2700000" algn="tl">
                    <a:srgbClr val="C0C0C0"/>
                  </a:outerShdw>
                </a:effectLst>
                <a:latin typeface="Times New Roman" pitchFamily="18" charset="0"/>
              </a:endParaRPr>
            </a:p>
          </p:txBody>
        </p:sp>
        <p:sp>
          <p:nvSpPr>
            <p:cNvPr id="27" name="椭圆 67"/>
            <p:cNvSpPr>
              <a:spLocks noChangeArrowheads="1"/>
            </p:cNvSpPr>
            <p:nvPr/>
          </p:nvSpPr>
          <p:spPr bwMode="auto">
            <a:xfrm>
              <a:off x="3377136" y="5582468"/>
              <a:ext cx="1405731" cy="642541"/>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自定义</a:t>
              </a:r>
              <a:r>
                <a:rPr lang="zh-CN" altLang="en-US" sz="2000" b="1" dirty="0" smtClean="0">
                  <a:solidFill>
                    <a:schemeClr val="bg1"/>
                  </a:solidFill>
                  <a:latin typeface="微软雅黑" panose="020B0503020204020204" pitchFamily="34" charset="-122"/>
                  <a:ea typeface="微软雅黑" panose="020B0503020204020204" pitchFamily="34" charset="-122"/>
                </a:rPr>
                <a:t>完整性</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8" name="椭圆 68"/>
            <p:cNvSpPr>
              <a:spLocks noChangeArrowheads="1"/>
            </p:cNvSpPr>
            <p:nvPr/>
          </p:nvSpPr>
          <p:spPr bwMode="auto">
            <a:xfrm>
              <a:off x="3377136" y="3356995"/>
              <a:ext cx="1405731" cy="64254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实体完整性</a:t>
              </a:r>
            </a:p>
          </p:txBody>
        </p:sp>
        <p:sp>
          <p:nvSpPr>
            <p:cNvPr id="29" name="椭圆 69"/>
            <p:cNvSpPr>
              <a:spLocks noChangeArrowheads="1"/>
            </p:cNvSpPr>
            <p:nvPr/>
          </p:nvSpPr>
          <p:spPr bwMode="auto">
            <a:xfrm>
              <a:off x="3356802" y="4496889"/>
              <a:ext cx="1405731" cy="64254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微软雅黑" panose="020B0503020204020204" pitchFamily="34" charset="-122"/>
                  <a:ea typeface="微软雅黑" panose="020B0503020204020204" pitchFamily="34" charset="-122"/>
                </a:rPr>
                <a:t>参照完整性</a:t>
              </a:r>
            </a:p>
          </p:txBody>
        </p:sp>
      </p:grpSp>
    </p:spTree>
    <p:extLst>
      <p:ext uri="{BB962C8B-B14F-4D97-AF65-F5344CB8AC3E}">
        <p14:creationId xmlns:p14="http://schemas.microsoft.com/office/powerpoint/2010/main" val="1715173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56"/>
          <p:cNvGraphicFramePr>
            <a:graphicFrameLocks noGrp="1"/>
          </p:cNvGraphicFramePr>
          <p:nvPr>
            <p:extLst>
              <p:ext uri="{D42A27DB-BD31-4B8C-83A1-F6EECF244321}">
                <p14:modId xmlns:p14="http://schemas.microsoft.com/office/powerpoint/2010/main" val="757726466"/>
              </p:ext>
            </p:extLst>
          </p:nvPr>
        </p:nvGraphicFramePr>
        <p:xfrm>
          <a:off x="6365677" y="52250"/>
          <a:ext cx="2616200" cy="1874839"/>
        </p:xfrm>
        <a:graphic>
          <a:graphicData uri="http://schemas.openxmlformats.org/drawingml/2006/table">
            <a:tbl>
              <a:tblPr/>
              <a:tblGrid>
                <a:gridCol w="763588">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1103312">
                  <a:extLst>
                    <a:ext uri="{9D8B030D-6E8A-4147-A177-3AD203B41FA5}">
                      <a16:colId xmlns:a16="http://schemas.microsoft.com/office/drawing/2014/main" val="20002"/>
                    </a:ext>
                  </a:extLst>
                </a:gridCol>
              </a:tblGrid>
              <a:tr h="39693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SNO</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CNO</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Franklin Gothic Book" pitchFamily="34" charset="0"/>
                          <a:ea typeface="黑体" pitchFamily="2" charset="-122"/>
                          <a:sym typeface="Calibri" pitchFamily="34" charset="0"/>
                        </a:rPr>
                        <a:t>GRADE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47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96004</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70</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6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C2</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81</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96005</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C3</a:t>
                      </a:r>
                      <a:endPar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rPr>
                        <a:t>95</a:t>
                      </a:r>
                      <a:endParaRPr kumimoji="0" lang="en-US" altLang="zh-CN" sz="1800" b="1" i="0" u="none" strike="noStrike" cap="none" normalizeH="0" baseline="-25000" dirty="0" smtClean="0">
                        <a:ln>
                          <a:noFill/>
                        </a:ln>
                        <a:solidFill>
                          <a:schemeClr val="tx1"/>
                        </a:solidFill>
                        <a:effectLst>
                          <a:outerShdw blurRad="38100" dist="38100" dir="2700000" algn="tl">
                            <a:srgbClr val="C0C0C0"/>
                          </a:outerShdw>
                        </a:effectLst>
                        <a:latin typeface="宋体" pitchFamily="2" charset="-122"/>
                        <a:ea typeface="黑体" pitchFamily="2" charset="-122"/>
                        <a:sym typeface="Calibri" pitchFamily="34" charset="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157"/>
          <p:cNvSpPr>
            <a:spLocks noChangeArrowheads="1"/>
          </p:cNvSpPr>
          <p:nvPr/>
        </p:nvSpPr>
        <p:spPr bwMode="auto">
          <a:xfrm>
            <a:off x="5619274" y="270078"/>
            <a:ext cx="593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FontTx/>
              <a:buNone/>
              <a:defRPr/>
            </a:pPr>
            <a:r>
              <a:rPr kumimoji="1" lang="en-US" altLang="zh-CN" sz="3200" b="1" dirty="0">
                <a:solidFill>
                  <a:srgbClr val="990099"/>
                </a:solidFill>
                <a:effectLst>
                  <a:outerShdw blurRad="38100" dist="38100" dir="2700000" algn="tl">
                    <a:srgbClr val="C0C0C0"/>
                  </a:outerShdw>
                </a:effectLst>
                <a:latin typeface="仿宋_GB2312" pitchFamily="49" charset="-122"/>
              </a:rPr>
              <a:t>SC</a:t>
            </a:r>
          </a:p>
        </p:txBody>
      </p:sp>
      <p:sp>
        <p:nvSpPr>
          <p:cNvPr id="4" name="Text Box 2"/>
          <p:cNvSpPr txBox="1">
            <a:spLocks noChangeArrowheads="1"/>
          </p:cNvSpPr>
          <p:nvPr/>
        </p:nvSpPr>
        <p:spPr bwMode="auto">
          <a:xfrm>
            <a:off x="179512" y="1625316"/>
            <a:ext cx="5292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40000"/>
              </a:lnSpc>
              <a:spcBef>
                <a:spcPct val="20000"/>
              </a:spcBef>
              <a:spcAft>
                <a:spcPct val="10000"/>
              </a:spcAft>
              <a:buFontTx/>
              <a:buNone/>
              <a:defRPr/>
            </a:pPr>
            <a:r>
              <a:rPr kumimoji="1" lang="en-US" altLang="zh-CN"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1</a:t>
            </a:r>
            <a:r>
              <a:rPr kumimoji="1" lang="zh-CN" altLang="en-US"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、求</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同时选修</a:t>
            </a:r>
            <a:r>
              <a:rPr kumimoji="1" lang="zh-CN" altLang="en-US"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C3</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zh-CN" altLang="en-US" sz="2000" b="1" dirty="0">
                <a:solidFill>
                  <a:schemeClr val="tx2"/>
                </a:solidFill>
                <a:effectLst>
                  <a:outerShdw blurRad="38100" dist="38100" dir="2700000" algn="tl">
                    <a:srgbClr val="C0C0C0"/>
                  </a:outerShdw>
                </a:effectLst>
                <a:latin typeface="Times New Roman"/>
                <a:ea typeface="仿宋_GB2312" pitchFamily="49" charset="-122"/>
              </a:rPr>
              <a:t>和‘</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C5</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课程的学生号码。  </a:t>
            </a:r>
            <a:endParaRPr kumimoji="1" lang="en-US" altLang="zh-CN" sz="2000" b="1" dirty="0">
              <a:effectLst>
                <a:outerShdw blurRad="38100" dist="38100" dir="2700000" algn="tl">
                  <a:srgbClr val="C0C0C0"/>
                </a:outerShdw>
              </a:effectLst>
              <a:latin typeface="宋体" pitchFamily="2" charset="-122"/>
            </a:endParaRPr>
          </a:p>
        </p:txBody>
      </p:sp>
      <p:sp>
        <p:nvSpPr>
          <p:cNvPr id="5" name="矩形 4"/>
          <p:cNvSpPr/>
          <p:nvPr/>
        </p:nvSpPr>
        <p:spPr>
          <a:xfrm>
            <a:off x="146354" y="2148536"/>
            <a:ext cx="7056437" cy="695325"/>
          </a:xfrm>
          <a:prstGeom prst="rect">
            <a:avLst/>
          </a:prstGeom>
        </p:spPr>
        <p:txBody>
          <a:bodyPr>
            <a:spAutoFit/>
          </a:bodyPr>
          <a:lstStyle/>
          <a:p>
            <a:pPr eaLnBrk="1" hangingPunct="1">
              <a:lnSpc>
                <a:spcPct val="140000"/>
              </a:lnSpc>
              <a:spcBef>
                <a:spcPct val="20000"/>
              </a:spcBef>
              <a:spcAft>
                <a:spcPct val="10000"/>
              </a:spcAft>
              <a:buFontTx/>
              <a:buNone/>
              <a:defRPr/>
            </a:pPr>
            <a:r>
              <a:rPr kumimoji="1" lang="zh-CN" altLang="en-US"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b="1" baseline="-25000" dirty="0">
                <a:effectLst>
                  <a:outerShdw blurRad="38100" dist="38100" dir="2700000" algn="tl">
                    <a:srgbClr val="C0C0C0"/>
                  </a:outerShdw>
                </a:effectLst>
                <a:latin typeface="宋体" pitchFamily="2" charset="-122"/>
              </a:rPr>
              <a:t>SNO</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err="1">
                <a:effectLst>
                  <a:outerShdw blurRad="38100" dist="38100" dir="2700000" algn="tl">
                    <a:srgbClr val="C0C0C0"/>
                  </a:outerShdw>
                </a:effectLst>
                <a:latin typeface="宋体" pitchFamily="2" charset="-122"/>
              </a:rPr>
              <a:t>σ</a:t>
            </a:r>
            <a:r>
              <a:rPr kumimoji="1" lang="en-US" altLang="zh-CN" sz="2800" b="1" baseline="-25000" dirty="0" err="1">
                <a:effectLst>
                  <a:outerShdw blurRad="38100" dist="38100" dir="2700000" algn="tl">
                    <a:srgbClr val="C0C0C0"/>
                  </a:outerShdw>
                </a:effectLst>
                <a:latin typeface="宋体" pitchFamily="2" charset="-122"/>
              </a:rPr>
              <a:t>CNO</a:t>
            </a:r>
            <a:r>
              <a:rPr kumimoji="1" lang="en-US" altLang="zh-CN" sz="2800" b="1" baseline="-25000" dirty="0">
                <a:effectLst>
                  <a:outerShdw blurRad="38100" dist="38100" dir="2700000" algn="tl">
                    <a:srgbClr val="C0C0C0"/>
                  </a:outerShdw>
                </a:effectLst>
                <a:latin typeface="宋体" pitchFamily="2" charset="-122"/>
              </a:rPr>
              <a:t>=</a:t>
            </a:r>
            <a:r>
              <a:rPr kumimoji="1" lang="en-US" altLang="zh-CN" sz="2800" b="1" baseline="-25000" dirty="0">
                <a:effectLst>
                  <a:outerShdw blurRad="38100" dist="38100" dir="2700000" algn="tl">
                    <a:srgbClr val="C0C0C0"/>
                  </a:outerShdw>
                </a:effectLst>
                <a:latin typeface="Times New Roman"/>
              </a:rPr>
              <a:t>‘</a:t>
            </a:r>
            <a:r>
              <a:rPr kumimoji="1" lang="en-US" altLang="zh-CN" sz="2800" b="1" baseline="-25000" dirty="0">
                <a:effectLst>
                  <a:outerShdw blurRad="38100" dist="38100" dir="2700000" algn="tl">
                    <a:srgbClr val="C0C0C0"/>
                  </a:outerShdw>
                </a:effectLst>
                <a:latin typeface="宋体" pitchFamily="2" charset="-122"/>
              </a:rPr>
              <a:t>C3</a:t>
            </a:r>
            <a:r>
              <a:rPr kumimoji="1" lang="en-US" altLang="zh-CN" sz="2800" b="1" baseline="-25000" dirty="0">
                <a:effectLst>
                  <a:outerShdw blurRad="38100" dist="38100" dir="2700000" algn="tl">
                    <a:srgbClr val="C0C0C0"/>
                  </a:outerShdw>
                </a:effectLst>
                <a:latin typeface="Times New Roman"/>
              </a:rPr>
              <a:t>’</a:t>
            </a:r>
            <a:r>
              <a:rPr kumimoji="1" lang="en-US" altLang="zh-CN" sz="2800" b="1" dirty="0">
                <a:effectLst>
                  <a:outerShdw blurRad="38100" dist="38100" dir="2700000" algn="tl">
                    <a:srgbClr val="C0C0C0"/>
                  </a:outerShdw>
                </a:effectLst>
                <a:latin typeface="宋体" pitchFamily="2" charset="-122"/>
              </a:rPr>
              <a:t>(SC) )</a:t>
            </a:r>
            <a:r>
              <a:rPr kumimoji="1" lang="zh-CN" altLang="en-US" sz="2800" b="1" dirty="0">
                <a:solidFill>
                  <a:srgbClr val="990099"/>
                </a:solidFill>
                <a:effectLst>
                  <a:outerShdw blurRad="38100" dist="38100" dir="2700000" algn="tl">
                    <a:srgbClr val="C0C0C0"/>
                  </a:outerShdw>
                </a:effectLst>
                <a:latin typeface="宋体" pitchFamily="2" charset="-122"/>
              </a:rPr>
              <a:t> ∩</a:t>
            </a:r>
            <a:r>
              <a:rPr kumimoji="1" lang="en-US" altLang="zh-CN" sz="2800" b="1" baseline="-25000" dirty="0">
                <a:effectLst>
                  <a:outerShdw blurRad="38100" dist="38100" dir="2700000" algn="tl">
                    <a:srgbClr val="C0C0C0"/>
                  </a:outerShdw>
                </a:effectLst>
                <a:latin typeface="宋体" pitchFamily="2" charset="-122"/>
              </a:rPr>
              <a:t> </a:t>
            </a:r>
            <a:r>
              <a:rPr kumimoji="1" lang="zh-CN" altLang="en-US"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kumimoji="1" lang="en-US" altLang="zh-CN" sz="2800" b="1" baseline="-25000" dirty="0">
                <a:effectLst>
                  <a:outerShdw blurRad="38100" dist="38100" dir="2700000" algn="tl">
                    <a:srgbClr val="C0C0C0"/>
                  </a:outerShdw>
                </a:effectLst>
                <a:latin typeface="宋体" pitchFamily="2" charset="-122"/>
              </a:rPr>
              <a:t>SNO</a:t>
            </a:r>
            <a:r>
              <a:rPr kumimoji="1" lang="en-US" altLang="zh-CN" sz="2800" b="1" dirty="0">
                <a:effectLst>
                  <a:outerShdw blurRad="38100" dist="38100" dir="2700000" algn="tl">
                    <a:srgbClr val="C0C0C0"/>
                  </a:outerShdw>
                </a:effectLst>
                <a:latin typeface="宋体" pitchFamily="2" charset="-122"/>
              </a:rPr>
              <a:t>(</a:t>
            </a:r>
            <a:r>
              <a:rPr kumimoji="1" lang="en-US" altLang="zh-CN" sz="2800" b="1" dirty="0" err="1">
                <a:effectLst>
                  <a:outerShdw blurRad="38100" dist="38100" dir="2700000" algn="tl">
                    <a:srgbClr val="C0C0C0"/>
                  </a:outerShdw>
                </a:effectLst>
                <a:latin typeface="宋体" pitchFamily="2" charset="-122"/>
              </a:rPr>
              <a:t>σ</a:t>
            </a:r>
            <a:r>
              <a:rPr kumimoji="1" lang="en-US" altLang="zh-CN" sz="2800" b="1" baseline="-25000" dirty="0" err="1">
                <a:effectLst>
                  <a:outerShdw blurRad="38100" dist="38100" dir="2700000" algn="tl">
                    <a:srgbClr val="C0C0C0"/>
                  </a:outerShdw>
                </a:effectLst>
                <a:latin typeface="宋体" pitchFamily="2" charset="-122"/>
              </a:rPr>
              <a:t>CNO</a:t>
            </a:r>
            <a:r>
              <a:rPr kumimoji="1" lang="en-US" altLang="zh-CN" sz="2800" b="1" baseline="-25000" dirty="0">
                <a:effectLst>
                  <a:outerShdw blurRad="38100" dist="38100" dir="2700000" algn="tl">
                    <a:srgbClr val="C0C0C0"/>
                  </a:outerShdw>
                </a:effectLst>
                <a:latin typeface="宋体" pitchFamily="2" charset="-122"/>
              </a:rPr>
              <a:t>=</a:t>
            </a:r>
            <a:r>
              <a:rPr kumimoji="1" lang="en-US" altLang="zh-CN" sz="2800" b="1" baseline="-25000" dirty="0">
                <a:effectLst>
                  <a:outerShdw blurRad="38100" dist="38100" dir="2700000" algn="tl">
                    <a:srgbClr val="C0C0C0"/>
                  </a:outerShdw>
                </a:effectLst>
                <a:latin typeface="Times New Roman"/>
              </a:rPr>
              <a:t>‘</a:t>
            </a:r>
            <a:r>
              <a:rPr kumimoji="1" lang="en-US" altLang="zh-CN" sz="2800" b="1" baseline="-25000" dirty="0">
                <a:effectLst>
                  <a:outerShdw blurRad="38100" dist="38100" dir="2700000" algn="tl">
                    <a:srgbClr val="C0C0C0"/>
                  </a:outerShdw>
                </a:effectLst>
                <a:latin typeface="宋体" pitchFamily="2" charset="-122"/>
              </a:rPr>
              <a:t>C5</a:t>
            </a:r>
            <a:r>
              <a:rPr kumimoji="1" lang="en-US" altLang="zh-CN" sz="2800" b="1" baseline="-25000" dirty="0">
                <a:effectLst>
                  <a:outerShdw blurRad="38100" dist="38100" dir="2700000" algn="tl">
                    <a:srgbClr val="C0C0C0"/>
                  </a:outerShdw>
                </a:effectLst>
                <a:latin typeface="Times New Roman"/>
              </a:rPr>
              <a:t>’</a:t>
            </a:r>
            <a:r>
              <a:rPr kumimoji="1" lang="en-US" altLang="zh-CN" sz="2800" b="1" dirty="0">
                <a:effectLst>
                  <a:outerShdw blurRad="38100" dist="38100" dir="2700000" algn="tl">
                    <a:srgbClr val="C0C0C0"/>
                  </a:outerShdw>
                </a:effectLst>
                <a:latin typeface="宋体" pitchFamily="2" charset="-122"/>
              </a:rPr>
              <a:t>(SC)</a:t>
            </a:r>
            <a:r>
              <a:rPr kumimoji="1" lang="zh-CN" altLang="en-US" sz="2800" b="1" dirty="0">
                <a:solidFill>
                  <a:srgbClr val="990099"/>
                </a:solidFill>
                <a:effectLst>
                  <a:outerShdw blurRad="38100" dist="38100" dir="2700000" algn="tl">
                    <a:srgbClr val="C0C0C0"/>
                  </a:outerShdw>
                </a:effectLst>
                <a:latin typeface="宋体" pitchFamily="2" charset="-122"/>
              </a:rPr>
              <a:t> </a:t>
            </a:r>
            <a:endParaRPr kumimoji="1" lang="en-US" altLang="zh-CN" sz="2800" b="1" dirty="0">
              <a:effectLst>
                <a:outerShdw blurRad="38100" dist="38100" dir="2700000" algn="tl">
                  <a:srgbClr val="C0C0C0"/>
                </a:outerShdw>
              </a:effectLst>
              <a:latin typeface="宋体" pitchFamily="2" charset="-122"/>
            </a:endParaRPr>
          </a:p>
        </p:txBody>
      </p:sp>
      <p:pic>
        <p:nvPicPr>
          <p:cNvPr id="6" name="图片 5" descr="&lt;strong&gt;Question&lt;/strong&gt; Mark Help · Free image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835696" cy="1728192"/>
          </a:xfrm>
          <a:prstGeom prst="rect">
            <a:avLst/>
          </a:prstGeom>
        </p:spPr>
      </p:pic>
      <p:sp>
        <p:nvSpPr>
          <p:cNvPr id="7" name="Text Box 2"/>
          <p:cNvSpPr txBox="1">
            <a:spLocks noChangeArrowheads="1"/>
          </p:cNvSpPr>
          <p:nvPr/>
        </p:nvSpPr>
        <p:spPr bwMode="auto">
          <a:xfrm>
            <a:off x="110649" y="3027212"/>
            <a:ext cx="741367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10000"/>
              </a:lnSpc>
              <a:spcBef>
                <a:spcPct val="20000"/>
              </a:spcBef>
              <a:spcAft>
                <a:spcPct val="10000"/>
              </a:spcAft>
              <a:buFontTx/>
              <a:buNone/>
              <a:defRPr/>
            </a:pPr>
            <a:r>
              <a:rPr kumimoji="1" lang="en-US" altLang="zh-CN"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2</a:t>
            </a:r>
            <a:r>
              <a:rPr kumimoji="1" lang="zh-CN" altLang="en-US"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、将</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学号</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96004</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，选修课程号为</a:t>
            </a:r>
            <a:r>
              <a:rPr kumimoji="1" lang="zh-CN" altLang="en-US"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C5</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的成绩改为</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85</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分。    </a:t>
            </a:r>
            <a:endParaRPr kumimoji="1" lang="en-US" altLang="zh-CN" sz="1800" b="1" dirty="0">
              <a:effectLst>
                <a:outerShdw blurRad="38100" dist="38100" dir="2700000" algn="tl">
                  <a:srgbClr val="C0C0C0"/>
                </a:outerShdw>
              </a:effectLst>
              <a:latin typeface="宋体" pitchFamily="2" charset="-122"/>
            </a:endParaRPr>
          </a:p>
        </p:txBody>
      </p:sp>
      <p:sp>
        <p:nvSpPr>
          <p:cNvPr id="8" name="矩形 7"/>
          <p:cNvSpPr/>
          <p:nvPr/>
        </p:nvSpPr>
        <p:spPr>
          <a:xfrm>
            <a:off x="179512" y="3742526"/>
            <a:ext cx="4280947" cy="1292662"/>
          </a:xfrm>
          <a:prstGeom prst="rect">
            <a:avLst/>
          </a:prstGeom>
        </p:spPr>
        <p:txBody>
          <a:bodyPr wrap="square">
            <a:spAutoFit/>
          </a:bodyPr>
          <a:lstStyle/>
          <a:p>
            <a:pPr eaLnBrk="1" hangingPunct="1">
              <a:lnSpc>
                <a:spcPct val="110000"/>
              </a:lnSpc>
              <a:spcBef>
                <a:spcPct val="20000"/>
              </a:spcBef>
              <a:spcAft>
                <a:spcPct val="10000"/>
              </a:spcAft>
              <a:buFontTx/>
              <a:buNone/>
              <a:defRPr/>
            </a:pP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分解执行为三步：</a:t>
            </a:r>
          </a:p>
          <a:p>
            <a:pPr eaLnBrk="1" hangingPunct="1">
              <a:lnSpc>
                <a:spcPct val="110000"/>
              </a:lnSpc>
              <a:spcBef>
                <a:spcPct val="20000"/>
              </a:spcBef>
              <a:spcAft>
                <a:spcPct val="10000"/>
              </a:spcAft>
              <a:buFontTx/>
              <a:buNone/>
              <a:defRPr/>
            </a:pP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zh-CN" altLang="en-US" sz="2000" b="1" dirty="0">
                <a:solidFill>
                  <a:srgbClr val="990099"/>
                </a:solidFill>
                <a:effectLst>
                  <a:outerShdw blurRad="38100" dist="38100" dir="2700000" algn="tl">
                    <a:srgbClr val="C0C0C0"/>
                  </a:outerShdw>
                </a:effectLst>
                <a:latin typeface="宋体" pitchFamily="2" charset="-122"/>
              </a:rPr>
              <a:t>第一步：</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取出元组，并命名为</a:t>
            </a:r>
            <a:r>
              <a:rPr kumimoji="1" lang="en-US" altLang="zh-CN"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V</a:t>
            </a:r>
          </a:p>
          <a:p>
            <a:pPr eaLnBrk="1" hangingPunct="1">
              <a:lnSpc>
                <a:spcPct val="110000"/>
              </a:lnSpc>
              <a:spcBef>
                <a:spcPct val="20000"/>
              </a:spcBef>
              <a:spcAft>
                <a:spcPct val="10000"/>
              </a:spcAft>
              <a:buFontTx/>
              <a:buNone/>
              <a:defRPr/>
            </a:pPr>
            <a:r>
              <a:rPr kumimoji="1" lang="en-US" altLang="zh-CN"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V=</a:t>
            </a:r>
            <a:r>
              <a:rPr kumimoji="1" lang="en-US" altLang="zh-CN" sz="2000" b="1" dirty="0" err="1">
                <a:effectLst>
                  <a:outerShdw blurRad="38100" dist="38100" dir="2700000" algn="tl">
                    <a:srgbClr val="C0C0C0"/>
                  </a:outerShdw>
                </a:effectLst>
                <a:latin typeface="宋体" pitchFamily="2" charset="-122"/>
              </a:rPr>
              <a:t>σ</a:t>
            </a:r>
            <a:r>
              <a:rPr kumimoji="1" lang="en-US" altLang="zh-CN" sz="2000" b="1" baseline="-25000" dirty="0" err="1">
                <a:effectLst>
                  <a:outerShdw blurRad="38100" dist="38100" dir="2700000" algn="tl">
                    <a:srgbClr val="C0C0C0"/>
                  </a:outerShdw>
                </a:effectLst>
                <a:latin typeface="宋体" pitchFamily="2" charset="-122"/>
              </a:rPr>
              <a:t>SNO</a:t>
            </a:r>
            <a:r>
              <a:rPr kumimoji="1" lang="en-US" altLang="zh-CN" sz="2000" b="1" baseline="-25000" dirty="0">
                <a:effectLst>
                  <a:outerShdw blurRad="38100" dist="38100" dir="2700000" algn="tl">
                    <a:srgbClr val="C0C0C0"/>
                  </a:outerShdw>
                </a:effectLst>
                <a:latin typeface="宋体" pitchFamily="2" charset="-122"/>
              </a:rPr>
              <a:t>=</a:t>
            </a:r>
            <a:r>
              <a:rPr kumimoji="1" lang="en-US" altLang="zh-CN" sz="2000" b="1" baseline="-25000" dirty="0">
                <a:effectLst>
                  <a:outerShdw blurRad="38100" dist="38100" dir="2700000" algn="tl">
                    <a:srgbClr val="C0C0C0"/>
                  </a:outerShdw>
                </a:effectLst>
                <a:latin typeface="Times New Roman"/>
              </a:rPr>
              <a:t>‘</a:t>
            </a:r>
            <a:r>
              <a:rPr kumimoji="1" lang="en-US" altLang="zh-CN" sz="2000" b="1" baseline="-25000" dirty="0">
                <a:effectLst>
                  <a:outerShdw blurRad="38100" dist="38100" dir="2700000" algn="tl">
                    <a:srgbClr val="C0C0C0"/>
                  </a:outerShdw>
                </a:effectLst>
                <a:latin typeface="宋体" pitchFamily="2" charset="-122"/>
              </a:rPr>
              <a:t>96004</a:t>
            </a:r>
            <a:r>
              <a:rPr kumimoji="1" lang="en-US" altLang="zh-CN" sz="2000" b="1" baseline="-25000" dirty="0">
                <a:effectLst>
                  <a:outerShdw blurRad="38100" dist="38100" dir="2700000" algn="tl">
                    <a:srgbClr val="C0C0C0"/>
                  </a:outerShdw>
                </a:effectLst>
                <a:latin typeface="Times New Roman"/>
              </a:rPr>
              <a:t>’</a:t>
            </a:r>
            <a:r>
              <a:rPr kumimoji="1" lang="en-US" altLang="zh-CN" sz="2000" b="1" baseline="-25000" dirty="0">
                <a:effectLst>
                  <a:outerShdw blurRad="38100" dist="38100" dir="2700000" algn="tl">
                    <a:srgbClr val="C0C0C0"/>
                  </a:outerShdw>
                </a:effectLst>
                <a:latin typeface="宋体" pitchFamily="2" charset="-122"/>
              </a:rPr>
              <a:t>∧CNO=</a:t>
            </a:r>
            <a:r>
              <a:rPr kumimoji="1" lang="en-US" altLang="zh-CN" sz="2000" b="1" baseline="-25000" dirty="0">
                <a:effectLst>
                  <a:outerShdw blurRad="38100" dist="38100" dir="2700000" algn="tl">
                    <a:srgbClr val="C0C0C0"/>
                  </a:outerShdw>
                </a:effectLst>
                <a:latin typeface="Times New Roman"/>
              </a:rPr>
              <a:t>‘</a:t>
            </a:r>
            <a:r>
              <a:rPr kumimoji="1" lang="en-US" altLang="zh-CN" sz="2000" b="1" baseline="-25000" dirty="0">
                <a:effectLst>
                  <a:outerShdw blurRad="38100" dist="38100" dir="2700000" algn="tl">
                    <a:srgbClr val="C0C0C0"/>
                  </a:outerShdw>
                </a:effectLst>
                <a:latin typeface="宋体" pitchFamily="2" charset="-122"/>
              </a:rPr>
              <a:t>C5</a:t>
            </a:r>
            <a:r>
              <a:rPr kumimoji="1" lang="en-US" altLang="zh-CN" sz="2000" b="1" baseline="-25000" dirty="0">
                <a:effectLst>
                  <a:outerShdw blurRad="38100" dist="38100" dir="2700000" algn="tl">
                    <a:srgbClr val="C0C0C0"/>
                  </a:outerShdw>
                </a:effectLst>
                <a:latin typeface="Times New Roman"/>
              </a:rPr>
              <a:t>’</a:t>
            </a:r>
            <a:r>
              <a:rPr kumimoji="1" lang="en-US" altLang="zh-CN" sz="2000" b="1" dirty="0">
                <a:effectLst>
                  <a:outerShdw blurRad="38100" dist="38100" dir="2700000" algn="tl">
                    <a:srgbClr val="C0C0C0"/>
                  </a:outerShdw>
                </a:effectLst>
                <a:latin typeface="宋体" pitchFamily="2" charset="-122"/>
              </a:rPr>
              <a:t>(SC)</a:t>
            </a:r>
          </a:p>
        </p:txBody>
      </p:sp>
      <p:sp>
        <p:nvSpPr>
          <p:cNvPr id="9" name="矩形 8"/>
          <p:cNvSpPr/>
          <p:nvPr/>
        </p:nvSpPr>
        <p:spPr>
          <a:xfrm>
            <a:off x="179512" y="5498755"/>
            <a:ext cx="3543176" cy="728084"/>
          </a:xfrm>
          <a:prstGeom prst="rect">
            <a:avLst/>
          </a:prstGeom>
        </p:spPr>
        <p:txBody>
          <a:bodyPr wrap="square">
            <a:spAutoFit/>
          </a:bodyPr>
          <a:lstStyle/>
          <a:p>
            <a:pPr eaLnBrk="1" hangingPunct="1">
              <a:lnSpc>
                <a:spcPct val="110000"/>
              </a:lnSpc>
              <a:spcBef>
                <a:spcPct val="20000"/>
              </a:spcBef>
              <a:spcAft>
                <a:spcPct val="10000"/>
              </a:spcAft>
              <a:buFontTx/>
              <a:buNone/>
              <a:defRPr/>
            </a:pP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zh-CN" altLang="en-US" sz="2000" b="1" dirty="0">
                <a:solidFill>
                  <a:srgbClr val="990099"/>
                </a:solidFill>
                <a:effectLst>
                  <a:outerShdw blurRad="38100" dist="38100" dir="2700000" algn="tl">
                    <a:srgbClr val="C0C0C0"/>
                  </a:outerShdw>
                </a:effectLst>
                <a:latin typeface="宋体" pitchFamily="2" charset="-122"/>
              </a:rPr>
              <a:t>第二步：</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删除这个</a:t>
            </a:r>
            <a:r>
              <a:rPr kumimoji="1" lang="zh-CN" altLang="en-US"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元组</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r>
            <a:b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b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SC-V</a:t>
            </a:r>
            <a:endParaRPr kumimoji="1" lang="en-US" altLang="zh-CN" sz="2000" b="1" dirty="0">
              <a:effectLst>
                <a:outerShdw blurRad="38100" dist="38100" dir="2700000" algn="tl">
                  <a:srgbClr val="C0C0C0"/>
                </a:outerShdw>
              </a:effectLst>
              <a:latin typeface="宋体" pitchFamily="2" charset="-122"/>
            </a:endParaRPr>
          </a:p>
        </p:txBody>
      </p:sp>
      <p:sp>
        <p:nvSpPr>
          <p:cNvPr id="10" name="矩形 9"/>
          <p:cNvSpPr/>
          <p:nvPr/>
        </p:nvSpPr>
        <p:spPr>
          <a:xfrm>
            <a:off x="4460459" y="5354598"/>
            <a:ext cx="4119240" cy="1077218"/>
          </a:xfrm>
          <a:prstGeom prst="rect">
            <a:avLst/>
          </a:prstGeom>
        </p:spPr>
        <p:txBody>
          <a:bodyPr wrap="square">
            <a:spAutoFit/>
          </a:bodyPr>
          <a:lstStyle/>
          <a:p>
            <a:pPr>
              <a:buFont typeface="Arial" charset="0"/>
              <a:buNone/>
              <a:defRPr/>
            </a:pP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zh-CN" altLang="en-US" sz="2000" b="1" dirty="0">
                <a:solidFill>
                  <a:srgbClr val="990099"/>
                </a:solidFill>
                <a:effectLst>
                  <a:outerShdw blurRad="38100" dist="38100" dir="2700000" algn="tl">
                    <a:srgbClr val="C0C0C0"/>
                  </a:outerShdw>
                </a:effectLst>
                <a:latin typeface="宋体" pitchFamily="2" charset="-122"/>
              </a:rPr>
              <a:t>第三步：</a:t>
            </a: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插入新</a:t>
            </a:r>
            <a:r>
              <a:rPr kumimoji="1" lang="zh-CN" altLang="en-US" sz="2000" b="1" dirty="0" smtClean="0">
                <a:solidFill>
                  <a:schemeClr val="tx2"/>
                </a:solidFill>
                <a:effectLst>
                  <a:outerShdw blurRad="38100" dist="38100" dir="2700000" algn="tl">
                    <a:srgbClr val="C0C0C0"/>
                  </a:outerShdw>
                </a:effectLst>
                <a:latin typeface="仿宋_GB2312" pitchFamily="49" charset="-122"/>
                <a:ea typeface="仿宋_GB2312" pitchFamily="49" charset="-122"/>
              </a:rPr>
              <a:t>元组</a:t>
            </a:r>
            <a:endParaRPr kumimoji="1" lang="en-US" altLang="zh-CN" sz="2000" b="1" dirty="0" smtClean="0">
              <a:solidFill>
                <a:schemeClr val="tx2"/>
              </a:solidFill>
              <a:effectLst>
                <a:outerShdw blurRad="38100" dist="38100" dir="2700000" algn="tl">
                  <a:srgbClr val="C0C0C0"/>
                </a:outerShdw>
              </a:effectLst>
              <a:latin typeface="仿宋_GB2312" pitchFamily="49" charset="-122"/>
              <a:ea typeface="仿宋_GB2312" pitchFamily="49" charset="-122"/>
            </a:endParaRPr>
          </a:p>
          <a:p>
            <a:pPr>
              <a:buFont typeface="Arial" charset="0"/>
              <a:buNone/>
              <a:defRPr/>
            </a:pP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r>
            <a:b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br>
            <a:r>
              <a:rPr kumimoji="1" lang="zh-CN" altLang="en-US"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SC∪{(</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96004</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C5</a:t>
            </a:r>
            <a:r>
              <a:rPr kumimoji="1" lang="en-US" altLang="zh-CN" sz="2000" b="1" dirty="0">
                <a:solidFill>
                  <a:schemeClr val="tx2"/>
                </a:solidFill>
                <a:effectLst>
                  <a:outerShdw blurRad="38100" dist="38100" dir="2700000" algn="tl">
                    <a:srgbClr val="C0C0C0"/>
                  </a:outerShdw>
                </a:effectLst>
                <a:latin typeface="Times New Roman"/>
                <a:ea typeface="仿宋_GB2312" pitchFamily="49" charset="-122"/>
              </a:rPr>
              <a:t>’</a:t>
            </a:r>
            <a:r>
              <a:rPr kumimoji="1" lang="en-US" altLang="zh-CN" sz="2000" b="1" dirty="0">
                <a:solidFill>
                  <a:schemeClr val="tx2"/>
                </a:solidFill>
                <a:effectLst>
                  <a:outerShdw blurRad="38100" dist="38100" dir="2700000" algn="tl">
                    <a:srgbClr val="C0C0C0"/>
                  </a:outerShdw>
                </a:effectLst>
                <a:latin typeface="仿宋_GB2312" pitchFamily="49" charset="-122"/>
                <a:ea typeface="仿宋_GB2312" pitchFamily="49" charset="-122"/>
              </a:rPr>
              <a:t>, 85)}</a:t>
            </a:r>
            <a:endParaRPr lang="zh-CN" altLang="en-US" sz="2000" dirty="0">
              <a:latin typeface="Arial" charset="0"/>
            </a:endParaRPr>
          </a:p>
        </p:txBody>
      </p:sp>
    </p:spTree>
    <p:extLst>
      <p:ext uri="{BB962C8B-B14F-4D97-AF65-F5344CB8AC3E}">
        <p14:creationId xmlns:p14="http://schemas.microsoft.com/office/powerpoint/2010/main" val="2783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96545" y="1136650"/>
            <a:ext cx="8650288" cy="5410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lang="en-US" altLang="zh-CN" spc="30" noProof="0" dirty="0" smtClean="0">
                <a:ln>
                  <a:noFill/>
                </a:ln>
                <a:effectLst/>
                <a:uLnTx/>
                <a:uFillTx/>
                <a:latin typeface="Lucida Sans Unicode" panose="020B0602030504020204" pitchFamily="34" charset="0"/>
                <a:sym typeface="+mn-ea"/>
              </a:rPr>
              <a:t>π</a:t>
            </a:r>
            <a:r>
              <a:rPr lang="en-US" altLang="zh-CN" i="1" spc="30" baseline="-25000" noProof="0" dirty="0" smtClean="0">
                <a:ln>
                  <a:noFill/>
                </a:ln>
                <a:solidFill>
                  <a:srgbClr val="FF0000"/>
                </a:solidFill>
                <a:effectLst/>
                <a:uLnTx/>
                <a:uFillTx/>
                <a:sym typeface="+mn-ea"/>
              </a:rPr>
              <a:t>L</a:t>
            </a:r>
            <a:r>
              <a:rPr lang="en-US" altLang="zh-CN" i="1" spc="30" baseline="-25000" noProof="0" dirty="0" smtClean="0">
                <a:ln>
                  <a:noFill/>
                </a:ln>
                <a:effectLst/>
                <a:uLnTx/>
                <a:uFillTx/>
                <a:sym typeface="+mn-ea"/>
              </a:rPr>
              <a:t> </a:t>
            </a:r>
            <a:r>
              <a:rPr lang="en-US" altLang="zh-CN" spc="30" noProof="0" dirty="0" smtClean="0">
                <a:ln>
                  <a:noFill/>
                </a:ln>
                <a:effectLst/>
                <a:uLnTx/>
                <a:uFillTx/>
                <a:sym typeface="+mn-ea"/>
              </a:rPr>
              <a:t>(R)</a:t>
            </a:r>
            <a:r>
              <a:rPr lang="zh-CN" altLang="en-US" spc="30" noProof="0" dirty="0" smtClean="0">
                <a:ln>
                  <a:noFill/>
                </a:ln>
                <a:effectLst/>
                <a:uLnTx/>
                <a:uFillTx/>
                <a:sym typeface="+mn-ea"/>
              </a:rPr>
              <a:t>：</a:t>
            </a:r>
          </a:p>
          <a:p>
            <a:pPr marL="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lang="en-US" altLang="zh-CN" i="1" spc="30" noProof="0" dirty="0" smtClean="0">
                <a:ln>
                  <a:noFill/>
                </a:ln>
                <a:effectLst/>
                <a:uLnTx/>
                <a:uFillTx/>
                <a:sym typeface="+mn-ea"/>
              </a:rPr>
              <a:t>L</a:t>
            </a:r>
            <a:r>
              <a:rPr lang="zh-CN" altLang="en-US" sz="2800" spc="30" noProof="0" dirty="0" smtClean="0">
                <a:ln>
                  <a:noFill/>
                </a:ln>
                <a:effectLst/>
                <a:uLnTx/>
                <a:uFillTx/>
                <a:sym typeface="+mn-ea"/>
              </a:rPr>
              <a:t>可以是任意</a:t>
            </a:r>
            <a:r>
              <a:rPr lang="zh-CN" altLang="en-US" sz="2800" spc="30" noProof="0" dirty="0" smtClean="0">
                <a:ln>
                  <a:noFill/>
                </a:ln>
                <a:solidFill>
                  <a:srgbClr val="0000FF"/>
                </a:solidFill>
                <a:effectLst/>
                <a:uLnTx/>
                <a:uFillTx/>
                <a:sym typeface="+mn-ea"/>
              </a:rPr>
              <a:t>包含属性的表达式</a:t>
            </a:r>
            <a:r>
              <a:rPr lang="zh-CN" altLang="en-US" sz="2800" spc="30" noProof="0" dirty="0" smtClean="0">
                <a:ln>
                  <a:noFill/>
                </a:ln>
                <a:effectLst/>
                <a:uLnTx/>
                <a:uFillTx/>
                <a:sym typeface="+mn-ea"/>
              </a:rPr>
              <a:t>，且属性列表允许重复属性，例如</a:t>
            </a:r>
            <a:r>
              <a:rPr lang="en-US" altLang="zh-CN" spc="30" noProof="0" dirty="0" smtClean="0">
                <a:ln>
                  <a:noFill/>
                </a:ln>
                <a:effectLst/>
                <a:uLnTx/>
                <a:uFillTx/>
                <a:ea typeface="+mn-ea"/>
                <a:sym typeface="+mn-ea"/>
              </a:rPr>
              <a:t>, </a:t>
            </a:r>
            <a:r>
              <a:rPr lang="en-US" altLang="zh-CN" spc="30" noProof="0" dirty="0" smtClean="0">
                <a:ln>
                  <a:noFill/>
                </a:ln>
                <a:effectLst/>
                <a:uLnTx/>
                <a:uFillTx/>
                <a:latin typeface="Lucida Sans Unicode" panose="020B0602030504020204" pitchFamily="34" charset="0"/>
                <a:ea typeface="+mn-ea"/>
                <a:sym typeface="+mn-ea"/>
              </a:rPr>
              <a:t>π</a:t>
            </a:r>
            <a:r>
              <a:rPr lang="en-US" altLang="zh-CN" i="1" spc="30" baseline="-25000" noProof="0" dirty="0" smtClean="0">
                <a:ln>
                  <a:noFill/>
                </a:ln>
                <a:effectLst/>
                <a:uLnTx/>
                <a:uFillTx/>
                <a:latin typeface="Tahoma" panose="020B0604030504040204" pitchFamily="34" charset="0"/>
                <a:ea typeface="+mn-ea"/>
                <a:sym typeface="+mn-ea"/>
              </a:rPr>
              <a:t>B+1</a:t>
            </a:r>
            <a:r>
              <a:rPr lang="en-US" altLang="zh-CN" spc="30" baseline="-25000" noProof="0" dirty="0" smtClean="0">
                <a:ln>
                  <a:noFill/>
                </a:ln>
                <a:effectLst/>
                <a:uLnTx/>
                <a:uFillTx/>
                <a:latin typeface="Tahoma" panose="020B0604030504040204" pitchFamily="34" charset="0"/>
                <a:ea typeface="+mn-ea"/>
                <a:sym typeface="+mn-ea"/>
              </a:rPr>
              <a:t>,  </a:t>
            </a:r>
            <a:r>
              <a:rPr lang="en-US" altLang="zh-CN" i="1" spc="30" baseline="-25000" noProof="0" dirty="0" smtClean="0">
                <a:ln>
                  <a:noFill/>
                </a:ln>
                <a:effectLst/>
                <a:uLnTx/>
                <a:uFillTx/>
                <a:latin typeface="Tahoma" panose="020B0604030504040204" pitchFamily="34" charset="0"/>
                <a:ea typeface="+mn-ea"/>
                <a:sym typeface="+mn-ea"/>
              </a:rPr>
              <a:t>A</a:t>
            </a:r>
            <a:r>
              <a:rPr lang="zh-CN" altLang="en-US" spc="30" baseline="-25000" noProof="0" dirty="0" smtClean="0">
                <a:ln>
                  <a:noFill/>
                </a:ln>
                <a:effectLst/>
                <a:uLnTx/>
                <a:uFillTx/>
                <a:latin typeface="Tahoma" panose="020B0604030504040204" pitchFamily="34" charset="0"/>
                <a:ea typeface="+mn-ea"/>
                <a:sym typeface="+mn-ea"/>
              </a:rPr>
              <a:t>，</a:t>
            </a:r>
            <a:r>
              <a:rPr lang="en-US" altLang="zh-CN" spc="30" baseline="-25000" noProof="0" dirty="0" smtClean="0">
                <a:ln>
                  <a:noFill/>
                </a:ln>
                <a:effectLst/>
                <a:uLnTx/>
                <a:uFillTx/>
                <a:latin typeface="Tahoma" panose="020B0604030504040204" pitchFamily="34" charset="0"/>
                <a:ea typeface="+mn-ea"/>
                <a:sym typeface="+mn-ea"/>
              </a:rPr>
              <a:t>A</a:t>
            </a:r>
            <a:r>
              <a:rPr lang="en-US" altLang="zh-CN" spc="30" noProof="0" dirty="0" smtClean="0">
                <a:ln>
                  <a:noFill/>
                </a:ln>
                <a:effectLst/>
                <a:uLnTx/>
                <a:uFillTx/>
                <a:latin typeface="Tahoma" panose="020B0604030504040204" pitchFamily="34" charset="0"/>
                <a:ea typeface="+mn-ea"/>
                <a:sym typeface="+mn-ea"/>
              </a:rPr>
              <a:t> (R)</a:t>
            </a:r>
            <a:endParaRPr kumimoji="0" lang="en-US" altLang="zh-CN" b="0" i="0" u="none" strike="noStrike" kern="1200" cap="none" spc="30" normalizeH="0" baseline="0" noProof="0" dirty="0" smtClean="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lang="zh-CN" altLang="en-US" sz="2800" spc="30" noProof="0" dirty="0" smtClean="0">
              <a:ln>
                <a:noFill/>
              </a:ln>
              <a:effectLst/>
              <a:uLnTx/>
              <a:uFillTx/>
              <a:sym typeface="+mn-ea"/>
            </a:endParaRPr>
          </a:p>
          <a:p>
            <a:pPr marL="800100" marR="0" lvl="1"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sz="2800" b="0" i="0" u="none" strike="noStrike" kern="1200" cap="none" spc="30" normalizeH="0" baseline="0" noProof="0" dirty="0">
              <a:ln>
                <a:noFill/>
              </a:ln>
              <a:solidFill>
                <a:schemeClr val="tx1"/>
              </a:solidFill>
              <a:effectLst/>
              <a:uLnTx/>
              <a:uFillTx/>
              <a:latin typeface="+mn-lt"/>
              <a:ea typeface="+mn-ea"/>
              <a:cs typeface="+mn-cs"/>
            </a:endParaRPr>
          </a:p>
        </p:txBody>
      </p:sp>
      <p:sp>
        <p:nvSpPr>
          <p:cNvPr id="94210" name="标题 94209"/>
          <p:cNvSpPr>
            <a:spLocks noGrp="1"/>
          </p:cNvSpPr>
          <p:nvPr>
            <p:ph type="title"/>
          </p:nvPr>
        </p:nvSpPr>
        <p:spPr>
          <a:xfrm>
            <a:off x="1369060" y="286385"/>
            <a:ext cx="7793038" cy="784225"/>
          </a:xfrm>
        </p:spPr>
        <p:txBody>
          <a:bodyPr vert="horz" lIns="91440" tIns="45720" rIns="91440" bIns="45720" rtlCol="0"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4400" b="0" i="0" u="none" strike="noStrike" kern="1200" normalizeH="0" baseline="0" noProof="1">
                <a:latin typeface="黑体" panose="02010609060101010101" pitchFamily="2" charset="-122"/>
                <a:ea typeface="黑体" panose="02010609060101010101" pitchFamily="2" charset="-122"/>
                <a:cs typeface="+mj-cs"/>
              </a:rPr>
              <a:t>投影的扩展</a:t>
            </a:r>
          </a:p>
        </p:txBody>
      </p:sp>
      <p:grpSp>
        <p:nvGrpSpPr>
          <p:cNvPr id="4" name="组合 3"/>
          <p:cNvGrpSpPr/>
          <p:nvPr/>
        </p:nvGrpSpPr>
        <p:grpSpPr>
          <a:xfrm>
            <a:off x="747569" y="2867140"/>
            <a:ext cx="3464253" cy="1498672"/>
            <a:chOff x="1411" y="5945"/>
            <a:chExt cx="4605" cy="2121"/>
          </a:xfrm>
        </p:grpSpPr>
        <p:sp>
          <p:nvSpPr>
            <p:cNvPr id="46082" name="文本框 94210"/>
            <p:cNvSpPr txBox="1"/>
            <p:nvPr/>
          </p:nvSpPr>
          <p:spPr>
            <a:xfrm>
              <a:off x="1411" y="5945"/>
              <a:ext cx="4605" cy="2121"/>
            </a:xfrm>
            <a:prstGeom prst="rect">
              <a:avLst/>
            </a:prstGeom>
            <a:noFill/>
            <a:ln w="9525">
              <a:noFill/>
            </a:ln>
          </p:spPr>
          <p:txBody>
            <a:bodyPr anchor="t">
              <a:spAutoFit/>
            </a:bodyPr>
            <a:lstStyle/>
            <a:p>
              <a:r>
                <a:rPr lang="en-US" altLang="zh-CN" b="1" dirty="0">
                  <a:solidFill>
                    <a:schemeClr val="tx1"/>
                  </a:solidFill>
                  <a:latin typeface="华文楷体" panose="02010600040101010101" pitchFamily="2" charset="-122"/>
                  <a:ea typeface="华文楷体" panose="02010600040101010101" pitchFamily="2" charset="-122"/>
                </a:rPr>
                <a:t>R =  ( A      B )</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          1      2</a:t>
              </a:r>
            </a:p>
            <a:p>
              <a:r>
                <a:rPr lang="en-US" altLang="zh-CN" dirty="0">
                  <a:solidFill>
                    <a:schemeClr val="tx1"/>
                  </a:solidFill>
                  <a:latin typeface="华文楷体" panose="02010600040101010101" pitchFamily="2" charset="-122"/>
                  <a:ea typeface="华文楷体" panose="02010600040101010101" pitchFamily="2" charset="-122"/>
                </a:rPr>
                <a:t>          3      4</a:t>
              </a:r>
            </a:p>
          </p:txBody>
        </p:sp>
        <p:sp>
          <p:nvSpPr>
            <p:cNvPr id="46083" name="矩形 94211"/>
            <p:cNvSpPr/>
            <p:nvPr/>
          </p:nvSpPr>
          <p:spPr>
            <a:xfrm>
              <a:off x="2183" y="6015"/>
              <a:ext cx="2090" cy="1800"/>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46084" name="直接连接符 94212"/>
            <p:cNvSpPr/>
            <p:nvPr/>
          </p:nvSpPr>
          <p:spPr>
            <a:xfrm>
              <a:off x="2183" y="6615"/>
              <a:ext cx="2089" cy="1"/>
            </a:xfrm>
            <a:prstGeom prst="line">
              <a:avLst/>
            </a:prstGeom>
            <a:ln w="9525" cap="flat" cmpd="sng">
              <a:solidFill>
                <a:schemeClr val="tx1"/>
              </a:solidFill>
              <a:prstDash val="solid"/>
              <a:round/>
              <a:headEnd type="none" w="med" len="med"/>
              <a:tailEnd type="none" w="med" len="med"/>
            </a:ln>
          </p:spPr>
        </p:sp>
        <p:sp>
          <p:nvSpPr>
            <p:cNvPr id="46085" name="直接连接符 94213"/>
            <p:cNvSpPr/>
            <p:nvPr/>
          </p:nvSpPr>
          <p:spPr>
            <a:xfrm>
              <a:off x="3130" y="6015"/>
              <a:ext cx="0" cy="1800"/>
            </a:xfrm>
            <a:prstGeom prst="line">
              <a:avLst/>
            </a:prstGeom>
            <a:ln w="9525" cap="flat" cmpd="sng">
              <a:solidFill>
                <a:schemeClr val="tx1"/>
              </a:solidFill>
              <a:prstDash val="solid"/>
              <a:round/>
              <a:headEnd type="none" w="med" len="med"/>
              <a:tailEnd type="none" w="med" len="med"/>
            </a:ln>
          </p:spPr>
        </p:sp>
      </p:grpSp>
      <p:grpSp>
        <p:nvGrpSpPr>
          <p:cNvPr id="2" name="组合 1"/>
          <p:cNvGrpSpPr/>
          <p:nvPr/>
        </p:nvGrpSpPr>
        <p:grpSpPr>
          <a:xfrm>
            <a:off x="395418" y="4669473"/>
            <a:ext cx="6120680" cy="1523156"/>
            <a:chOff x="5644" y="7464"/>
            <a:chExt cx="9035" cy="2033"/>
          </a:xfrm>
        </p:grpSpPr>
        <p:sp>
          <p:nvSpPr>
            <p:cNvPr id="46086" name="文本框 94215"/>
            <p:cNvSpPr txBox="1"/>
            <p:nvPr/>
          </p:nvSpPr>
          <p:spPr>
            <a:xfrm>
              <a:off x="5644" y="7464"/>
              <a:ext cx="9035" cy="1799"/>
            </a:xfrm>
            <a:prstGeom prst="rect">
              <a:avLst/>
            </a:prstGeom>
            <a:noFill/>
            <a:ln w="9525">
              <a:noFill/>
            </a:ln>
          </p:spPr>
          <p:txBody>
            <a:bodyPr anchor="t">
              <a:spAutoFit/>
            </a:bodyPr>
            <a:lstStyle/>
            <a:p>
              <a:r>
                <a:rPr lang="en-US" altLang="zh-CN" sz="2400" dirty="0">
                  <a:latin typeface="华文楷体" panose="02010600040101010101" pitchFamily="2" charset="-122"/>
                  <a:ea typeface="华文楷体" panose="02010600040101010101" pitchFamily="2" charset="-122"/>
                </a:rPr>
                <a:t>   π</a:t>
              </a:r>
              <a:r>
                <a:rPr lang="en-US" altLang="zh-CN" sz="2400" i="1" baseline="-25000" dirty="0">
                  <a:latin typeface="华文楷体" panose="02010600040101010101" pitchFamily="2" charset="-122"/>
                  <a:ea typeface="华文楷体" panose="02010600040101010101" pitchFamily="2" charset="-122"/>
                </a:rPr>
                <a:t>B</a:t>
              </a:r>
              <a:r>
                <a:rPr lang="en-US" altLang="zh-CN" sz="2400" baseline="-25000" dirty="0">
                  <a:latin typeface="华文楷体" panose="02010600040101010101" pitchFamily="2" charset="-122"/>
                  <a:ea typeface="华文楷体" panose="02010600040101010101" pitchFamily="2" charset="-122"/>
                </a:rPr>
                <a:t>+</a:t>
              </a:r>
              <a:r>
                <a:rPr lang="en-US" altLang="zh-CN" sz="2400" i="1" baseline="-25000" dirty="0">
                  <a:latin typeface="华文楷体" panose="02010600040101010101" pitchFamily="2" charset="-122"/>
                  <a:ea typeface="华文楷体" panose="02010600040101010101" pitchFamily="2" charset="-122"/>
                </a:rPr>
                <a:t>1</a:t>
              </a:r>
              <a:r>
                <a:rPr lang="en-US" altLang="zh-CN" sz="2400" baseline="-25000" dirty="0">
                  <a:latin typeface="华文楷体" panose="02010600040101010101" pitchFamily="2" charset="-122"/>
                  <a:ea typeface="华文楷体" panose="02010600040101010101" pitchFamily="2" charset="-122"/>
                </a:rPr>
                <a:t>,  </a:t>
              </a:r>
              <a:r>
                <a:rPr lang="en-US" altLang="zh-CN" sz="2400" i="1" baseline="-25000" dirty="0">
                  <a:latin typeface="华文楷体" panose="02010600040101010101" pitchFamily="2" charset="-122"/>
                  <a:ea typeface="华文楷体" panose="02010600040101010101" pitchFamily="2" charset="-122"/>
                </a:rPr>
                <a:t>A</a:t>
              </a:r>
              <a:r>
                <a:rPr lang="en-US" altLang="zh-CN" sz="2400" baseline="-25000" dirty="0">
                  <a:latin typeface="华文楷体" panose="02010600040101010101" pitchFamily="2" charset="-122"/>
                  <a:ea typeface="华文楷体" panose="02010600040101010101" pitchFamily="2" charset="-122"/>
                </a:rPr>
                <a:t>,  </a:t>
              </a:r>
              <a:r>
                <a:rPr lang="en-US" altLang="zh-CN" sz="2400" i="1" baseline="-25000" dirty="0">
                  <a:latin typeface="华文楷体" panose="02010600040101010101" pitchFamily="2" charset="-122"/>
                  <a:ea typeface="华文楷体" panose="02010600040101010101" pitchFamily="2" charset="-122"/>
                </a:rPr>
                <a:t>A</a:t>
              </a:r>
              <a:r>
                <a:rPr lang="en-US" altLang="zh-CN" sz="2400" dirty="0">
                  <a:latin typeface="华文楷体" panose="02010600040101010101" pitchFamily="2" charset="-122"/>
                  <a:ea typeface="华文楷体" panose="02010600040101010101" pitchFamily="2" charset="-122"/>
                </a:rPr>
                <a:t> (R)  </a:t>
              </a:r>
              <a:r>
                <a:rPr lang="en-US" altLang="zh-CN" b="1" dirty="0">
                  <a:solidFill>
                    <a:schemeClr val="tx1"/>
                  </a:solidFill>
                  <a:latin typeface="华文楷体" panose="02010600040101010101" pitchFamily="2" charset="-122"/>
                  <a:ea typeface="华文楷体" panose="02010600040101010101" pitchFamily="2" charset="-122"/>
                </a:rPr>
                <a:t>=    B+1     A1     A2</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3</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1</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1</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5</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3</a:t>
              </a: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3</a:t>
              </a:r>
              <a:endParaRPr lang="en-US" altLang="zh-CN" dirty="0">
                <a:latin typeface="华文楷体" panose="02010600040101010101" pitchFamily="2" charset="-122"/>
                <a:ea typeface="华文楷体" panose="02010600040101010101" pitchFamily="2" charset="-122"/>
              </a:endParaRPr>
            </a:p>
          </p:txBody>
        </p:sp>
        <p:sp>
          <p:nvSpPr>
            <p:cNvPr id="46087" name="矩形 94217"/>
            <p:cNvSpPr/>
            <p:nvPr/>
          </p:nvSpPr>
          <p:spPr>
            <a:xfrm>
              <a:off x="9106" y="7534"/>
              <a:ext cx="3840" cy="1963"/>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46088" name="直接连接符 94218"/>
            <p:cNvSpPr/>
            <p:nvPr/>
          </p:nvSpPr>
          <p:spPr>
            <a:xfrm>
              <a:off x="9106" y="8134"/>
              <a:ext cx="3840" cy="0"/>
            </a:xfrm>
            <a:prstGeom prst="line">
              <a:avLst/>
            </a:prstGeom>
            <a:ln w="9525" cap="flat" cmpd="sng">
              <a:solidFill>
                <a:schemeClr val="tx1"/>
              </a:solidFill>
              <a:prstDash val="solid"/>
              <a:round/>
              <a:headEnd type="none" w="med" len="med"/>
              <a:tailEnd type="none" w="med" len="med"/>
            </a:ln>
          </p:spPr>
        </p:sp>
        <p:sp>
          <p:nvSpPr>
            <p:cNvPr id="46089" name="直接连接符 94219"/>
            <p:cNvSpPr/>
            <p:nvPr/>
          </p:nvSpPr>
          <p:spPr>
            <a:xfrm>
              <a:off x="10546" y="7534"/>
              <a:ext cx="1" cy="1963"/>
            </a:xfrm>
            <a:prstGeom prst="line">
              <a:avLst/>
            </a:prstGeom>
            <a:ln w="9525" cap="flat" cmpd="sng">
              <a:solidFill>
                <a:schemeClr val="tx1"/>
              </a:solidFill>
              <a:prstDash val="solid"/>
              <a:round/>
              <a:headEnd type="none" w="med" len="med"/>
              <a:tailEnd type="none" w="med" len="med"/>
            </a:ln>
          </p:spPr>
        </p:sp>
        <p:sp>
          <p:nvSpPr>
            <p:cNvPr id="46090" name="直接连接符 94220"/>
            <p:cNvSpPr/>
            <p:nvPr/>
          </p:nvSpPr>
          <p:spPr>
            <a:xfrm>
              <a:off x="11746" y="7534"/>
              <a:ext cx="1" cy="1963"/>
            </a:xfrm>
            <a:prstGeom prst="line">
              <a:avLst/>
            </a:prstGeom>
            <a:ln w="9525" cap="flat" cmpd="sng">
              <a:solidFill>
                <a:schemeClr val="tx1"/>
              </a:solidFill>
              <a:prstDash val="solid"/>
              <a:round/>
              <a:headEnd type="none" w="med" len="med"/>
              <a:tailEnd type="none" w="med" len="med"/>
            </a:ln>
          </p:spPr>
        </p:sp>
      </p:grpSp>
      <p:sp>
        <p:nvSpPr>
          <p:cNvPr id="46091" name="灯片编号占位符 1"/>
          <p:cNvSpPr>
            <a:spLocks noGrp="1"/>
          </p:cNvSpPr>
          <p:nvPr>
            <p:ph type="sldNum" sz="quarter" idx="12"/>
          </p:nvPr>
        </p:nvSpPr>
        <p:spPr>
          <a:noFill/>
          <a:ln>
            <a:noFill/>
          </a:ln>
        </p:spPr>
        <p:txBody>
          <a:bodyPr wrap="square" lIns="91440" tIns="45720" rIns="91440" bIns="4572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100" dirty="0">
                <a:latin typeface="Times New Roman" panose="02020603050405020304" pitchFamily="18" charset="0"/>
              </a:rPr>
              <a:t>79</a:t>
            </a:fld>
            <a:endParaRPr lang="en-US" altLang="zh-CN" sz="1100" dirty="0">
              <a:latin typeface="Times New Roman" panose="02020603050405020304" pitchFamily="18" charset="0"/>
            </a:endParaRPr>
          </a:p>
        </p:txBody>
      </p:sp>
    </p:spTree>
    <p:extLst>
      <p:ext uri="{BB962C8B-B14F-4D97-AF65-F5344CB8AC3E}">
        <p14:creationId xmlns:p14="http://schemas.microsoft.com/office/powerpoint/2010/main" val="2908007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7457"/>
          <p:cNvSpPr>
            <a:spLocks noGrp="1" noChangeArrowheads="1"/>
          </p:cNvSpPr>
          <p:nvPr>
            <p:ph type="title"/>
          </p:nvPr>
        </p:nvSpPr>
        <p:spPr/>
        <p:txBody>
          <a:bodyPr/>
          <a:lstStyle/>
          <a:p>
            <a:r>
              <a:rPr lang="zh-CN" altLang="en-US" b="1" dirty="0" smtClean="0">
                <a:solidFill>
                  <a:schemeClr val="folHlink"/>
                </a:solidFill>
                <a:ea typeface="楷体_GB2312" pitchFamily="49" charset="-122"/>
              </a:rPr>
              <a:t>基本概念</a:t>
            </a:r>
            <a:r>
              <a:rPr lang="en-US" altLang="zh-CN" b="1" dirty="0">
                <a:solidFill>
                  <a:schemeClr val="folHlink"/>
                </a:solidFill>
                <a:ea typeface="楷体_GB2312" pitchFamily="49" charset="-122"/>
              </a:rPr>
              <a:t> </a:t>
            </a:r>
            <a:endParaRPr lang="zh-CN" altLang="en-US" b="1" dirty="0" smtClean="0">
              <a:solidFill>
                <a:schemeClr val="folHlink"/>
              </a:solidFill>
              <a:ea typeface="楷体_GB2312" pitchFamily="49" charset="-122"/>
            </a:endParaRPr>
          </a:p>
        </p:txBody>
      </p:sp>
      <p:sp>
        <p:nvSpPr>
          <p:cNvPr id="17410" name="文本占位符 147458"/>
          <p:cNvSpPr>
            <a:spLocks noGrp="1" noChangeArrowheads="1"/>
          </p:cNvSpPr>
          <p:nvPr>
            <p:ph type="body" idx="1"/>
          </p:nvPr>
        </p:nvSpPr>
        <p:spPr>
          <a:xfrm>
            <a:off x="0" y="1219200"/>
            <a:ext cx="9144000" cy="5410200"/>
          </a:xfrm>
        </p:spPr>
        <p:txBody>
          <a:bodyPr/>
          <a:lstStyle/>
          <a:p>
            <a:r>
              <a:rPr lang="zh-CN" altLang="en-US" dirty="0" smtClean="0"/>
              <a:t>域（</a:t>
            </a:r>
            <a:r>
              <a:rPr lang="en-US" altLang="zh-CN" dirty="0" smtClean="0"/>
              <a:t>Domain）</a:t>
            </a:r>
          </a:p>
          <a:p>
            <a:pPr lvl="1"/>
            <a:r>
              <a:rPr lang="zh-CN" altLang="en-US" dirty="0" smtClean="0">
                <a:solidFill>
                  <a:schemeClr val="folHlink"/>
                </a:solidFill>
              </a:rPr>
              <a:t>具有</a:t>
            </a:r>
            <a:r>
              <a:rPr lang="zh-CN" altLang="en-US" b="1" dirty="0" smtClean="0">
                <a:solidFill>
                  <a:schemeClr val="folHlink"/>
                </a:solidFill>
              </a:rPr>
              <a:t>相同类型</a:t>
            </a:r>
            <a:r>
              <a:rPr lang="zh-CN" altLang="en-US" dirty="0" smtClean="0">
                <a:solidFill>
                  <a:schemeClr val="folHlink"/>
                </a:solidFill>
              </a:rPr>
              <a:t>的值的</a:t>
            </a:r>
            <a:r>
              <a:rPr lang="zh-CN" altLang="en-US" b="1" dirty="0" smtClean="0">
                <a:solidFill>
                  <a:schemeClr val="folHlink"/>
                </a:solidFill>
              </a:rPr>
              <a:t>集合</a:t>
            </a:r>
          </a:p>
          <a:p>
            <a:pPr lvl="1"/>
            <a:r>
              <a:rPr lang="zh-CN" altLang="en-US" dirty="0" smtClean="0"/>
              <a:t>如整数的集合、字符串的集合、全体学生的集合</a:t>
            </a:r>
          </a:p>
        </p:txBody>
      </p:sp>
      <p:sp>
        <p:nvSpPr>
          <p:cNvPr id="3" name="矩形 2"/>
          <p:cNvSpPr/>
          <p:nvPr/>
        </p:nvSpPr>
        <p:spPr>
          <a:xfrm>
            <a:off x="467544" y="2708920"/>
            <a:ext cx="5688632" cy="2585323"/>
          </a:xfrm>
          <a:prstGeom prst="rect">
            <a:avLst/>
          </a:prstGeom>
          <a:ln>
            <a:solidFill>
              <a:srgbClr val="0000FF"/>
            </a:solidFill>
          </a:ln>
        </p:spPr>
        <p:txBody>
          <a:bodyPr wrap="square">
            <a:spAutoFit/>
          </a:bodyPr>
          <a:lstStyle/>
          <a:p>
            <a:pPr lvl="1">
              <a:lnSpc>
                <a:spcPct val="120000"/>
              </a:lnSpc>
              <a:spcAft>
                <a:spcPct val="45000"/>
              </a:spcAft>
              <a:buClr>
                <a:srgbClr val="A50021"/>
              </a:buClr>
              <a:defRPr/>
            </a:pPr>
            <a:r>
              <a:rPr lang="zh-CN" altLang="en-US" dirty="0">
                <a:latin typeface="楷体_GB2312" pitchFamily="49" charset="-122"/>
              </a:rPr>
              <a:t>例</a:t>
            </a:r>
            <a:r>
              <a:rPr lang="zh-CN" altLang="en-US" dirty="0" smtClean="0">
                <a:latin typeface="楷体_GB2312" pitchFamily="49" charset="-122"/>
              </a:rPr>
              <a:t>：</a:t>
            </a:r>
            <a:endParaRPr lang="en-US" altLang="zh-CN" dirty="0" smtClean="0">
              <a:latin typeface="楷体_GB2312" pitchFamily="49" charset="-122"/>
            </a:endParaRPr>
          </a:p>
          <a:p>
            <a:pPr lvl="1">
              <a:lnSpc>
                <a:spcPct val="120000"/>
              </a:lnSpc>
              <a:spcAft>
                <a:spcPct val="45000"/>
              </a:spcAft>
              <a:buClr>
                <a:srgbClr val="A50021"/>
              </a:buClr>
              <a:defRPr/>
            </a:pPr>
            <a:r>
              <a:rPr lang="zh-CN" altLang="en-US" dirty="0" smtClean="0">
                <a:latin typeface="楷体_GB2312" pitchFamily="49" charset="-122"/>
              </a:rPr>
              <a:t>性别</a:t>
            </a:r>
            <a:r>
              <a:rPr lang="zh-CN" altLang="en-US" dirty="0">
                <a:latin typeface="楷体_GB2312" pitchFamily="49" charset="-122"/>
              </a:rPr>
              <a:t>集合</a:t>
            </a:r>
            <a:r>
              <a:rPr lang="en-US" altLang="zh-CN" dirty="0">
                <a:latin typeface="楷体_GB2312" pitchFamily="49" charset="-122"/>
              </a:rPr>
              <a:t>{</a:t>
            </a:r>
            <a:r>
              <a:rPr lang="zh-CN" altLang="en-US" dirty="0">
                <a:latin typeface="楷体_GB2312" pitchFamily="49" charset="-122"/>
              </a:rPr>
              <a:t>男</a:t>
            </a:r>
            <a:r>
              <a:rPr lang="en-US" altLang="zh-CN" dirty="0">
                <a:latin typeface="楷体_GB2312" pitchFamily="49" charset="-122"/>
              </a:rPr>
              <a:t>,</a:t>
            </a:r>
            <a:r>
              <a:rPr lang="zh-CN" altLang="en-US" dirty="0">
                <a:latin typeface="楷体_GB2312" pitchFamily="49" charset="-122"/>
              </a:rPr>
              <a:t>女</a:t>
            </a:r>
            <a:r>
              <a:rPr lang="en-US" altLang="zh-CN" dirty="0">
                <a:latin typeface="楷体_GB2312" pitchFamily="49" charset="-122"/>
              </a:rPr>
              <a:t>}</a:t>
            </a:r>
            <a:r>
              <a:rPr lang="zh-CN" altLang="en-US" dirty="0" smtClean="0">
                <a:latin typeface="楷体_GB2312" pitchFamily="49" charset="-122"/>
              </a:rPr>
              <a:t>；</a:t>
            </a:r>
            <a:endParaRPr lang="en-US" altLang="zh-CN" dirty="0" smtClean="0">
              <a:latin typeface="楷体_GB2312" pitchFamily="49" charset="-122"/>
            </a:endParaRPr>
          </a:p>
          <a:p>
            <a:pPr lvl="1">
              <a:lnSpc>
                <a:spcPct val="120000"/>
              </a:lnSpc>
              <a:spcAft>
                <a:spcPct val="45000"/>
              </a:spcAft>
              <a:buClr>
                <a:srgbClr val="A50021"/>
              </a:buClr>
              <a:defRPr/>
            </a:pPr>
            <a:r>
              <a:rPr lang="zh-CN" altLang="en-US" dirty="0" smtClean="0">
                <a:latin typeface="楷体_GB2312" pitchFamily="49" charset="-122"/>
              </a:rPr>
              <a:t>正整数</a:t>
            </a:r>
            <a:r>
              <a:rPr lang="zh-CN" altLang="en-US" dirty="0">
                <a:latin typeface="楷体_GB2312" pitchFamily="49" charset="-122"/>
              </a:rPr>
              <a:t>集合</a:t>
            </a:r>
            <a:r>
              <a:rPr lang="en-US" altLang="zh-CN" dirty="0">
                <a:latin typeface="楷体_GB2312" pitchFamily="49" charset="-122"/>
              </a:rPr>
              <a:t>{1</a:t>
            </a:r>
            <a:r>
              <a:rPr lang="zh-CN" altLang="en-US" dirty="0">
                <a:latin typeface="楷体_GB2312" pitchFamily="49" charset="-122"/>
              </a:rPr>
              <a:t>，</a:t>
            </a:r>
            <a:r>
              <a:rPr lang="en-US" altLang="zh-CN" dirty="0">
                <a:latin typeface="楷体_GB2312" pitchFamily="49" charset="-122"/>
              </a:rPr>
              <a:t>2</a:t>
            </a:r>
            <a:r>
              <a:rPr lang="zh-CN" altLang="en-US" dirty="0">
                <a:latin typeface="楷体_GB2312" pitchFamily="49" charset="-122"/>
              </a:rPr>
              <a:t>，</a:t>
            </a:r>
            <a:r>
              <a:rPr lang="en-US" altLang="zh-CN" dirty="0" smtClean="0">
                <a:latin typeface="楷体_GB2312" pitchFamily="49" charset="-122"/>
              </a:rPr>
              <a:t>3}</a:t>
            </a:r>
            <a:r>
              <a:rPr lang="zh-CN" altLang="en-US" dirty="0" smtClean="0">
                <a:latin typeface="楷体_GB2312" pitchFamily="49" charset="-122"/>
              </a:rPr>
              <a:t>；</a:t>
            </a:r>
            <a:endParaRPr lang="en-US" altLang="zh-CN" dirty="0" smtClean="0">
              <a:latin typeface="楷体_GB2312" pitchFamily="49" charset="-122"/>
            </a:endParaRPr>
          </a:p>
          <a:p>
            <a:pPr lvl="1">
              <a:lnSpc>
                <a:spcPct val="120000"/>
              </a:lnSpc>
              <a:spcAft>
                <a:spcPct val="45000"/>
              </a:spcAft>
              <a:buClr>
                <a:srgbClr val="A50021"/>
              </a:buClr>
              <a:defRPr/>
            </a:pPr>
            <a:r>
              <a:rPr lang="zh-CN" altLang="en-US" dirty="0" smtClean="0">
                <a:latin typeface="楷体_GB2312" pitchFamily="49" charset="-122"/>
              </a:rPr>
              <a:t>姓名</a:t>
            </a:r>
            <a:r>
              <a:rPr lang="zh-CN" altLang="en-US" dirty="0">
                <a:latin typeface="楷体_GB2312" pitchFamily="49" charset="-122"/>
              </a:rPr>
              <a:t>集合</a:t>
            </a:r>
            <a:r>
              <a:rPr lang="en-US" altLang="zh-CN" dirty="0">
                <a:latin typeface="楷体_GB2312" pitchFamily="49" charset="-122"/>
              </a:rPr>
              <a:t>{</a:t>
            </a:r>
            <a:r>
              <a:rPr lang="zh-CN" altLang="en-US" dirty="0">
                <a:latin typeface="楷体_GB2312" pitchFamily="49" charset="-122"/>
              </a:rPr>
              <a:t>张三，李四，王五</a:t>
            </a:r>
            <a:r>
              <a:rPr lang="en-US" altLang="zh-CN" dirty="0">
                <a:latin typeface="楷体_GB2312" pitchFamily="49" charset="-122"/>
              </a:rPr>
              <a:t>}</a:t>
            </a:r>
            <a:r>
              <a:rPr lang="zh-CN" altLang="en-US" dirty="0" smtClean="0">
                <a:latin typeface="楷体_GB2312" pitchFamily="49" charset="-122"/>
              </a:rPr>
              <a:t>；</a:t>
            </a:r>
            <a:endParaRPr lang="en-US" altLang="zh-CN" dirty="0" smtClean="0">
              <a:latin typeface="楷体_GB2312" pitchFamily="49" charset="-122"/>
            </a:endParaRPr>
          </a:p>
        </p:txBody>
      </p:sp>
      <p:sp>
        <p:nvSpPr>
          <p:cNvPr id="4" name="矩形 3"/>
          <p:cNvSpPr/>
          <p:nvPr/>
        </p:nvSpPr>
        <p:spPr>
          <a:xfrm>
            <a:off x="467544" y="5730989"/>
            <a:ext cx="3743332" cy="461665"/>
          </a:xfrm>
          <a:prstGeom prst="rect">
            <a:avLst/>
          </a:prstGeom>
        </p:spPr>
        <p:txBody>
          <a:bodyPr wrap="none">
            <a:spAutoFit/>
          </a:bodyPr>
          <a:lstStyle/>
          <a:p>
            <a:r>
              <a:rPr lang="zh-CN" altLang="en-US" dirty="0">
                <a:solidFill>
                  <a:srgbClr val="990033"/>
                </a:solidFill>
                <a:effectLst>
                  <a:outerShdw blurRad="38100" dist="38100" dir="2700000" algn="tl">
                    <a:srgbClr val="C0C0C0"/>
                  </a:outerShdw>
                </a:effectLst>
                <a:latin typeface="仿宋_GB2312" pitchFamily="49" charset="-122"/>
                <a:ea typeface="仿宋_GB2312" pitchFamily="49" charset="-122"/>
              </a:rPr>
              <a:t>基：域中可取值的个数。</a:t>
            </a:r>
            <a:r>
              <a:rPr lang="zh-CN" altLang="en-US" dirty="0">
                <a:solidFill>
                  <a:srgbClr val="008080"/>
                </a:solidFill>
                <a:effectLst>
                  <a:outerShdw blurRad="38100" dist="38100" dir="2700000" algn="tl">
                    <a:srgbClr val="C0C0C0"/>
                  </a:outerShdw>
                </a:effectLst>
                <a:latin typeface="仿宋_GB2312" pitchFamily="49" charset="-122"/>
                <a:ea typeface="仿宋_GB2312" pitchFamily="49" charset="-122"/>
              </a:rPr>
              <a:t> </a:t>
            </a:r>
            <a:endParaRPr lang="zh-CN" altLang="en-US" dirty="0"/>
          </a:p>
        </p:txBody>
      </p:sp>
    </p:spTree>
    <p:extLst>
      <p:ext uri="{BB962C8B-B14F-4D97-AF65-F5344CB8AC3E}">
        <p14:creationId xmlns:p14="http://schemas.microsoft.com/office/powerpoint/2010/main" val="197250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458335" y="3281680"/>
            <a:ext cx="4304665" cy="2923540"/>
          </a:xfrm>
          <a:prstGeom prst="rect">
            <a:avLst/>
          </a:prstGeom>
        </p:spPr>
      </p:pic>
      <p:sp>
        <p:nvSpPr>
          <p:cNvPr id="2" name="标题 1"/>
          <p:cNvSpPr>
            <a:spLocks noGrp="1"/>
          </p:cNvSpPr>
          <p:nvPr>
            <p:ph type="title"/>
          </p:nvPr>
        </p:nvSpPr>
        <p:spPr>
          <a:xfrm>
            <a:off x="675640" y="1125855"/>
            <a:ext cx="7793355" cy="1483995"/>
          </a:xfrm>
        </p:spPr>
        <p:txBody>
          <a:bodyPr/>
          <a:lstStyle/>
          <a:p>
            <a:r>
              <a:rPr lang="zh-CN" altLang="en-US" dirty="0"/>
              <a:t>例：电影关系中电影名称、年份及放映时间（小时）</a:t>
            </a:r>
          </a:p>
        </p:txBody>
      </p:sp>
      <p:sp>
        <p:nvSpPr>
          <p:cNvPr id="5" name="TextBox 4"/>
          <p:cNvSpPr txBox="1"/>
          <p:nvPr/>
        </p:nvSpPr>
        <p:spPr>
          <a:xfrm>
            <a:off x="843915" y="3013075"/>
            <a:ext cx="4897438" cy="831850"/>
          </a:xfrm>
          <a:prstGeom prst="rect">
            <a:avLst/>
          </a:prstGeom>
          <a:noFill/>
          <a:ln w="9525">
            <a:noFill/>
          </a:ln>
        </p:spPr>
        <p:txBody>
          <a:bodyPr anchor="t">
            <a:spAutoFit/>
          </a:bodyPr>
          <a:lstStyle/>
          <a:p>
            <a:r>
              <a:rPr lang="el-GR" altLang="zh-CN" sz="2400" dirty="0">
                <a:latin typeface="Lucida Sans Unicode" panose="020B0602030504020204" pitchFamily="34" charset="0"/>
                <a:ea typeface="宋体" panose="02010600030101010101" pitchFamily="2" charset="-122"/>
              </a:rPr>
              <a:t>Π</a:t>
            </a:r>
            <a:r>
              <a:rPr lang="en-US" altLang="zh-CN" sz="2400" i="1" baseline="-25000" dirty="0">
                <a:latin typeface="Arial" panose="020B0604020202020204" pitchFamily="34" charset="0"/>
                <a:ea typeface="宋体" panose="02010600030101010101" pitchFamily="2" charset="-122"/>
              </a:rPr>
              <a:t>title,year,length/60 </a:t>
            </a:r>
            <a:r>
              <a:rPr lang="en-US" altLang="zh-CN" sz="2400" dirty="0">
                <a:latin typeface="Arial" panose="020B0604020202020204" pitchFamily="34" charset="0"/>
                <a:ea typeface="宋体" panose="02010600030101010101" pitchFamily="2" charset="-122"/>
              </a:rPr>
              <a:t>(moives)</a:t>
            </a:r>
            <a:endParaRPr lang="zh-CN" altLang="en-US" sz="2400" dirty="0">
              <a:latin typeface="Arial" panose="020B0604020202020204" pitchFamily="34" charset="0"/>
              <a:ea typeface="宋体" panose="02010600030101010101" pitchFamily="2" charset="-122"/>
            </a:endParaRPr>
          </a:p>
          <a:p>
            <a:endParaRPr lang="zh-CN" altLang="en-US" sz="2400" dirty="0">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80</a:t>
            </a:fld>
            <a:endParaRPr lang="zh-CN" altLang="en-US" strike="noStrike" noProof="1">
              <a:latin typeface="Times New Roman" panose="02020603050405020304" pitchFamily="18" charset="0"/>
              <a:ea typeface="宋体" panose="02010600030101010101" pitchFamily="2" charset="-122"/>
            </a:endParaRPr>
          </a:p>
        </p:txBody>
      </p:sp>
      <p:sp>
        <p:nvSpPr>
          <p:cNvPr id="94210" name="标题 94209"/>
          <p:cNvSpPr>
            <a:spLocks noGrp="1"/>
          </p:cNvSpPr>
          <p:nvPr/>
        </p:nvSpPr>
        <p:spPr>
          <a:xfrm>
            <a:off x="1369060" y="286385"/>
            <a:ext cx="7793038" cy="784225"/>
          </a:xfrm>
          <a:prstGeom prst="rect">
            <a:avLst/>
          </a:prstGeom>
          <a:noFill/>
          <a:ln w="9525">
            <a:noFill/>
          </a:ln>
        </p:spPr>
        <p:txBody>
          <a:bodyPr vert="horz" lIns="91440" tIns="45720" rIns="91440" bIns="45720" rtlCol="0" anchor="ctr" anchorCtr="0">
            <a:noAutofit/>
          </a:bodyP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黑体" panose="02010609060101010101" pitchFamily="2" charset="-122"/>
                <a:ea typeface="黑体" panose="02010609060101010101" pitchFamily="2" charset="-122"/>
                <a:cs typeface="+mj-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4400" b="0" i="0" u="none" strike="noStrike" kern="1200" normalizeH="0" baseline="0" noProof="1">
                <a:latin typeface="黑体" panose="02010609060101010101" pitchFamily="2" charset="-122"/>
                <a:ea typeface="黑体" panose="02010609060101010101" pitchFamily="2" charset="-122"/>
                <a:cs typeface="+mj-cs"/>
              </a:rPr>
              <a:t>应用</a:t>
            </a:r>
          </a:p>
        </p:txBody>
      </p:sp>
      <p:pic>
        <p:nvPicPr>
          <p:cNvPr id="7" name="Picture 4"/>
          <p:cNvPicPr>
            <a:picLocks noChangeAspect="1"/>
          </p:cNvPicPr>
          <p:nvPr/>
        </p:nvPicPr>
        <p:blipFill>
          <a:blip r:embed="rId3"/>
          <a:srcRect r="363" b="3227"/>
          <a:stretch>
            <a:fillRect/>
          </a:stretch>
        </p:blipFill>
        <p:spPr>
          <a:xfrm>
            <a:off x="0" y="4277949"/>
            <a:ext cx="6100445" cy="2513330"/>
          </a:xfrm>
          <a:prstGeom prst="rect">
            <a:avLst/>
          </a:prstGeom>
          <a:noFill/>
          <a:ln w="9525">
            <a:noFill/>
          </a:ln>
        </p:spPr>
      </p:pic>
    </p:spTree>
    <p:extLst>
      <p:ext uri="{BB962C8B-B14F-4D97-AF65-F5344CB8AC3E}">
        <p14:creationId xmlns:p14="http://schemas.microsoft.com/office/powerpoint/2010/main" val="72462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313345"/>
          <p:cNvSpPr>
            <a:spLocks noGrp="1"/>
          </p:cNvSpPr>
          <p:nvPr>
            <p:ph type="title"/>
          </p:nvPr>
        </p:nvSpPr>
        <p:spPr/>
        <p:txBody>
          <a:bodyPr anchor="b"/>
          <a:lstStyle/>
          <a:p>
            <a:r>
              <a:rPr lang="zh-CN" altLang="en-US" b="1" dirty="0">
                <a:solidFill>
                  <a:schemeClr val="folHlink"/>
                </a:solidFill>
                <a:ea typeface="楷体_GB2312" pitchFamily="49" charset="-122"/>
              </a:rPr>
              <a:t>关系运算</a:t>
            </a:r>
            <a:r>
              <a:rPr lang="en-US" altLang="zh-CN" b="1" dirty="0">
                <a:solidFill>
                  <a:schemeClr val="folHlink"/>
                </a:solidFill>
                <a:ea typeface="楷体_GB2312" pitchFamily="49" charset="-122"/>
              </a:rPr>
              <a:t>——</a:t>
            </a:r>
            <a:r>
              <a:rPr lang="zh-CN" altLang="en-US" b="1" dirty="0">
                <a:solidFill>
                  <a:schemeClr val="folHlink"/>
                </a:solidFill>
                <a:ea typeface="楷体_GB2312" pitchFamily="49" charset="-122"/>
              </a:rPr>
              <a:t>更名</a:t>
            </a:r>
          </a:p>
        </p:txBody>
      </p:sp>
      <p:sp>
        <p:nvSpPr>
          <p:cNvPr id="74754" name="文本占位符 313346"/>
          <p:cNvSpPr>
            <a:spLocks noGrp="1"/>
          </p:cNvSpPr>
          <p:nvPr>
            <p:ph idx="1"/>
          </p:nvPr>
        </p:nvSpPr>
        <p:spPr>
          <a:xfrm>
            <a:off x="611188" y="1196975"/>
            <a:ext cx="8229600" cy="5370513"/>
          </a:xfrm>
        </p:spPr>
        <p:txBody>
          <a:bodyPr anchor="t"/>
          <a:lstStyle/>
          <a:p>
            <a:r>
              <a:rPr lang="zh-CN" altLang="en-US" b="1" dirty="0">
                <a:solidFill>
                  <a:srgbClr val="FF0000"/>
                </a:solidFill>
                <a:sym typeface="+mn-ea"/>
              </a:rPr>
              <a:t>更名运算</a:t>
            </a:r>
            <a:r>
              <a:rPr lang="zh-CN" altLang="en-US" dirty="0">
                <a:sym typeface="+mn-ea"/>
              </a:rPr>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a:t>
            </a:r>
            <a:r>
              <a:rPr lang="en-US" altLang="zh-CN" b="1" baseline="-25000" dirty="0">
                <a:solidFill>
                  <a:srgbClr val="FF0000"/>
                </a:solidFill>
                <a:latin typeface="Arial" panose="020B0604020202020204" pitchFamily="34" charset="0"/>
                <a:ea typeface="宋体" panose="02010600030101010101" pitchFamily="2" charset="-122"/>
                <a:sym typeface="+mn-ea"/>
              </a:rPr>
              <a:t>x（A1， A2 </a:t>
            </a:r>
            <a:r>
              <a:rPr lang="en-US" altLang="zh-CN" b="1" baseline="-25000" dirty="0" smtClean="0">
                <a:solidFill>
                  <a:srgbClr val="FF0000"/>
                </a:solidFill>
                <a:latin typeface="Arial" panose="020B0604020202020204" pitchFamily="34" charset="0"/>
                <a:ea typeface="宋体" panose="02010600030101010101" pitchFamily="2" charset="-122"/>
                <a:sym typeface="+mn-ea"/>
              </a:rPr>
              <a:t>，</a:t>
            </a:r>
            <a:r>
              <a:rPr lang="en-US" altLang="zh-CN" dirty="0" smtClean="0">
                <a:solidFill>
                  <a:srgbClr val="FF0000"/>
                </a:solidFill>
                <a:ea typeface="华文行楷" panose="02010800040101010101" charset="-122"/>
                <a:sym typeface="Symbol" panose="05050102010706020507" pitchFamily="18" charset="2"/>
              </a:rPr>
              <a:t></a:t>
            </a:r>
            <a:r>
              <a:rPr lang="en-US" altLang="zh-CN" b="1" baseline="-25000" dirty="0" smtClean="0">
                <a:solidFill>
                  <a:srgbClr val="FF0000"/>
                </a:solidFill>
                <a:latin typeface="Arial" panose="020B0604020202020204" pitchFamily="34" charset="0"/>
                <a:ea typeface="宋体" panose="02010600030101010101" pitchFamily="2" charset="-122"/>
                <a:sym typeface="+mn-ea"/>
              </a:rPr>
              <a:t> </a:t>
            </a:r>
            <a:r>
              <a:rPr lang="en-US" altLang="zh-CN" b="1" baseline="-25000" dirty="0">
                <a:solidFill>
                  <a:srgbClr val="FF0000"/>
                </a:solidFill>
                <a:latin typeface="Arial" panose="020B0604020202020204" pitchFamily="34" charset="0"/>
                <a:ea typeface="宋体" panose="02010600030101010101" pitchFamily="2" charset="-122"/>
                <a:sym typeface="+mn-ea"/>
              </a:rPr>
              <a:t>， An </a:t>
            </a:r>
            <a:r>
              <a:rPr lang="en-US" altLang="zh-CN" b="1" baseline="-25000" dirty="0">
                <a:solidFill>
                  <a:schemeClr val="bg2"/>
                </a:solidFill>
                <a:latin typeface="Arial" panose="020B0604020202020204" pitchFamily="34" charset="0"/>
                <a:ea typeface="宋体" panose="02010600030101010101" pitchFamily="2" charset="-122"/>
                <a:sym typeface="+mn-ea"/>
              </a:rPr>
              <a:t>）</a:t>
            </a:r>
            <a:r>
              <a:rPr lang="en-US" altLang="zh-CN" b="1" dirty="0">
                <a:solidFill>
                  <a:schemeClr val="bg2"/>
                </a:solidFill>
                <a:latin typeface="Arial" panose="020B0604020202020204" pitchFamily="34" charset="0"/>
                <a:ea typeface="宋体" panose="02010600030101010101" pitchFamily="2" charset="-122"/>
                <a:sym typeface="Symbol" panose="05050102010706020507" pitchFamily="18" charset="2"/>
              </a:rPr>
              <a:t>( R )</a:t>
            </a:r>
            <a:r>
              <a:rPr lang="zh-CN" altLang="en-US" dirty="0">
                <a:solidFill>
                  <a:schemeClr val="bg2"/>
                </a:solidFill>
                <a:sym typeface="+mn-ea"/>
              </a:rPr>
              <a:t> </a:t>
            </a:r>
            <a:endParaRPr lang="zh-CN" altLang="en-US" dirty="0">
              <a:solidFill>
                <a:schemeClr val="bg2"/>
              </a:solidFill>
            </a:endParaRPr>
          </a:p>
          <a:p>
            <a:pPr lvl="1"/>
            <a:r>
              <a:rPr lang="zh-CN" altLang="en-US" dirty="0">
                <a:sym typeface="Symbol" panose="05050102010706020507" pitchFamily="18" charset="2"/>
              </a:rPr>
              <a:t>返回</a:t>
            </a:r>
            <a:r>
              <a:rPr lang="en-US" dirty="0">
                <a:sym typeface="Symbol" panose="05050102010706020507" pitchFamily="18" charset="2"/>
              </a:rPr>
              <a:t>R</a:t>
            </a:r>
            <a:r>
              <a:rPr lang="zh-CN" altLang="en-US" dirty="0">
                <a:sym typeface="Symbol" panose="05050102010706020507" pitchFamily="18" charset="2"/>
              </a:rPr>
              <a:t>的结果，并把名字</a:t>
            </a:r>
            <a:r>
              <a:rPr lang="en-US" altLang="zh-CN" dirty="0">
                <a:sym typeface="Symbol" panose="05050102010706020507" pitchFamily="18" charset="2"/>
              </a:rPr>
              <a:t>x</a:t>
            </a:r>
            <a:r>
              <a:rPr lang="zh-CN" altLang="en-US" dirty="0">
                <a:sym typeface="Symbol" panose="05050102010706020507" pitchFamily="18" charset="2"/>
              </a:rPr>
              <a:t>赋给</a:t>
            </a:r>
            <a:r>
              <a:rPr lang="en-US" altLang="zh-CN" dirty="0">
                <a:sym typeface="Symbol" panose="05050102010706020507" pitchFamily="18" charset="2"/>
              </a:rPr>
              <a:t>R</a:t>
            </a:r>
            <a:r>
              <a:rPr lang="en-US" altLang="zh-CN" dirty="0">
                <a:ea typeface="华文行楷" panose="02010800040101010101" charset="-122"/>
                <a:sym typeface="Symbol" panose="05050102010706020507" pitchFamily="18" charset="2"/>
              </a:rPr>
              <a:t>，</a:t>
            </a:r>
            <a:r>
              <a:rPr lang="zh-CN" altLang="en-US" dirty="0">
                <a:ea typeface="华文行楷" panose="02010800040101010101" charset="-122"/>
                <a:sym typeface="Symbol" panose="05050102010706020507" pitchFamily="18" charset="2"/>
              </a:rPr>
              <a:t>同时将各属性更名为</a:t>
            </a:r>
            <a:r>
              <a:rPr lang="en-US" altLang="zh-CN" dirty="0">
                <a:ea typeface="华文行楷" panose="02010800040101010101" charset="-122"/>
                <a:sym typeface="Symbol" panose="05050102010706020507" pitchFamily="18" charset="2"/>
              </a:rPr>
              <a:t>A</a:t>
            </a:r>
            <a:r>
              <a:rPr lang="en-US" altLang="zh-CN" baseline="-25000" dirty="0">
                <a:ea typeface="华文行楷" panose="02010800040101010101" charset="-122"/>
                <a:sym typeface="Symbol" panose="05050102010706020507" pitchFamily="18" charset="2"/>
              </a:rPr>
              <a:t>1</a:t>
            </a:r>
            <a:r>
              <a:rPr lang="en-US" altLang="zh-CN" dirty="0">
                <a:ea typeface="华文行楷" panose="02010800040101010101" charset="-122"/>
                <a:sym typeface="Symbol" panose="05050102010706020507" pitchFamily="18" charset="2"/>
              </a:rPr>
              <a:t>，A</a:t>
            </a:r>
            <a:r>
              <a:rPr lang="en-US" altLang="zh-CN" baseline="-25000" dirty="0">
                <a:ea typeface="华文行楷" panose="02010800040101010101" charset="-122"/>
                <a:sym typeface="Symbol" panose="05050102010706020507" pitchFamily="18" charset="2"/>
              </a:rPr>
              <a:t>2</a:t>
            </a:r>
            <a:r>
              <a:rPr lang="en-US" altLang="zh-CN" dirty="0">
                <a:ea typeface="华文行楷" panose="02010800040101010101" charset="-122"/>
                <a:sym typeface="Symbol" panose="05050102010706020507" pitchFamily="18" charset="2"/>
              </a:rPr>
              <a:t>， ，A</a:t>
            </a:r>
            <a:r>
              <a:rPr lang="en-US" altLang="zh-CN" baseline="-25000" dirty="0">
                <a:ea typeface="华文行楷" panose="02010800040101010101" charset="-122"/>
                <a:sym typeface="Symbol" panose="05050102010706020507" pitchFamily="18" charset="2"/>
              </a:rPr>
              <a:t>n</a:t>
            </a:r>
            <a:r>
              <a:rPr lang="en-US" altLang="zh-CN" dirty="0">
                <a:ea typeface="华文行楷" panose="02010800040101010101" charset="-122"/>
                <a:sym typeface="Symbol" panose="05050102010706020507" pitchFamily="18" charset="2"/>
              </a:rPr>
              <a:t> </a:t>
            </a:r>
          </a:p>
          <a:p>
            <a:pPr lvl="1"/>
            <a:r>
              <a:rPr lang="zh-CN" altLang="en-US" dirty="0">
                <a:sym typeface="Symbol" panose="05050102010706020507" pitchFamily="18" charset="2"/>
              </a:rPr>
              <a:t>这在</a:t>
            </a:r>
            <a:r>
              <a:rPr lang="zh-CN" altLang="en-US" dirty="0">
                <a:solidFill>
                  <a:srgbClr val="0000FF"/>
                </a:solidFill>
                <a:sym typeface="Symbol" panose="05050102010706020507" pitchFamily="18" charset="2"/>
              </a:rPr>
              <a:t>同一关系多次参与同一运算</a:t>
            </a:r>
            <a:r>
              <a:rPr lang="zh-CN" altLang="en-US" dirty="0">
                <a:sym typeface="Symbol" panose="05050102010706020507" pitchFamily="18" charset="2"/>
              </a:rPr>
              <a:t>时很有帮助</a:t>
            </a:r>
          </a:p>
          <a:p>
            <a:pPr lvl="1"/>
            <a:r>
              <a:rPr lang="zh-CN" altLang="en-US" dirty="0" smtClean="0">
                <a:sym typeface="Symbol" panose="05050102010706020507" pitchFamily="18" charset="2"/>
              </a:rPr>
              <a:t>既可以为</a:t>
            </a:r>
            <a:r>
              <a:rPr lang="zh-CN" altLang="en-US" dirty="0">
                <a:sym typeface="Symbol" panose="05050102010706020507" pitchFamily="18" charset="2"/>
              </a:rPr>
              <a:t>关</a:t>
            </a:r>
            <a:r>
              <a:rPr lang="zh-CN" altLang="en-US" dirty="0" smtClean="0">
                <a:sym typeface="Symbol" panose="05050102010706020507" pitchFamily="18" charset="2"/>
              </a:rPr>
              <a:t>系</a:t>
            </a:r>
            <a:r>
              <a:rPr lang="zh-CN" altLang="en-US" dirty="0">
                <a:sym typeface="Symbol" panose="05050102010706020507" pitchFamily="18" charset="2"/>
              </a:rPr>
              <a:t>更</a:t>
            </a:r>
            <a:r>
              <a:rPr lang="zh-CN" altLang="en-US" dirty="0" smtClean="0">
                <a:sym typeface="Symbol" panose="05050102010706020507" pitchFamily="18" charset="2"/>
              </a:rPr>
              <a:t>名</a:t>
            </a:r>
            <a:r>
              <a:rPr lang="zh-CN" altLang="en-US" dirty="0">
                <a:sym typeface="Symbol" panose="05050102010706020507" pitchFamily="18" charset="2"/>
              </a:rPr>
              <a:t>，</a:t>
            </a:r>
            <a:r>
              <a:rPr lang="zh-CN" altLang="en-US" dirty="0" smtClean="0">
                <a:sym typeface="Symbol" panose="05050102010706020507" pitchFamily="18" charset="2"/>
              </a:rPr>
              <a:t>也</a:t>
            </a:r>
            <a:r>
              <a:rPr lang="zh-CN" altLang="en-US" dirty="0">
                <a:sym typeface="Symbol" panose="05050102010706020507" pitchFamily="18" charset="2"/>
              </a:rPr>
              <a:t>可以</a:t>
            </a:r>
            <a:r>
              <a:rPr lang="zh-CN" altLang="en-US" dirty="0" smtClean="0">
                <a:sym typeface="Symbol" panose="05050102010706020507" pitchFamily="18" charset="2"/>
              </a:rPr>
              <a:t>为属性更名</a:t>
            </a:r>
            <a:endParaRPr lang="zh-CN" altLang="en-US" dirty="0">
              <a:sym typeface="Symbol" panose="05050102010706020507" pitchFamily="18" charset="2"/>
            </a:endParaRPr>
          </a:p>
          <a:p>
            <a:pPr marL="457200" lvl="1" indent="0">
              <a:buNone/>
            </a:pPr>
            <a:endParaRPr lang="zh-CN" altLang="en-US"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81</a:t>
            </a:fld>
            <a:endParaRPr lang="zh-CN" altLang="en-US" strike="noStrike" noProof="1">
              <a:latin typeface="Times New Roman" panose="02020603050405020304" pitchFamily="18" charset="0"/>
              <a:ea typeface="宋体" panose="02010600030101010101" pitchFamily="2" charset="-122"/>
            </a:endParaRPr>
          </a:p>
        </p:txBody>
      </p:sp>
      <p:sp>
        <p:nvSpPr>
          <p:cNvPr id="76818" name="文本框 317458"/>
          <p:cNvSpPr txBox="1"/>
          <p:nvPr/>
        </p:nvSpPr>
        <p:spPr>
          <a:xfrm>
            <a:off x="1316038" y="4042728"/>
            <a:ext cx="1143000" cy="521970"/>
          </a:xfrm>
          <a:prstGeom prst="rect">
            <a:avLst/>
          </a:prstGeom>
          <a:noFill/>
          <a:ln w="9525">
            <a:noFill/>
          </a:ln>
        </p:spPr>
        <p:txBody>
          <a:bodyPr anchor="t">
            <a:spAutoFit/>
          </a:bodyPr>
          <a:lstStyle/>
          <a:p>
            <a:pPr algn="ctr" eaLnBrk="0" hangingPunct="0">
              <a:spcBef>
                <a:spcPct val="50000"/>
              </a:spcBef>
            </a:pPr>
            <a:r>
              <a:rPr lang="en-US" altLang="zh-CN" sz="2800" b="0">
                <a:latin typeface="Times New Roman" panose="02020603050405020304" pitchFamily="18" charset="0"/>
                <a:ea typeface="宋体" panose="02010600030101010101" pitchFamily="2" charset="-122"/>
              </a:rPr>
              <a:t>R</a:t>
            </a:r>
          </a:p>
        </p:txBody>
      </p:sp>
      <p:graphicFrame>
        <p:nvGraphicFramePr>
          <p:cNvPr id="317460" name="内容占位符 317459"/>
          <p:cNvGraphicFramePr>
            <a:graphicFrameLocks noGrp="1"/>
          </p:cNvGraphicFramePr>
          <p:nvPr>
            <p:ph sz="quarter" idx="4294967295"/>
          </p:nvPr>
        </p:nvGraphicFramePr>
        <p:xfrm>
          <a:off x="685800" y="4528503"/>
          <a:ext cx="2573338" cy="1889125"/>
        </p:xfrm>
        <a:graphic>
          <a:graphicData uri="http://schemas.openxmlformats.org/drawingml/2006/table">
            <a:tbl>
              <a:tblPr/>
              <a:tblGrid>
                <a:gridCol w="857250">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tblGrid>
              <a:tr h="473075">
                <a:tc>
                  <a:txBody>
                    <a:bodyPr/>
                    <a:lstStyle/>
                    <a:p>
                      <a:pPr marL="0" lvl="0" indent="0" algn="ctr">
                        <a:buNone/>
                      </a:pPr>
                      <a:r>
                        <a:rPr lang="en-US" altLang="zh-CN" sz="2000"/>
                        <a:t>B</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lvl="0" indent="0" algn="ctr">
                        <a:buNone/>
                      </a:pPr>
                      <a:r>
                        <a:rPr lang="en-US" altLang="zh-CN" sz="2000"/>
                        <a:t>2</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lvl="0" indent="0" algn="ctr">
                        <a:buNone/>
                      </a:pPr>
                      <a:r>
                        <a:rPr lang="en-US" altLang="zh-CN" sz="2000"/>
                        <a:t>4</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7">
                <a:tc>
                  <a:txBody>
                    <a:bodyPr/>
                    <a:lstStyle/>
                    <a:p>
                      <a:pPr marL="0" lvl="0" indent="0" algn="ctr">
                        <a:buNone/>
                      </a:pPr>
                      <a:r>
                        <a:rPr lang="en-US" altLang="zh-CN" sz="2000"/>
                        <a:t>9</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7482" name="表格 317481"/>
          <p:cNvGraphicFramePr/>
          <p:nvPr/>
        </p:nvGraphicFramePr>
        <p:xfrm>
          <a:off x="5668963" y="4647248"/>
          <a:ext cx="2495550" cy="1584960"/>
        </p:xfrm>
        <a:graphic>
          <a:graphicData uri="http://schemas.openxmlformats.org/drawingml/2006/table">
            <a:tbl>
              <a:tblPr/>
              <a:tblGrid>
                <a:gridCol w="863600">
                  <a:extLst>
                    <a:ext uri="{9D8B030D-6E8A-4147-A177-3AD203B41FA5}">
                      <a16:colId xmlns:a16="http://schemas.microsoft.com/office/drawing/2014/main" val="20000"/>
                    </a:ext>
                  </a:extLst>
                </a:gridCol>
                <a:gridCol w="81597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tblGrid>
              <a:tr h="396240">
                <a:tc>
                  <a:txBody>
                    <a:bodyPr/>
                    <a:lstStyle/>
                    <a:p>
                      <a:pPr marL="0" lvl="0" indent="0" algn="ctr">
                        <a:buNone/>
                      </a:pPr>
                      <a:r>
                        <a:rPr lang="en-US" altLang="zh-CN" sz="2000"/>
                        <a:t>X</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C</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7">
                <a:tc>
                  <a:txBody>
                    <a:bodyPr/>
                    <a:lstStyle/>
                    <a:p>
                      <a:pPr marL="0" lvl="0" indent="0" algn="ctr">
                        <a:buNone/>
                      </a:pPr>
                      <a:r>
                        <a:rPr lang="en-US" altLang="zh-CN" sz="2000"/>
                        <a:t>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5</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6</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lvl="0" indent="0" algn="ctr">
                        <a:buNone/>
                      </a:pPr>
                      <a:r>
                        <a:rPr lang="en-US" altLang="zh-CN" sz="2000"/>
                        <a:t>4</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8</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p>
                      <a:pPr marL="0" lvl="0" indent="0" algn="ctr">
                        <a:buNone/>
                      </a:pPr>
                      <a:r>
                        <a:rPr lang="en-US" altLang="zh-CN" sz="2000"/>
                        <a:t>9</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10</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ctr">
                        <a:buNone/>
                      </a:pPr>
                      <a:r>
                        <a:rPr lang="en-US" altLang="zh-CN" sz="2000"/>
                        <a:t>11</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91" name="文本框 317531"/>
          <p:cNvSpPr txBox="1"/>
          <p:nvPr/>
        </p:nvSpPr>
        <p:spPr>
          <a:xfrm>
            <a:off x="3922395" y="4580255"/>
            <a:ext cx="1526540" cy="460375"/>
          </a:xfrm>
          <a:prstGeom prst="rect">
            <a:avLst/>
          </a:prstGeom>
          <a:noFill/>
          <a:ln w="9525">
            <a:noFill/>
          </a:ln>
        </p:spPr>
        <p:txBody>
          <a:bodyPr wrap="none" anchor="t">
            <a:spAutoFit/>
          </a:bodyPr>
          <a:lstStyle/>
          <a:p>
            <a:pPr>
              <a:spcBef>
                <a:spcPct val="0"/>
              </a:spcBef>
            </a:pP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b="0" i="1" baseline="-25000">
                <a:latin typeface="Times New Roman" panose="02020603050405020304" pitchFamily="18" charset="0"/>
                <a:ea typeface="宋体" panose="02010600030101010101" pitchFamily="2" charset="-122"/>
                <a:sym typeface="Symbol" panose="05050102010706020507" pitchFamily="18" charset="2"/>
              </a:rPr>
              <a:t>R</a:t>
            </a:r>
            <a:r>
              <a:rPr lang="en-US" altLang="zh-CN" b="0" baseline="-25000">
                <a:latin typeface="Times New Roman" panose="02020603050405020304" pitchFamily="18" charset="0"/>
                <a:ea typeface="宋体" panose="02010600030101010101" pitchFamily="2" charset="-122"/>
                <a:sym typeface="Symbol" panose="05050102010706020507" pitchFamily="18" charset="2"/>
              </a:rPr>
              <a:t>(X,C,D)</a:t>
            </a:r>
            <a:r>
              <a:rPr lang="en-US" altLang="zh-CN" b="0">
                <a:latin typeface="Times New Roman" panose="02020603050405020304" pitchFamily="18" charset="0"/>
                <a:ea typeface="宋体" panose="02010600030101010101" pitchFamily="2" charset="-122"/>
                <a:sym typeface="Symbol" panose="05050102010706020507" pitchFamily="18" charset="2"/>
              </a:rPr>
              <a:t>(R)</a:t>
            </a:r>
            <a:endParaRPr lang="en-US" altLang="zh-CN" b="0" baseline="-25000">
              <a:latin typeface="Times New Roman" panose="02020603050405020304" pitchFamily="18" charset="0"/>
              <a:ea typeface="Times New Roman" panose="02020603050405020304" pitchFamily="18" charset="0"/>
              <a:sym typeface="Symbol" panose="05050102010706020507" pitchFamily="18" charset="2"/>
            </a:endParaRPr>
          </a:p>
        </p:txBody>
      </p:sp>
      <p:sp>
        <p:nvSpPr>
          <p:cNvPr id="3" name="文本框 317458"/>
          <p:cNvSpPr txBox="1"/>
          <p:nvPr/>
        </p:nvSpPr>
        <p:spPr>
          <a:xfrm>
            <a:off x="5531803" y="4128453"/>
            <a:ext cx="1143000" cy="521970"/>
          </a:xfrm>
          <a:prstGeom prst="rect">
            <a:avLst/>
          </a:prstGeom>
          <a:noFill/>
          <a:ln w="9525">
            <a:noFill/>
          </a:ln>
        </p:spPr>
        <p:txBody>
          <a:bodyPr anchor="t">
            <a:spAutoFit/>
          </a:bodyPr>
          <a:lstStyle/>
          <a:p>
            <a:pPr algn="ctr" eaLnBrk="0" hangingPunct="0">
              <a:spcBef>
                <a:spcPct val="50000"/>
              </a:spcBef>
            </a:pPr>
            <a:r>
              <a:rPr lang="en-US" altLang="zh-CN" sz="2800" b="0">
                <a:latin typeface="Times New Roman" panose="02020603050405020304" pitchFamily="18" charset="0"/>
                <a:ea typeface="宋体" panose="02010600030101010101" pitchFamily="2" charset="-122"/>
              </a:rPr>
              <a:t>R</a:t>
            </a:r>
          </a:p>
        </p:txBody>
      </p:sp>
    </p:spTree>
    <p:extLst>
      <p:ext uri="{BB962C8B-B14F-4D97-AF65-F5344CB8AC3E}">
        <p14:creationId xmlns:p14="http://schemas.microsoft.com/office/powerpoint/2010/main" val="256070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7482"/>
                                        </p:tgtEl>
                                        <p:attrNameLst>
                                          <p:attrName>style.visibility</p:attrName>
                                        </p:attrNameLst>
                                      </p:cBhvr>
                                      <p:to>
                                        <p:strVal val="visible"/>
                                      </p:to>
                                    </p:set>
                                    <p:animEffect transition="in" filter="wipe(down)">
                                      <p:cBhvr>
                                        <p:cTn id="7" dur="500"/>
                                        <p:tgtEl>
                                          <p:spTgt spid="31748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讨论</a:t>
            </a:r>
          </a:p>
        </p:txBody>
      </p:sp>
      <p:sp>
        <p:nvSpPr>
          <p:cNvPr id="3" name="内容占位符 2"/>
          <p:cNvSpPr>
            <a:spLocks noGrp="1"/>
          </p:cNvSpPr>
          <p:nvPr>
            <p:ph idx="1"/>
          </p:nvPr>
        </p:nvSpPr>
        <p:spPr/>
        <p:txBody>
          <a:bodyPr/>
          <a:lstStyle/>
          <a:p>
            <a:r>
              <a:rPr lang="zh-CN" altLang="en-US" dirty="0"/>
              <a:t>电影关系中查找电影 'Star Wars'的电影名，电影年份，电影公司名</a:t>
            </a:r>
          </a:p>
        </p:txBody>
      </p:sp>
      <p:sp>
        <p:nvSpPr>
          <p:cNvPr id="6" name="文本框 5"/>
          <p:cNvSpPr txBox="1"/>
          <p:nvPr/>
        </p:nvSpPr>
        <p:spPr>
          <a:xfrm>
            <a:off x="3246755" y="2211705"/>
            <a:ext cx="5231765" cy="521970"/>
          </a:xfrm>
          <a:prstGeom prst="rect">
            <a:avLst/>
          </a:prstGeom>
          <a:noFill/>
        </p:spPr>
        <p:txBody>
          <a:bodyPr wrap="square">
            <a:spAutoFit/>
          </a:bodyPr>
          <a:lstStyle/>
          <a:p>
            <a:pPr marR="0" defTabSz="914400">
              <a:buClrTx/>
              <a:buSzTx/>
              <a:buFont typeface="Arial" panose="020B0604020202020204" pitchFamily="34" charset="0"/>
              <a:buNone/>
              <a:defRPr/>
            </a:pPr>
            <a:r>
              <a:rPr kumimoji="0" lang="en-US" altLang="zh-CN" sz="2800" b="0" kern="1200" cap="none" spc="30" normalizeH="0" baseline="0" noProof="0" dirty="0">
                <a:latin typeface="+mn-lt"/>
                <a:ea typeface="+mn-ea"/>
                <a:cs typeface="+mn-cs"/>
                <a:sym typeface="Symbol" panose="05050102010706020507"/>
              </a:rPr>
              <a:t>(</a:t>
            </a:r>
            <a:r>
              <a:rPr kumimoji="0" lang="en-US" altLang="zh-CN" sz="2800" b="1" kern="1200" cap="none" spc="0" normalizeH="0" baseline="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a:t>
            </a:r>
            <a:r>
              <a:rPr kumimoji="0" lang="en-US" altLang="zh-CN" sz="2800" b="1" kern="1200" cap="none" spc="0" normalizeH="0" baseline="-2500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title=‘Star Wars’</a:t>
            </a:r>
            <a:r>
              <a:rPr kumimoji="0" lang="en-US" altLang="zh-CN" sz="2800" b="1" kern="1200" cap="none" spc="0" normalizeH="0" baseline="0" noProof="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Symbol" panose="05050102010706020507"/>
              </a:rPr>
              <a:t>(movies) )</a:t>
            </a:r>
          </a:p>
        </p:txBody>
      </p:sp>
      <p:sp>
        <p:nvSpPr>
          <p:cNvPr id="9" name="文本框 5"/>
          <p:cNvSpPr txBox="1"/>
          <p:nvPr/>
        </p:nvSpPr>
        <p:spPr>
          <a:xfrm>
            <a:off x="741045" y="2221230"/>
            <a:ext cx="2606819" cy="521970"/>
          </a:xfrm>
          <a:prstGeom prst="rect">
            <a:avLst/>
          </a:prstGeom>
          <a:noFill/>
        </p:spPr>
        <p:txBody>
          <a:bodyPr wrap="square">
            <a:spAutoFit/>
          </a:bodyPr>
          <a:lstStyle/>
          <a:p>
            <a:pPr marR="0" defTabSz="914400">
              <a:buClrTx/>
              <a:buSzTx/>
              <a:buFont typeface="Arial" panose="020B0604020202020204" pitchFamily="34" charset="0"/>
              <a:buNone/>
              <a:defRPr/>
            </a:pPr>
            <a:r>
              <a:rPr lang="en-US" altLang="zh-CN" sz="2800" noProof="0" dirty="0">
                <a:solidFill>
                  <a:schemeClr val="tx1"/>
                </a:solidFill>
                <a:latin typeface="+mn-lt"/>
                <a:ea typeface="+mn-ea"/>
                <a:sym typeface="Symbol" panose="05050102010706020507"/>
              </a:rPr>
              <a:t></a:t>
            </a:r>
            <a:r>
              <a:rPr kumimoji="0" lang="en-US" altLang="zh-CN" sz="2800" kern="1200" cap="none" spc="30" normalizeH="0" baseline="-25000" noProof="0" dirty="0" err="1">
                <a:latin typeface="华文楷体" panose="02010600040101010101" pitchFamily="2" charset="-122"/>
                <a:ea typeface="华文楷体" panose="02010600040101010101" pitchFamily="2" charset="-122"/>
                <a:cs typeface="+mn-cs"/>
                <a:sym typeface="Symbol" panose="05050102010706020507"/>
              </a:rPr>
              <a:t>title,year,studioName</a:t>
            </a:r>
            <a:endParaRPr kumimoji="0" lang="zh-CN" altLang="en-US" sz="2800" kern="1200" cap="none" spc="0" normalizeH="0" baseline="0" noProof="1">
              <a:latin typeface="华文楷体" panose="02010600040101010101" pitchFamily="2" charset="-122"/>
              <a:ea typeface="华文楷体" panose="02010600040101010101" pitchFamily="2" charset="-122"/>
              <a:cs typeface="+mn-cs"/>
            </a:endParaRPr>
          </a:p>
        </p:txBody>
      </p:sp>
      <p:pic>
        <p:nvPicPr>
          <p:cNvPr id="50179" name="Picture 4"/>
          <p:cNvPicPr>
            <a:picLocks noChangeAspect="1"/>
          </p:cNvPicPr>
          <p:nvPr/>
        </p:nvPicPr>
        <p:blipFill>
          <a:blip r:embed="rId2"/>
          <a:stretch>
            <a:fillRect/>
          </a:stretch>
        </p:blipFill>
        <p:spPr>
          <a:xfrm>
            <a:off x="441325" y="3773805"/>
            <a:ext cx="3835400" cy="1787525"/>
          </a:xfrm>
          <a:prstGeom prst="rect">
            <a:avLst/>
          </a:prstGeom>
          <a:noFill/>
          <a:ln w="9525">
            <a:noFill/>
          </a:ln>
        </p:spPr>
      </p:pic>
      <p:sp>
        <p:nvSpPr>
          <p:cNvPr id="50183" name="TextBox 2"/>
          <p:cNvSpPr txBox="1"/>
          <p:nvPr/>
        </p:nvSpPr>
        <p:spPr>
          <a:xfrm>
            <a:off x="574675" y="3313430"/>
            <a:ext cx="1468755" cy="460375"/>
          </a:xfrm>
          <a:prstGeom prst="rect">
            <a:avLst/>
          </a:prstGeom>
          <a:noFill/>
          <a:ln w="9525">
            <a:noFill/>
          </a:ln>
        </p:spPr>
        <p:txBody>
          <a:bodyPr wrap="square" anchor="t">
            <a:spAutoFit/>
          </a:bodyPr>
          <a:lstStyle/>
          <a:p>
            <a:r>
              <a:rPr lang="en-US" altLang="zh-CN" dirty="0">
                <a:latin typeface="华文楷体" panose="02010600040101010101" pitchFamily="2" charset="-122"/>
                <a:ea typeface="华文楷体" panose="02010600040101010101" pitchFamily="2" charset="-122"/>
              </a:rPr>
              <a:t>movies</a:t>
            </a:r>
          </a:p>
        </p:txBody>
      </p:sp>
      <p:sp>
        <p:nvSpPr>
          <p:cNvPr id="7" name="文本框 6"/>
          <p:cNvSpPr txBox="1"/>
          <p:nvPr/>
        </p:nvSpPr>
        <p:spPr>
          <a:xfrm>
            <a:off x="4381500" y="1698943"/>
            <a:ext cx="1255713" cy="521970"/>
          </a:xfrm>
          <a:prstGeom prst="rect">
            <a:avLst/>
          </a:prstGeom>
          <a:solidFill>
            <a:schemeClr val="bg1"/>
          </a:solidFill>
          <a:ln w="9525">
            <a:noFill/>
          </a:ln>
        </p:spPr>
        <p:txBody>
          <a:bodyPr anchor="t">
            <a:spAutoFit/>
          </a:bodyPr>
          <a:lstStyle/>
          <a:p>
            <a:r>
              <a:rPr lang="zh-CN" altLang="en-US" sz="2800" dirty="0" smtClean="0">
                <a:solidFill>
                  <a:srgbClr val="FF0000"/>
                </a:solidFill>
                <a:latin typeface="Arial" panose="020B0604020202020204" pitchFamily="34" charset="0"/>
                <a:ea typeface="宋体" panose="02010600030101010101" pitchFamily="2" charset="-122"/>
              </a:rPr>
              <a:t>地址？</a:t>
            </a:r>
            <a:endParaRPr lang="zh-CN" altLang="en-US" sz="2800" dirty="0">
              <a:solidFill>
                <a:srgbClr val="FF0000"/>
              </a:solidFill>
              <a:latin typeface="Arial" panose="020B0604020202020204" pitchFamily="34" charset="0"/>
              <a:ea typeface="宋体" panose="02010600030101010101" pitchFamily="2" charset="-122"/>
            </a:endParaRPr>
          </a:p>
        </p:txBody>
      </p:sp>
      <p:grpSp>
        <p:nvGrpSpPr>
          <p:cNvPr id="4" name="组合 3"/>
          <p:cNvGrpSpPr/>
          <p:nvPr/>
        </p:nvGrpSpPr>
        <p:grpSpPr>
          <a:xfrm>
            <a:off x="4747259" y="3510915"/>
            <a:ext cx="3764280" cy="1631315"/>
            <a:chOff x="5526838" y="2710033"/>
            <a:chExt cx="3498031" cy="2026299"/>
          </a:xfrm>
        </p:grpSpPr>
        <p:pic>
          <p:nvPicPr>
            <p:cNvPr id="50185" name="图片 7"/>
            <p:cNvPicPr>
              <a:picLocks noChangeAspect="1"/>
            </p:cNvPicPr>
            <p:nvPr/>
          </p:nvPicPr>
          <p:blipFill>
            <a:blip r:embed="rId3"/>
            <a:stretch>
              <a:fillRect/>
            </a:stretch>
          </p:blipFill>
          <p:spPr>
            <a:xfrm>
              <a:off x="5526838" y="3205368"/>
              <a:ext cx="3498031" cy="1530964"/>
            </a:xfrm>
            <a:prstGeom prst="rect">
              <a:avLst/>
            </a:prstGeom>
            <a:noFill/>
            <a:ln w="9525">
              <a:noFill/>
            </a:ln>
          </p:spPr>
        </p:pic>
        <p:sp>
          <p:nvSpPr>
            <p:cNvPr id="50186" name="TextBox 9"/>
            <p:cNvSpPr txBox="1"/>
            <p:nvPr/>
          </p:nvSpPr>
          <p:spPr>
            <a:xfrm>
              <a:off x="5526838" y="2710033"/>
              <a:ext cx="1299960" cy="495335"/>
            </a:xfrm>
            <a:prstGeom prst="rect">
              <a:avLst/>
            </a:prstGeom>
            <a:noFill/>
            <a:ln w="9525">
              <a:noFill/>
            </a:ln>
          </p:spPr>
          <p:txBody>
            <a:bodyPr wrap="square" anchor="t">
              <a:spAutoFit/>
            </a:bodyPr>
            <a:lstStyle/>
            <a:p>
              <a:r>
                <a:rPr lang="en-US" altLang="zh-CN" sz="2000" b="0" dirty="0">
                  <a:latin typeface="Arial" panose="020B0604020202020204" pitchFamily="34" charset="0"/>
                  <a:ea typeface="宋体" panose="02010600030101010101" pitchFamily="2" charset="-122"/>
                </a:rPr>
                <a:t>studio</a:t>
              </a:r>
            </a:p>
          </p:txBody>
        </p:sp>
      </p:gr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82</a:t>
            </a:fld>
            <a:endParaRPr lang="zh-CN" altLang="en-US" strike="noStrike" noProof="1">
              <a:latin typeface="Times New Roman" panose="02020603050405020304" pitchFamily="18" charset="0"/>
              <a:ea typeface="宋体" panose="02010600030101010101" pitchFamily="2" charset="-122"/>
            </a:endParaRPr>
          </a:p>
        </p:txBody>
      </p:sp>
      <p:sp>
        <p:nvSpPr>
          <p:cNvPr id="8" name="左右箭头 7"/>
          <p:cNvSpPr/>
          <p:nvPr/>
        </p:nvSpPr>
        <p:spPr>
          <a:xfrm>
            <a:off x="4283710" y="4437380"/>
            <a:ext cx="504190" cy="144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Callout 13"/>
          <p:cNvSpPr/>
          <p:nvPr/>
        </p:nvSpPr>
        <p:spPr>
          <a:xfrm>
            <a:off x="5177140" y="260063"/>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现有的运算不能满足需求</a:t>
            </a:r>
            <a:endParaRPr 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594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bldLvl="0" animBg="1"/>
      <p:bldP spid="8" grpId="0" animBg="1"/>
      <p:bldP spid="1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14689"/>
          <p:cNvSpPr>
            <a:spLocks noGrp="1"/>
          </p:cNvSpPr>
          <p:nvPr>
            <p:ph type="title"/>
          </p:nvPr>
        </p:nvSpPr>
        <p:spPr/>
        <p:txBody>
          <a:bodyPr anchor="ctr"/>
          <a:lstStyle/>
          <a:p>
            <a:r>
              <a:rPr lang="zh-CN">
                <a:sym typeface="+mn-ea"/>
              </a:rPr>
              <a:t>笛卡尔积运算</a:t>
            </a:r>
            <a:r>
              <a:rPr lang="en-US" altLang="zh-CN">
                <a:latin typeface="Arial" panose="020B0604020202020204" pitchFamily="34" charset="0"/>
                <a:sym typeface="+mn-ea"/>
              </a:rPr>
              <a:t>×</a:t>
            </a:r>
            <a:endParaRPr lang="zh-CN" altLang="en-US">
              <a:latin typeface="宋体" panose="02010600030101010101" pitchFamily="2" charset="-122"/>
            </a:endParaRPr>
          </a:p>
        </p:txBody>
      </p:sp>
      <p:sp>
        <p:nvSpPr>
          <p:cNvPr id="114691" name="文本占位符 114690"/>
          <p:cNvSpPr>
            <a:spLocks noGrp="1"/>
          </p:cNvSpPr>
          <p:nvPr>
            <p:ph type="body" idx="1"/>
          </p:nvPr>
        </p:nvSpPr>
        <p:spPr>
          <a:xfrm>
            <a:off x="586740" y="1116330"/>
            <a:ext cx="7772400" cy="5791200"/>
          </a:xfrm>
        </p:spPr>
        <p:txBody>
          <a:bodyPr/>
          <a:lstStyle/>
          <a:p>
            <a:pPr>
              <a:lnSpc>
                <a:spcPct val="100000"/>
              </a:lnSpc>
            </a:pPr>
            <a:r>
              <a:rPr lang="zh-CN" altLang="en-US" dirty="0"/>
              <a:t>关系的笛卡儿乘积：</a:t>
            </a:r>
            <a:r>
              <a:rPr lang="en-US" altLang="zh-CN" dirty="0">
                <a:latin typeface="Arial" panose="020B0604020202020204" pitchFamily="34" charset="0"/>
              </a:rPr>
              <a:t>R×S</a:t>
            </a:r>
            <a:endParaRPr lang="en-US" altLang="zh-CN" dirty="0"/>
          </a:p>
          <a:p>
            <a:pPr lvl="1">
              <a:lnSpc>
                <a:spcPct val="100000"/>
              </a:lnSpc>
            </a:pPr>
            <a:r>
              <a:rPr lang="zh-CN" altLang="en-US" dirty="0"/>
              <a:t>形成新关系，新关系的属性依次</a:t>
            </a:r>
            <a:r>
              <a:rPr lang="zh-CN" altLang="en-US" dirty="0">
                <a:solidFill>
                  <a:srgbClr val="FF0000"/>
                </a:solidFill>
              </a:rPr>
              <a:t>包含关系</a:t>
            </a:r>
            <a:r>
              <a:rPr lang="en-US" altLang="zh-CN" dirty="0">
                <a:solidFill>
                  <a:srgbClr val="FF0000"/>
                </a:solidFill>
              </a:rPr>
              <a:t>R</a:t>
            </a:r>
            <a:r>
              <a:rPr lang="zh-CN" altLang="en-US" dirty="0">
                <a:solidFill>
                  <a:srgbClr val="FF0000"/>
                </a:solidFill>
              </a:rPr>
              <a:t>的每个属性及关系</a:t>
            </a:r>
            <a:r>
              <a:rPr lang="en-US" altLang="zh-CN" dirty="0">
                <a:solidFill>
                  <a:srgbClr val="FF0000"/>
                </a:solidFill>
              </a:rPr>
              <a:t>S</a:t>
            </a:r>
            <a:r>
              <a:rPr lang="zh-CN" altLang="en-US" dirty="0">
                <a:solidFill>
                  <a:srgbClr val="FF0000"/>
                </a:solidFill>
              </a:rPr>
              <a:t>的每个属性</a:t>
            </a:r>
          </a:p>
          <a:p>
            <a:pPr lvl="1">
              <a:lnSpc>
                <a:spcPct val="100000"/>
              </a:lnSpc>
            </a:pPr>
            <a:r>
              <a:rPr lang="zh-CN" altLang="en-US" dirty="0">
                <a:latin typeface="Arial" panose="020B0604020202020204" pitchFamily="34" charset="0"/>
                <a:sym typeface="+mn-ea"/>
              </a:rPr>
              <a:t>新关系的元祖为</a:t>
            </a:r>
            <a:r>
              <a:rPr lang="zh-CN" altLang="en-US" dirty="0">
                <a:solidFill>
                  <a:srgbClr val="FF0000"/>
                </a:solidFill>
                <a:latin typeface="Arial" panose="020B0604020202020204" pitchFamily="34" charset="0"/>
              </a:rPr>
              <a:t>关系</a:t>
            </a:r>
            <a:r>
              <a:rPr lang="en-US" altLang="zh-CN" dirty="0">
                <a:solidFill>
                  <a:srgbClr val="FF0000"/>
                </a:solidFill>
                <a:latin typeface="Arial" panose="020B0604020202020204" pitchFamily="34" charset="0"/>
              </a:rPr>
              <a:t>R</a:t>
            </a:r>
            <a:r>
              <a:rPr lang="zh-CN" altLang="en-US" dirty="0">
                <a:solidFill>
                  <a:srgbClr val="FF0000"/>
                </a:solidFill>
                <a:latin typeface="Arial" panose="020B0604020202020204" pitchFamily="34" charset="0"/>
              </a:rPr>
              <a:t>的每个元祖与关系</a:t>
            </a:r>
            <a:r>
              <a:rPr lang="en-US" altLang="zh-CN" dirty="0">
                <a:solidFill>
                  <a:srgbClr val="FF0000"/>
                </a:solidFill>
                <a:latin typeface="Arial" panose="020B0604020202020204" pitchFamily="34" charset="0"/>
              </a:rPr>
              <a:t>S</a:t>
            </a:r>
            <a:r>
              <a:rPr lang="zh-CN" altLang="en-US" dirty="0">
                <a:solidFill>
                  <a:srgbClr val="FF0000"/>
                </a:solidFill>
                <a:latin typeface="Arial" panose="020B0604020202020204" pitchFamily="34" charset="0"/>
              </a:rPr>
              <a:t>的每个元祖两两匹配形成的元</a:t>
            </a:r>
            <a:r>
              <a:rPr lang="zh-CN" altLang="en-US" dirty="0" smtClean="0">
                <a:solidFill>
                  <a:srgbClr val="FF0000"/>
                </a:solidFill>
                <a:latin typeface="Arial" panose="020B0604020202020204" pitchFamily="34" charset="0"/>
              </a:rPr>
              <a:t>祖</a:t>
            </a:r>
            <a:endParaRPr lang="zh-CN" altLang="en-US" dirty="0">
              <a:solidFill>
                <a:srgbClr val="FF0000"/>
              </a:solidFill>
              <a:latin typeface="Arial" panose="020B0604020202020204" pitchFamily="34" charset="0"/>
            </a:endParaRPr>
          </a:p>
        </p:txBody>
      </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83</a:t>
            </a:fld>
            <a:endParaRPr lang="zh-CN" altLang="en-US" strike="noStrike" noProof="1">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3130241" y="3568818"/>
            <a:ext cx="6013759" cy="3257717"/>
          </a:xfrm>
          <a:prstGeom prst="rect">
            <a:avLst/>
          </a:prstGeom>
        </p:spPr>
      </p:pic>
      <p:sp>
        <p:nvSpPr>
          <p:cNvPr id="3" name="文本框 2"/>
          <p:cNvSpPr txBox="1"/>
          <p:nvPr/>
        </p:nvSpPr>
        <p:spPr>
          <a:xfrm>
            <a:off x="6084168" y="3580675"/>
            <a:ext cx="504056" cy="307777"/>
          </a:xfrm>
          <a:prstGeom prst="rect">
            <a:avLst/>
          </a:prstGeom>
          <a:solidFill>
            <a:schemeClr val="bg1"/>
          </a:solidFill>
        </p:spPr>
        <p:txBody>
          <a:bodyPr wrap="square" rtlCol="0">
            <a:spAutoFit/>
          </a:bodyPr>
          <a:lstStyle/>
          <a:p>
            <a:r>
              <a:rPr lang="en-US" altLang="zh-CN" sz="1400" dirty="0" smtClean="0"/>
              <a:t>R.A</a:t>
            </a:r>
            <a:endParaRPr lang="zh-CN" altLang="en-US" sz="1400" dirty="0"/>
          </a:p>
        </p:txBody>
      </p:sp>
      <p:sp>
        <p:nvSpPr>
          <p:cNvPr id="7" name="文本框 6"/>
          <p:cNvSpPr txBox="1"/>
          <p:nvPr/>
        </p:nvSpPr>
        <p:spPr>
          <a:xfrm>
            <a:off x="6660232" y="3553271"/>
            <a:ext cx="504056" cy="307777"/>
          </a:xfrm>
          <a:prstGeom prst="rect">
            <a:avLst/>
          </a:prstGeom>
          <a:solidFill>
            <a:schemeClr val="bg1"/>
          </a:solidFill>
        </p:spPr>
        <p:txBody>
          <a:bodyPr wrap="square" rtlCol="0">
            <a:spAutoFit/>
          </a:bodyPr>
          <a:lstStyle/>
          <a:p>
            <a:r>
              <a:rPr lang="en-US" altLang="zh-CN" sz="1400" dirty="0" smtClean="0"/>
              <a:t>R.B</a:t>
            </a:r>
            <a:endParaRPr lang="zh-CN" altLang="en-US" sz="1400" dirty="0"/>
          </a:p>
        </p:txBody>
      </p:sp>
      <p:sp>
        <p:nvSpPr>
          <p:cNvPr id="8" name="文本框 7"/>
          <p:cNvSpPr txBox="1"/>
          <p:nvPr/>
        </p:nvSpPr>
        <p:spPr>
          <a:xfrm>
            <a:off x="7596336" y="3573016"/>
            <a:ext cx="504056" cy="307777"/>
          </a:xfrm>
          <a:prstGeom prst="rect">
            <a:avLst/>
          </a:prstGeom>
          <a:solidFill>
            <a:schemeClr val="bg1"/>
          </a:solidFill>
        </p:spPr>
        <p:txBody>
          <a:bodyPr wrap="square" rtlCol="0">
            <a:spAutoFit/>
          </a:bodyPr>
          <a:lstStyle/>
          <a:p>
            <a:r>
              <a:rPr lang="en-US" altLang="zh-CN" sz="1400" dirty="0"/>
              <a:t>S</a:t>
            </a:r>
            <a:r>
              <a:rPr lang="en-US" altLang="zh-CN" sz="1400" dirty="0" smtClean="0"/>
              <a:t>.A</a:t>
            </a:r>
            <a:endParaRPr lang="zh-CN" altLang="en-US" sz="1400" dirty="0"/>
          </a:p>
        </p:txBody>
      </p:sp>
      <p:sp>
        <p:nvSpPr>
          <p:cNvPr id="9" name="文本框 8"/>
          <p:cNvSpPr txBox="1"/>
          <p:nvPr/>
        </p:nvSpPr>
        <p:spPr>
          <a:xfrm>
            <a:off x="8100392" y="3573016"/>
            <a:ext cx="504056" cy="307777"/>
          </a:xfrm>
          <a:prstGeom prst="rect">
            <a:avLst/>
          </a:prstGeom>
          <a:solidFill>
            <a:schemeClr val="bg1"/>
          </a:solidFill>
        </p:spPr>
        <p:txBody>
          <a:bodyPr wrap="square" rtlCol="0">
            <a:spAutoFit/>
          </a:bodyPr>
          <a:lstStyle/>
          <a:p>
            <a:r>
              <a:rPr lang="en-US" altLang="zh-CN" sz="1400" dirty="0" smtClean="0"/>
              <a:t>S.B</a:t>
            </a:r>
            <a:endParaRPr lang="zh-CN" altLang="en-US" sz="1400" dirty="0"/>
          </a:p>
        </p:txBody>
      </p:sp>
      <p:sp>
        <p:nvSpPr>
          <p:cNvPr id="10" name="文本框 9"/>
          <p:cNvSpPr txBox="1"/>
          <p:nvPr/>
        </p:nvSpPr>
        <p:spPr>
          <a:xfrm>
            <a:off x="101919" y="4063712"/>
            <a:ext cx="3101930" cy="2308324"/>
          </a:xfrm>
          <a:prstGeom prst="rect">
            <a:avLst/>
          </a:prstGeom>
          <a:noFill/>
        </p:spPr>
        <p:txBody>
          <a:bodyPr wrap="square" rtlCol="0">
            <a:spAutoFit/>
          </a:bodyPr>
          <a:lstStyle/>
          <a:p>
            <a:pPr algn="l"/>
            <a:r>
              <a:rPr lang="zh-CN" altLang="en-US" dirty="0">
                <a:latin typeface="Arial" panose="020B0604020202020204" pitchFamily="34" charset="0"/>
                <a:sym typeface="+mn-ea"/>
              </a:rPr>
              <a:t>注意：</a:t>
            </a:r>
          </a:p>
          <a:p>
            <a:pPr algn="l">
              <a:lnSpc>
                <a:spcPct val="100000"/>
              </a:lnSpc>
              <a:spcBef>
                <a:spcPct val="0"/>
              </a:spcBef>
            </a:pPr>
            <a:r>
              <a:rPr lang="zh-CN" altLang="en-US" dirty="0">
                <a:latin typeface="Arial" panose="020B0604020202020204" pitchFamily="34" charset="0"/>
                <a:sym typeface="+mn-ea"/>
              </a:rPr>
              <a:t>如果关系</a:t>
            </a:r>
            <a:r>
              <a:rPr lang="en-US" altLang="zh-CN" dirty="0">
                <a:latin typeface="Arial" panose="020B0604020202020204" pitchFamily="34" charset="0"/>
                <a:sym typeface="+mn-ea"/>
              </a:rPr>
              <a:t>R</a:t>
            </a:r>
            <a:r>
              <a:rPr lang="zh-CN" altLang="en-US" dirty="0">
                <a:latin typeface="Arial" panose="020B0604020202020204" pitchFamily="34" charset="0"/>
                <a:sym typeface="+mn-ea"/>
              </a:rPr>
              <a:t>和</a:t>
            </a:r>
            <a:r>
              <a:rPr lang="en-US" altLang="zh-CN" dirty="0">
                <a:latin typeface="Arial" panose="020B0604020202020204" pitchFamily="34" charset="0"/>
                <a:sym typeface="+mn-ea"/>
              </a:rPr>
              <a:t>S</a:t>
            </a:r>
            <a:r>
              <a:rPr lang="zh-CN" altLang="en-US" dirty="0">
                <a:latin typeface="Arial" panose="020B0604020202020204" pitchFamily="34" charset="0"/>
                <a:sym typeface="+mn-ea"/>
              </a:rPr>
              <a:t>中存在相同的属性名，则必须在结果关系中对</a:t>
            </a:r>
            <a:r>
              <a:rPr lang="zh-CN" altLang="en-US" dirty="0" smtClean="0">
                <a:latin typeface="Arial" panose="020B0604020202020204" pitchFamily="34" charset="0"/>
                <a:sym typeface="+mn-ea"/>
              </a:rPr>
              <a:t>其中进行</a:t>
            </a:r>
            <a:r>
              <a:rPr lang="zh-CN" altLang="en-US" dirty="0">
                <a:latin typeface="Arial" panose="020B0604020202020204" pitchFamily="34" charset="0"/>
                <a:sym typeface="+mn-ea"/>
              </a:rPr>
              <a:t>换名</a:t>
            </a:r>
            <a:r>
              <a:rPr lang="zh-CN" altLang="en-US" dirty="0">
                <a:solidFill>
                  <a:srgbClr val="000099"/>
                </a:solidFill>
                <a:latin typeface="Helvetica" pitchFamily="34" charset="0"/>
                <a:ea typeface="宋体" panose="02010600030101010101" pitchFamily="2" charset="-122"/>
                <a:sym typeface="+mn-ea"/>
              </a:rPr>
              <a:t>，以“关系名</a:t>
            </a:r>
            <a:r>
              <a:rPr lang="en-US" altLang="zh-CN" dirty="0">
                <a:solidFill>
                  <a:srgbClr val="000099"/>
                </a:solidFill>
                <a:latin typeface="Helvetica" pitchFamily="34" charset="0"/>
                <a:ea typeface="宋体" panose="02010600030101010101" pitchFamily="2" charset="-122"/>
                <a:sym typeface="+mn-ea"/>
              </a:rPr>
              <a:t>.</a:t>
            </a:r>
            <a:r>
              <a:rPr lang="zh-CN" altLang="en-US" dirty="0">
                <a:solidFill>
                  <a:srgbClr val="000099"/>
                </a:solidFill>
                <a:latin typeface="Helvetica" pitchFamily="34" charset="0"/>
                <a:ea typeface="宋体" panose="02010600030101010101" pitchFamily="2" charset="-122"/>
                <a:sym typeface="+mn-ea"/>
              </a:rPr>
              <a:t>属性”</a:t>
            </a:r>
            <a:r>
              <a:rPr lang="zh-CN" altLang="en-US" dirty="0" smtClean="0">
                <a:solidFill>
                  <a:srgbClr val="000099"/>
                </a:solidFill>
                <a:latin typeface="Helvetica" pitchFamily="34" charset="0"/>
                <a:ea typeface="宋体" panose="02010600030101010101" pitchFamily="2" charset="-122"/>
                <a:sym typeface="+mn-ea"/>
              </a:rPr>
              <a:t>表示</a:t>
            </a:r>
            <a:endParaRPr lang="zh-CN" altLang="en-US" dirty="0">
              <a:solidFill>
                <a:srgbClr val="000099"/>
              </a:solidFill>
              <a:latin typeface="Helvetica" pitchFamily="34" charset="0"/>
              <a:ea typeface="宋体" panose="02010600030101010101" pitchFamily="2" charset="-122"/>
            </a:endParaRPr>
          </a:p>
        </p:txBody>
      </p:sp>
    </p:spTree>
    <p:extLst>
      <p:ext uri="{BB962C8B-B14F-4D97-AF65-F5344CB8AC3E}">
        <p14:creationId xmlns:p14="http://schemas.microsoft.com/office/powerpoint/2010/main" val="417118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7" dur="500"/>
                                        <p:tgtEl>
                                          <p:spTgt spid="114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2" dur="500"/>
                                        <p:tgtEl>
                                          <p:spTgt spid="1146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bldLvl="2"/>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4294967295"/>
          </p:nvPr>
        </p:nvSpPr>
        <p:spPr>
          <a:noFill/>
          <a:ln>
            <a:noFill/>
          </a:ln>
        </p:spPr>
        <p:txBody>
          <a:bodyPr wrap="none" lIns="92075" tIns="0" rIns="92075" bIns="0" anchor="b"/>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1" indent="0" algn="r" eaLnBrk="1" hangingPunct="1"/>
            <a:fld id="{9A0DB2DC-4C9A-4742-B13C-FB6460FD3503}" type="slidenum">
              <a:rPr lang="zh-CN" altLang="en-US" sz="1400" i="1" dirty="0">
                <a:solidFill>
                  <a:srgbClr val="808080"/>
                </a:solidFill>
              </a:rPr>
              <a:t>84</a:t>
            </a:fld>
            <a:endParaRPr lang="zh-CN" altLang="en-US" sz="1400" i="1" dirty="0">
              <a:solidFill>
                <a:srgbClr val="808080"/>
              </a:solidFill>
            </a:endParaRPr>
          </a:p>
        </p:txBody>
      </p:sp>
      <p:sp>
        <p:nvSpPr>
          <p:cNvPr id="52226" name="Rectangle 4"/>
          <p:cNvSpPr/>
          <p:nvPr/>
        </p:nvSpPr>
        <p:spPr>
          <a:xfrm>
            <a:off x="533400" y="1600200"/>
            <a:ext cx="1971675" cy="457200"/>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dirty="0">
                <a:latin typeface="Times New Roman" panose="02020603050405020304" pitchFamily="18" charset="0"/>
                <a:ea typeface="宋体" panose="02010600030101010101" pitchFamily="2" charset="-122"/>
              </a:rPr>
              <a:t>Relations </a:t>
            </a:r>
            <a:r>
              <a:rPr lang="en-US" altLang="zh-CN" sz="2400" b="1" i="1" dirty="0">
                <a:latin typeface="Times New Roman" panose="02020603050405020304" pitchFamily="18" charset="0"/>
                <a:ea typeface="宋体" panose="02010600030101010101" pitchFamily="2" charset="-122"/>
              </a:rPr>
              <a:t>r, s</a:t>
            </a:r>
            <a:r>
              <a:rPr lang="en-US" altLang="zh-CN" sz="2400" b="1" dirty="0">
                <a:latin typeface="Times New Roman" panose="02020603050405020304" pitchFamily="18" charset="0"/>
                <a:ea typeface="宋体" panose="02010600030101010101" pitchFamily="2" charset="-122"/>
              </a:rPr>
              <a:t>:</a:t>
            </a:r>
          </a:p>
        </p:txBody>
      </p:sp>
      <p:sp>
        <p:nvSpPr>
          <p:cNvPr id="52227" name="Rectangle 5"/>
          <p:cNvSpPr/>
          <p:nvPr/>
        </p:nvSpPr>
        <p:spPr>
          <a:xfrm>
            <a:off x="609600" y="3505200"/>
            <a:ext cx="1033463" cy="519113"/>
          </a:xfrm>
          <a:prstGeom prst="rect">
            <a:avLst/>
          </a:prstGeom>
          <a:noFill/>
          <a:ln w="9525">
            <a:noFill/>
          </a:ln>
        </p:spPr>
        <p:txBody>
          <a:bodyPr wrap="none" anchor="t">
            <a:spAutoFit/>
          </a:bodyPr>
          <a:lstStyle/>
          <a:p>
            <a:pPr marL="342900" indent="-342900" defTabSz="0" eaLnBrk="0" hangingPunct="0">
              <a:spcBef>
                <a:spcPct val="35000"/>
              </a:spcBef>
              <a:buClr>
                <a:schemeClr val="tx2"/>
              </a:buClr>
              <a:buFont typeface="Monotype Sorts" pitchFamily="2" charset="2"/>
              <a:buNone/>
              <a:tabLst>
                <a:tab pos="3149600" algn="ctr"/>
              </a:tabLst>
            </a:pPr>
            <a:r>
              <a:rPr lang="en-US" altLang="zh-CN" sz="2400" b="1" i="1" dirty="0">
                <a:latin typeface="Times New Roman" panose="02020603050405020304" pitchFamily="18" charset="0"/>
                <a:ea typeface="宋体" panose="02010600030101010101" pitchFamily="2" charset="-122"/>
              </a:rPr>
              <a:t>r</a:t>
            </a:r>
            <a:r>
              <a:rPr lang="en-US" altLang="zh-CN" sz="24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s</a:t>
            </a:r>
            <a:r>
              <a:rPr lang="en-US" altLang="zh-CN" sz="2400" b="1" dirty="0">
                <a:latin typeface="Times New Roman" panose="02020603050405020304" pitchFamily="18" charset="0"/>
                <a:ea typeface="宋体" panose="02010600030101010101" pitchFamily="2" charset="-122"/>
              </a:rPr>
              <a:t>:</a:t>
            </a:r>
          </a:p>
        </p:txBody>
      </p:sp>
      <p:grpSp>
        <p:nvGrpSpPr>
          <p:cNvPr id="390160" name="Group 16"/>
          <p:cNvGrpSpPr/>
          <p:nvPr/>
        </p:nvGrpSpPr>
        <p:grpSpPr>
          <a:xfrm>
            <a:off x="2819400" y="3663950"/>
            <a:ext cx="2286000" cy="2889250"/>
            <a:chOff x="1776" y="2116"/>
            <a:chExt cx="1440" cy="1820"/>
          </a:xfrm>
        </p:grpSpPr>
        <p:sp>
          <p:nvSpPr>
            <p:cNvPr id="52229" name="Rectangle 17"/>
            <p:cNvSpPr/>
            <p:nvPr/>
          </p:nvSpPr>
          <p:spPr>
            <a:xfrm>
              <a:off x="1776"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30" name="Rectangle 18"/>
            <p:cNvSpPr/>
            <p:nvPr/>
          </p:nvSpPr>
          <p:spPr>
            <a:xfrm>
              <a:off x="2064"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31" name="Rectangle 19"/>
            <p:cNvSpPr/>
            <p:nvPr/>
          </p:nvSpPr>
          <p:spPr>
            <a:xfrm>
              <a:off x="1776"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2" name="Rectangle 20"/>
            <p:cNvSpPr/>
            <p:nvPr/>
          </p:nvSpPr>
          <p:spPr>
            <a:xfrm>
              <a:off x="2064"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a:t>
              </a:r>
            </a:p>
          </p:txBody>
        </p:sp>
        <p:sp>
          <p:nvSpPr>
            <p:cNvPr id="52233" name="Rectangle 21"/>
            <p:cNvSpPr/>
            <p:nvPr/>
          </p:nvSpPr>
          <p:spPr>
            <a:xfrm>
              <a:off x="2352"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34" name="Rectangle 22"/>
            <p:cNvSpPr/>
            <p:nvPr/>
          </p:nvSpPr>
          <p:spPr>
            <a:xfrm>
              <a:off x="2640"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35" name="Rectangle 23"/>
            <p:cNvSpPr/>
            <p:nvPr/>
          </p:nvSpPr>
          <p:spPr>
            <a:xfrm>
              <a:off x="2352"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 </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36" name="Rectangle 24"/>
            <p:cNvSpPr/>
            <p:nvPr/>
          </p:nvSpPr>
          <p:spPr>
            <a:xfrm>
              <a:off x="2640"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19</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37" name="Rectangle 25"/>
            <p:cNvSpPr/>
            <p:nvPr/>
          </p:nvSpPr>
          <p:spPr>
            <a:xfrm>
              <a:off x="2928" y="2208"/>
              <a:ext cx="28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38" name="Rectangle 26"/>
            <p:cNvSpPr/>
            <p:nvPr/>
          </p:nvSpPr>
          <p:spPr>
            <a:xfrm>
              <a:off x="2928" y="2592"/>
              <a:ext cx="288"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aphicFrame>
          <p:nvGraphicFramePr>
            <p:cNvPr id="52239" name="Object 27"/>
            <p:cNvGraphicFramePr>
              <a:graphicFrameLocks noChangeAspect="1"/>
            </p:cNvGraphicFramePr>
            <p:nvPr/>
          </p:nvGraphicFramePr>
          <p:xfrm>
            <a:off x="2836" y="2116"/>
            <a:ext cx="88" cy="201"/>
          </p:xfrm>
          <a:graphic>
            <a:graphicData uri="http://schemas.openxmlformats.org/presentationml/2006/ole">
              <mc:AlternateContent xmlns:mc="http://schemas.openxmlformats.org/markup-compatibility/2006">
                <mc:Choice xmlns:v="urn:schemas-microsoft-com:vml" Requires="v">
                  <p:oleObj spid="_x0000_s7456" r:id="rId3" imgW="139700" imgH="292100" progId="Equation.3">
                    <p:embed/>
                  </p:oleObj>
                </mc:Choice>
                <mc:Fallback>
                  <p:oleObj r:id="rId3" imgW="139700" imgH="292100" progId="Equation.3">
                    <p:embed/>
                    <p:pic>
                      <p:nvPicPr>
                        <p:cNvPr id="52239" name="Object 27"/>
                        <p:cNvPicPr/>
                        <p:nvPr/>
                      </p:nvPicPr>
                      <p:blipFill>
                        <a:blip r:embed="rId4"/>
                        <a:stretch>
                          <a:fillRect/>
                        </a:stretch>
                      </p:blipFill>
                      <p:spPr>
                        <a:xfrm>
                          <a:off x="2836" y="2116"/>
                          <a:ext cx="88" cy="201"/>
                        </a:xfrm>
                        <a:prstGeom prst="rect">
                          <a:avLst/>
                        </a:prstGeom>
                        <a:noFill/>
                        <a:ln w="38100">
                          <a:noFill/>
                          <a:miter/>
                        </a:ln>
                      </p:spPr>
                    </p:pic>
                  </p:oleObj>
                </mc:Fallback>
              </mc:AlternateContent>
            </a:graphicData>
          </a:graphic>
        </p:graphicFrame>
      </p:grpSp>
      <p:grpSp>
        <p:nvGrpSpPr>
          <p:cNvPr id="52240" name="Group 48"/>
          <p:cNvGrpSpPr/>
          <p:nvPr/>
        </p:nvGrpSpPr>
        <p:grpSpPr>
          <a:xfrm>
            <a:off x="2895600" y="1524000"/>
            <a:ext cx="914400" cy="1662113"/>
            <a:chOff x="1824" y="960"/>
            <a:chExt cx="576" cy="1047"/>
          </a:xfrm>
        </p:grpSpPr>
        <p:sp>
          <p:nvSpPr>
            <p:cNvPr id="52241" name="Rectangle 6"/>
            <p:cNvSpPr/>
            <p:nvPr/>
          </p:nvSpPr>
          <p:spPr>
            <a:xfrm>
              <a:off x="182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A</a:t>
              </a:r>
            </a:p>
          </p:txBody>
        </p:sp>
        <p:sp>
          <p:nvSpPr>
            <p:cNvPr id="52242" name="Rectangle 7"/>
            <p:cNvSpPr/>
            <p:nvPr/>
          </p:nvSpPr>
          <p:spPr>
            <a:xfrm>
              <a:off x="2112"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B</a:t>
              </a:r>
            </a:p>
          </p:txBody>
        </p:sp>
        <p:sp>
          <p:nvSpPr>
            <p:cNvPr id="52243" name="Rectangle 8"/>
            <p:cNvSpPr/>
            <p:nvPr/>
          </p:nvSpPr>
          <p:spPr>
            <a:xfrm>
              <a:off x="1824"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a:t>
              </a:r>
            </a:p>
          </p:txBody>
        </p:sp>
        <p:sp>
          <p:nvSpPr>
            <p:cNvPr id="52244" name="Rectangle 9"/>
            <p:cNvSpPr/>
            <p:nvPr/>
          </p:nvSpPr>
          <p:spPr>
            <a:xfrm>
              <a:off x="2112" y="1296"/>
              <a:ext cx="288" cy="48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1</a:t>
              </a:r>
            </a:p>
            <a:p>
              <a:pPr algn="ctr" eaLnBrk="0" hangingPunct="0">
                <a:lnSpc>
                  <a:spcPct val="150000"/>
                </a:lnSpc>
              </a:pPr>
              <a:r>
                <a:rPr lang="zh-CN" altLang="en-US" sz="1800" i="1" dirty="0">
                  <a:latin typeface="Helvetica" pitchFamily="34" charset="0"/>
                  <a:ea typeface="宋体" panose="02010600030101010101" pitchFamily="2" charset="-122"/>
                  <a:sym typeface="Symbol" panose="05050102010706020507" pitchFamily="18" charset="2"/>
                </a:rPr>
                <a:t>2</a:t>
              </a:r>
            </a:p>
          </p:txBody>
        </p:sp>
        <p:sp>
          <p:nvSpPr>
            <p:cNvPr id="52245" name="Text Box 28"/>
            <p:cNvSpPr txBox="1"/>
            <p:nvPr/>
          </p:nvSpPr>
          <p:spPr>
            <a:xfrm>
              <a:off x="2016" y="1776"/>
              <a:ext cx="164"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r</a:t>
              </a:r>
            </a:p>
          </p:txBody>
        </p:sp>
      </p:grpSp>
      <p:grpSp>
        <p:nvGrpSpPr>
          <p:cNvPr id="52246" name="Group 47"/>
          <p:cNvGrpSpPr/>
          <p:nvPr/>
        </p:nvGrpSpPr>
        <p:grpSpPr>
          <a:xfrm>
            <a:off x="4648200" y="1524000"/>
            <a:ext cx="1371600" cy="2119313"/>
            <a:chOff x="2928" y="960"/>
            <a:chExt cx="864" cy="1335"/>
          </a:xfrm>
        </p:grpSpPr>
        <p:grpSp>
          <p:nvGrpSpPr>
            <p:cNvPr id="52247" name="Group 46"/>
            <p:cNvGrpSpPr/>
            <p:nvPr/>
          </p:nvGrpSpPr>
          <p:grpSpPr>
            <a:xfrm>
              <a:off x="2928" y="960"/>
              <a:ext cx="864" cy="1104"/>
              <a:chOff x="2928" y="960"/>
              <a:chExt cx="864" cy="1104"/>
            </a:xfrm>
          </p:grpSpPr>
          <p:sp>
            <p:nvSpPr>
              <p:cNvPr id="52248" name="Rectangle 10"/>
              <p:cNvSpPr/>
              <p:nvPr/>
            </p:nvSpPr>
            <p:spPr>
              <a:xfrm>
                <a:off x="2928"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C</a:t>
                </a:r>
              </a:p>
            </p:txBody>
          </p:sp>
          <p:sp>
            <p:nvSpPr>
              <p:cNvPr id="52249" name="Rectangle 11"/>
              <p:cNvSpPr/>
              <p:nvPr/>
            </p:nvSpPr>
            <p:spPr>
              <a:xfrm>
                <a:off x="3216"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D</a:t>
                </a:r>
              </a:p>
            </p:txBody>
          </p:sp>
          <p:sp>
            <p:nvSpPr>
              <p:cNvPr id="52250" name="Rectangle 12"/>
              <p:cNvSpPr/>
              <p:nvPr/>
            </p:nvSpPr>
            <p:spPr>
              <a:xfrm>
                <a:off x="2928"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a:t>
                </a:r>
              </a:p>
            </p:txBody>
          </p:sp>
          <p:sp>
            <p:nvSpPr>
              <p:cNvPr id="52251" name="Rectangle 13"/>
              <p:cNvSpPr/>
              <p:nvPr/>
            </p:nvSpPr>
            <p:spPr>
              <a:xfrm>
                <a:off x="3216"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20</a:t>
                </a:r>
              </a:p>
              <a:p>
                <a:pPr algn="ctr" eaLnBrk="0" hangingPunct="0"/>
                <a:r>
                  <a:rPr lang="zh-CN" altLang="en-US" sz="1600" i="1" dirty="0">
                    <a:latin typeface="Helvetica" pitchFamily="34" charset="0"/>
                    <a:ea typeface="宋体" panose="02010600030101010101" pitchFamily="2" charset="-122"/>
                    <a:sym typeface="Symbol" panose="05050102010706020507" pitchFamily="18" charset="2"/>
                  </a:rPr>
                  <a:t>10</a:t>
                </a:r>
              </a:p>
            </p:txBody>
          </p:sp>
          <p:sp>
            <p:nvSpPr>
              <p:cNvPr id="52252" name="Rectangle 14"/>
              <p:cNvSpPr/>
              <p:nvPr/>
            </p:nvSpPr>
            <p:spPr>
              <a:xfrm>
                <a:off x="3504" y="960"/>
                <a:ext cx="288"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i="1" dirty="0">
                    <a:latin typeface="Helvetica" pitchFamily="34" charset="0"/>
                    <a:ea typeface="宋体" panose="02010600030101010101" pitchFamily="2" charset="-122"/>
                  </a:rPr>
                  <a:t>E</a:t>
                </a:r>
              </a:p>
            </p:txBody>
          </p:sp>
          <p:sp>
            <p:nvSpPr>
              <p:cNvPr id="52253" name="Rectangle 15"/>
              <p:cNvSpPr/>
              <p:nvPr/>
            </p:nvSpPr>
            <p:spPr>
              <a:xfrm>
                <a:off x="3504" y="1296"/>
                <a:ext cx="288" cy="76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a</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a:p>
                <a:pPr algn="ctr" eaLnBrk="0" hangingPunct="0"/>
                <a:r>
                  <a:rPr lang="en-US" altLang="zh-CN" sz="1600" i="1" dirty="0">
                    <a:latin typeface="Helvetica" pitchFamily="34" charset="0"/>
                    <a:ea typeface="宋体" panose="02010600030101010101" pitchFamily="2" charset="-122"/>
                    <a:sym typeface="Symbol" panose="05050102010706020507" pitchFamily="18" charset="2"/>
                  </a:rPr>
                  <a:t>b</a:t>
                </a:r>
              </a:p>
            </p:txBody>
          </p:sp>
        </p:grpSp>
        <p:sp>
          <p:nvSpPr>
            <p:cNvPr id="52254" name="Text Box 29"/>
            <p:cNvSpPr txBox="1"/>
            <p:nvPr/>
          </p:nvSpPr>
          <p:spPr>
            <a:xfrm>
              <a:off x="3300" y="2064"/>
              <a:ext cx="188" cy="231"/>
            </a:xfrm>
            <a:prstGeom prst="rect">
              <a:avLst/>
            </a:prstGeom>
            <a:noFill/>
            <a:ln w="9525">
              <a:noFill/>
            </a:ln>
          </p:spPr>
          <p:txBody>
            <a:bodyPr wrap="none" anchor="ctr">
              <a:spAutoFit/>
            </a:bodyPr>
            <a:lstStyle/>
            <a:p>
              <a:pPr algn="ctr" eaLnBrk="0" hangingPunct="0"/>
              <a:r>
                <a:rPr lang="en-US" altLang="zh-CN" i="1" dirty="0">
                  <a:latin typeface="Helvetica" pitchFamily="34" charset="0"/>
                  <a:ea typeface="宋体" panose="02010600030101010101" pitchFamily="2" charset="-122"/>
                </a:rPr>
                <a:t>s</a:t>
              </a:r>
            </a:p>
          </p:txBody>
        </p:sp>
      </p:grpSp>
      <p:sp>
        <p:nvSpPr>
          <p:cNvPr id="390174" name="Line 30"/>
          <p:cNvSpPr/>
          <p:nvPr/>
        </p:nvSpPr>
        <p:spPr>
          <a:xfrm>
            <a:off x="3733800" y="2286000"/>
            <a:ext cx="1117600" cy="0"/>
          </a:xfrm>
          <a:prstGeom prst="line">
            <a:avLst/>
          </a:prstGeom>
          <a:ln w="9525" cap="flat" cmpd="sng">
            <a:solidFill>
              <a:schemeClr val="tx2"/>
            </a:solidFill>
            <a:prstDash val="solid"/>
            <a:round/>
            <a:headEnd type="none" w="med" len="med"/>
            <a:tailEnd type="none" w="med" len="med"/>
          </a:ln>
        </p:spPr>
      </p:sp>
      <p:sp>
        <p:nvSpPr>
          <p:cNvPr id="390175" name="Line 31"/>
          <p:cNvSpPr/>
          <p:nvPr/>
        </p:nvSpPr>
        <p:spPr>
          <a:xfrm>
            <a:off x="3746500" y="2286000"/>
            <a:ext cx="1092200" cy="241300"/>
          </a:xfrm>
          <a:prstGeom prst="line">
            <a:avLst/>
          </a:prstGeom>
          <a:ln w="9525" cap="flat" cmpd="sng">
            <a:solidFill>
              <a:schemeClr val="tx2"/>
            </a:solidFill>
            <a:prstDash val="solid"/>
            <a:round/>
            <a:headEnd type="none" w="med" len="med"/>
            <a:tailEnd type="none" w="med" len="med"/>
          </a:ln>
        </p:spPr>
      </p:sp>
      <p:sp>
        <p:nvSpPr>
          <p:cNvPr id="390176" name="Line 32"/>
          <p:cNvSpPr/>
          <p:nvPr/>
        </p:nvSpPr>
        <p:spPr>
          <a:xfrm>
            <a:off x="3746500" y="2298700"/>
            <a:ext cx="1092200" cy="495300"/>
          </a:xfrm>
          <a:prstGeom prst="line">
            <a:avLst/>
          </a:prstGeom>
          <a:ln w="9525" cap="flat" cmpd="sng">
            <a:solidFill>
              <a:schemeClr val="tx2"/>
            </a:solidFill>
            <a:prstDash val="solid"/>
            <a:round/>
            <a:headEnd type="none" w="med" len="med"/>
            <a:tailEnd type="none" w="med" len="med"/>
          </a:ln>
        </p:spPr>
      </p:sp>
      <p:sp>
        <p:nvSpPr>
          <p:cNvPr id="390177" name="Line 33"/>
          <p:cNvSpPr/>
          <p:nvPr/>
        </p:nvSpPr>
        <p:spPr>
          <a:xfrm>
            <a:off x="3721100" y="2273300"/>
            <a:ext cx="1104900" cy="850900"/>
          </a:xfrm>
          <a:prstGeom prst="line">
            <a:avLst/>
          </a:prstGeom>
          <a:ln w="9525" cap="flat" cmpd="sng">
            <a:solidFill>
              <a:schemeClr val="tx2"/>
            </a:solidFill>
            <a:prstDash val="solid"/>
            <a:round/>
            <a:headEnd type="none" w="med" len="med"/>
            <a:tailEnd type="none" w="med" len="med"/>
          </a:ln>
        </p:spPr>
      </p:sp>
      <p:sp>
        <p:nvSpPr>
          <p:cNvPr id="390178" name="Line 34"/>
          <p:cNvSpPr/>
          <p:nvPr/>
        </p:nvSpPr>
        <p:spPr>
          <a:xfrm flipV="1">
            <a:off x="3746500" y="2273300"/>
            <a:ext cx="1092200" cy="431800"/>
          </a:xfrm>
          <a:prstGeom prst="line">
            <a:avLst/>
          </a:prstGeom>
          <a:ln w="9525" cap="flat" cmpd="sng">
            <a:solidFill>
              <a:schemeClr val="tx1"/>
            </a:solidFill>
            <a:prstDash val="solid"/>
            <a:round/>
            <a:headEnd type="none" w="med" len="med"/>
            <a:tailEnd type="none" w="med" len="med"/>
          </a:ln>
        </p:spPr>
      </p:sp>
      <p:sp>
        <p:nvSpPr>
          <p:cNvPr id="390179" name="Line 35"/>
          <p:cNvSpPr/>
          <p:nvPr/>
        </p:nvSpPr>
        <p:spPr>
          <a:xfrm flipV="1">
            <a:off x="3759200" y="2552700"/>
            <a:ext cx="1079500" cy="139700"/>
          </a:xfrm>
          <a:prstGeom prst="line">
            <a:avLst/>
          </a:prstGeom>
          <a:ln w="9525" cap="flat" cmpd="sng">
            <a:solidFill>
              <a:schemeClr val="tx1"/>
            </a:solidFill>
            <a:prstDash val="solid"/>
            <a:round/>
            <a:headEnd type="none" w="med" len="med"/>
            <a:tailEnd type="none" w="med" len="med"/>
          </a:ln>
        </p:spPr>
      </p:sp>
      <p:sp>
        <p:nvSpPr>
          <p:cNvPr id="390180" name="Line 36"/>
          <p:cNvSpPr/>
          <p:nvPr/>
        </p:nvSpPr>
        <p:spPr>
          <a:xfrm>
            <a:off x="3771900" y="2692400"/>
            <a:ext cx="1104900" cy="114300"/>
          </a:xfrm>
          <a:prstGeom prst="line">
            <a:avLst/>
          </a:prstGeom>
          <a:ln w="9525" cap="flat" cmpd="sng">
            <a:solidFill>
              <a:schemeClr val="tx1"/>
            </a:solidFill>
            <a:prstDash val="solid"/>
            <a:round/>
            <a:headEnd type="none" w="med" len="med"/>
            <a:tailEnd type="none" w="med" len="med"/>
          </a:ln>
        </p:spPr>
      </p:sp>
      <p:sp>
        <p:nvSpPr>
          <p:cNvPr id="390181" name="Line 37"/>
          <p:cNvSpPr/>
          <p:nvPr/>
        </p:nvSpPr>
        <p:spPr>
          <a:xfrm>
            <a:off x="3771900" y="2692400"/>
            <a:ext cx="1054100" cy="406400"/>
          </a:xfrm>
          <a:prstGeom prst="line">
            <a:avLst/>
          </a:prstGeom>
          <a:ln w="9525" cap="flat" cmpd="sng">
            <a:solidFill>
              <a:schemeClr val="tx1"/>
            </a:solidFill>
            <a:prstDash val="solid"/>
            <a:round/>
            <a:headEnd type="none" w="med" len="med"/>
            <a:tailEnd type="none" w="med" len="med"/>
          </a:ln>
        </p:spPr>
      </p:sp>
      <p:sp>
        <p:nvSpPr>
          <p:cNvPr id="390182" name="Freeform 38"/>
          <p:cNvSpPr/>
          <p:nvPr/>
        </p:nvSpPr>
        <p:spPr>
          <a:xfrm>
            <a:off x="5157788" y="2298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3" name="Freeform 39"/>
          <p:cNvSpPr/>
          <p:nvPr/>
        </p:nvSpPr>
        <p:spPr>
          <a:xfrm>
            <a:off x="5157788" y="2552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4" name="Freeform 40"/>
          <p:cNvSpPr/>
          <p:nvPr/>
        </p:nvSpPr>
        <p:spPr>
          <a:xfrm>
            <a:off x="5132388" y="28067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5" name="Freeform 41"/>
          <p:cNvSpPr/>
          <p:nvPr/>
        </p:nvSpPr>
        <p:spPr>
          <a:xfrm>
            <a:off x="5119688" y="3073400"/>
            <a:ext cx="3300412" cy="2286000"/>
          </a:xfrm>
          <a:custGeom>
            <a:avLst/>
            <a:gdLst/>
            <a:ahLst/>
            <a:cxnLst>
              <a:cxn ang="0">
                <a:pos x="901700" y="0"/>
              </a:cxn>
              <a:cxn ang="0">
                <a:pos x="3149600" y="952500"/>
              </a:cxn>
              <a:cxn ang="0">
                <a:pos x="0" y="2286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2"/>
            </a:solidFill>
            <a:prstDash val="solid"/>
            <a:round/>
            <a:headEnd type="none" w="med" len="med"/>
            <a:tailEnd type="none" w="med" len="med"/>
          </a:ln>
        </p:spPr>
        <p:txBody>
          <a:bodyPr/>
          <a:lstStyle/>
          <a:p>
            <a:endParaRPr lang="zh-CN" altLang="en-US"/>
          </a:p>
        </p:txBody>
      </p:sp>
      <p:sp>
        <p:nvSpPr>
          <p:cNvPr id="390186" name="Freeform 42"/>
          <p:cNvSpPr/>
          <p:nvPr/>
        </p:nvSpPr>
        <p:spPr>
          <a:xfrm>
            <a:off x="5105400" y="22479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7" name="Freeform 43"/>
          <p:cNvSpPr/>
          <p:nvPr/>
        </p:nvSpPr>
        <p:spPr>
          <a:xfrm>
            <a:off x="5106988" y="25273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8" name="Freeform 44"/>
          <p:cNvSpPr/>
          <p:nvPr/>
        </p:nvSpPr>
        <p:spPr>
          <a:xfrm>
            <a:off x="5119688" y="2794000"/>
            <a:ext cx="2982912" cy="3429000"/>
          </a:xfrm>
          <a:custGeom>
            <a:avLst/>
            <a:gdLst/>
            <a:ahLst/>
            <a:cxnLst>
              <a:cxn ang="0">
                <a:pos x="814956" y="0"/>
              </a:cxn>
              <a:cxn ang="0">
                <a:pos x="2846608"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390189" name="Freeform 45"/>
          <p:cNvSpPr/>
          <p:nvPr/>
        </p:nvSpPr>
        <p:spPr>
          <a:xfrm>
            <a:off x="5105400" y="3048000"/>
            <a:ext cx="2982913" cy="3429000"/>
          </a:xfrm>
          <a:custGeom>
            <a:avLst/>
            <a:gdLst/>
            <a:ahLst/>
            <a:cxnLst>
              <a:cxn ang="0">
                <a:pos x="814957" y="0"/>
              </a:cxn>
              <a:cxn ang="0">
                <a:pos x="2846609" y="1428750"/>
              </a:cxn>
              <a:cxn ang="0">
                <a:pos x="0" y="3429000"/>
              </a:cxn>
            </a:cxnLst>
            <a:rect l="0" t="0" r="0" b="0"/>
            <a:pathLst>
              <a:path w="2079" h="1440">
                <a:moveTo>
                  <a:pt x="568" y="0"/>
                </a:moveTo>
                <a:cubicBezTo>
                  <a:pt x="1323" y="180"/>
                  <a:pt x="2079" y="360"/>
                  <a:pt x="1984" y="600"/>
                </a:cubicBezTo>
                <a:cubicBezTo>
                  <a:pt x="1889" y="840"/>
                  <a:pt x="944" y="1140"/>
                  <a:pt x="0" y="1440"/>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2" name="标题 1"/>
          <p:cNvSpPr>
            <a:spLocks noGrp="1"/>
          </p:cNvSpPr>
          <p:nvPr>
            <p:ph type="title"/>
          </p:nvPr>
        </p:nvSpPr>
        <p:spPr>
          <a:xfrm>
            <a:off x="914400" y="110490"/>
            <a:ext cx="7924800" cy="787400"/>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0" noProof="1">
                <a:ln>
                  <a:noFill/>
                </a:ln>
                <a:solidFill>
                  <a:schemeClr val="tx1"/>
                </a:solidFill>
                <a:effectLst/>
                <a:uLnTx/>
                <a:uFillTx/>
                <a:latin typeface="+mj-lt"/>
                <a:ea typeface="宋体" panose="02010600030101010101" pitchFamily="2" charset="-122"/>
                <a:cs typeface="+mj-cs"/>
                <a:sym typeface="+mn-ea"/>
              </a:rPr>
              <a:t>笛卡尔积</a:t>
            </a:r>
            <a:endParaRPr kumimoji="0" lang="zh-CN" altLang="en-US" sz="4000" b="0" i="0" u="none" strike="noStrike" kern="1200" cap="all" spc="50" normalizeH="0" baseline="0" noProof="1">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41101343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0160"/>
                                        </p:tgtEl>
                                        <p:attrNameLst>
                                          <p:attrName>style.visibility</p:attrName>
                                        </p:attrNameLst>
                                      </p:cBhvr>
                                      <p:to>
                                        <p:strVal val="visible"/>
                                      </p:to>
                                    </p:set>
                                    <p:animEffect transition="in" filter="wipe(up)">
                                      <p:cBhvr>
                                        <p:cTn id="7" dur="500"/>
                                        <p:tgtEl>
                                          <p:spTgt spid="3901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9017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39018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39017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nodeType="afterEffect">
                                  <p:stCondLst>
                                    <p:cond delay="0"/>
                                  </p:stCondLst>
                                  <p:childTnLst>
                                    <p:set>
                                      <p:cBhvr>
                                        <p:cTn id="20" dur="1" fill="hold">
                                          <p:stCondLst>
                                            <p:cond delay="499"/>
                                          </p:stCondLst>
                                        </p:cTn>
                                        <p:tgtEl>
                                          <p:spTgt spid="390183"/>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499"/>
                                          </p:stCondLst>
                                        </p:cTn>
                                        <p:tgtEl>
                                          <p:spTgt spid="390176"/>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499"/>
                                          </p:stCondLst>
                                        </p:cTn>
                                        <p:tgtEl>
                                          <p:spTgt spid="390184"/>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nodeType="afterEffect">
                                  <p:stCondLst>
                                    <p:cond delay="0"/>
                                  </p:stCondLst>
                                  <p:childTnLst>
                                    <p:set>
                                      <p:cBhvr>
                                        <p:cTn id="29" dur="1" fill="hold">
                                          <p:stCondLst>
                                            <p:cond delay="499"/>
                                          </p:stCondLst>
                                        </p:cTn>
                                        <p:tgtEl>
                                          <p:spTgt spid="390177"/>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39018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nodeType="afterEffect">
                                  <p:stCondLst>
                                    <p:cond delay="0"/>
                                  </p:stCondLst>
                                  <p:childTnLst>
                                    <p:set>
                                      <p:cBhvr>
                                        <p:cTn id="35" dur="1" fill="hold">
                                          <p:stCondLst>
                                            <p:cond delay="499"/>
                                          </p:stCondLst>
                                        </p:cTn>
                                        <p:tgtEl>
                                          <p:spTgt spid="390178"/>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nodeType="afterEffect">
                                  <p:stCondLst>
                                    <p:cond delay="0"/>
                                  </p:stCondLst>
                                  <p:childTnLst>
                                    <p:set>
                                      <p:cBhvr>
                                        <p:cTn id="38" dur="1" fill="hold">
                                          <p:stCondLst>
                                            <p:cond delay="499"/>
                                          </p:stCondLst>
                                        </p:cTn>
                                        <p:tgtEl>
                                          <p:spTgt spid="390186"/>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nodeType="afterEffect">
                                  <p:stCondLst>
                                    <p:cond delay="0"/>
                                  </p:stCondLst>
                                  <p:childTnLst>
                                    <p:set>
                                      <p:cBhvr>
                                        <p:cTn id="41" dur="1" fill="hold">
                                          <p:stCondLst>
                                            <p:cond delay="499"/>
                                          </p:stCondLst>
                                        </p:cTn>
                                        <p:tgtEl>
                                          <p:spTgt spid="390179"/>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nodeType="afterEffect">
                                  <p:stCondLst>
                                    <p:cond delay="0"/>
                                  </p:stCondLst>
                                  <p:childTnLst>
                                    <p:set>
                                      <p:cBhvr>
                                        <p:cTn id="44" dur="1" fill="hold">
                                          <p:stCondLst>
                                            <p:cond delay="499"/>
                                          </p:stCondLst>
                                        </p:cTn>
                                        <p:tgtEl>
                                          <p:spTgt spid="390187"/>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nodeType="afterEffect">
                                  <p:stCondLst>
                                    <p:cond delay="0"/>
                                  </p:stCondLst>
                                  <p:childTnLst>
                                    <p:set>
                                      <p:cBhvr>
                                        <p:cTn id="47" dur="1" fill="hold">
                                          <p:stCondLst>
                                            <p:cond delay="499"/>
                                          </p:stCondLst>
                                        </p:cTn>
                                        <p:tgtEl>
                                          <p:spTgt spid="390180"/>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nodeType="afterEffect">
                                  <p:stCondLst>
                                    <p:cond delay="0"/>
                                  </p:stCondLst>
                                  <p:childTnLst>
                                    <p:set>
                                      <p:cBhvr>
                                        <p:cTn id="50" dur="1" fill="hold">
                                          <p:stCondLst>
                                            <p:cond delay="499"/>
                                          </p:stCondLst>
                                        </p:cTn>
                                        <p:tgtEl>
                                          <p:spTgt spid="390188"/>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nodeType="afterEffect">
                                  <p:stCondLst>
                                    <p:cond delay="0"/>
                                  </p:stCondLst>
                                  <p:childTnLst>
                                    <p:set>
                                      <p:cBhvr>
                                        <p:cTn id="53" dur="1" fill="hold">
                                          <p:stCondLst>
                                            <p:cond delay="499"/>
                                          </p:stCondLst>
                                        </p:cTn>
                                        <p:tgtEl>
                                          <p:spTgt spid="390181"/>
                                        </p:tgtEl>
                                        <p:attrNameLst>
                                          <p:attrName>style.visibility</p:attrName>
                                        </p:attrNameLst>
                                      </p:cBhvr>
                                      <p:to>
                                        <p:strVal val="visible"/>
                                      </p:to>
                                    </p:set>
                                  </p:childTnLst>
                                </p:cTn>
                              </p:par>
                            </p:childTnLst>
                          </p:cTn>
                        </p:par>
                        <p:par>
                          <p:cTn id="54" fill="hold">
                            <p:stCondLst>
                              <p:cond delay="7500"/>
                            </p:stCondLst>
                            <p:childTnLst>
                              <p:par>
                                <p:cTn id="55" presetID="1" presetClass="entr" presetSubtype="0" fill="hold" nodeType="afterEffect">
                                  <p:stCondLst>
                                    <p:cond delay="0"/>
                                  </p:stCondLst>
                                  <p:childTnLst>
                                    <p:set>
                                      <p:cBhvr>
                                        <p:cTn id="56" dur="1" fill="hold">
                                          <p:stCondLst>
                                            <p:cond delay="499"/>
                                          </p:stCondLst>
                                        </p:cTn>
                                        <p:tgtEl>
                                          <p:spTgt spid="39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3975" y="249555"/>
            <a:ext cx="7924800" cy="773113"/>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讨论：出品</a:t>
            </a:r>
            <a:r>
              <a:rPr kumimoji="0" lang="en-US" altLang="zh-CN"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Star Wars</a:t>
            </a:r>
            <a:r>
              <a:rPr kumimoji="0" lang="zh-CN" altLang="en-US" sz="4000" b="0" i="0" u="none" strike="noStrike" kern="1200" cap="all" spc="50" normalizeH="0" baseline="-2500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sym typeface="Symbol" panose="05050102010706020507"/>
              </a:rPr>
              <a:t>的电影公司的地址</a:t>
            </a:r>
            <a:endParaRPr kumimoji="0" lang="zh-CN" altLang="en-US" sz="4000" b="0" i="0" u="none" strike="noStrike" kern="1200" cap="all" spc="50" normalizeH="0" baseline="0" noProof="0" dirty="0">
              <a:ln>
                <a:noFill/>
              </a:ln>
              <a:solidFill>
                <a:schemeClr val="tx1"/>
              </a:solidFill>
              <a:effectLst/>
              <a:uLnTx/>
              <a:uFillTx/>
              <a:latin typeface="新宋体" panose="02010609030101010101" charset="-122"/>
              <a:ea typeface="新宋体" panose="02010609030101010101" charset="-122"/>
              <a:cs typeface="新宋体" panose="02010609030101010101" charset="-122"/>
            </a:endParaRPr>
          </a:p>
        </p:txBody>
      </p:sp>
      <p:sp>
        <p:nvSpPr>
          <p:cNvPr id="3" name="内容占位符 2"/>
          <p:cNvSpPr>
            <a:spLocks noGrp="1"/>
          </p:cNvSpPr>
          <p:nvPr>
            <p:ph sz="quarter" idx="4294967295"/>
          </p:nvPr>
        </p:nvSpPr>
        <p:spPr>
          <a:xfrm>
            <a:off x="436880" y="1241425"/>
            <a:ext cx="8517255" cy="1928495"/>
          </a:xfrm>
        </p:spPr>
        <p:txBody>
          <a:bodyPr vert="horz" wrap="square" lIns="91440" tIns="45720" rIns="91440" bIns="45720" numCol="1" rtlCol="0" anchor="t" anchorCtr="0" compatLnSpc="1">
            <a:normAutofit fontScale="97500"/>
          </a:bodyPr>
          <a:lstStyle/>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smtClean="0">
                <a:ln>
                  <a:noFill/>
                </a:ln>
                <a:solidFill>
                  <a:schemeClr val="tx1"/>
                </a:solidFill>
                <a:effectLst/>
                <a:uLnTx/>
                <a:uFillTx/>
                <a:latin typeface="+mn-lt"/>
                <a:ea typeface="+mn-ea"/>
                <a:cs typeface="+mn-cs"/>
                <a:sym typeface="Symbol" panose="05050102010706020507"/>
              </a:rPr>
              <a:t>title</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25000" noProof="0" dirty="0">
                <a:ln>
                  <a:noFill/>
                </a:ln>
                <a:solidFill>
                  <a:schemeClr val="tx1"/>
                </a:solidFill>
                <a:effectLst/>
                <a:uLnTx/>
                <a:uFillTx/>
                <a:latin typeface="+mn-lt"/>
                <a:ea typeface="+mn-ea"/>
                <a:cs typeface="+mn-cs"/>
                <a:sym typeface="Symbol" panose="05050102010706020507"/>
              </a:rPr>
              <a:t>address</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30" normalizeH="0" baseline="-25000" noProof="0" dirty="0" smtClean="0">
                <a:ln>
                  <a:noFill/>
                </a:ln>
                <a:solidFill>
                  <a:schemeClr val="tx1"/>
                </a:solidFill>
                <a:effectLst/>
                <a:uLnTx/>
                <a:uFillTx/>
                <a:latin typeface="+mn-lt"/>
                <a:ea typeface="+mn-ea"/>
                <a:cs typeface="+mn-cs"/>
                <a:sym typeface="Symbol" panose="05050102010706020507"/>
              </a:rPr>
              <a:t>title</a:t>
            </a:r>
            <a:r>
              <a:rPr kumimoji="0" lang="en-US" altLang="zh-CN" sz="3200" b="0" i="0" u="none" strike="noStrike" kern="1200" cap="none" spc="30" normalizeH="0" baseline="-25000" noProof="0" dirty="0">
                <a:ln>
                  <a:noFill/>
                </a:ln>
                <a:solidFill>
                  <a:schemeClr val="tx1"/>
                </a:solidFill>
                <a:effectLst/>
                <a:uLnTx/>
                <a:uFillTx/>
                <a:latin typeface="+mn-lt"/>
                <a:ea typeface="+mn-ea"/>
                <a:cs typeface="+mn-cs"/>
                <a:sym typeface="Symbol" panose="05050102010706020507"/>
              </a:rPr>
              <a:t>='Star Wars'</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movies  studio</a:t>
            </a:r>
            <a:r>
              <a:rPr kumimoji="0" lang="en-US" altLang="zh-CN" sz="3200" b="0" i="0" u="none" strike="noStrike" kern="1200" cap="none" spc="30" normalizeH="0" baseline="0" noProof="0" dirty="0">
                <a:ln>
                  <a:noFill/>
                </a:ln>
                <a:solidFill>
                  <a:schemeClr val="tx1"/>
                </a:solidFill>
                <a:effectLst/>
                <a:uLnTx/>
                <a:uFillTx/>
                <a:latin typeface="+mn-lt"/>
                <a:ea typeface="+mn-ea"/>
                <a:cs typeface="+mn-cs"/>
                <a:sym typeface="Symbol" panose="05050102010706020507"/>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85</a:t>
            </a:fld>
            <a:endParaRPr lang="zh-CN" altLang="en-US" strike="noStrike" noProof="1">
              <a:latin typeface="Times New Roman" panose="02020603050405020304" pitchFamily="18" charset="0"/>
              <a:ea typeface="宋体" panose="02010600030101010101" pitchFamily="2" charset="-122"/>
            </a:endParaRPr>
          </a:p>
        </p:txBody>
      </p:sp>
      <p:pic>
        <p:nvPicPr>
          <p:cNvPr id="7" name="Picture 4"/>
          <p:cNvPicPr>
            <a:picLocks noChangeAspect="1"/>
          </p:cNvPicPr>
          <p:nvPr/>
        </p:nvPicPr>
        <p:blipFill>
          <a:blip r:embed="rId2"/>
          <a:stretch>
            <a:fillRect/>
          </a:stretch>
        </p:blipFill>
        <p:spPr>
          <a:xfrm>
            <a:off x="436880" y="4365104"/>
            <a:ext cx="3835400" cy="1787525"/>
          </a:xfrm>
          <a:prstGeom prst="rect">
            <a:avLst/>
          </a:prstGeom>
          <a:noFill/>
          <a:ln w="9525">
            <a:noFill/>
          </a:ln>
        </p:spPr>
      </p:pic>
      <p:sp>
        <p:nvSpPr>
          <p:cNvPr id="8" name="TextBox 2"/>
          <p:cNvSpPr txBox="1"/>
          <p:nvPr/>
        </p:nvSpPr>
        <p:spPr>
          <a:xfrm>
            <a:off x="570230" y="3904729"/>
            <a:ext cx="1468755" cy="460375"/>
          </a:xfrm>
          <a:prstGeom prst="rect">
            <a:avLst/>
          </a:prstGeom>
          <a:noFill/>
          <a:ln w="9525">
            <a:noFill/>
          </a:ln>
        </p:spPr>
        <p:txBody>
          <a:bodyPr wrap="square" anchor="t">
            <a:spAutoFit/>
          </a:bodyPr>
          <a:lstStyle/>
          <a:p>
            <a:r>
              <a:rPr lang="en-US" altLang="zh-CN" dirty="0">
                <a:latin typeface="华文楷体" panose="02010600040101010101" pitchFamily="2" charset="-122"/>
                <a:ea typeface="华文楷体" panose="02010600040101010101" pitchFamily="2" charset="-122"/>
              </a:rPr>
              <a:t>movies</a:t>
            </a:r>
          </a:p>
        </p:txBody>
      </p:sp>
      <p:grpSp>
        <p:nvGrpSpPr>
          <p:cNvPr id="9" name="组合 8"/>
          <p:cNvGrpSpPr/>
          <p:nvPr/>
        </p:nvGrpSpPr>
        <p:grpSpPr>
          <a:xfrm>
            <a:off x="4742814" y="4102214"/>
            <a:ext cx="3764280" cy="1631315"/>
            <a:chOff x="5526838" y="2710033"/>
            <a:chExt cx="3498031" cy="2026299"/>
          </a:xfrm>
        </p:grpSpPr>
        <p:pic>
          <p:nvPicPr>
            <p:cNvPr id="10" name="图片 7"/>
            <p:cNvPicPr>
              <a:picLocks noChangeAspect="1"/>
            </p:cNvPicPr>
            <p:nvPr/>
          </p:nvPicPr>
          <p:blipFill>
            <a:blip r:embed="rId3"/>
            <a:stretch>
              <a:fillRect/>
            </a:stretch>
          </p:blipFill>
          <p:spPr>
            <a:xfrm>
              <a:off x="5526838" y="3205368"/>
              <a:ext cx="3498031" cy="1530964"/>
            </a:xfrm>
            <a:prstGeom prst="rect">
              <a:avLst/>
            </a:prstGeom>
            <a:noFill/>
            <a:ln w="9525">
              <a:noFill/>
            </a:ln>
          </p:spPr>
        </p:pic>
        <p:sp>
          <p:nvSpPr>
            <p:cNvPr id="11" name="TextBox 9"/>
            <p:cNvSpPr txBox="1"/>
            <p:nvPr/>
          </p:nvSpPr>
          <p:spPr>
            <a:xfrm>
              <a:off x="5526838" y="2710033"/>
              <a:ext cx="1299960" cy="495335"/>
            </a:xfrm>
            <a:prstGeom prst="rect">
              <a:avLst/>
            </a:prstGeom>
            <a:noFill/>
            <a:ln w="9525">
              <a:noFill/>
            </a:ln>
          </p:spPr>
          <p:txBody>
            <a:bodyPr wrap="square" anchor="t">
              <a:spAutoFit/>
            </a:bodyPr>
            <a:lstStyle/>
            <a:p>
              <a:r>
                <a:rPr lang="en-US" altLang="zh-CN" sz="2000" b="0" dirty="0">
                  <a:latin typeface="Arial" panose="020B0604020202020204" pitchFamily="34" charset="0"/>
                  <a:ea typeface="宋体" panose="02010600030101010101" pitchFamily="2" charset="-122"/>
                </a:rPr>
                <a:t>studio</a:t>
              </a:r>
            </a:p>
          </p:txBody>
        </p:sp>
      </p:grpSp>
      <p:sp>
        <p:nvSpPr>
          <p:cNvPr id="12" name="左右箭头 11"/>
          <p:cNvSpPr/>
          <p:nvPr/>
        </p:nvSpPr>
        <p:spPr>
          <a:xfrm>
            <a:off x="4279265" y="5028679"/>
            <a:ext cx="504190" cy="14414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2331126" y="5719955"/>
            <a:ext cx="6801229" cy="755692"/>
          </a:xfrm>
          <a:prstGeom prst="rect">
            <a:avLst/>
          </a:prstGeom>
        </p:spPr>
      </p:pic>
      <p:sp>
        <p:nvSpPr>
          <p:cNvPr id="6" name="矩形 5"/>
          <p:cNvSpPr/>
          <p:nvPr/>
        </p:nvSpPr>
        <p:spPr>
          <a:xfrm>
            <a:off x="742859" y="3297211"/>
            <a:ext cx="8081192" cy="461665"/>
          </a:xfrm>
          <a:prstGeom prst="rect">
            <a:avLst/>
          </a:prstGeom>
          <a:solidFill>
            <a:schemeClr val="accent2">
              <a:lumMod val="20000"/>
              <a:lumOff val="80000"/>
            </a:schemeClr>
          </a:solidFill>
        </p:spPr>
        <p:txBody>
          <a:bodyPr wrap="square">
            <a:spAutoFit/>
          </a:bodyPr>
          <a:lstStyle/>
          <a:p>
            <a:pPr marL="342900" lvl="0" indent="-342900" algn="l" eaLnBrk="0" hangingPunct="0">
              <a:spcAft>
                <a:spcPts val="600"/>
              </a:spcAft>
              <a:buClr>
                <a:schemeClr val="tx2"/>
              </a:buClr>
              <a:buFont typeface="Arial" panose="020B0604020202020204" pitchFamily="34" charset="0"/>
              <a:buChar char="•"/>
              <a:defRPr/>
            </a:pPr>
            <a:r>
              <a:rPr lang="en-US" altLang="zh-CN" b="0" dirty="0">
                <a:sym typeface="Symbol" panose="05050102010706020507"/>
              </a:rPr>
              <a:t></a:t>
            </a:r>
            <a:r>
              <a:rPr lang="en-US" altLang="zh-CN" b="0" baseline="-25000" dirty="0">
                <a:sym typeface="Symbol" panose="05050102010706020507"/>
              </a:rPr>
              <a:t>address</a:t>
            </a:r>
            <a:r>
              <a:rPr lang="en-US" altLang="zh-CN" b="0" dirty="0">
                <a:sym typeface="Symbol" panose="05050102010706020507"/>
              </a:rPr>
              <a:t>(</a:t>
            </a:r>
            <a:r>
              <a:rPr lang="en-US" altLang="zh-CN" b="0" spc="30" dirty="0">
                <a:sym typeface="Symbol" panose="05050102010706020507"/>
              </a:rPr>
              <a:t></a:t>
            </a:r>
            <a:r>
              <a:rPr lang="en-US" altLang="zh-CN" b="0" spc="30" baseline="-25000" dirty="0" err="1">
                <a:solidFill>
                  <a:srgbClr val="0000FF"/>
                </a:solidFill>
                <a:sym typeface="Symbol" panose="05050102010706020507"/>
              </a:rPr>
              <a:t>studioname</a:t>
            </a:r>
            <a:r>
              <a:rPr lang="en-US" altLang="zh-CN" b="0" spc="30" baseline="-25000" dirty="0">
                <a:solidFill>
                  <a:srgbClr val="0000FF"/>
                </a:solidFill>
                <a:sym typeface="Symbol" panose="05050102010706020507"/>
              </a:rPr>
              <a:t>=name</a:t>
            </a:r>
            <a:r>
              <a:rPr lang="en-US" altLang="zh-CN" b="0" spc="30" baseline="-25000" dirty="0">
                <a:sym typeface="Symbol" panose="05050102010706020507"/>
              </a:rPr>
              <a:t> and title='Star Wars'</a:t>
            </a:r>
            <a:r>
              <a:rPr lang="en-US" altLang="zh-CN" b="0" spc="30" dirty="0">
                <a:sym typeface="Symbol" panose="05050102010706020507"/>
              </a:rPr>
              <a:t>(</a:t>
            </a:r>
            <a:r>
              <a:rPr lang="en-US" altLang="zh-CN" b="0" dirty="0">
                <a:sym typeface="Symbol" panose="05050102010706020507"/>
              </a:rPr>
              <a:t>movies  studio</a:t>
            </a:r>
            <a:r>
              <a:rPr lang="en-US" altLang="zh-CN" b="0" spc="30" dirty="0">
                <a:sym typeface="Symbol" panose="05050102010706020507"/>
              </a:rPr>
              <a:t>)</a:t>
            </a:r>
            <a:r>
              <a:rPr lang="en-US" altLang="zh-CN" b="0" dirty="0">
                <a:sym typeface="Symbol" panose="05050102010706020507"/>
              </a:rPr>
              <a:t>)</a:t>
            </a:r>
          </a:p>
        </p:txBody>
      </p:sp>
    </p:spTree>
    <p:extLst>
      <p:ext uri="{BB962C8B-B14F-4D97-AF65-F5344CB8AC3E}">
        <p14:creationId xmlns:p14="http://schemas.microsoft.com/office/powerpoint/2010/main" val="282703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319489"/>
          <p:cNvSpPr>
            <a:spLocks noGrp="1" noChangeArrowheads="1"/>
          </p:cNvSpPr>
          <p:nvPr>
            <p:ph type="title"/>
          </p:nvPr>
        </p:nvSpPr>
        <p:spPr>
          <a:xfrm>
            <a:off x="685800" y="228600"/>
            <a:ext cx="7793038" cy="763588"/>
          </a:xfrm>
        </p:spPr>
        <p:txBody>
          <a:bodyPr/>
          <a:lstStyle/>
          <a:p>
            <a:pPr eaLnBrk="1" hangingPunct="1"/>
            <a:r>
              <a:rPr lang="zh-CN" altLang="en-US" b="1" dirty="0" smtClean="0">
                <a:solidFill>
                  <a:schemeClr val="folHlink"/>
                </a:solidFill>
                <a:ea typeface="楷体_GB2312" pitchFamily="49" charset="-122"/>
              </a:rPr>
              <a:t>笛卡尔积运算</a:t>
            </a:r>
          </a:p>
        </p:txBody>
      </p:sp>
      <p:sp>
        <p:nvSpPr>
          <p:cNvPr id="89091" name="文本占位符 319490"/>
          <p:cNvSpPr>
            <a:spLocks noGrp="1" noChangeArrowheads="1"/>
          </p:cNvSpPr>
          <p:nvPr>
            <p:ph type="body" idx="1"/>
          </p:nvPr>
        </p:nvSpPr>
        <p:spPr>
          <a:xfrm>
            <a:off x="152400" y="1219200"/>
            <a:ext cx="8839200" cy="2819400"/>
          </a:xfrm>
        </p:spPr>
        <p:txBody>
          <a:bodyPr/>
          <a:lstStyle/>
          <a:p>
            <a:pPr eaLnBrk="1" hangingPunct="1"/>
            <a:r>
              <a:rPr lang="zh-CN" altLang="en-US" smtClean="0"/>
              <a:t>示例</a:t>
            </a:r>
          </a:p>
          <a:p>
            <a:pPr lvl="1" eaLnBrk="1" hangingPunct="1"/>
            <a:r>
              <a:rPr lang="zh-CN" altLang="en-US" smtClean="0"/>
              <a:t>求数学成绩比王红同学高的学生</a:t>
            </a:r>
          </a:p>
        </p:txBody>
      </p:sp>
      <p:sp>
        <p:nvSpPr>
          <p:cNvPr id="319513" name="矩形 319512"/>
          <p:cNvSpPr>
            <a:spLocks noChangeArrowheads="1"/>
          </p:cNvSpPr>
          <p:nvPr/>
        </p:nvSpPr>
        <p:spPr bwMode="auto">
          <a:xfrm>
            <a:off x="0" y="4365625"/>
            <a:ext cx="901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l">
              <a:spcBef>
                <a:spcPct val="0"/>
              </a:spcBef>
              <a:buClrTx/>
              <a:buSzTx/>
              <a:buFont typeface="Arial" panose="020B0604020202020204" pitchFamily="34" charset="0"/>
              <a:buNone/>
            </a:pPr>
            <a:r>
              <a:rPr lang="zh-CN" altLang="en-US" sz="2800" b="0">
                <a:latin typeface="Times New Roman" panose="02020603050405020304" pitchFamily="18" charset="0"/>
                <a:ea typeface="宋体" panose="02010600030101010101" pitchFamily="2" charset="-122"/>
                <a:sym typeface="Symbol" panose="05050102010706020507" pitchFamily="18" charset="2"/>
              </a:rPr>
              <a:t>∏</a:t>
            </a:r>
            <a:r>
              <a:rPr lang="en-US" altLang="zh-CN" sz="2800" b="0" baseline="-25000">
                <a:latin typeface="Times New Roman" panose="02020603050405020304" pitchFamily="18" charset="0"/>
                <a:ea typeface="楷体_GB2312" pitchFamily="49" charset="-122"/>
                <a:sym typeface="Symbol" panose="05050102010706020507" pitchFamily="18" charset="2"/>
              </a:rPr>
              <a:t>S.</a:t>
            </a:r>
            <a:r>
              <a:rPr lang="zh-CN" altLang="en-US" sz="2800" baseline="-25000">
                <a:latin typeface="Times New Roman" panose="02020603050405020304" pitchFamily="18" charset="0"/>
                <a:ea typeface="楷体_GB2312" pitchFamily="49" charset="-122"/>
                <a:sym typeface="Symbol" panose="05050102010706020507" pitchFamily="18" charset="2"/>
              </a:rPr>
              <a:t>姓名</a:t>
            </a:r>
            <a:r>
              <a:rPr lang="zh-CN" altLang="en-US" sz="2800" b="0">
                <a:latin typeface="Times New Roman" panose="02020603050405020304" pitchFamily="18" charset="0"/>
                <a:ea typeface="宋体" panose="02010600030101010101" pitchFamily="2" charset="-122"/>
                <a:sym typeface="Symbol" panose="05050102010706020507" pitchFamily="18" charset="2"/>
              </a:rPr>
              <a:t>(</a:t>
            </a:r>
            <a:r>
              <a:rPr lang="zh-CN" altLang="en-US" sz="2800" b="0" baseline="-25000">
                <a:latin typeface="Times New Roman" panose="02020603050405020304" pitchFamily="18" charset="0"/>
                <a:ea typeface="楷体_GB2312" pitchFamily="49" charset="-122"/>
                <a:sym typeface="Symbol" panose="05050102010706020507" pitchFamily="18" charset="2"/>
              </a:rPr>
              <a:t> </a:t>
            </a:r>
            <a:r>
              <a:rPr lang="zh-CN" altLang="en-US" sz="2800" b="0">
                <a:latin typeface="Times New Roman" panose="02020603050405020304" pitchFamily="18" charset="0"/>
                <a:ea typeface="宋体" panose="02010600030101010101" pitchFamily="2" charset="-122"/>
                <a:sym typeface="Symbol" panose="05050102010706020507" pitchFamily="18" charset="2"/>
              </a:rPr>
              <a:t></a:t>
            </a:r>
            <a:r>
              <a:rPr lang="en-US" altLang="zh-CN" sz="2400" baseline="-20000">
                <a:latin typeface="楷体_GB2312" pitchFamily="49" charset="-122"/>
                <a:ea typeface="楷体_GB2312" pitchFamily="49" charset="-122"/>
                <a:sym typeface="Symbol" panose="05050102010706020507" pitchFamily="18" charset="2"/>
              </a:rPr>
              <a:t>R.</a:t>
            </a:r>
            <a:r>
              <a:rPr lang="zh-CN" altLang="en-US" sz="2400" baseline="-20000">
                <a:latin typeface="楷体_GB2312" pitchFamily="49" charset="-122"/>
                <a:ea typeface="楷体_GB2312" pitchFamily="49" charset="-122"/>
                <a:sym typeface="Symbol" panose="05050102010706020507" pitchFamily="18" charset="2"/>
              </a:rPr>
              <a:t>成绩</a:t>
            </a:r>
            <a:r>
              <a:rPr lang="en-US" altLang="zh-CN" sz="2400" baseline="-20000">
                <a:latin typeface="楷体_GB2312" pitchFamily="49" charset="-122"/>
                <a:ea typeface="楷体_GB2312" pitchFamily="49" charset="-122"/>
                <a:sym typeface="Symbol" panose="05050102010706020507" pitchFamily="18" charset="2"/>
              </a:rPr>
              <a:t>S.</a:t>
            </a:r>
            <a:r>
              <a:rPr lang="zh-CN" altLang="en-US" sz="2400" baseline="-20000">
                <a:latin typeface="楷体_GB2312" pitchFamily="49" charset="-122"/>
                <a:ea typeface="楷体_GB2312" pitchFamily="49" charset="-122"/>
                <a:sym typeface="Symbol" panose="05050102010706020507" pitchFamily="18" charset="2"/>
              </a:rPr>
              <a:t>成绩  </a:t>
            </a:r>
            <a:r>
              <a:rPr lang="en-US" altLang="zh-CN" sz="2400" baseline="-20000">
                <a:latin typeface="楷体_GB2312" pitchFamily="49" charset="-122"/>
                <a:ea typeface="楷体_GB2312" pitchFamily="49" charset="-122"/>
                <a:sym typeface="Symbol" panose="05050102010706020507" pitchFamily="18" charset="2"/>
              </a:rPr>
              <a:t>R.</a:t>
            </a:r>
            <a:r>
              <a:rPr lang="zh-CN" altLang="en-US" sz="2400" baseline="-20000">
                <a:latin typeface="楷体_GB2312" pitchFamily="49" charset="-122"/>
                <a:ea typeface="楷体_GB2312" pitchFamily="49" charset="-122"/>
                <a:sym typeface="Symbol" panose="05050102010706020507" pitchFamily="18" charset="2"/>
              </a:rPr>
              <a:t>课程=数学  </a:t>
            </a:r>
            <a:r>
              <a:rPr lang="en-US" altLang="zh-CN" sz="2400" baseline="-20000">
                <a:latin typeface="楷体_GB2312" pitchFamily="49" charset="-122"/>
                <a:ea typeface="楷体_GB2312" pitchFamily="49" charset="-122"/>
                <a:sym typeface="Symbol" panose="05050102010706020507" pitchFamily="18" charset="2"/>
              </a:rPr>
              <a:t>S.</a:t>
            </a:r>
            <a:r>
              <a:rPr lang="zh-CN" altLang="en-US" sz="2400" baseline="-20000">
                <a:latin typeface="楷体_GB2312" pitchFamily="49" charset="-122"/>
                <a:ea typeface="楷体_GB2312" pitchFamily="49" charset="-122"/>
                <a:sym typeface="Symbol" panose="05050102010706020507" pitchFamily="18" charset="2"/>
              </a:rPr>
              <a:t>课程=数学  </a:t>
            </a:r>
            <a:r>
              <a:rPr lang="en-US" altLang="zh-CN" sz="2400" baseline="-20000">
                <a:latin typeface="楷体_GB2312" pitchFamily="49" charset="-122"/>
                <a:ea typeface="楷体_GB2312" pitchFamily="49" charset="-122"/>
                <a:sym typeface="Symbol" panose="05050102010706020507" pitchFamily="18" charset="2"/>
              </a:rPr>
              <a:t>R.</a:t>
            </a:r>
            <a:r>
              <a:rPr lang="zh-CN" altLang="en-US" sz="2400" baseline="-20000">
                <a:latin typeface="楷体_GB2312" pitchFamily="49" charset="-122"/>
                <a:ea typeface="楷体_GB2312" pitchFamily="49" charset="-122"/>
                <a:sym typeface="Symbol" panose="05050102010706020507" pitchFamily="18" charset="2"/>
              </a:rPr>
              <a:t>姓名=王红</a:t>
            </a:r>
            <a:r>
              <a:rPr lang="zh-CN" altLang="en-US" sz="2800" b="0" baseline="-20000">
                <a:latin typeface="楷体_GB2312" pitchFamily="49" charset="-122"/>
                <a:ea typeface="楷体_GB2312" pitchFamily="49" charset="-122"/>
                <a:sym typeface="Symbol" panose="05050102010706020507" pitchFamily="18" charset="2"/>
              </a:rPr>
              <a:t> </a:t>
            </a:r>
            <a:r>
              <a:rPr lang="zh-CN" altLang="en-US" sz="2800" b="0">
                <a:latin typeface="Times New Roman" panose="02020603050405020304" pitchFamily="18" charset="0"/>
                <a:ea typeface="宋体" panose="02010600030101010101" pitchFamily="2" charset="-122"/>
                <a:sym typeface="Symbol" panose="05050102010706020507" pitchFamily="18" charset="2"/>
              </a:rPr>
              <a:t>(</a:t>
            </a:r>
            <a:r>
              <a:rPr lang="en-US" altLang="zh-CN" sz="2800" b="0">
                <a:latin typeface="Times New Roman" panose="02020603050405020304" pitchFamily="18" charset="0"/>
                <a:ea typeface="宋体" panose="02010600030101010101" pitchFamily="2" charset="-122"/>
                <a:sym typeface="Symbol" panose="05050102010706020507" pitchFamily="18" charset="2"/>
              </a:rPr>
              <a:t>R</a:t>
            </a:r>
            <a:r>
              <a:rPr lang="en-US" altLang="zh-CN" sz="3600" b="0">
                <a:latin typeface="Times New Roman" panose="02020603050405020304" pitchFamily="18" charset="0"/>
                <a:ea typeface="宋体" panose="02010600030101010101" pitchFamily="2" charset="-122"/>
                <a:sym typeface="Symbol" panose="05050102010706020507" pitchFamily="18" charset="2"/>
              </a:rPr>
              <a:t></a:t>
            </a:r>
            <a:r>
              <a:rPr lang="en-US" altLang="zh-CN" sz="2800" b="0" baseline="-18000">
                <a:latin typeface="Times New Roman" panose="02020603050405020304" pitchFamily="18" charset="0"/>
                <a:ea typeface="宋体" panose="02010600030101010101" pitchFamily="2" charset="-122"/>
                <a:sym typeface="Symbol" panose="05050102010706020507" pitchFamily="18" charset="2"/>
              </a:rPr>
              <a:t>S</a:t>
            </a:r>
            <a:r>
              <a:rPr lang="en-US" altLang="zh-CN" sz="2800" b="0">
                <a:latin typeface="Times New Roman" panose="02020603050405020304" pitchFamily="18" charset="0"/>
                <a:ea typeface="宋体" panose="02010600030101010101" pitchFamily="2" charset="-122"/>
                <a:sym typeface="Symbol" panose="05050102010706020507" pitchFamily="18" charset="2"/>
              </a:rPr>
              <a:t>( R))</a:t>
            </a:r>
          </a:p>
        </p:txBody>
      </p:sp>
      <p:grpSp>
        <p:nvGrpSpPr>
          <p:cNvPr id="89093" name="组合 319557"/>
          <p:cNvGrpSpPr>
            <a:grpSpLocks/>
          </p:cNvGrpSpPr>
          <p:nvPr/>
        </p:nvGrpSpPr>
        <p:grpSpPr bwMode="auto">
          <a:xfrm>
            <a:off x="1763713" y="2349500"/>
            <a:ext cx="2209800" cy="2047875"/>
            <a:chOff x="1927" y="1830"/>
            <a:chExt cx="1392" cy="1290"/>
          </a:xfrm>
        </p:grpSpPr>
        <p:sp>
          <p:nvSpPr>
            <p:cNvPr id="89137" name="矩形 319491"/>
            <p:cNvSpPr>
              <a:spLocks noChangeArrowheads="1"/>
            </p:cNvSpPr>
            <p:nvPr/>
          </p:nvSpPr>
          <p:spPr bwMode="auto">
            <a:xfrm>
              <a:off x="2855" y="2893"/>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89</a:t>
              </a:r>
            </a:p>
          </p:txBody>
        </p:sp>
        <p:sp>
          <p:nvSpPr>
            <p:cNvPr id="89138" name="矩形 319492"/>
            <p:cNvSpPr>
              <a:spLocks noChangeArrowheads="1"/>
            </p:cNvSpPr>
            <p:nvPr/>
          </p:nvSpPr>
          <p:spPr bwMode="auto">
            <a:xfrm>
              <a:off x="2391" y="2893"/>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数学</a:t>
              </a:r>
            </a:p>
          </p:txBody>
        </p:sp>
        <p:sp>
          <p:nvSpPr>
            <p:cNvPr id="89139" name="矩形 319493"/>
            <p:cNvSpPr>
              <a:spLocks noChangeArrowheads="1"/>
            </p:cNvSpPr>
            <p:nvPr/>
          </p:nvSpPr>
          <p:spPr bwMode="auto">
            <a:xfrm>
              <a:off x="1927" y="2893"/>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张军</a:t>
              </a:r>
            </a:p>
          </p:txBody>
        </p:sp>
        <p:sp>
          <p:nvSpPr>
            <p:cNvPr id="89140" name="矩形 319494"/>
            <p:cNvSpPr>
              <a:spLocks noChangeArrowheads="1"/>
            </p:cNvSpPr>
            <p:nvPr/>
          </p:nvSpPr>
          <p:spPr bwMode="auto">
            <a:xfrm>
              <a:off x="2855" y="2680"/>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86</a:t>
              </a:r>
            </a:p>
          </p:txBody>
        </p:sp>
        <p:sp>
          <p:nvSpPr>
            <p:cNvPr id="89141" name="矩形 319495"/>
            <p:cNvSpPr>
              <a:spLocks noChangeArrowheads="1"/>
            </p:cNvSpPr>
            <p:nvPr/>
          </p:nvSpPr>
          <p:spPr bwMode="auto">
            <a:xfrm>
              <a:off x="2391" y="2680"/>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数学</a:t>
              </a:r>
            </a:p>
          </p:txBody>
        </p:sp>
        <p:sp>
          <p:nvSpPr>
            <p:cNvPr id="89142" name="矩形 319496"/>
            <p:cNvSpPr>
              <a:spLocks noChangeArrowheads="1"/>
            </p:cNvSpPr>
            <p:nvPr/>
          </p:nvSpPr>
          <p:spPr bwMode="auto">
            <a:xfrm>
              <a:off x="1927" y="2680"/>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王红</a:t>
              </a:r>
            </a:p>
          </p:txBody>
        </p:sp>
        <p:sp>
          <p:nvSpPr>
            <p:cNvPr id="89143" name="矩形 319497"/>
            <p:cNvSpPr>
              <a:spLocks noChangeArrowheads="1"/>
            </p:cNvSpPr>
            <p:nvPr/>
          </p:nvSpPr>
          <p:spPr bwMode="auto">
            <a:xfrm>
              <a:off x="2855" y="2467"/>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93</a:t>
              </a:r>
            </a:p>
          </p:txBody>
        </p:sp>
        <p:sp>
          <p:nvSpPr>
            <p:cNvPr id="89144" name="矩形 319498"/>
            <p:cNvSpPr>
              <a:spLocks noChangeArrowheads="1"/>
            </p:cNvSpPr>
            <p:nvPr/>
          </p:nvSpPr>
          <p:spPr bwMode="auto">
            <a:xfrm>
              <a:off x="2391" y="2467"/>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物理</a:t>
              </a:r>
            </a:p>
          </p:txBody>
        </p:sp>
        <p:sp>
          <p:nvSpPr>
            <p:cNvPr id="89145" name="矩形 319499"/>
            <p:cNvSpPr>
              <a:spLocks noChangeArrowheads="1"/>
            </p:cNvSpPr>
            <p:nvPr/>
          </p:nvSpPr>
          <p:spPr bwMode="auto">
            <a:xfrm>
              <a:off x="1927" y="2467"/>
              <a:ext cx="46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张军</a:t>
              </a:r>
            </a:p>
          </p:txBody>
        </p:sp>
        <p:sp>
          <p:nvSpPr>
            <p:cNvPr id="89146" name="矩形 319500"/>
            <p:cNvSpPr>
              <a:spLocks noChangeArrowheads="1"/>
            </p:cNvSpPr>
            <p:nvPr/>
          </p:nvSpPr>
          <p:spPr bwMode="auto">
            <a:xfrm>
              <a:off x="2855" y="2254"/>
              <a:ext cx="464"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成绩</a:t>
              </a:r>
            </a:p>
          </p:txBody>
        </p:sp>
        <p:sp>
          <p:nvSpPr>
            <p:cNvPr id="89147" name="矩形 319501"/>
            <p:cNvSpPr>
              <a:spLocks noChangeArrowheads="1"/>
            </p:cNvSpPr>
            <p:nvPr/>
          </p:nvSpPr>
          <p:spPr bwMode="auto">
            <a:xfrm>
              <a:off x="2391" y="2254"/>
              <a:ext cx="464"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课程</a:t>
              </a:r>
            </a:p>
          </p:txBody>
        </p:sp>
        <p:sp>
          <p:nvSpPr>
            <p:cNvPr id="89148" name="矩形 319502"/>
            <p:cNvSpPr>
              <a:spLocks noChangeArrowheads="1"/>
            </p:cNvSpPr>
            <p:nvPr/>
          </p:nvSpPr>
          <p:spPr bwMode="auto">
            <a:xfrm>
              <a:off x="1927" y="2254"/>
              <a:ext cx="464"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姓名</a:t>
              </a:r>
            </a:p>
          </p:txBody>
        </p:sp>
        <p:sp>
          <p:nvSpPr>
            <p:cNvPr id="89149" name="直接连接符 319503"/>
            <p:cNvSpPr>
              <a:spLocks noChangeShapeType="1"/>
            </p:cNvSpPr>
            <p:nvPr/>
          </p:nvSpPr>
          <p:spPr bwMode="auto">
            <a:xfrm>
              <a:off x="1927" y="2254"/>
              <a:ext cx="13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0" name="直接连接符 319504"/>
            <p:cNvSpPr>
              <a:spLocks noChangeShapeType="1"/>
            </p:cNvSpPr>
            <p:nvPr/>
          </p:nvSpPr>
          <p:spPr bwMode="auto">
            <a:xfrm>
              <a:off x="1927" y="2467"/>
              <a:ext cx="1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1" name="直接连接符 319505"/>
            <p:cNvSpPr>
              <a:spLocks noChangeShapeType="1"/>
            </p:cNvSpPr>
            <p:nvPr/>
          </p:nvSpPr>
          <p:spPr bwMode="auto">
            <a:xfrm>
              <a:off x="1927" y="2680"/>
              <a:ext cx="1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2" name="直接连接符 319506"/>
            <p:cNvSpPr>
              <a:spLocks noChangeShapeType="1"/>
            </p:cNvSpPr>
            <p:nvPr/>
          </p:nvSpPr>
          <p:spPr bwMode="auto">
            <a:xfrm>
              <a:off x="1927" y="2893"/>
              <a:ext cx="13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3" name="直接连接符 319508"/>
            <p:cNvSpPr>
              <a:spLocks noChangeShapeType="1"/>
            </p:cNvSpPr>
            <p:nvPr/>
          </p:nvSpPr>
          <p:spPr bwMode="auto">
            <a:xfrm>
              <a:off x="1927" y="225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4" name="直接连接符 319509"/>
            <p:cNvSpPr>
              <a:spLocks noChangeShapeType="1"/>
            </p:cNvSpPr>
            <p:nvPr/>
          </p:nvSpPr>
          <p:spPr bwMode="auto">
            <a:xfrm>
              <a:off x="2391" y="225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5" name="直接连接符 319510"/>
            <p:cNvSpPr>
              <a:spLocks noChangeShapeType="1"/>
            </p:cNvSpPr>
            <p:nvPr/>
          </p:nvSpPr>
          <p:spPr bwMode="auto">
            <a:xfrm>
              <a:off x="2855" y="225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6" name="直接连接符 319511"/>
            <p:cNvSpPr>
              <a:spLocks noChangeShapeType="1"/>
            </p:cNvSpPr>
            <p:nvPr/>
          </p:nvSpPr>
          <p:spPr bwMode="auto">
            <a:xfrm>
              <a:off x="3319" y="225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57" name="文本框 319513"/>
            <p:cNvSpPr txBox="1">
              <a:spLocks noChangeArrowheads="1"/>
            </p:cNvSpPr>
            <p:nvPr/>
          </p:nvSpPr>
          <p:spPr bwMode="auto">
            <a:xfrm>
              <a:off x="2304" y="1830"/>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50000"/>
                </a:spcBef>
                <a:buClrTx/>
                <a:buSzTx/>
                <a:buFont typeface="Arial" panose="020B0604020202020204" pitchFamily="34" charset="0"/>
                <a:buNone/>
              </a:pPr>
              <a:r>
                <a:rPr lang="en-US" altLang="zh-CN" sz="3600">
                  <a:latin typeface="Times New Roman" panose="02020603050405020304" pitchFamily="18" charset="0"/>
                  <a:ea typeface="宋体" panose="02010600030101010101" pitchFamily="2" charset="-122"/>
                </a:rPr>
                <a:t>R</a:t>
              </a:r>
            </a:p>
          </p:txBody>
        </p:sp>
        <p:sp>
          <p:nvSpPr>
            <p:cNvPr id="89158" name="直接连接符 319507"/>
            <p:cNvSpPr>
              <a:spLocks noChangeShapeType="1"/>
            </p:cNvSpPr>
            <p:nvPr/>
          </p:nvSpPr>
          <p:spPr bwMode="auto">
            <a:xfrm>
              <a:off x="1927" y="3120"/>
              <a:ext cx="13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559" name="组合 319558"/>
          <p:cNvGrpSpPr>
            <a:grpSpLocks/>
          </p:cNvGrpSpPr>
          <p:nvPr/>
        </p:nvGrpSpPr>
        <p:grpSpPr bwMode="auto">
          <a:xfrm>
            <a:off x="533400" y="5276850"/>
            <a:ext cx="7924800" cy="1352550"/>
            <a:chOff x="336" y="3324"/>
            <a:chExt cx="4992" cy="852"/>
          </a:xfrm>
        </p:grpSpPr>
        <p:sp>
          <p:nvSpPr>
            <p:cNvPr id="89095" name="矩形 319514"/>
            <p:cNvSpPr>
              <a:spLocks noChangeArrowheads="1"/>
            </p:cNvSpPr>
            <p:nvPr/>
          </p:nvSpPr>
          <p:spPr bwMode="auto">
            <a:xfrm>
              <a:off x="2026" y="3963"/>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86</a:t>
              </a:r>
            </a:p>
          </p:txBody>
        </p:sp>
        <p:sp>
          <p:nvSpPr>
            <p:cNvPr id="89096" name="矩形 319515"/>
            <p:cNvSpPr>
              <a:spLocks noChangeArrowheads="1"/>
            </p:cNvSpPr>
            <p:nvPr/>
          </p:nvSpPr>
          <p:spPr bwMode="auto">
            <a:xfrm>
              <a:off x="1181" y="3963"/>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数学</a:t>
              </a:r>
            </a:p>
          </p:txBody>
        </p:sp>
        <p:sp>
          <p:nvSpPr>
            <p:cNvPr id="89097" name="矩形 319516"/>
            <p:cNvSpPr>
              <a:spLocks noChangeArrowheads="1"/>
            </p:cNvSpPr>
            <p:nvPr/>
          </p:nvSpPr>
          <p:spPr bwMode="auto">
            <a:xfrm>
              <a:off x="336" y="3963"/>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王红</a:t>
              </a:r>
            </a:p>
          </p:txBody>
        </p:sp>
        <p:sp>
          <p:nvSpPr>
            <p:cNvPr id="89098" name="矩形 319517"/>
            <p:cNvSpPr>
              <a:spLocks noChangeArrowheads="1"/>
            </p:cNvSpPr>
            <p:nvPr/>
          </p:nvSpPr>
          <p:spPr bwMode="auto">
            <a:xfrm>
              <a:off x="2026" y="3750"/>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86</a:t>
              </a:r>
            </a:p>
          </p:txBody>
        </p:sp>
        <p:sp>
          <p:nvSpPr>
            <p:cNvPr id="89099" name="矩形 319518"/>
            <p:cNvSpPr>
              <a:spLocks noChangeArrowheads="1"/>
            </p:cNvSpPr>
            <p:nvPr/>
          </p:nvSpPr>
          <p:spPr bwMode="auto">
            <a:xfrm>
              <a:off x="1181" y="3750"/>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数学</a:t>
              </a:r>
            </a:p>
          </p:txBody>
        </p:sp>
        <p:sp>
          <p:nvSpPr>
            <p:cNvPr id="89100" name="矩形 319519"/>
            <p:cNvSpPr>
              <a:spLocks noChangeArrowheads="1"/>
            </p:cNvSpPr>
            <p:nvPr/>
          </p:nvSpPr>
          <p:spPr bwMode="auto">
            <a:xfrm>
              <a:off x="336" y="3750"/>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王红</a:t>
              </a:r>
            </a:p>
          </p:txBody>
        </p:sp>
        <p:sp>
          <p:nvSpPr>
            <p:cNvPr id="89101" name="矩形 319520"/>
            <p:cNvSpPr>
              <a:spLocks noChangeArrowheads="1"/>
            </p:cNvSpPr>
            <p:nvPr/>
          </p:nvSpPr>
          <p:spPr bwMode="auto">
            <a:xfrm>
              <a:off x="2026" y="3537"/>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86</a:t>
              </a:r>
            </a:p>
          </p:txBody>
        </p:sp>
        <p:sp>
          <p:nvSpPr>
            <p:cNvPr id="89102" name="矩形 319521"/>
            <p:cNvSpPr>
              <a:spLocks noChangeArrowheads="1"/>
            </p:cNvSpPr>
            <p:nvPr/>
          </p:nvSpPr>
          <p:spPr bwMode="auto">
            <a:xfrm>
              <a:off x="1181" y="3537"/>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数学</a:t>
              </a:r>
            </a:p>
          </p:txBody>
        </p:sp>
        <p:sp>
          <p:nvSpPr>
            <p:cNvPr id="89103" name="矩形 319522"/>
            <p:cNvSpPr>
              <a:spLocks noChangeArrowheads="1"/>
            </p:cNvSpPr>
            <p:nvPr/>
          </p:nvSpPr>
          <p:spPr bwMode="auto">
            <a:xfrm>
              <a:off x="336" y="3537"/>
              <a:ext cx="8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王红</a:t>
              </a:r>
            </a:p>
          </p:txBody>
        </p:sp>
        <p:sp>
          <p:nvSpPr>
            <p:cNvPr id="89104" name="矩形 319523"/>
            <p:cNvSpPr>
              <a:spLocks noChangeArrowheads="1"/>
            </p:cNvSpPr>
            <p:nvPr/>
          </p:nvSpPr>
          <p:spPr bwMode="auto">
            <a:xfrm>
              <a:off x="2026" y="3324"/>
              <a:ext cx="845"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R.</a:t>
              </a:r>
              <a:r>
                <a:rPr lang="zh-CN" altLang="en-US" sz="2000" b="0">
                  <a:latin typeface="华文新魏" panose="02010800040101010101" pitchFamily="2" charset="-122"/>
                  <a:ea typeface="华文新魏" panose="02010800040101010101" pitchFamily="2" charset="-122"/>
                </a:rPr>
                <a:t>成绩</a:t>
              </a:r>
            </a:p>
          </p:txBody>
        </p:sp>
        <p:sp>
          <p:nvSpPr>
            <p:cNvPr id="89105" name="矩形 319524"/>
            <p:cNvSpPr>
              <a:spLocks noChangeArrowheads="1"/>
            </p:cNvSpPr>
            <p:nvPr/>
          </p:nvSpPr>
          <p:spPr bwMode="auto">
            <a:xfrm>
              <a:off x="1181" y="3324"/>
              <a:ext cx="845"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R.</a:t>
              </a:r>
              <a:r>
                <a:rPr lang="zh-CN" altLang="en-US" sz="2000" b="0">
                  <a:latin typeface="华文新魏" panose="02010800040101010101" pitchFamily="2" charset="-122"/>
                  <a:ea typeface="华文新魏" panose="02010800040101010101" pitchFamily="2" charset="-122"/>
                </a:rPr>
                <a:t>课程</a:t>
              </a:r>
            </a:p>
          </p:txBody>
        </p:sp>
        <p:sp>
          <p:nvSpPr>
            <p:cNvPr id="89106" name="矩形 319525"/>
            <p:cNvSpPr>
              <a:spLocks noChangeArrowheads="1"/>
            </p:cNvSpPr>
            <p:nvPr/>
          </p:nvSpPr>
          <p:spPr bwMode="auto">
            <a:xfrm>
              <a:off x="336" y="3324"/>
              <a:ext cx="845"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R.</a:t>
              </a:r>
              <a:r>
                <a:rPr lang="zh-CN" altLang="en-US" sz="2000" b="0">
                  <a:latin typeface="华文新魏" panose="02010800040101010101" pitchFamily="2" charset="-122"/>
                  <a:ea typeface="华文新魏" panose="02010800040101010101" pitchFamily="2" charset="-122"/>
                </a:rPr>
                <a:t>姓名</a:t>
              </a:r>
            </a:p>
          </p:txBody>
        </p:sp>
        <p:sp>
          <p:nvSpPr>
            <p:cNvPr id="89107" name="直接连接符 319526"/>
            <p:cNvSpPr>
              <a:spLocks noChangeShapeType="1"/>
            </p:cNvSpPr>
            <p:nvPr/>
          </p:nvSpPr>
          <p:spPr bwMode="auto">
            <a:xfrm>
              <a:off x="336" y="3324"/>
              <a:ext cx="25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直接连接符 319527"/>
            <p:cNvSpPr>
              <a:spLocks noChangeShapeType="1"/>
            </p:cNvSpPr>
            <p:nvPr/>
          </p:nvSpPr>
          <p:spPr bwMode="auto">
            <a:xfrm>
              <a:off x="336" y="3537"/>
              <a:ext cx="25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9" name="直接连接符 319528"/>
            <p:cNvSpPr>
              <a:spLocks noChangeShapeType="1"/>
            </p:cNvSpPr>
            <p:nvPr/>
          </p:nvSpPr>
          <p:spPr bwMode="auto">
            <a:xfrm>
              <a:off x="336" y="3750"/>
              <a:ext cx="25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直接连接符 319529"/>
            <p:cNvSpPr>
              <a:spLocks noChangeShapeType="1"/>
            </p:cNvSpPr>
            <p:nvPr/>
          </p:nvSpPr>
          <p:spPr bwMode="auto">
            <a:xfrm>
              <a:off x="336" y="3963"/>
              <a:ext cx="25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1" name="直接连接符 319530"/>
            <p:cNvSpPr>
              <a:spLocks noChangeShapeType="1"/>
            </p:cNvSpPr>
            <p:nvPr/>
          </p:nvSpPr>
          <p:spPr bwMode="auto">
            <a:xfrm>
              <a:off x="336" y="4176"/>
              <a:ext cx="253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2" name="直接连接符 319531"/>
            <p:cNvSpPr>
              <a:spLocks noChangeShapeType="1"/>
            </p:cNvSpPr>
            <p:nvPr/>
          </p:nvSpPr>
          <p:spPr bwMode="auto">
            <a:xfrm>
              <a:off x="336" y="332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3" name="直接连接符 319532"/>
            <p:cNvSpPr>
              <a:spLocks noChangeShapeType="1"/>
            </p:cNvSpPr>
            <p:nvPr/>
          </p:nvSpPr>
          <p:spPr bwMode="auto">
            <a:xfrm>
              <a:off x="1181" y="332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4" name="直接连接符 319533"/>
            <p:cNvSpPr>
              <a:spLocks noChangeShapeType="1"/>
            </p:cNvSpPr>
            <p:nvPr/>
          </p:nvSpPr>
          <p:spPr bwMode="auto">
            <a:xfrm>
              <a:off x="2026" y="332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5" name="直接连接符 319534"/>
            <p:cNvSpPr>
              <a:spLocks noChangeShapeType="1"/>
            </p:cNvSpPr>
            <p:nvPr/>
          </p:nvSpPr>
          <p:spPr bwMode="auto">
            <a:xfrm>
              <a:off x="2871" y="332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6" name="矩形 319535"/>
            <p:cNvSpPr>
              <a:spLocks noChangeArrowheads="1"/>
            </p:cNvSpPr>
            <p:nvPr/>
          </p:nvSpPr>
          <p:spPr bwMode="auto">
            <a:xfrm>
              <a:off x="4512" y="3963"/>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89</a:t>
              </a:r>
            </a:p>
          </p:txBody>
        </p:sp>
        <p:sp>
          <p:nvSpPr>
            <p:cNvPr id="89117" name="矩形 319536"/>
            <p:cNvSpPr>
              <a:spLocks noChangeArrowheads="1"/>
            </p:cNvSpPr>
            <p:nvPr/>
          </p:nvSpPr>
          <p:spPr bwMode="auto">
            <a:xfrm>
              <a:off x="3696" y="3963"/>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数学</a:t>
              </a:r>
            </a:p>
          </p:txBody>
        </p:sp>
        <p:sp>
          <p:nvSpPr>
            <p:cNvPr id="89118" name="矩形 319537"/>
            <p:cNvSpPr>
              <a:spLocks noChangeArrowheads="1"/>
            </p:cNvSpPr>
            <p:nvPr/>
          </p:nvSpPr>
          <p:spPr bwMode="auto">
            <a:xfrm>
              <a:off x="2880" y="3963"/>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solidFill>
                    <a:schemeClr val="hlink"/>
                  </a:solidFill>
                  <a:latin typeface="华文新魏" panose="02010800040101010101" pitchFamily="2" charset="-122"/>
                  <a:ea typeface="华文新魏" panose="02010800040101010101" pitchFamily="2" charset="-122"/>
                </a:rPr>
                <a:t>张军</a:t>
              </a:r>
            </a:p>
          </p:txBody>
        </p:sp>
        <p:sp>
          <p:nvSpPr>
            <p:cNvPr id="89119" name="矩形 319538"/>
            <p:cNvSpPr>
              <a:spLocks noChangeArrowheads="1"/>
            </p:cNvSpPr>
            <p:nvPr/>
          </p:nvSpPr>
          <p:spPr bwMode="auto">
            <a:xfrm>
              <a:off x="4512" y="3750"/>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86</a:t>
              </a:r>
            </a:p>
          </p:txBody>
        </p:sp>
        <p:sp>
          <p:nvSpPr>
            <p:cNvPr id="89120" name="矩形 319539"/>
            <p:cNvSpPr>
              <a:spLocks noChangeArrowheads="1"/>
            </p:cNvSpPr>
            <p:nvPr/>
          </p:nvSpPr>
          <p:spPr bwMode="auto">
            <a:xfrm>
              <a:off x="3696" y="3750"/>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数学</a:t>
              </a:r>
            </a:p>
          </p:txBody>
        </p:sp>
        <p:sp>
          <p:nvSpPr>
            <p:cNvPr id="89121" name="矩形 319540"/>
            <p:cNvSpPr>
              <a:spLocks noChangeArrowheads="1"/>
            </p:cNvSpPr>
            <p:nvPr/>
          </p:nvSpPr>
          <p:spPr bwMode="auto">
            <a:xfrm>
              <a:off x="2880" y="3750"/>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王红</a:t>
              </a:r>
            </a:p>
          </p:txBody>
        </p:sp>
        <p:sp>
          <p:nvSpPr>
            <p:cNvPr id="89122" name="矩形 319541"/>
            <p:cNvSpPr>
              <a:spLocks noChangeArrowheads="1"/>
            </p:cNvSpPr>
            <p:nvPr/>
          </p:nvSpPr>
          <p:spPr bwMode="auto">
            <a:xfrm>
              <a:off x="4512" y="3537"/>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93</a:t>
              </a:r>
            </a:p>
          </p:txBody>
        </p:sp>
        <p:sp>
          <p:nvSpPr>
            <p:cNvPr id="89123" name="矩形 319542"/>
            <p:cNvSpPr>
              <a:spLocks noChangeArrowheads="1"/>
            </p:cNvSpPr>
            <p:nvPr/>
          </p:nvSpPr>
          <p:spPr bwMode="auto">
            <a:xfrm>
              <a:off x="3696" y="3537"/>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物理</a:t>
              </a:r>
            </a:p>
          </p:txBody>
        </p:sp>
        <p:sp>
          <p:nvSpPr>
            <p:cNvPr id="89124" name="矩形 319543"/>
            <p:cNvSpPr>
              <a:spLocks noChangeArrowheads="1"/>
            </p:cNvSpPr>
            <p:nvPr/>
          </p:nvSpPr>
          <p:spPr bwMode="auto">
            <a:xfrm>
              <a:off x="2880" y="3537"/>
              <a:ext cx="8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zh-CN" altLang="en-US" sz="2000" b="0">
                  <a:latin typeface="华文新魏" panose="02010800040101010101" pitchFamily="2" charset="-122"/>
                  <a:ea typeface="华文新魏" panose="02010800040101010101" pitchFamily="2" charset="-122"/>
                </a:rPr>
                <a:t>张军</a:t>
              </a:r>
            </a:p>
          </p:txBody>
        </p:sp>
        <p:sp>
          <p:nvSpPr>
            <p:cNvPr id="89125" name="矩形 319544"/>
            <p:cNvSpPr>
              <a:spLocks noChangeArrowheads="1"/>
            </p:cNvSpPr>
            <p:nvPr/>
          </p:nvSpPr>
          <p:spPr bwMode="auto">
            <a:xfrm>
              <a:off x="4512" y="3324"/>
              <a:ext cx="816"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S.</a:t>
              </a:r>
              <a:r>
                <a:rPr lang="zh-CN" altLang="en-US" sz="2000" b="0">
                  <a:latin typeface="华文新魏" panose="02010800040101010101" pitchFamily="2" charset="-122"/>
                  <a:ea typeface="华文新魏" panose="02010800040101010101" pitchFamily="2" charset="-122"/>
                </a:rPr>
                <a:t>成绩</a:t>
              </a:r>
            </a:p>
          </p:txBody>
        </p:sp>
        <p:sp>
          <p:nvSpPr>
            <p:cNvPr id="89126" name="矩形 319545"/>
            <p:cNvSpPr>
              <a:spLocks noChangeArrowheads="1"/>
            </p:cNvSpPr>
            <p:nvPr/>
          </p:nvSpPr>
          <p:spPr bwMode="auto">
            <a:xfrm>
              <a:off x="3696" y="3324"/>
              <a:ext cx="816"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S.</a:t>
              </a:r>
              <a:r>
                <a:rPr lang="zh-CN" altLang="en-US" sz="2000" b="0">
                  <a:latin typeface="华文新魏" panose="02010800040101010101" pitchFamily="2" charset="-122"/>
                  <a:ea typeface="华文新魏" panose="02010800040101010101" pitchFamily="2" charset="-122"/>
                </a:rPr>
                <a:t>课程</a:t>
              </a:r>
            </a:p>
          </p:txBody>
        </p:sp>
        <p:sp>
          <p:nvSpPr>
            <p:cNvPr id="89127" name="矩形 319546"/>
            <p:cNvSpPr>
              <a:spLocks noChangeArrowheads="1"/>
            </p:cNvSpPr>
            <p:nvPr/>
          </p:nvSpPr>
          <p:spPr bwMode="auto">
            <a:xfrm>
              <a:off x="2880" y="3324"/>
              <a:ext cx="816" cy="2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华文行楷" panose="0201080004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华文新魏" panose="0201080004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华文新魏" panose="0201080004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华文新魏" panose="02010800040101010101" pitchFamily="2" charset="-122"/>
                </a:defRPr>
              </a:lvl9pPr>
            </a:lstStyle>
            <a:p>
              <a:pPr algn="ctr">
                <a:spcBef>
                  <a:spcPct val="0"/>
                </a:spcBef>
                <a:buClrTx/>
                <a:buSzTx/>
                <a:buFont typeface="Arial" panose="020B0604020202020204" pitchFamily="34" charset="0"/>
                <a:buNone/>
              </a:pPr>
              <a:r>
                <a:rPr lang="en-US" altLang="zh-CN" sz="2000" b="0">
                  <a:latin typeface="华文新魏" panose="02010800040101010101" pitchFamily="2" charset="-122"/>
                  <a:ea typeface="华文新魏" panose="02010800040101010101" pitchFamily="2" charset="-122"/>
                </a:rPr>
                <a:t>S.</a:t>
              </a:r>
              <a:r>
                <a:rPr lang="zh-CN" altLang="en-US" sz="2000" b="0">
                  <a:latin typeface="华文新魏" panose="02010800040101010101" pitchFamily="2" charset="-122"/>
                  <a:ea typeface="华文新魏" panose="02010800040101010101" pitchFamily="2" charset="-122"/>
                </a:rPr>
                <a:t>姓名</a:t>
              </a:r>
            </a:p>
          </p:txBody>
        </p:sp>
        <p:sp>
          <p:nvSpPr>
            <p:cNvPr id="89128" name="直接连接符 319547"/>
            <p:cNvSpPr>
              <a:spLocks noChangeShapeType="1"/>
            </p:cNvSpPr>
            <p:nvPr/>
          </p:nvSpPr>
          <p:spPr bwMode="auto">
            <a:xfrm>
              <a:off x="2880" y="3324"/>
              <a:ext cx="24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29" name="直接连接符 319548"/>
            <p:cNvSpPr>
              <a:spLocks noChangeShapeType="1"/>
            </p:cNvSpPr>
            <p:nvPr/>
          </p:nvSpPr>
          <p:spPr bwMode="auto">
            <a:xfrm>
              <a:off x="2880" y="3537"/>
              <a:ext cx="24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0" name="直接连接符 319549"/>
            <p:cNvSpPr>
              <a:spLocks noChangeShapeType="1"/>
            </p:cNvSpPr>
            <p:nvPr/>
          </p:nvSpPr>
          <p:spPr bwMode="auto">
            <a:xfrm>
              <a:off x="2880" y="3750"/>
              <a:ext cx="24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1" name="直接连接符 319550"/>
            <p:cNvSpPr>
              <a:spLocks noChangeShapeType="1"/>
            </p:cNvSpPr>
            <p:nvPr/>
          </p:nvSpPr>
          <p:spPr bwMode="auto">
            <a:xfrm>
              <a:off x="2880" y="3963"/>
              <a:ext cx="24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2" name="直接连接符 319551"/>
            <p:cNvSpPr>
              <a:spLocks noChangeShapeType="1"/>
            </p:cNvSpPr>
            <p:nvPr/>
          </p:nvSpPr>
          <p:spPr bwMode="auto">
            <a:xfrm>
              <a:off x="2880" y="4176"/>
              <a:ext cx="24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3" name="直接连接符 319552"/>
            <p:cNvSpPr>
              <a:spLocks noChangeShapeType="1"/>
            </p:cNvSpPr>
            <p:nvPr/>
          </p:nvSpPr>
          <p:spPr bwMode="auto">
            <a:xfrm>
              <a:off x="2880" y="332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4" name="直接连接符 319553"/>
            <p:cNvSpPr>
              <a:spLocks noChangeShapeType="1"/>
            </p:cNvSpPr>
            <p:nvPr/>
          </p:nvSpPr>
          <p:spPr bwMode="auto">
            <a:xfrm>
              <a:off x="3696" y="332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5" name="直接连接符 319554"/>
            <p:cNvSpPr>
              <a:spLocks noChangeShapeType="1"/>
            </p:cNvSpPr>
            <p:nvPr/>
          </p:nvSpPr>
          <p:spPr bwMode="auto">
            <a:xfrm>
              <a:off x="4512" y="3324"/>
              <a:ext cx="0" cy="8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36" name="直接连接符 319555"/>
            <p:cNvSpPr>
              <a:spLocks noChangeShapeType="1"/>
            </p:cNvSpPr>
            <p:nvPr/>
          </p:nvSpPr>
          <p:spPr bwMode="auto">
            <a:xfrm>
              <a:off x="5328" y="3324"/>
              <a:ext cx="0" cy="8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7617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5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9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1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标题 245761"/>
          <p:cNvSpPr>
            <a:spLocks noGrp="1"/>
          </p:cNvSpPr>
          <p:nvPr>
            <p:ph type="title"/>
          </p:nvPr>
        </p:nvSpPr>
        <p:spPr/>
        <p:txBody>
          <a:bodyPr anchor="ctr"/>
          <a:lstStyle/>
          <a:p>
            <a:r>
              <a:rPr lang="zh-CN" dirty="0">
                <a:latin typeface="Arial" panose="020B0604020202020204" pitchFamily="34" charset="0"/>
                <a:sym typeface="+mn-ea"/>
              </a:rPr>
              <a:t>θ</a:t>
            </a:r>
            <a:r>
              <a:rPr lang="zh-CN" dirty="0">
                <a:sym typeface="+mn-ea"/>
              </a:rPr>
              <a:t>连接运算</a:t>
            </a:r>
            <a:r>
              <a:rPr lang="en-US" altLang="zh-CN" b="1" cap="all" spc="50" dirty="0">
                <a:ln>
                  <a:noFill/>
                </a:ln>
                <a:solidFill>
                  <a:srgbClr val="0000FF"/>
                </a:solidFill>
                <a:effectLst/>
                <a:uLnTx/>
                <a:uFillTx/>
                <a:latin typeface="Lucida Sans Unicode" panose="020B0602030504020204" pitchFamily="34" charset="0"/>
                <a:ea typeface="+mj-ea"/>
                <a:sym typeface="+mn-ea"/>
              </a:rPr>
              <a:t>⋈</a:t>
            </a:r>
            <a:r>
              <a:rPr lang="en-US" altLang="zh-CN" b="1" i="1" cap="all" spc="50" baseline="-25000" dirty="0">
                <a:ln>
                  <a:noFill/>
                </a:ln>
                <a:solidFill>
                  <a:srgbClr val="0000FF"/>
                </a:solidFill>
                <a:effectLst/>
                <a:uLnTx/>
                <a:uFillTx/>
                <a:latin typeface="+mj-lt"/>
                <a:ea typeface="+mj-ea"/>
                <a:sym typeface="+mn-ea"/>
              </a:rPr>
              <a:t>θ</a:t>
            </a:r>
          </a:p>
        </p:txBody>
      </p:sp>
      <p:sp>
        <p:nvSpPr>
          <p:cNvPr id="4" name="内容占位符 3"/>
          <p:cNvSpPr>
            <a:spLocks noGrp="1"/>
          </p:cNvSpPr>
          <p:nvPr>
            <p:ph idx="1"/>
          </p:nvPr>
        </p:nvSpPr>
        <p:spPr>
          <a:xfrm>
            <a:off x="304800" y="1219200"/>
            <a:ext cx="8174355" cy="5410200"/>
          </a:xfrm>
        </p:spPr>
        <p:txBody>
          <a:bodyPr/>
          <a:lstStyle/>
          <a:p>
            <a:r>
              <a:rPr lang="zh-CN" sz="2800" dirty="0">
                <a:latin typeface="Times New Roman" panose="02020603050405020304" pitchFamily="18" charset="0"/>
                <a:ea typeface="宋体" panose="02010600030101010101" pitchFamily="2" charset="-122"/>
                <a:sym typeface="+mn-ea"/>
              </a:rPr>
              <a:t>连接运算格式</a:t>
            </a:r>
            <a:r>
              <a:rPr lang="zh-CN" altLang="en-US" sz="2800" dirty="0">
                <a:latin typeface="Times New Roman" panose="02020603050405020304" pitchFamily="18" charset="0"/>
                <a:ea typeface="宋体" panose="02010600030101010101" pitchFamily="2" charset="-122"/>
                <a:sym typeface="+mn-ea"/>
              </a:rPr>
              <a:t>：</a:t>
            </a:r>
            <a:r>
              <a:rPr lang="en-US" altLang="zh-CN" sz="2800" dirty="0">
                <a:latin typeface="Times New Roman" panose="02020603050405020304" pitchFamily="18" charset="0"/>
                <a:ea typeface="宋体" panose="02010600030101010101" pitchFamily="2" charset="-122"/>
                <a:sym typeface="+mn-ea"/>
              </a:rPr>
              <a:t>R </a:t>
            </a:r>
            <a:r>
              <a:rPr lang="en-US" altLang="zh-CN" sz="2800" dirty="0">
                <a:solidFill>
                  <a:schemeClr val="accent2"/>
                </a:solidFill>
                <a:latin typeface="Times New Roman" panose="02020603050405020304" pitchFamily="18" charset="0"/>
                <a:ea typeface="宋体" panose="02010600030101010101" pitchFamily="2" charset="-122"/>
                <a:sym typeface="+mn-ea"/>
              </a:rPr>
              <a:t>  </a:t>
            </a:r>
            <a:r>
              <a:rPr lang="en-US" altLang="zh-CN" sz="4400" b="1" cap="all" spc="50" dirty="0">
                <a:ln>
                  <a:noFill/>
                </a:ln>
                <a:solidFill>
                  <a:srgbClr val="0000FF"/>
                </a:solidFill>
                <a:effectLst/>
                <a:uLnTx/>
                <a:uFillTx/>
                <a:latin typeface="Lucida Sans Unicode" panose="020B0602030504020204" pitchFamily="34" charset="0"/>
                <a:ea typeface="+mj-ea"/>
                <a:cs typeface="+mj-cs"/>
                <a:sym typeface="+mn-ea"/>
              </a:rPr>
              <a:t>⋈</a:t>
            </a:r>
            <a:r>
              <a:rPr lang="en-US" altLang="zh-CN" sz="4400" b="1" i="1" cap="all" spc="50" baseline="-25000" dirty="0">
                <a:ln>
                  <a:noFill/>
                </a:ln>
                <a:solidFill>
                  <a:srgbClr val="0000FF"/>
                </a:solidFill>
                <a:effectLst/>
                <a:uLnTx/>
                <a:uFillTx/>
                <a:latin typeface="+mj-lt"/>
                <a:ea typeface="+mj-ea"/>
                <a:cs typeface="+mj-cs"/>
                <a:sym typeface="+mn-ea"/>
              </a:rPr>
              <a:t>θ</a:t>
            </a:r>
            <a:r>
              <a:rPr lang="en-US" altLang="zh-CN" sz="2800" dirty="0">
                <a:solidFill>
                  <a:schemeClr val="accent2"/>
                </a:solidFill>
                <a:latin typeface="Times New Roman" panose="02020603050405020304" pitchFamily="18" charset="0"/>
                <a:ea typeface="宋体" panose="02010600030101010101" pitchFamily="2" charset="-122"/>
                <a:sym typeface="+mn-ea"/>
              </a:rPr>
              <a:t>    </a:t>
            </a:r>
            <a:r>
              <a:rPr lang="en-US" altLang="zh-CN" sz="2800" dirty="0" smtClean="0">
                <a:latin typeface="Times New Roman" panose="02020603050405020304" pitchFamily="18" charset="0"/>
                <a:ea typeface="宋体" panose="02010600030101010101" pitchFamily="2" charset="-122"/>
                <a:sym typeface="+mn-ea"/>
              </a:rPr>
              <a:t>S</a:t>
            </a:r>
            <a:endParaRPr lang="zh-CN" altLang="en-US" b="1" dirty="0">
              <a:latin typeface="Times New Roman" panose="02020603050405020304" pitchFamily="18" charset="0"/>
              <a:ea typeface="宋体" panose="02010600030101010101" pitchFamily="2" charset="-122"/>
              <a:sym typeface="+mn-ea"/>
            </a:endParaRPr>
          </a:p>
          <a:p>
            <a:pPr marL="457200" lvl="2"/>
            <a:r>
              <a:rPr lang="zh-CN" altLang="en-US" sz="2000" b="1" dirty="0" smtClean="0">
                <a:solidFill>
                  <a:srgbClr val="0000FF"/>
                </a:solidFill>
                <a:latin typeface="Times New Roman" panose="02020603050405020304" pitchFamily="18" charset="0"/>
                <a:ea typeface="宋体" panose="02010600030101010101" pitchFamily="2" charset="-122"/>
                <a:sym typeface="+mn-ea"/>
              </a:rPr>
              <a:t>将</a:t>
            </a:r>
            <a:r>
              <a:rPr lang="zh-CN" altLang="en-US" sz="2000" b="1" dirty="0">
                <a:solidFill>
                  <a:srgbClr val="FF0000"/>
                </a:solidFill>
                <a:latin typeface="Times New Roman" panose="02020603050405020304" pitchFamily="18" charset="0"/>
                <a:ea typeface="宋体" panose="02010600030101010101" pitchFamily="2" charset="-122"/>
                <a:sym typeface="+mn-ea"/>
              </a:rPr>
              <a:t>关系 </a:t>
            </a:r>
            <a:r>
              <a:rPr lang="en-US" altLang="zh-CN" sz="2000" b="1" dirty="0">
                <a:solidFill>
                  <a:srgbClr val="FF0000"/>
                </a:solidFill>
                <a:latin typeface="Times New Roman" panose="02020603050405020304" pitchFamily="18" charset="0"/>
                <a:ea typeface="宋体" panose="02010600030101010101" pitchFamily="2" charset="-122"/>
                <a:sym typeface="+mn-ea"/>
              </a:rPr>
              <a:t>R </a:t>
            </a:r>
            <a:r>
              <a:rPr lang="zh-CN" altLang="en-US" sz="2000" b="1" dirty="0">
                <a:solidFill>
                  <a:srgbClr val="FF0000"/>
                </a:solidFill>
                <a:latin typeface="Times New Roman" panose="02020603050405020304" pitchFamily="18" charset="0"/>
                <a:ea typeface="宋体" panose="02010600030101010101" pitchFamily="2" charset="-122"/>
                <a:sym typeface="+mn-ea"/>
              </a:rPr>
              <a:t>和关系 </a:t>
            </a:r>
            <a:r>
              <a:rPr lang="en-US" altLang="zh-CN" sz="2000" b="1" dirty="0">
                <a:solidFill>
                  <a:srgbClr val="FF0000"/>
                </a:solidFill>
                <a:latin typeface="Times New Roman" panose="02020603050405020304" pitchFamily="18" charset="0"/>
                <a:ea typeface="宋体" panose="02010600030101010101" pitchFamily="2" charset="-122"/>
                <a:sym typeface="+mn-ea"/>
              </a:rPr>
              <a:t>S  </a:t>
            </a:r>
            <a:r>
              <a:rPr lang="zh-CN" altLang="en-US" sz="2000" b="1" dirty="0">
                <a:solidFill>
                  <a:srgbClr val="FF0000"/>
                </a:solidFill>
                <a:latin typeface="Times New Roman" panose="02020603050405020304" pitchFamily="18" charset="0"/>
                <a:ea typeface="宋体" panose="02010600030101010101" pitchFamily="2" charset="-122"/>
                <a:sym typeface="+mn-ea"/>
              </a:rPr>
              <a:t>进行笛卡尔</a:t>
            </a:r>
            <a:r>
              <a:rPr lang="zh-CN" altLang="en-US" sz="2000" b="1" dirty="0" smtClean="0">
                <a:solidFill>
                  <a:srgbClr val="FF0000"/>
                </a:solidFill>
                <a:latin typeface="Times New Roman" panose="02020603050405020304" pitchFamily="18" charset="0"/>
                <a:ea typeface="宋体" panose="02010600030101010101" pitchFamily="2" charset="-122"/>
                <a:sym typeface="+mn-ea"/>
              </a:rPr>
              <a:t>积</a:t>
            </a:r>
            <a:r>
              <a:rPr lang="zh-CN" altLang="en-US" sz="2000" b="1" dirty="0" smtClean="0">
                <a:solidFill>
                  <a:srgbClr val="0000FF"/>
                </a:solidFill>
                <a:latin typeface="Times New Roman" panose="02020603050405020304" pitchFamily="18" charset="0"/>
                <a:ea typeface="宋体" panose="02010600030101010101" pitchFamily="2" charset="-122"/>
                <a:sym typeface="+mn-ea"/>
              </a:rPr>
              <a:t>，</a:t>
            </a:r>
            <a:r>
              <a:rPr lang="zh-CN" altLang="en-US" sz="2000" b="1" dirty="0">
                <a:solidFill>
                  <a:srgbClr val="FF0000"/>
                </a:solidFill>
                <a:latin typeface="Times New Roman" panose="02020603050405020304" pitchFamily="18" charset="0"/>
                <a:ea typeface="宋体" panose="02010600030101010101" pitchFamily="2" charset="-122"/>
                <a:sym typeface="+mn-ea"/>
              </a:rPr>
              <a:t>选择满足条件 </a:t>
            </a:r>
            <a:r>
              <a:rPr lang="zh-CN" altLang="en-US" sz="2000" b="1" dirty="0" smtClean="0">
                <a:solidFill>
                  <a:srgbClr val="FF0000"/>
                </a:solidFill>
                <a:latin typeface="Times New Roman" panose="02020603050405020304" pitchFamily="18" charset="0"/>
                <a:ea typeface="宋体" panose="02010600030101010101" pitchFamily="2" charset="-122"/>
                <a:sym typeface="+mn-ea"/>
              </a:rPr>
              <a:t>的元组</a:t>
            </a:r>
            <a:r>
              <a:rPr lang="zh-CN" altLang="en-US" sz="2000" b="1" dirty="0" smtClean="0">
                <a:solidFill>
                  <a:srgbClr val="0000FF"/>
                </a:solidFill>
                <a:latin typeface="Times New Roman" panose="02020603050405020304" pitchFamily="18" charset="0"/>
                <a:ea typeface="宋体" panose="02010600030101010101" pitchFamily="2" charset="-122"/>
                <a:sym typeface="+mn-ea"/>
              </a:rPr>
              <a:t>，</a:t>
            </a:r>
            <a:r>
              <a:rPr lang="zh-CN" altLang="en-US" sz="2000" b="1" dirty="0">
                <a:solidFill>
                  <a:srgbClr val="0000FF"/>
                </a:solidFill>
                <a:latin typeface="Times New Roman" panose="02020603050405020304" pitchFamily="18" charset="0"/>
                <a:ea typeface="宋体" panose="02010600030101010101" pitchFamily="2" charset="-122"/>
                <a:sym typeface="+mn-ea"/>
              </a:rPr>
              <a:t>形成新</a:t>
            </a:r>
            <a:r>
              <a:rPr lang="zh-CN" altLang="en-US" sz="2000" b="1" dirty="0" smtClean="0">
                <a:solidFill>
                  <a:srgbClr val="0000FF"/>
                </a:solidFill>
                <a:latin typeface="Times New Roman" panose="02020603050405020304" pitchFamily="18" charset="0"/>
                <a:ea typeface="宋体" panose="02010600030101010101" pitchFamily="2" charset="-122"/>
                <a:sym typeface="+mn-ea"/>
              </a:rPr>
              <a:t>关系</a:t>
            </a:r>
            <a:endParaRPr lang="en-US" altLang="zh-CN" sz="2000" b="1" dirty="0" smtClean="0">
              <a:solidFill>
                <a:srgbClr val="0000FF"/>
              </a:solidFill>
              <a:latin typeface="Times New Roman" panose="02020603050405020304" pitchFamily="18" charset="0"/>
              <a:ea typeface="宋体" panose="02010600030101010101" pitchFamily="2" charset="-122"/>
              <a:sym typeface="+mn-ea"/>
            </a:endParaRPr>
          </a:p>
          <a:p>
            <a:pPr marL="457200" lvl="2"/>
            <a:r>
              <a:rPr lang="en-US" altLang="zh-CN" b="1" dirty="0" smtClean="0">
                <a:solidFill>
                  <a:srgbClr val="0000FF"/>
                </a:solidFill>
                <a:latin typeface="Times New Roman" panose="02020603050405020304" pitchFamily="18" charset="0"/>
                <a:ea typeface="宋体" panose="02010600030101010101" pitchFamily="2" charset="-122"/>
                <a:sym typeface="+mn-ea"/>
              </a:rPr>
              <a:t>A </a:t>
            </a:r>
            <a:r>
              <a:rPr lang="en-US" altLang="zh-CN" b="1" i="1" cap="all" spc="50" dirty="0">
                <a:solidFill>
                  <a:srgbClr val="0000FF"/>
                </a:solidFill>
                <a:sym typeface="+mn-ea"/>
              </a:rPr>
              <a:t>θ</a:t>
            </a:r>
            <a:r>
              <a:rPr lang="en-US" altLang="zh-CN" b="1" i="1" cap="all" spc="50" baseline="-25000" dirty="0">
                <a:solidFill>
                  <a:srgbClr val="0000FF"/>
                </a:solidFill>
                <a:sym typeface="+mn-ea"/>
              </a:rPr>
              <a:t> </a:t>
            </a:r>
            <a:r>
              <a:rPr lang="en-US" altLang="zh-CN" b="1" i="1" cap="all" spc="50" baseline="-25000" dirty="0" smtClean="0">
                <a:solidFill>
                  <a:srgbClr val="0000FF"/>
                </a:solidFill>
                <a:sym typeface="+mn-ea"/>
              </a:rPr>
              <a:t> </a:t>
            </a:r>
            <a:r>
              <a:rPr lang="en-US" altLang="zh-CN" b="1" dirty="0" smtClean="0">
                <a:solidFill>
                  <a:srgbClr val="0000FF"/>
                </a:solidFill>
                <a:latin typeface="Times New Roman" panose="02020603050405020304" pitchFamily="18" charset="0"/>
                <a:ea typeface="宋体" panose="02010600030101010101" pitchFamily="2" charset="-122"/>
                <a:sym typeface="+mn-ea"/>
              </a:rPr>
              <a:t>B </a:t>
            </a:r>
            <a:endParaRPr lang="en-US" altLang="zh-CN" sz="2000" b="1" dirty="0" smtClean="0">
              <a:solidFill>
                <a:srgbClr val="0000FF"/>
              </a:solidFill>
              <a:latin typeface="Times New Roman" panose="02020603050405020304" pitchFamily="18" charset="0"/>
              <a:ea typeface="宋体" panose="02010600030101010101" pitchFamily="2" charset="-122"/>
              <a:sym typeface="+mn-ea"/>
            </a:endParaRPr>
          </a:p>
          <a:p>
            <a:pPr marL="457200" lvl="2"/>
            <a:endParaRPr lang="zh-CN" altLang="en-US" b="1" dirty="0">
              <a:latin typeface="Times New Roman" panose="02020603050405020304" pitchFamily="18" charset="0"/>
              <a:ea typeface="宋体" panose="02010600030101010101" pitchFamily="2" charset="-122"/>
            </a:endParaRPr>
          </a:p>
          <a:p>
            <a:pPr lvl="1"/>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zh-CN" altLang="en-US" dirty="0"/>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87</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2414525" y="2924944"/>
            <a:ext cx="4823336" cy="2952328"/>
          </a:xfrm>
          <a:prstGeom prst="rect">
            <a:avLst/>
          </a:prstGeom>
        </p:spPr>
      </p:pic>
    </p:spTree>
    <p:extLst>
      <p:ext uri="{BB962C8B-B14F-4D97-AF65-F5344CB8AC3E}">
        <p14:creationId xmlns:p14="http://schemas.microsoft.com/office/powerpoint/2010/main" val="9243702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标题 245761"/>
          <p:cNvSpPr>
            <a:spLocks noGrp="1"/>
          </p:cNvSpPr>
          <p:nvPr>
            <p:ph type="title"/>
          </p:nvPr>
        </p:nvSpPr>
        <p:spPr/>
        <p:txBody>
          <a:bodyPr anchor="ctr"/>
          <a:lstStyle/>
          <a:p>
            <a:r>
              <a:rPr lang="zh-CN" dirty="0">
                <a:latin typeface="Arial" panose="020B0604020202020204" pitchFamily="34" charset="0"/>
                <a:sym typeface="+mn-ea"/>
              </a:rPr>
              <a:t>θ</a:t>
            </a:r>
            <a:r>
              <a:rPr lang="zh-CN" dirty="0">
                <a:sym typeface="+mn-ea"/>
              </a:rPr>
              <a:t>连接运算</a:t>
            </a:r>
            <a:r>
              <a:rPr lang="en-US" altLang="zh-CN" b="1" cap="all" spc="50" dirty="0">
                <a:ln>
                  <a:noFill/>
                </a:ln>
                <a:solidFill>
                  <a:srgbClr val="0000FF"/>
                </a:solidFill>
                <a:effectLst/>
                <a:uLnTx/>
                <a:uFillTx/>
                <a:latin typeface="Lucida Sans Unicode" panose="020B0602030504020204" pitchFamily="34" charset="0"/>
                <a:ea typeface="+mj-ea"/>
                <a:sym typeface="+mn-ea"/>
              </a:rPr>
              <a:t>⋈</a:t>
            </a:r>
            <a:r>
              <a:rPr lang="en-US" altLang="zh-CN" b="1" i="1" cap="all" spc="50" baseline="-25000" dirty="0">
                <a:ln>
                  <a:noFill/>
                </a:ln>
                <a:solidFill>
                  <a:srgbClr val="0000FF"/>
                </a:solidFill>
                <a:effectLst/>
                <a:uLnTx/>
                <a:uFillTx/>
                <a:latin typeface="+mj-lt"/>
                <a:ea typeface="+mj-ea"/>
                <a:sym typeface="+mn-ea"/>
              </a:rPr>
              <a:t>θ</a:t>
            </a:r>
          </a:p>
        </p:txBody>
      </p:sp>
      <p:sp>
        <p:nvSpPr>
          <p:cNvPr id="4" name="内容占位符 3"/>
          <p:cNvSpPr>
            <a:spLocks noGrp="1"/>
          </p:cNvSpPr>
          <p:nvPr>
            <p:ph idx="1"/>
          </p:nvPr>
        </p:nvSpPr>
        <p:spPr>
          <a:xfrm>
            <a:off x="304800" y="1219200"/>
            <a:ext cx="8174355" cy="5410200"/>
          </a:xfrm>
        </p:spPr>
        <p:txBody>
          <a:bodyPr/>
          <a:lstStyle/>
          <a:p>
            <a:pPr marL="342900" lvl="1" indent="-342900">
              <a:buClr>
                <a:schemeClr val="folHlink"/>
              </a:buClr>
              <a:buSzPct val="60000"/>
            </a:pPr>
            <a:r>
              <a:rPr lang="zh-CN" altLang="en-US" sz="2800" dirty="0" smtClean="0">
                <a:latin typeface="Times New Roman" panose="02020603050405020304" pitchFamily="18" charset="0"/>
                <a:ea typeface="宋体" panose="02010600030101010101" pitchFamily="2" charset="-122"/>
                <a:sym typeface="+mn-ea"/>
              </a:rPr>
              <a:t>设</a:t>
            </a:r>
            <a:r>
              <a:rPr lang="zh-CN" altLang="en-US" sz="2800" dirty="0">
                <a:latin typeface="Times New Roman" panose="02020603050405020304" pitchFamily="18" charset="0"/>
                <a:ea typeface="宋体" panose="02010600030101010101" pitchFamily="2" charset="-122"/>
                <a:sym typeface="+mn-ea"/>
              </a:rPr>
              <a:t>结果关系为</a:t>
            </a:r>
            <a:r>
              <a:rPr lang="en-US" altLang="zh-CN" sz="2800" dirty="0">
                <a:latin typeface="Times New Roman" panose="02020603050405020304" pitchFamily="18" charset="0"/>
                <a:ea typeface="宋体" panose="02010600030101010101" pitchFamily="2" charset="-122"/>
                <a:sym typeface="+mn-ea"/>
              </a:rPr>
              <a:t>T</a:t>
            </a:r>
            <a:r>
              <a:rPr lang="zh-CN" altLang="en-US" sz="2800" dirty="0">
                <a:latin typeface="Times New Roman" panose="02020603050405020304" pitchFamily="18" charset="0"/>
                <a:ea typeface="宋体" panose="02010600030101010101" pitchFamily="2" charset="-122"/>
                <a:sym typeface="+mn-ea"/>
              </a:rPr>
              <a:t>，则关系</a:t>
            </a:r>
            <a:r>
              <a:rPr lang="en-US" altLang="zh-CN" sz="2800" dirty="0">
                <a:latin typeface="Times New Roman" panose="02020603050405020304" pitchFamily="18" charset="0"/>
                <a:ea typeface="宋体" panose="02010600030101010101" pitchFamily="2" charset="-122"/>
                <a:sym typeface="+mn-ea"/>
              </a:rPr>
              <a:t>T</a:t>
            </a:r>
            <a:r>
              <a:rPr lang="zh-CN" altLang="en-US" sz="2800" dirty="0">
                <a:latin typeface="Times New Roman" panose="02020603050405020304" pitchFamily="18" charset="0"/>
                <a:ea typeface="宋体" panose="02010600030101010101" pitchFamily="2" charset="-122"/>
                <a:sym typeface="+mn-ea"/>
              </a:rPr>
              <a:t>与关系</a:t>
            </a:r>
            <a:r>
              <a:rPr lang="en-US" altLang="zh-CN" sz="2800" dirty="0">
                <a:latin typeface="Times New Roman" panose="02020603050405020304" pitchFamily="18" charset="0"/>
                <a:ea typeface="宋体" panose="02010600030101010101" pitchFamily="2" charset="-122"/>
                <a:sym typeface="+mn-ea"/>
              </a:rPr>
              <a:t>R</a:t>
            </a:r>
            <a:r>
              <a:rPr lang="zh-CN" altLang="en-US" sz="2800" dirty="0">
                <a:latin typeface="Times New Roman" panose="02020603050405020304" pitchFamily="18" charset="0"/>
                <a:ea typeface="宋体" panose="02010600030101010101" pitchFamily="2" charset="-122"/>
                <a:sym typeface="+mn-ea"/>
              </a:rPr>
              <a:t>和</a:t>
            </a:r>
            <a:r>
              <a:rPr lang="en-US" altLang="zh-CN" sz="2800" dirty="0">
                <a:latin typeface="Times New Roman" panose="02020603050405020304" pitchFamily="18" charset="0"/>
                <a:ea typeface="宋体" panose="02010600030101010101" pitchFamily="2" charset="-122"/>
                <a:sym typeface="+mn-ea"/>
              </a:rPr>
              <a:t>S</a:t>
            </a:r>
            <a:r>
              <a:rPr lang="zh-CN" altLang="en-US" sz="2800" dirty="0">
                <a:latin typeface="Times New Roman" panose="02020603050405020304" pitchFamily="18" charset="0"/>
                <a:ea typeface="宋体" panose="02010600030101010101" pitchFamily="2" charset="-122"/>
                <a:sym typeface="+mn-ea"/>
              </a:rPr>
              <a:t>的关系是：</a:t>
            </a:r>
            <a:endParaRPr lang="zh-CN" altLang="en-US" sz="2800" dirty="0">
              <a:latin typeface="Times New Roman" panose="02020603050405020304" pitchFamily="18" charset="0"/>
              <a:ea typeface="宋体" panose="02010600030101010101" pitchFamily="2" charset="-122"/>
            </a:endParaRPr>
          </a:p>
          <a:p>
            <a:pPr lvl="1">
              <a:lnSpc>
                <a:spcPct val="120000"/>
              </a:lnSpc>
            </a:pPr>
            <a:r>
              <a:rPr lang="en-US" altLang="zh-CN" sz="2400" dirty="0" err="1" smtClean="0">
                <a:latin typeface="楷体" panose="02010609060101010101" charset="-122"/>
                <a:ea typeface="楷体" panose="02010609060101010101" charset="-122"/>
                <a:sym typeface="+mn-ea"/>
              </a:rPr>
              <a:t>Attr</a:t>
            </a:r>
            <a:r>
              <a:rPr lang="en-US" altLang="zh-CN" sz="2400" dirty="0" smtClean="0">
                <a:latin typeface="楷体" panose="02010609060101010101" charset="-122"/>
                <a:ea typeface="楷体" panose="02010609060101010101" charset="-122"/>
                <a:sym typeface="+mn-ea"/>
              </a:rPr>
              <a:t>(T</a:t>
            </a:r>
            <a:r>
              <a:rPr lang="en-US" altLang="zh-CN" sz="2400" dirty="0">
                <a:latin typeface="楷体" panose="02010609060101010101" charset="-122"/>
                <a:ea typeface="楷体" panose="02010609060101010101" charset="-122"/>
                <a:sym typeface="+mn-ea"/>
              </a:rPr>
              <a:t>) = </a:t>
            </a:r>
            <a:r>
              <a:rPr lang="en-US" altLang="zh-CN" dirty="0" err="1" smtClean="0">
                <a:latin typeface="楷体" panose="02010609060101010101" charset="-122"/>
                <a:ea typeface="楷体" panose="02010609060101010101" charset="-122"/>
                <a:sym typeface="+mn-ea"/>
              </a:rPr>
              <a:t>Attr</a:t>
            </a:r>
            <a:r>
              <a:rPr lang="en-US" altLang="zh-CN" sz="2400" dirty="0" smtClean="0">
                <a:latin typeface="楷体" panose="02010609060101010101" charset="-122"/>
                <a:ea typeface="楷体" panose="02010609060101010101" charset="-122"/>
                <a:sym typeface="+mn-ea"/>
              </a:rPr>
              <a:t>(R</a:t>
            </a:r>
            <a:r>
              <a:rPr lang="en-US" altLang="zh-CN" sz="2400" dirty="0">
                <a:latin typeface="楷体" panose="02010609060101010101" charset="-122"/>
                <a:ea typeface="楷体" panose="02010609060101010101" charset="-122"/>
                <a:sym typeface="+mn-ea"/>
              </a:rPr>
              <a:t>)  </a:t>
            </a:r>
            <a:r>
              <a:rPr lang="en-US" altLang="zh-CN" sz="2400" dirty="0">
                <a:solidFill>
                  <a:srgbClr val="FF0000"/>
                </a:solidFill>
                <a:latin typeface="楷体" panose="02010609060101010101" charset="-122"/>
                <a:ea typeface="楷体" panose="02010609060101010101" charset="-122"/>
                <a:sym typeface="Symbol" panose="05050102010706020507" pitchFamily="18" charset="2"/>
              </a:rPr>
              <a:t></a:t>
            </a:r>
            <a:r>
              <a:rPr lang="en-US" altLang="zh-CN" sz="2400" baseline="-25000" dirty="0">
                <a:solidFill>
                  <a:srgbClr val="FF0000"/>
                </a:solidFill>
                <a:latin typeface="楷体" panose="02010609060101010101" charset="-122"/>
                <a:ea typeface="楷体" panose="02010609060101010101" charset="-122"/>
                <a:sym typeface="Symbol" panose="05050102010706020507" pitchFamily="18" charset="2"/>
              </a:rPr>
              <a:t>all</a:t>
            </a:r>
            <a:r>
              <a:rPr lang="en-US" altLang="zh-CN" sz="2400" dirty="0">
                <a:latin typeface="楷体" panose="02010609060101010101" charset="-122"/>
                <a:ea typeface="楷体" panose="02010609060101010101" charset="-122"/>
                <a:sym typeface="+mn-ea"/>
              </a:rPr>
              <a:t>  </a:t>
            </a:r>
            <a:r>
              <a:rPr lang="en-US" altLang="zh-CN" sz="2400" dirty="0" err="1" smtClean="0">
                <a:latin typeface="楷体" panose="02010609060101010101" charset="-122"/>
                <a:ea typeface="楷体" panose="02010609060101010101" charset="-122"/>
                <a:sym typeface="+mn-ea"/>
              </a:rPr>
              <a:t>Attr</a:t>
            </a:r>
            <a:r>
              <a:rPr lang="en-US" altLang="zh-CN" sz="2400" dirty="0" smtClean="0">
                <a:latin typeface="楷体" panose="02010609060101010101" charset="-122"/>
                <a:ea typeface="楷体" panose="02010609060101010101" charset="-122"/>
                <a:sym typeface="+mn-ea"/>
              </a:rPr>
              <a:t>(S</a:t>
            </a:r>
            <a:r>
              <a:rPr lang="en-US" altLang="zh-CN" sz="2400" dirty="0">
                <a:latin typeface="楷体" panose="02010609060101010101" charset="-122"/>
                <a:ea typeface="楷体" panose="02010609060101010101" charset="-122"/>
                <a:sym typeface="+mn-ea"/>
              </a:rPr>
              <a:t>)</a:t>
            </a:r>
            <a:endParaRPr lang="en-US" altLang="zh-CN" sz="2400" dirty="0">
              <a:latin typeface="楷体" panose="02010609060101010101" charset="-122"/>
              <a:ea typeface="楷体" panose="02010609060101010101" charset="-122"/>
            </a:endParaRPr>
          </a:p>
          <a:p>
            <a:pPr lvl="2">
              <a:lnSpc>
                <a:spcPct val="120000"/>
              </a:lnSpc>
            </a:pPr>
            <a:r>
              <a:rPr lang="zh-CN" altLang="en-US" dirty="0">
                <a:solidFill>
                  <a:srgbClr val="FF0000"/>
                </a:solidFill>
                <a:latin typeface="楷体" panose="02010609060101010101" charset="-122"/>
                <a:ea typeface="楷体" panose="02010609060101010101" charset="-122"/>
                <a:sym typeface="+mn-ea"/>
              </a:rPr>
              <a:t>不必消除它们之间的同名</a:t>
            </a:r>
            <a:r>
              <a:rPr lang="zh-CN" altLang="en-US" dirty="0" smtClean="0">
                <a:solidFill>
                  <a:srgbClr val="FF0000"/>
                </a:solidFill>
                <a:latin typeface="楷体" panose="02010609060101010101" charset="-122"/>
                <a:ea typeface="楷体" panose="02010609060101010101" charset="-122"/>
                <a:sym typeface="+mn-ea"/>
              </a:rPr>
              <a:t>属性（同名：</a:t>
            </a:r>
            <a:r>
              <a:rPr lang="en-US" altLang="zh-CN" dirty="0" smtClean="0">
                <a:solidFill>
                  <a:srgbClr val="FF0000"/>
                </a:solidFill>
                <a:latin typeface="楷体" panose="02010609060101010101" charset="-122"/>
                <a:ea typeface="楷体" panose="02010609060101010101" charset="-122"/>
                <a:sym typeface="+mn-ea"/>
              </a:rPr>
              <a:t>R.X, S.X</a:t>
            </a:r>
            <a:r>
              <a:rPr lang="zh-CN" altLang="en-US" dirty="0" smtClean="0">
                <a:solidFill>
                  <a:srgbClr val="FF0000"/>
                </a:solidFill>
                <a:latin typeface="楷体" panose="02010609060101010101" charset="-122"/>
                <a:ea typeface="楷体" panose="02010609060101010101" charset="-122"/>
                <a:sym typeface="+mn-ea"/>
              </a:rPr>
              <a:t>）</a:t>
            </a:r>
            <a:endParaRPr lang="zh-CN" altLang="en-US" dirty="0">
              <a:solidFill>
                <a:srgbClr val="FF0000"/>
              </a:solidFill>
              <a:latin typeface="楷体" panose="02010609060101010101" charset="-122"/>
              <a:ea typeface="楷体" panose="02010609060101010101" charset="-122"/>
            </a:endParaRPr>
          </a:p>
          <a:p>
            <a:pPr lvl="1">
              <a:lnSpc>
                <a:spcPct val="120000"/>
              </a:lnSpc>
            </a:pPr>
            <a:r>
              <a:rPr lang="zh-CN" altLang="en-US" sz="2400" dirty="0">
                <a:latin typeface="楷体" panose="02010609060101010101" charset="-122"/>
                <a:ea typeface="楷体" panose="02010609060101010101" charset="-122"/>
                <a:sym typeface="+mn-ea"/>
              </a:rPr>
              <a:t>从关系</a:t>
            </a:r>
            <a:r>
              <a:rPr lang="en-US" altLang="zh-CN" sz="2400" dirty="0">
                <a:latin typeface="楷体" panose="02010609060101010101" charset="-122"/>
                <a:ea typeface="楷体" panose="02010609060101010101" charset="-122"/>
                <a:sym typeface="+mn-ea"/>
              </a:rPr>
              <a:t>R</a:t>
            </a:r>
            <a:r>
              <a:rPr lang="zh-CN" altLang="en-US" sz="2400" dirty="0">
                <a:latin typeface="楷体" panose="02010609060101010101" charset="-122"/>
                <a:ea typeface="楷体" panose="02010609060101010101" charset="-122"/>
                <a:sym typeface="+mn-ea"/>
              </a:rPr>
              <a:t>和</a:t>
            </a:r>
            <a:r>
              <a:rPr lang="en-US" altLang="zh-CN" sz="2400" dirty="0">
                <a:latin typeface="楷体" panose="02010609060101010101" charset="-122"/>
                <a:ea typeface="楷体" panose="02010609060101010101" charset="-122"/>
                <a:sym typeface="+mn-ea"/>
              </a:rPr>
              <a:t>S</a:t>
            </a:r>
            <a:r>
              <a:rPr lang="zh-CN" altLang="en-US" sz="2400" dirty="0">
                <a:latin typeface="楷体" panose="02010609060101010101" charset="-122"/>
                <a:ea typeface="楷体" panose="02010609060101010101" charset="-122"/>
                <a:sym typeface="+mn-ea"/>
              </a:rPr>
              <a:t>中分别任取一个元组</a:t>
            </a:r>
            <a:r>
              <a:rPr lang="en-US" altLang="zh-CN" sz="2400" dirty="0">
                <a:latin typeface="楷体" panose="02010609060101010101" charset="-122"/>
                <a:ea typeface="楷体" panose="02010609060101010101" charset="-122"/>
                <a:sym typeface="+mn-ea"/>
              </a:rPr>
              <a:t>r</a:t>
            </a:r>
            <a:r>
              <a:rPr lang="zh-CN" altLang="en-US" sz="2400" dirty="0">
                <a:latin typeface="楷体" panose="02010609060101010101" charset="-122"/>
                <a:ea typeface="楷体" panose="02010609060101010101" charset="-122"/>
                <a:sym typeface="+mn-ea"/>
              </a:rPr>
              <a:t>和</a:t>
            </a:r>
            <a:r>
              <a:rPr lang="en-US" altLang="zh-CN" sz="2400" dirty="0">
                <a:latin typeface="楷体" panose="02010609060101010101" charset="-122"/>
                <a:ea typeface="楷体" panose="02010609060101010101" charset="-122"/>
                <a:sym typeface="+mn-ea"/>
              </a:rPr>
              <a:t>s</a:t>
            </a:r>
            <a:r>
              <a:rPr lang="zh-CN" altLang="en-US" sz="2400" dirty="0">
                <a:latin typeface="楷体" panose="02010609060101010101" charset="-122"/>
                <a:ea typeface="楷体" panose="02010609060101010101" charset="-122"/>
                <a:sym typeface="+mn-ea"/>
              </a:rPr>
              <a:t>，如果</a:t>
            </a:r>
            <a:r>
              <a:rPr lang="zh-CN" altLang="en-US" sz="2400" dirty="0">
                <a:solidFill>
                  <a:srgbClr val="0000FF"/>
                </a:solidFill>
                <a:latin typeface="楷体" panose="02010609060101010101" charset="-122"/>
                <a:ea typeface="楷体" panose="02010609060101010101" charset="-122"/>
                <a:sym typeface="+mn-ea"/>
              </a:rPr>
              <a:t>元组</a:t>
            </a:r>
            <a:r>
              <a:rPr lang="en-US" altLang="zh-CN" sz="2400" dirty="0">
                <a:solidFill>
                  <a:srgbClr val="0000FF"/>
                </a:solidFill>
                <a:latin typeface="楷体" panose="02010609060101010101" charset="-122"/>
                <a:ea typeface="楷体" panose="02010609060101010101" charset="-122"/>
                <a:sym typeface="+mn-ea"/>
              </a:rPr>
              <a:t>r</a:t>
            </a:r>
            <a:r>
              <a:rPr lang="zh-CN" altLang="en-US" sz="2400" dirty="0">
                <a:solidFill>
                  <a:srgbClr val="0000FF"/>
                </a:solidFill>
                <a:latin typeface="楷体" panose="02010609060101010101" charset="-122"/>
                <a:ea typeface="楷体" panose="02010609060101010101" charset="-122"/>
                <a:sym typeface="+mn-ea"/>
              </a:rPr>
              <a:t>和元组</a:t>
            </a:r>
            <a:r>
              <a:rPr lang="en-US" altLang="zh-CN" sz="2400" dirty="0">
                <a:solidFill>
                  <a:srgbClr val="0000FF"/>
                </a:solidFill>
                <a:latin typeface="楷体" panose="02010609060101010101" charset="-122"/>
                <a:ea typeface="楷体" panose="02010609060101010101" charset="-122"/>
                <a:sym typeface="+mn-ea"/>
              </a:rPr>
              <a:t>s</a:t>
            </a:r>
            <a:r>
              <a:rPr lang="zh-CN" altLang="en-US" sz="2400" dirty="0">
                <a:solidFill>
                  <a:srgbClr val="0000FF"/>
                </a:solidFill>
                <a:latin typeface="楷体" panose="02010609060101010101" charset="-122"/>
                <a:ea typeface="楷体" panose="02010609060101010101" charset="-122"/>
                <a:sym typeface="+mn-ea"/>
              </a:rPr>
              <a:t>之间满足联接条件</a:t>
            </a:r>
            <a:r>
              <a:rPr lang="en-US" altLang="zh-CN" sz="2400" dirty="0">
                <a:solidFill>
                  <a:srgbClr val="0000FF"/>
                </a:solidFill>
                <a:latin typeface="Arial" panose="020B0604020202020204" pitchFamily="34" charset="0"/>
                <a:ea typeface="楷体" panose="02010609060101010101" charset="-122"/>
                <a:cs typeface="Arial" panose="020B0604020202020204" pitchFamily="34" charset="0"/>
                <a:sym typeface="+mn-ea"/>
              </a:rPr>
              <a:t>θ</a:t>
            </a:r>
            <a:r>
              <a:rPr lang="zh-CN" altLang="en-US" sz="2400" dirty="0">
                <a:solidFill>
                  <a:srgbClr val="0000FF"/>
                </a:solidFill>
                <a:latin typeface="楷体" panose="02010609060101010101" charset="-122"/>
                <a:ea typeface="楷体" panose="02010609060101010101" charset="-122"/>
                <a:sym typeface="+mn-ea"/>
              </a:rPr>
              <a:t>，那么可以由</a:t>
            </a:r>
            <a:r>
              <a:rPr lang="en-US" altLang="zh-CN" sz="2400" dirty="0">
                <a:solidFill>
                  <a:srgbClr val="0000FF"/>
                </a:solidFill>
                <a:latin typeface="楷体" panose="02010609060101010101" charset="-122"/>
                <a:ea typeface="楷体" panose="02010609060101010101" charset="-122"/>
                <a:sym typeface="+mn-ea"/>
              </a:rPr>
              <a:t>r</a:t>
            </a:r>
            <a:r>
              <a:rPr lang="zh-CN" altLang="en-US" sz="2400" dirty="0">
                <a:solidFill>
                  <a:srgbClr val="0000FF"/>
                </a:solidFill>
                <a:latin typeface="楷体" panose="02010609060101010101" charset="-122"/>
                <a:ea typeface="楷体" panose="02010609060101010101" charset="-122"/>
                <a:sym typeface="+mn-ea"/>
              </a:rPr>
              <a:t>和</a:t>
            </a:r>
            <a:r>
              <a:rPr lang="en-US" altLang="zh-CN" sz="2400" dirty="0">
                <a:solidFill>
                  <a:srgbClr val="0000FF"/>
                </a:solidFill>
                <a:latin typeface="楷体" panose="02010609060101010101" charset="-122"/>
                <a:ea typeface="楷体" panose="02010609060101010101" charset="-122"/>
                <a:sym typeface="+mn-ea"/>
              </a:rPr>
              <a:t>s</a:t>
            </a:r>
            <a:r>
              <a:rPr lang="zh-CN" altLang="en-US" sz="2400" dirty="0">
                <a:solidFill>
                  <a:srgbClr val="0000FF"/>
                </a:solidFill>
                <a:latin typeface="楷体" panose="02010609060101010101" charset="-122"/>
                <a:ea typeface="楷体" panose="02010609060101010101" charset="-122"/>
                <a:sym typeface="+mn-ea"/>
              </a:rPr>
              <a:t>合并构成结果关系</a:t>
            </a:r>
            <a:r>
              <a:rPr lang="en-US" altLang="zh-CN" sz="2400" dirty="0">
                <a:solidFill>
                  <a:srgbClr val="0000FF"/>
                </a:solidFill>
                <a:latin typeface="楷体" panose="02010609060101010101" charset="-122"/>
                <a:ea typeface="楷体" panose="02010609060101010101" charset="-122"/>
                <a:sym typeface="+mn-ea"/>
              </a:rPr>
              <a:t>T</a:t>
            </a:r>
            <a:r>
              <a:rPr lang="zh-CN" altLang="en-US" sz="2400" dirty="0">
                <a:solidFill>
                  <a:srgbClr val="0000FF"/>
                </a:solidFill>
                <a:latin typeface="楷体" panose="02010609060101010101" charset="-122"/>
                <a:ea typeface="楷体" panose="02010609060101010101" charset="-122"/>
                <a:sym typeface="+mn-ea"/>
              </a:rPr>
              <a:t>中的一个元组</a:t>
            </a:r>
            <a:r>
              <a:rPr lang="zh-CN" altLang="en-US" sz="2400" dirty="0">
                <a:latin typeface="楷体" panose="02010609060101010101" charset="-122"/>
                <a:ea typeface="楷体" panose="02010609060101010101" charset="-122"/>
                <a:sym typeface="+mn-ea"/>
              </a:rPr>
              <a:t>，即：</a:t>
            </a:r>
            <a:r>
              <a:rPr lang="en-US" altLang="zh-CN" sz="2400" dirty="0">
                <a:latin typeface="楷体" panose="02010609060101010101" charset="-122"/>
                <a:ea typeface="楷体" panose="02010609060101010101" charset="-122"/>
                <a:sym typeface="+mn-ea"/>
              </a:rPr>
              <a:t>(</a:t>
            </a:r>
            <a:r>
              <a:rPr lang="en-US" altLang="zh-CN" sz="2400" dirty="0" err="1">
                <a:latin typeface="楷体" panose="02010609060101010101" charset="-122"/>
                <a:ea typeface="楷体" panose="02010609060101010101" charset="-122"/>
                <a:sym typeface="+mn-ea"/>
              </a:rPr>
              <a:t>r,s</a:t>
            </a:r>
            <a:r>
              <a:rPr lang="en-US" altLang="zh-CN" sz="2400" dirty="0">
                <a:latin typeface="楷体" panose="02010609060101010101" charset="-122"/>
                <a:ea typeface="楷体" panose="02010609060101010101" charset="-122"/>
                <a:sym typeface="+mn-ea"/>
              </a:rPr>
              <a:t>) ∈ T</a:t>
            </a:r>
            <a:endParaRPr lang="en-US" altLang="zh-CN" sz="2400" dirty="0">
              <a:latin typeface="楷体" panose="02010609060101010101" charset="-122"/>
              <a:ea typeface="楷体" panose="02010609060101010101" charset="-122"/>
            </a:endParaRPr>
          </a:p>
          <a:p>
            <a:pPr marL="457200" lvl="2"/>
            <a:endParaRPr lang="zh-CN" altLang="en-US" b="1" dirty="0">
              <a:latin typeface="Times New Roman" panose="02020603050405020304" pitchFamily="18" charset="0"/>
              <a:ea typeface="宋体" panose="02010600030101010101" pitchFamily="2" charset="-122"/>
            </a:endParaRPr>
          </a:p>
          <a:p>
            <a:pPr lvl="1"/>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en-US" altLang="zh-CN" dirty="0">
              <a:solidFill>
                <a:schemeClr val="tx1"/>
              </a:solidFill>
              <a:latin typeface="Times New Roman" panose="02020603050405020304" pitchFamily="18" charset="0"/>
              <a:ea typeface="宋体" panose="02010600030101010101" pitchFamily="2" charset="-122"/>
              <a:sym typeface="+mn-ea"/>
            </a:endParaRPr>
          </a:p>
          <a:p>
            <a:endParaRPr lang="zh-CN" altLang="en-US" dirty="0"/>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88</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572000" y="4147899"/>
            <a:ext cx="4391288" cy="2687875"/>
          </a:xfrm>
          <a:prstGeom prst="rect">
            <a:avLst/>
          </a:prstGeom>
        </p:spPr>
      </p:pic>
    </p:spTree>
    <p:extLst>
      <p:ext uri="{BB962C8B-B14F-4D97-AF65-F5344CB8AC3E}">
        <p14:creationId xmlns:p14="http://schemas.microsoft.com/office/powerpoint/2010/main" val="11428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down)">
                                      <p:cBhvr>
                                        <p:cTn id="10" dur="500"/>
                                        <p:tgtEl>
                                          <p:spTgt spid="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smtClean="0">
                <a:latin typeface="Tahoma" panose="020B0604030504040204" pitchFamily="34" charset="0"/>
                <a:ea typeface="宋体" panose="02010600030101010101" pitchFamily="2" charset="-122"/>
                <a:cs typeface="+mn-cs"/>
              </a:rPr>
              <a:t>89</a:t>
            </a:fld>
            <a:endParaRPr lang="zh-CN" altLang="en-US" strike="noStrike" noProof="1">
              <a:latin typeface="Times New Roman" panose="02020603050405020304" pitchFamily="18" charset="0"/>
              <a:ea typeface="宋体" panose="02010600030101010101" pitchFamily="2" charset="-122"/>
            </a:endParaRPr>
          </a:p>
        </p:txBody>
      </p:sp>
      <p:sp>
        <p:nvSpPr>
          <p:cNvPr id="4" name="标题 245761"/>
          <p:cNvSpPr txBox="1">
            <a:spLocks/>
          </p:cNvSpPr>
          <p:nvPr/>
        </p:nvSpPr>
        <p:spPr>
          <a:xfrm>
            <a:off x="685800" y="228600"/>
            <a:ext cx="7793038" cy="784225"/>
          </a:xfrm>
          <a:prstGeom prst="rect">
            <a:avLst/>
          </a:prstGeom>
        </p:spPr>
        <p:txBody>
          <a:bodyPr anchor="ctr"/>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dirty="0" smtClean="0">
                <a:latin typeface="Arial" panose="020B0604020202020204" pitchFamily="34" charset="0"/>
                <a:sym typeface="+mn-ea"/>
              </a:rPr>
              <a:t>θ</a:t>
            </a:r>
            <a:r>
              <a:rPr lang="zh-CN" dirty="0" smtClean="0">
                <a:sym typeface="+mn-ea"/>
              </a:rPr>
              <a:t>连接运算</a:t>
            </a:r>
            <a:r>
              <a:rPr lang="en-US" altLang="zh-CN" b="1" cap="all" spc="50" dirty="0" smtClean="0">
                <a:solidFill>
                  <a:srgbClr val="0000FF"/>
                </a:solidFill>
                <a:latin typeface="Lucida Sans Unicode" panose="020B0602030504020204" pitchFamily="34" charset="0"/>
                <a:sym typeface="+mn-ea"/>
              </a:rPr>
              <a:t>⋈</a:t>
            </a:r>
            <a:r>
              <a:rPr lang="en-US" altLang="zh-CN" b="1" i="1" cap="all" spc="50" baseline="-25000" dirty="0" smtClean="0">
                <a:solidFill>
                  <a:srgbClr val="0000FF"/>
                </a:solidFill>
                <a:sym typeface="+mn-ea"/>
              </a:rPr>
              <a:t>θ</a:t>
            </a:r>
            <a:endParaRPr lang="en-US" altLang="zh-CN" b="1" i="1" cap="all" spc="50" baseline="-25000" dirty="0">
              <a:solidFill>
                <a:srgbClr val="0000FF"/>
              </a:solidFill>
              <a:sym typeface="+mn-ea"/>
            </a:endParaRPr>
          </a:p>
        </p:txBody>
      </p:sp>
      <p:graphicFrame>
        <p:nvGraphicFramePr>
          <p:cNvPr id="5" name="Group 147"/>
          <p:cNvGraphicFramePr>
            <a:graphicFrameLocks noGrp="1"/>
          </p:cNvGraphicFramePr>
          <p:nvPr>
            <p:extLst>
              <p:ext uri="{D42A27DB-BD31-4B8C-83A1-F6EECF244321}">
                <p14:modId xmlns:p14="http://schemas.microsoft.com/office/powerpoint/2010/main" val="2488679832"/>
              </p:ext>
            </p:extLst>
          </p:nvPr>
        </p:nvGraphicFramePr>
        <p:xfrm>
          <a:off x="685800" y="3122255"/>
          <a:ext cx="1404938" cy="1611313"/>
        </p:xfrm>
        <a:graphic>
          <a:graphicData uri="http://schemas.openxmlformats.org/drawingml/2006/table">
            <a:tbl>
              <a:tblPr/>
              <a:tblGrid>
                <a:gridCol w="508000">
                  <a:extLst>
                    <a:ext uri="{9D8B030D-6E8A-4147-A177-3AD203B41FA5}">
                      <a16:colId xmlns:a16="http://schemas.microsoft.com/office/drawing/2014/main" val="20000"/>
                    </a:ext>
                  </a:extLst>
                </a:gridCol>
                <a:gridCol w="460375">
                  <a:extLst>
                    <a:ext uri="{9D8B030D-6E8A-4147-A177-3AD203B41FA5}">
                      <a16:colId xmlns:a16="http://schemas.microsoft.com/office/drawing/2014/main" val="20001"/>
                    </a:ext>
                  </a:extLst>
                </a:gridCol>
                <a:gridCol w="436563">
                  <a:extLst>
                    <a:ext uri="{9D8B030D-6E8A-4147-A177-3AD203B41FA5}">
                      <a16:colId xmlns:a16="http://schemas.microsoft.com/office/drawing/2014/main" val="20002"/>
                    </a:ext>
                  </a:extLst>
                </a:gridCol>
              </a:tblGrid>
              <a:tr h="42084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A</a:t>
                      </a: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B</a:t>
                      </a: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C</a:t>
                      </a:r>
                    </a:p>
                  </a:txBody>
                  <a:tcPr marT="45747" marB="4574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702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2</a:t>
                      </a: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c</a:t>
                      </a:r>
                    </a:p>
                  </a:txBody>
                  <a:tcPr marT="45747" marB="4574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9641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a2</a:t>
                      </a: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4</a:t>
                      </a: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a:t>
                      </a:r>
                    </a:p>
                  </a:txBody>
                  <a:tcPr marT="45747" marB="4574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9702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a3</a:t>
                      </a:r>
                    </a:p>
                  </a:txBody>
                  <a:tcPr marT="45747" marB="4574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4</a:t>
                      </a:r>
                    </a:p>
                  </a:txBody>
                  <a:tcPr marT="45747" marB="4574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c</a:t>
                      </a:r>
                    </a:p>
                  </a:txBody>
                  <a:tcPr marT="45747" marB="4574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bl>
          </a:graphicData>
        </a:graphic>
      </p:graphicFrame>
      <p:graphicFrame>
        <p:nvGraphicFramePr>
          <p:cNvPr id="6" name="Group 314"/>
          <p:cNvGraphicFramePr>
            <a:graphicFrameLocks noGrp="1"/>
          </p:cNvGraphicFramePr>
          <p:nvPr>
            <p:extLst>
              <p:ext uri="{D42A27DB-BD31-4B8C-83A1-F6EECF244321}">
                <p14:modId xmlns:p14="http://schemas.microsoft.com/office/powerpoint/2010/main" val="144627543"/>
              </p:ext>
            </p:extLst>
          </p:nvPr>
        </p:nvGraphicFramePr>
        <p:xfrm>
          <a:off x="3349625" y="3050818"/>
          <a:ext cx="1039813" cy="1190625"/>
        </p:xfrm>
        <a:graphic>
          <a:graphicData uri="http://schemas.openxmlformats.org/drawingml/2006/table">
            <a:tbl>
              <a:tblPr/>
              <a:tblGrid>
                <a:gridCol w="503238">
                  <a:extLst>
                    <a:ext uri="{9D8B030D-6E8A-4147-A177-3AD203B41FA5}">
                      <a16:colId xmlns:a16="http://schemas.microsoft.com/office/drawing/2014/main" val="20000"/>
                    </a:ext>
                  </a:extLst>
                </a:gridCol>
                <a:gridCol w="536575">
                  <a:extLst>
                    <a:ext uri="{9D8B030D-6E8A-4147-A177-3AD203B41FA5}">
                      <a16:colId xmlns:a16="http://schemas.microsoft.com/office/drawing/2014/main" val="20001"/>
                    </a:ext>
                  </a:extLst>
                </a:gridCol>
              </a:tblGrid>
              <a:tr h="39707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D</a:t>
                      </a:r>
                    </a:p>
                  </a:txBody>
                  <a:tcPr marT="45755" marB="4575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E</a:t>
                      </a:r>
                    </a:p>
                  </a:txBody>
                  <a:tcPr marT="45755" marB="4575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467">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d</a:t>
                      </a:r>
                    </a:p>
                  </a:txBody>
                  <a:tcPr marT="45755" marB="4575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4</a:t>
                      </a:r>
                    </a:p>
                  </a:txBody>
                  <a:tcPr marT="45755" marB="4575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7079">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e</a:t>
                      </a:r>
                    </a:p>
                  </a:txBody>
                  <a:tcPr marT="45755" marB="45755"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10</a:t>
                      </a:r>
                    </a:p>
                  </a:txBody>
                  <a:tcPr marT="45755" marB="45755"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2"/>
                  </a:ext>
                </a:extLst>
              </a:tr>
            </a:tbl>
          </a:graphicData>
        </a:graphic>
      </p:graphicFrame>
      <p:graphicFrame>
        <p:nvGraphicFramePr>
          <p:cNvPr id="7" name="Group 146"/>
          <p:cNvGraphicFramePr>
            <a:graphicFrameLocks noGrp="1"/>
          </p:cNvGraphicFramePr>
          <p:nvPr>
            <p:extLst>
              <p:ext uri="{D42A27DB-BD31-4B8C-83A1-F6EECF244321}">
                <p14:modId xmlns:p14="http://schemas.microsoft.com/office/powerpoint/2010/main" val="449643623"/>
              </p:ext>
            </p:extLst>
          </p:nvPr>
        </p:nvGraphicFramePr>
        <p:xfrm>
          <a:off x="5654675" y="3122255"/>
          <a:ext cx="2230438" cy="1981200"/>
        </p:xfrm>
        <a:graphic>
          <a:graphicData uri="http://schemas.openxmlformats.org/drawingml/2006/table">
            <a:tbl>
              <a:tblPr/>
              <a:tblGrid>
                <a:gridCol w="522288">
                  <a:extLst>
                    <a:ext uri="{9D8B030D-6E8A-4147-A177-3AD203B41FA5}">
                      <a16:colId xmlns:a16="http://schemas.microsoft.com/office/drawing/2014/main" val="20000"/>
                    </a:ext>
                  </a:extLst>
                </a:gridCol>
                <a:gridCol w="382587">
                  <a:extLst>
                    <a:ext uri="{9D8B030D-6E8A-4147-A177-3AD203B41FA5}">
                      <a16:colId xmlns:a16="http://schemas.microsoft.com/office/drawing/2014/main" val="20001"/>
                    </a:ext>
                  </a:extLst>
                </a:gridCol>
                <a:gridCol w="387350">
                  <a:extLst>
                    <a:ext uri="{9D8B030D-6E8A-4147-A177-3AD203B41FA5}">
                      <a16:colId xmlns:a16="http://schemas.microsoft.com/office/drawing/2014/main" val="20002"/>
                    </a:ext>
                  </a:extLst>
                </a:gridCol>
                <a:gridCol w="409575">
                  <a:extLst>
                    <a:ext uri="{9D8B030D-6E8A-4147-A177-3AD203B41FA5}">
                      <a16:colId xmlns:a16="http://schemas.microsoft.com/office/drawing/2014/main" val="20003"/>
                    </a:ext>
                  </a:extLst>
                </a:gridCol>
                <a:gridCol w="528638">
                  <a:extLst>
                    <a:ext uri="{9D8B030D-6E8A-4147-A177-3AD203B41FA5}">
                      <a16:colId xmlns:a16="http://schemas.microsoft.com/office/drawing/2014/main" val="20004"/>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10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2"/>
                  </a:ext>
                </a:extLst>
              </a:tr>
              <a:tr h="334963">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10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20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10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4"/>
                  </a:ext>
                </a:extLst>
              </a:tr>
            </a:tbl>
          </a:graphicData>
        </a:graphic>
      </p:graphicFrame>
      <p:sp>
        <p:nvSpPr>
          <p:cNvPr id="8" name="Text Box 233"/>
          <p:cNvSpPr txBox="1">
            <a:spLocks noChangeArrowheads="1"/>
          </p:cNvSpPr>
          <p:nvPr/>
        </p:nvSpPr>
        <p:spPr bwMode="auto">
          <a:xfrm>
            <a:off x="1190625" y="218721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ahoma" panose="020B0604030504040204" pitchFamily="34" charset="0"/>
              </a:rPr>
              <a:t>R</a:t>
            </a:r>
          </a:p>
        </p:txBody>
      </p:sp>
      <p:sp>
        <p:nvSpPr>
          <p:cNvPr id="9" name="Text Box 234"/>
          <p:cNvSpPr txBox="1">
            <a:spLocks noChangeArrowheads="1"/>
          </p:cNvSpPr>
          <p:nvPr/>
        </p:nvSpPr>
        <p:spPr bwMode="auto">
          <a:xfrm>
            <a:off x="3565525" y="233168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a:latin typeface="Tahoma" panose="020B0604030504040204" pitchFamily="34" charset="0"/>
              </a:rPr>
              <a:t>S</a:t>
            </a:r>
          </a:p>
        </p:txBody>
      </p:sp>
      <p:grpSp>
        <p:nvGrpSpPr>
          <p:cNvPr id="10" name="组合 1"/>
          <p:cNvGrpSpPr>
            <a:grpSpLocks/>
          </p:cNvGrpSpPr>
          <p:nvPr/>
        </p:nvGrpSpPr>
        <p:grpSpPr bwMode="auto">
          <a:xfrm>
            <a:off x="6235700" y="2226905"/>
            <a:ext cx="1864692" cy="666041"/>
            <a:chOff x="7832781" y="2028911"/>
            <a:chExt cx="1089115" cy="666017"/>
          </a:xfrm>
        </p:grpSpPr>
        <p:sp>
          <p:nvSpPr>
            <p:cNvPr id="11" name="Text Box 2"/>
            <p:cNvSpPr txBox="1">
              <a:spLocks noChangeArrowheads="1"/>
            </p:cNvSpPr>
            <p:nvPr/>
          </p:nvSpPr>
          <p:spPr bwMode="auto">
            <a:xfrm>
              <a:off x="7832781" y="2028911"/>
              <a:ext cx="1089115" cy="60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10000"/>
                </a:spcBef>
                <a:spcAft>
                  <a:spcPct val="10000"/>
                </a:spcAft>
                <a:defRPr/>
              </a:pPr>
              <a:r>
                <a:rPr kumimoji="1" lang="en-US" altLang="zh-CN" sz="3000" b="1" dirty="0" smtClean="0">
                  <a:solidFill>
                    <a:srgbClr val="990099"/>
                  </a:solidFill>
                  <a:effectLst>
                    <a:outerShdw blurRad="38100" dist="38100" dir="2700000" algn="tl">
                      <a:srgbClr val="C0C0C0"/>
                    </a:outerShdw>
                  </a:effectLst>
                  <a:latin typeface="宋体" pitchFamily="2" charset="-122"/>
                </a:rPr>
                <a:t>R</a:t>
              </a:r>
              <a:r>
                <a:rPr lang="en-US" altLang="zh-CN" sz="3200" cap="all" spc="50" dirty="0">
                  <a:solidFill>
                    <a:srgbClr val="0000FF"/>
                  </a:solidFill>
                  <a:latin typeface="Lucida Sans Unicode" panose="020B0602030504020204" pitchFamily="34" charset="0"/>
                  <a:sym typeface="+mn-ea"/>
                </a:rPr>
                <a:t> </a:t>
              </a:r>
              <a:r>
                <a:rPr lang="en-US" altLang="zh-CN" sz="3200" cap="all" spc="50" dirty="0" smtClean="0">
                  <a:solidFill>
                    <a:srgbClr val="0000FF"/>
                  </a:solidFill>
                  <a:latin typeface="Lucida Sans Unicode" panose="020B0602030504020204" pitchFamily="34" charset="0"/>
                  <a:sym typeface="+mn-ea"/>
                </a:rPr>
                <a:t>⋈   </a:t>
              </a:r>
              <a:r>
                <a:rPr kumimoji="1" lang="en-US" altLang="zh-CN" sz="3000" b="1" dirty="0" smtClean="0">
                  <a:solidFill>
                    <a:srgbClr val="990099"/>
                  </a:solidFill>
                  <a:effectLst>
                    <a:outerShdw blurRad="38100" dist="38100" dir="2700000" algn="tl">
                      <a:srgbClr val="C0C0C0"/>
                    </a:outerShdw>
                  </a:effectLst>
                  <a:latin typeface="宋体" pitchFamily="2" charset="-122"/>
                </a:rPr>
                <a:t>S</a:t>
              </a:r>
              <a:endParaRPr kumimoji="1" lang="en-US" altLang="zh-CN" sz="3000" b="1" dirty="0">
                <a:solidFill>
                  <a:srgbClr val="990099"/>
                </a:solidFill>
                <a:effectLst>
                  <a:outerShdw blurRad="38100" dist="38100" dir="2700000" algn="tl">
                    <a:srgbClr val="C0C0C0"/>
                  </a:outerShdw>
                </a:effectLst>
                <a:latin typeface="宋体" pitchFamily="2" charset="-122"/>
              </a:endParaRPr>
            </a:p>
          </p:txBody>
        </p:sp>
        <p:sp>
          <p:nvSpPr>
            <p:cNvPr id="12" name="Rectangle 3"/>
            <p:cNvSpPr>
              <a:spLocks noChangeArrowheads="1"/>
            </p:cNvSpPr>
            <p:nvPr/>
          </p:nvSpPr>
          <p:spPr bwMode="auto">
            <a:xfrm>
              <a:off x="8080738" y="2294892"/>
              <a:ext cx="574722" cy="40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FontTx/>
                <a:buNone/>
                <a:defRPr/>
              </a:pPr>
              <a:r>
                <a:rPr kumimoji="1" lang="en-US" altLang="zh-CN" sz="2000" b="1" dirty="0">
                  <a:solidFill>
                    <a:srgbClr val="990099"/>
                  </a:solidFill>
                  <a:effectLst>
                    <a:outerShdw blurRad="38100" dist="38100" dir="2700000" algn="tl">
                      <a:srgbClr val="C0C0C0"/>
                    </a:outerShdw>
                  </a:effectLst>
                  <a:latin typeface="宋体" pitchFamily="2" charset="-122"/>
                </a:rPr>
                <a:t>B&lt;E</a:t>
              </a:r>
            </a:p>
          </p:txBody>
        </p:sp>
      </p:grpSp>
    </p:spTree>
    <p:extLst>
      <p:ext uri="{BB962C8B-B14F-4D97-AF65-F5344CB8AC3E}">
        <p14:creationId xmlns:p14="http://schemas.microsoft.com/office/powerpoint/2010/main" val="2969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7457"/>
          <p:cNvSpPr>
            <a:spLocks noGrp="1" noChangeArrowheads="1"/>
          </p:cNvSpPr>
          <p:nvPr>
            <p:ph type="title"/>
          </p:nvPr>
        </p:nvSpPr>
        <p:spPr/>
        <p:txBody>
          <a:bodyPr/>
          <a:lstStyle/>
          <a:p>
            <a:r>
              <a:rPr lang="zh-CN" altLang="en-US" b="1" dirty="0" smtClean="0">
                <a:solidFill>
                  <a:schemeClr val="folHlink"/>
                </a:solidFill>
                <a:ea typeface="楷体_GB2312" pitchFamily="49" charset="-122"/>
              </a:rPr>
              <a:t>基本概念</a:t>
            </a:r>
            <a:r>
              <a:rPr lang="en-US" altLang="zh-CN" b="1" dirty="0">
                <a:solidFill>
                  <a:schemeClr val="folHlink"/>
                </a:solidFill>
                <a:ea typeface="楷体_GB2312" pitchFamily="49" charset="-122"/>
              </a:rPr>
              <a:t> </a:t>
            </a:r>
            <a:endParaRPr lang="zh-CN" altLang="en-US" b="1" dirty="0" smtClean="0">
              <a:solidFill>
                <a:schemeClr val="folHlink"/>
              </a:solidFill>
              <a:ea typeface="楷体_GB2312" pitchFamily="49" charset="-122"/>
            </a:endParaRPr>
          </a:p>
        </p:txBody>
      </p:sp>
      <p:sp>
        <p:nvSpPr>
          <p:cNvPr id="17410" name="文本占位符 147458"/>
          <p:cNvSpPr>
            <a:spLocks noGrp="1" noChangeArrowheads="1"/>
          </p:cNvSpPr>
          <p:nvPr>
            <p:ph type="body" idx="1"/>
          </p:nvPr>
        </p:nvSpPr>
        <p:spPr>
          <a:xfrm>
            <a:off x="0" y="1219200"/>
            <a:ext cx="9144000" cy="5410200"/>
          </a:xfrm>
        </p:spPr>
        <p:txBody>
          <a:bodyPr/>
          <a:lstStyle/>
          <a:p>
            <a:r>
              <a:rPr lang="zh-CN" altLang="en-US" dirty="0" smtClean="0"/>
              <a:t>笛卡尔积（</a:t>
            </a:r>
            <a:r>
              <a:rPr lang="en-US" altLang="zh-CN" dirty="0" smtClean="0"/>
              <a:t>Cartesian Product）</a:t>
            </a:r>
          </a:p>
          <a:p>
            <a:pPr lvl="1"/>
            <a:r>
              <a:rPr lang="zh-CN" altLang="en-US" dirty="0" smtClean="0">
                <a:solidFill>
                  <a:schemeClr val="folHlink"/>
                </a:solidFill>
              </a:rPr>
              <a:t>一组域</a:t>
            </a:r>
            <a:r>
              <a:rPr lang="en-US" altLang="zh-CN" dirty="0" smtClean="0">
                <a:solidFill>
                  <a:schemeClr val="folHlink"/>
                </a:solidFill>
              </a:rPr>
              <a:t>D</a:t>
            </a:r>
            <a:r>
              <a:rPr lang="en-US" altLang="zh-CN" sz="3200" baseline="-18000" dirty="0" smtClean="0">
                <a:solidFill>
                  <a:schemeClr val="folHlink"/>
                </a:solidFill>
              </a:rPr>
              <a:t>1 </a:t>
            </a:r>
            <a:r>
              <a:rPr lang="en-US" altLang="zh-CN" dirty="0" smtClean="0">
                <a:solidFill>
                  <a:schemeClr val="folHlink"/>
                </a:solidFill>
              </a:rPr>
              <a:t>, D</a:t>
            </a:r>
            <a:r>
              <a:rPr lang="en-US" altLang="zh-CN" sz="3200" baseline="-18000" dirty="0" smtClean="0">
                <a:solidFill>
                  <a:schemeClr val="folHlink"/>
                </a:solidFill>
              </a:rPr>
              <a:t>2 </a:t>
            </a:r>
            <a:r>
              <a:rPr lang="en-US" altLang="zh-CN" dirty="0" smtClean="0">
                <a:solidFill>
                  <a:schemeClr val="folHlink"/>
                </a:solidFill>
              </a:rPr>
              <a:t>,</a:t>
            </a:r>
            <a:r>
              <a:rPr lang="en-US" altLang="zh-CN" dirty="0" smtClean="0">
                <a:solidFill>
                  <a:schemeClr val="folHlink"/>
                </a:solidFill>
                <a:latin typeface="Times New Roman" panose="02020603050405020304" pitchFamily="18" charset="0"/>
              </a:rPr>
              <a:t>…</a:t>
            </a:r>
            <a:r>
              <a:rPr lang="en-US" altLang="zh-CN" dirty="0" smtClean="0">
                <a:solidFill>
                  <a:schemeClr val="folHlink"/>
                </a:solidFill>
              </a:rPr>
              <a:t>, </a:t>
            </a:r>
            <a:r>
              <a:rPr lang="en-US" altLang="zh-CN" dirty="0" err="1" smtClean="0">
                <a:solidFill>
                  <a:schemeClr val="folHlink"/>
                </a:solidFill>
              </a:rPr>
              <a:t>D</a:t>
            </a:r>
            <a:r>
              <a:rPr lang="en-US" altLang="zh-CN" sz="3200" baseline="-18000" dirty="0" err="1" smtClean="0">
                <a:solidFill>
                  <a:schemeClr val="folHlink"/>
                </a:solidFill>
              </a:rPr>
              <a:t>n</a:t>
            </a:r>
            <a:r>
              <a:rPr lang="zh-CN" altLang="en-US" dirty="0" smtClean="0">
                <a:solidFill>
                  <a:schemeClr val="folHlink"/>
                </a:solidFill>
              </a:rPr>
              <a:t>的笛卡尔积为:</a:t>
            </a:r>
          </a:p>
          <a:p>
            <a:pPr lvl="1" algn="ctr">
              <a:buFont typeface="Wingdings" panose="05000000000000000000" pitchFamily="2" charset="2"/>
              <a:buNone/>
            </a:pPr>
            <a:r>
              <a:rPr lang="en-US" altLang="zh-CN" sz="2400" dirty="0" smtClean="0">
                <a:solidFill>
                  <a:schemeClr val="folHlink"/>
                </a:solidFill>
              </a:rPr>
              <a:t>D</a:t>
            </a:r>
            <a:r>
              <a:rPr lang="en-US" altLang="zh-CN" baseline="-18000" dirty="0" smtClean="0">
                <a:solidFill>
                  <a:schemeClr val="folHlink"/>
                </a:solidFill>
              </a:rPr>
              <a:t>1</a:t>
            </a:r>
            <a:r>
              <a:rPr lang="en-US" altLang="zh-CN" sz="2400" dirty="0" smtClean="0">
                <a:solidFill>
                  <a:schemeClr val="folHlink"/>
                </a:solidFill>
              </a:rPr>
              <a:t>×D</a:t>
            </a:r>
            <a:r>
              <a:rPr lang="en-US" altLang="zh-CN" baseline="-18000" dirty="0" smtClean="0">
                <a:solidFill>
                  <a:schemeClr val="folHlink"/>
                </a:solidFill>
              </a:rPr>
              <a:t>2</a:t>
            </a:r>
            <a:r>
              <a:rPr lang="en-US" altLang="zh-CN" sz="2400" dirty="0" smtClean="0">
                <a:solidFill>
                  <a:schemeClr val="folHlink"/>
                </a:solidFill>
              </a:rPr>
              <a:t>×</a:t>
            </a:r>
            <a:r>
              <a:rPr lang="en-US" altLang="zh-CN" sz="2400" dirty="0" smtClean="0">
                <a:solidFill>
                  <a:schemeClr val="folHlink"/>
                </a:solidFill>
                <a:latin typeface="Times New Roman" panose="02020603050405020304" pitchFamily="18" charset="0"/>
              </a:rPr>
              <a:t>…</a:t>
            </a:r>
            <a:r>
              <a:rPr lang="en-US" altLang="zh-CN" sz="2400" dirty="0" smtClean="0">
                <a:solidFill>
                  <a:schemeClr val="folHlink"/>
                </a:solidFill>
              </a:rPr>
              <a:t>×</a:t>
            </a:r>
            <a:r>
              <a:rPr lang="en-US" altLang="zh-CN" sz="2400" dirty="0" err="1" smtClean="0">
                <a:solidFill>
                  <a:schemeClr val="folHlink"/>
                </a:solidFill>
              </a:rPr>
              <a:t>D</a:t>
            </a:r>
            <a:r>
              <a:rPr lang="en-US" altLang="zh-CN" baseline="-18000" dirty="0" err="1" smtClean="0">
                <a:solidFill>
                  <a:schemeClr val="folHlink"/>
                </a:solidFill>
              </a:rPr>
              <a:t>n</a:t>
            </a:r>
            <a:r>
              <a:rPr lang="en-US" altLang="zh-CN" baseline="-18000" dirty="0" smtClean="0">
                <a:solidFill>
                  <a:schemeClr val="folHlink"/>
                </a:solidFill>
              </a:rPr>
              <a:t> </a:t>
            </a:r>
            <a:r>
              <a:rPr lang="en-US" altLang="zh-CN" sz="2400" dirty="0" smtClean="0">
                <a:solidFill>
                  <a:schemeClr val="folHlink"/>
                </a:solidFill>
              </a:rPr>
              <a:t>= {(d</a:t>
            </a:r>
            <a:r>
              <a:rPr lang="en-US" altLang="zh-CN" baseline="-18000" dirty="0" smtClean="0">
                <a:solidFill>
                  <a:schemeClr val="folHlink"/>
                </a:solidFill>
              </a:rPr>
              <a:t>1 </a:t>
            </a:r>
            <a:r>
              <a:rPr lang="en-US" altLang="zh-CN" sz="2400" dirty="0" smtClean="0">
                <a:solidFill>
                  <a:schemeClr val="folHlink"/>
                </a:solidFill>
              </a:rPr>
              <a:t>, d</a:t>
            </a:r>
            <a:r>
              <a:rPr lang="en-US" altLang="zh-CN" baseline="-18000" dirty="0" smtClean="0">
                <a:solidFill>
                  <a:schemeClr val="folHlink"/>
                </a:solidFill>
              </a:rPr>
              <a:t>2 </a:t>
            </a:r>
            <a:r>
              <a:rPr lang="en-US" altLang="zh-CN" sz="2400" dirty="0" smtClean="0">
                <a:solidFill>
                  <a:schemeClr val="folHlink"/>
                </a:solidFill>
              </a:rPr>
              <a:t>, </a:t>
            </a:r>
            <a:r>
              <a:rPr lang="en-US" altLang="zh-CN" sz="2400" dirty="0" smtClean="0">
                <a:solidFill>
                  <a:schemeClr val="folHlink"/>
                </a:solidFill>
                <a:latin typeface="Times New Roman" panose="02020603050405020304" pitchFamily="18" charset="0"/>
              </a:rPr>
              <a:t>…</a:t>
            </a:r>
            <a:r>
              <a:rPr lang="en-US" altLang="zh-CN" sz="2400" dirty="0" smtClean="0">
                <a:solidFill>
                  <a:schemeClr val="folHlink"/>
                </a:solidFill>
              </a:rPr>
              <a:t> , </a:t>
            </a:r>
            <a:r>
              <a:rPr lang="en-US" altLang="zh-CN" sz="2400" dirty="0" err="1" smtClean="0">
                <a:solidFill>
                  <a:schemeClr val="folHlink"/>
                </a:solidFill>
              </a:rPr>
              <a:t>d</a:t>
            </a:r>
            <a:r>
              <a:rPr lang="en-US" altLang="zh-CN" baseline="-18000" dirty="0" err="1" smtClean="0">
                <a:solidFill>
                  <a:schemeClr val="folHlink"/>
                </a:solidFill>
              </a:rPr>
              <a:t>n</a:t>
            </a:r>
            <a:r>
              <a:rPr lang="en-US" altLang="zh-CN" sz="2400" dirty="0" smtClean="0">
                <a:solidFill>
                  <a:schemeClr val="folHlink"/>
                </a:solidFill>
              </a:rPr>
              <a:t>) | </a:t>
            </a:r>
            <a:r>
              <a:rPr lang="en-US" altLang="zh-CN" sz="2400" dirty="0" err="1" smtClean="0">
                <a:solidFill>
                  <a:schemeClr val="folHlink"/>
                </a:solidFill>
              </a:rPr>
              <a:t>d</a:t>
            </a:r>
            <a:r>
              <a:rPr lang="en-US" altLang="zh-CN" baseline="-18000" dirty="0" err="1" smtClean="0">
                <a:solidFill>
                  <a:schemeClr val="folHlink"/>
                </a:solidFill>
              </a:rPr>
              <a:t>i</a:t>
            </a:r>
            <a:r>
              <a:rPr lang="en-US" altLang="zh-CN" sz="2400" dirty="0" err="1" smtClean="0">
                <a:solidFill>
                  <a:schemeClr val="folHlink"/>
                </a:solidFill>
              </a:rPr>
              <a:t>∈D</a:t>
            </a:r>
            <a:r>
              <a:rPr lang="en-US" altLang="zh-CN" baseline="-18000" dirty="0" err="1" smtClean="0">
                <a:solidFill>
                  <a:schemeClr val="folHlink"/>
                </a:solidFill>
              </a:rPr>
              <a:t>i</a:t>
            </a:r>
            <a:r>
              <a:rPr lang="en-US" altLang="zh-CN" baseline="-18000" dirty="0" smtClean="0">
                <a:solidFill>
                  <a:schemeClr val="folHlink"/>
                </a:solidFill>
              </a:rPr>
              <a:t> </a:t>
            </a:r>
            <a:r>
              <a:rPr lang="en-US" altLang="zh-CN" sz="2400" dirty="0" smtClean="0">
                <a:solidFill>
                  <a:schemeClr val="folHlink"/>
                </a:solidFill>
              </a:rPr>
              <a:t>, </a:t>
            </a:r>
            <a:r>
              <a:rPr lang="en-US" altLang="zh-CN" sz="2400" dirty="0" err="1" smtClean="0">
                <a:solidFill>
                  <a:schemeClr val="folHlink"/>
                </a:solidFill>
              </a:rPr>
              <a:t>i</a:t>
            </a:r>
            <a:r>
              <a:rPr lang="en-US" altLang="zh-CN" sz="2400" dirty="0" smtClean="0">
                <a:solidFill>
                  <a:schemeClr val="folHlink"/>
                </a:solidFill>
              </a:rPr>
              <a:t>=1,</a:t>
            </a:r>
            <a:r>
              <a:rPr lang="en-US" altLang="zh-CN" sz="2400" dirty="0" smtClean="0">
                <a:solidFill>
                  <a:schemeClr val="folHlink"/>
                </a:solidFill>
                <a:latin typeface="Times New Roman" panose="02020603050405020304" pitchFamily="18" charset="0"/>
              </a:rPr>
              <a:t>…</a:t>
            </a:r>
            <a:r>
              <a:rPr lang="en-US" altLang="zh-CN" sz="2400" dirty="0" smtClean="0">
                <a:solidFill>
                  <a:schemeClr val="folHlink"/>
                </a:solidFill>
              </a:rPr>
              <a:t>,n}</a:t>
            </a:r>
          </a:p>
          <a:p>
            <a:pPr lvl="1"/>
            <a:r>
              <a:rPr lang="zh-CN" altLang="en-US" dirty="0" smtClean="0"/>
              <a:t>笛卡尔积的每个元素(</a:t>
            </a:r>
            <a:r>
              <a:rPr lang="en-US" altLang="zh-CN" dirty="0" smtClean="0"/>
              <a:t>d</a:t>
            </a:r>
            <a:r>
              <a:rPr lang="en-US" altLang="zh-CN" sz="3200" baseline="-18000" dirty="0" smtClean="0"/>
              <a:t>1 </a:t>
            </a:r>
            <a:r>
              <a:rPr lang="en-US" altLang="zh-CN" dirty="0" smtClean="0"/>
              <a:t>, d</a:t>
            </a:r>
            <a:r>
              <a:rPr lang="en-US" altLang="zh-CN" sz="3200" baseline="-18000" dirty="0" smtClean="0"/>
              <a:t>2 </a:t>
            </a:r>
            <a:r>
              <a:rPr lang="en-US" altLang="zh-CN" dirty="0" smtClean="0"/>
              <a:t>, </a:t>
            </a:r>
            <a:r>
              <a:rPr lang="en-US" altLang="zh-CN" dirty="0" smtClean="0">
                <a:latin typeface="Times New Roman" panose="02020603050405020304" pitchFamily="18" charset="0"/>
              </a:rPr>
              <a:t>…</a:t>
            </a:r>
            <a:r>
              <a:rPr lang="en-US" altLang="zh-CN" dirty="0" smtClean="0"/>
              <a:t> , </a:t>
            </a:r>
            <a:r>
              <a:rPr lang="en-US" altLang="zh-CN" dirty="0" err="1" smtClean="0"/>
              <a:t>d</a:t>
            </a:r>
            <a:r>
              <a:rPr lang="en-US" altLang="zh-CN" sz="3200" baseline="-18000" dirty="0" err="1" smtClean="0"/>
              <a:t>n</a:t>
            </a:r>
            <a:r>
              <a:rPr lang="en-US" altLang="zh-CN" dirty="0" smtClean="0"/>
              <a:t>)</a:t>
            </a:r>
            <a:r>
              <a:rPr lang="zh-CN" altLang="en-US" dirty="0" smtClean="0"/>
              <a:t>称作一个</a:t>
            </a:r>
            <a:r>
              <a:rPr lang="en-US" altLang="zh-CN" dirty="0" smtClean="0">
                <a:solidFill>
                  <a:srgbClr val="0000FF"/>
                </a:solidFill>
              </a:rPr>
              <a:t>n-</a:t>
            </a:r>
            <a:r>
              <a:rPr lang="zh-CN" altLang="en-US" dirty="0" smtClean="0">
                <a:solidFill>
                  <a:srgbClr val="0000FF"/>
                </a:solidFill>
              </a:rPr>
              <a:t>元组（</a:t>
            </a:r>
            <a:r>
              <a:rPr lang="en-US" altLang="zh-CN" dirty="0" smtClean="0">
                <a:solidFill>
                  <a:srgbClr val="0000FF"/>
                </a:solidFill>
              </a:rPr>
              <a:t>n-tuple）</a:t>
            </a:r>
          </a:p>
          <a:p>
            <a:pPr lvl="1"/>
            <a:r>
              <a:rPr lang="zh-CN" altLang="en-US" dirty="0" smtClean="0"/>
              <a:t>元组的每一个值</a:t>
            </a:r>
            <a:r>
              <a:rPr lang="en-US" altLang="zh-CN" dirty="0" smtClean="0"/>
              <a:t>d</a:t>
            </a:r>
            <a:r>
              <a:rPr lang="en-US" altLang="zh-CN" sz="3200" baseline="-18000" dirty="0" smtClean="0"/>
              <a:t>i</a:t>
            </a:r>
            <a:r>
              <a:rPr lang="zh-CN" altLang="en-US" dirty="0" smtClean="0"/>
              <a:t>叫做一个</a:t>
            </a:r>
            <a:r>
              <a:rPr lang="zh-CN" altLang="en-US" dirty="0" smtClean="0">
                <a:solidFill>
                  <a:srgbClr val="0000FF"/>
                </a:solidFill>
              </a:rPr>
              <a:t>分量（</a:t>
            </a:r>
            <a:r>
              <a:rPr lang="en-US" altLang="zh-CN" dirty="0" smtClean="0">
                <a:solidFill>
                  <a:srgbClr val="0000FF"/>
                </a:solidFill>
              </a:rPr>
              <a:t>component</a:t>
            </a:r>
            <a:r>
              <a:rPr lang="zh-CN" altLang="en-US" dirty="0" smtClean="0">
                <a:solidFill>
                  <a:srgbClr val="0000FF"/>
                </a:solidFill>
              </a:rPr>
              <a:t>）</a:t>
            </a:r>
          </a:p>
          <a:p>
            <a:pPr lvl="1"/>
            <a:r>
              <a:rPr lang="zh-CN" altLang="en-US" dirty="0" smtClean="0"/>
              <a:t>若</a:t>
            </a:r>
            <a:r>
              <a:rPr lang="en-US" altLang="zh-CN" dirty="0" smtClean="0"/>
              <a:t>D</a:t>
            </a:r>
            <a:r>
              <a:rPr lang="en-US" altLang="zh-CN" sz="3200" baseline="-18000" dirty="0" smtClean="0"/>
              <a:t>i</a:t>
            </a:r>
            <a:r>
              <a:rPr lang="zh-CN" altLang="en-US" dirty="0" smtClean="0"/>
              <a:t>的基数为</a:t>
            </a:r>
            <a:r>
              <a:rPr lang="en-US" altLang="zh-CN" dirty="0" smtClean="0"/>
              <a:t>m</a:t>
            </a:r>
            <a:r>
              <a:rPr lang="en-US" altLang="zh-CN" sz="3200" baseline="-18000" dirty="0" smtClean="0"/>
              <a:t>i</a:t>
            </a:r>
            <a:r>
              <a:rPr lang="en-US" altLang="zh-CN" dirty="0" smtClean="0"/>
              <a:t>，</a:t>
            </a:r>
            <a:r>
              <a:rPr lang="zh-CN" altLang="en-US" dirty="0" smtClean="0"/>
              <a:t>则笛卡尔积的基数为</a:t>
            </a:r>
            <a:r>
              <a:rPr lang="en-US" altLang="zh-CN" dirty="0" smtClean="0"/>
              <a:t>m</a:t>
            </a:r>
            <a:r>
              <a:rPr lang="en-US" altLang="zh-CN" baseline="-25000" dirty="0"/>
              <a:t>1</a:t>
            </a:r>
            <a:r>
              <a:rPr lang="en-US" altLang="zh-CN" dirty="0" smtClean="0"/>
              <a:t>*m</a:t>
            </a:r>
            <a:r>
              <a:rPr lang="en-US" altLang="zh-CN" baseline="-25000" dirty="0" smtClean="0"/>
              <a:t>2</a:t>
            </a:r>
            <a:r>
              <a:rPr lang="en-US" altLang="zh-CN" dirty="0" smtClean="0"/>
              <a:t>*…*</a:t>
            </a:r>
            <a:r>
              <a:rPr lang="en-US" altLang="zh-CN" dirty="0" err="1" smtClean="0"/>
              <a:t>m</a:t>
            </a:r>
            <a:r>
              <a:rPr lang="en-US" altLang="zh-CN" baseline="-25000" dirty="0" err="1" smtClean="0"/>
              <a:t>n</a:t>
            </a:r>
            <a:endParaRPr lang="en-US" altLang="zh-CN" baseline="-25000" dirty="0" smtClean="0"/>
          </a:p>
        </p:txBody>
      </p:sp>
    </p:spTree>
    <p:extLst>
      <p:ext uri="{BB962C8B-B14F-4D97-AF65-F5344CB8AC3E}">
        <p14:creationId xmlns:p14="http://schemas.microsoft.com/office/powerpoint/2010/main" val="157098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animEffect transition="in" filter="wipe(down)">
                                      <p:cBhvr>
                                        <p:cTn id="7" dur="500"/>
                                        <p:tgtEl>
                                          <p:spTgt spid="174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0">
                                            <p:txEl>
                                              <p:pRg st="4" end="4"/>
                                            </p:txEl>
                                          </p:spTgt>
                                        </p:tgtEl>
                                        <p:attrNameLst>
                                          <p:attrName>style.visibility</p:attrName>
                                        </p:attrNameLst>
                                      </p:cBhvr>
                                      <p:to>
                                        <p:strVal val="visible"/>
                                      </p:to>
                                    </p:set>
                                    <p:animEffect transition="in" filter="wipe(down)">
                                      <p:cBhvr>
                                        <p:cTn id="12" dur="500"/>
                                        <p:tgtEl>
                                          <p:spTgt spid="174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0">
                                            <p:txEl>
                                              <p:pRg st="5" end="5"/>
                                            </p:txEl>
                                          </p:spTgt>
                                        </p:tgtEl>
                                        <p:attrNameLst>
                                          <p:attrName>style.visibility</p:attrName>
                                        </p:attrNameLst>
                                      </p:cBhvr>
                                      <p:to>
                                        <p:strVal val="visible"/>
                                      </p:to>
                                    </p:set>
                                    <p:animEffect transition="in" filter="wipe(down)">
                                      <p:cBhvr>
                                        <p:cTn id="17" dur="500"/>
                                        <p:tgtEl>
                                          <p:spTgt spid="174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0135" y="228600"/>
            <a:ext cx="739902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4000" dirty="0">
                <a:sym typeface="+mn-ea"/>
              </a:rPr>
              <a:t>连接： </a:t>
            </a:r>
            <a:r>
              <a:rPr lang="el-GR" altLang="zh-CN" sz="4000" dirty="0">
                <a:solidFill>
                  <a:srgbClr val="000099"/>
                </a:solidFill>
                <a:latin typeface="宋体" panose="02010600030101010101" pitchFamily="2" charset="-122"/>
                <a:sym typeface="+mn-ea"/>
              </a:rPr>
              <a:t>θ</a:t>
            </a:r>
            <a:r>
              <a:rPr lang="zh-CN" altLang="en-US" sz="4000" dirty="0">
                <a:sym typeface="+mn-ea"/>
              </a:rPr>
              <a:t>连接</a:t>
            </a:r>
            <a:r>
              <a:rPr kumimoji="0" lang="en-US" altLang="zh-CN" sz="4000" b="0" i="0" u="none" strike="noStrike" kern="1200" cap="all" spc="50" normalizeH="0" baseline="0" noProof="1">
                <a:ln>
                  <a:noFill/>
                </a:ln>
                <a:solidFill>
                  <a:schemeClr val="tx1"/>
                </a:solidFill>
                <a:effectLst/>
                <a:uLnTx/>
                <a:uFillTx/>
                <a:latin typeface="+mj-lt"/>
                <a:ea typeface="+mj-ea"/>
                <a:cs typeface="+mj-cs"/>
                <a:sym typeface="+mn-ea"/>
              </a:rPr>
              <a:t>  </a:t>
            </a:r>
            <a:endParaRPr kumimoji="0" lang="en-US" altLang="zh-CN" sz="4000" b="1" i="1" u="none" strike="noStrike" kern="1200" cap="all" spc="50" normalizeH="0" baseline="-25000" noProof="1">
              <a:ln>
                <a:noFill/>
              </a:ln>
              <a:solidFill>
                <a:schemeClr val="tx1"/>
              </a:solidFill>
              <a:effectLst/>
              <a:uLnTx/>
              <a:uFillTx/>
              <a:latin typeface="+mj-lt"/>
              <a:ea typeface="+mj-ea"/>
              <a:cs typeface="+mj-cs"/>
              <a:sym typeface="+mn-ea"/>
            </a:endParaRPr>
          </a:p>
        </p:txBody>
      </p:sp>
      <p:sp>
        <p:nvSpPr>
          <p:cNvPr id="3" name="内容占位符 2"/>
          <p:cNvSpPr>
            <a:spLocks noGrp="1"/>
          </p:cNvSpPr>
          <p:nvPr>
            <p:ph sz="quarter" idx="4294967295"/>
          </p:nvPr>
        </p:nvSpPr>
        <p:spPr>
          <a:xfrm>
            <a:off x="278764" y="1439863"/>
            <a:ext cx="8865235" cy="4114800"/>
          </a:xfrm>
        </p:spPr>
        <p:txBody>
          <a:bodyPr vert="horz" wrap="square" lIns="91440" tIns="45720" rIns="91440" bIns="45720" numCol="1" rtlCol="0" anchor="t" anchorCtr="0" compatLnSpc="1">
            <a:normAutofit/>
          </a:bodyPr>
          <a:lstStyle/>
          <a:p>
            <a:pPr marL="742950" marR="0" lvl="1"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sz="3200" b="0" i="0" u="none" strike="noStrike" kern="1200" cap="none" spc="30" normalizeH="0" baseline="0" noProof="0" dirty="0" smtClean="0">
                <a:ln>
                  <a:noFill/>
                </a:ln>
                <a:solidFill>
                  <a:schemeClr val="tx1"/>
                </a:solidFill>
                <a:effectLst/>
                <a:uLnTx/>
                <a:uFillTx/>
                <a:latin typeface="+mn-lt"/>
                <a:ea typeface="+mn-ea"/>
                <a:cs typeface="+mn-cs"/>
              </a:rPr>
              <a:t>Example</a:t>
            </a: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r>
              <a:rPr kumimoji="0" lang="en-US" altLang="zh-CN" b="0" i="0" u="none" strike="noStrike" kern="1200" cap="none" spc="30" normalizeH="0" baseline="0" noProof="0" dirty="0">
                <a:ln>
                  <a:noFill/>
                </a:ln>
                <a:solidFill>
                  <a:schemeClr val="tx1"/>
                </a:solidFill>
                <a:effectLst/>
                <a:uLnTx/>
                <a:uFillTx/>
                <a:ea typeface="+mn-ea"/>
                <a:cs typeface="+mn-cs"/>
                <a:sym typeface="Symbol" panose="05050102010706020507"/>
              </a:rPr>
              <a:t></a:t>
            </a:r>
            <a:r>
              <a:rPr kumimoji="0" lang="en-US" altLang="zh-CN" b="0" i="0" u="none" strike="noStrike" kern="1200" cap="none" spc="30" normalizeH="0" baseline="-25000" noProof="0" dirty="0">
                <a:ln>
                  <a:noFill/>
                </a:ln>
                <a:solidFill>
                  <a:schemeClr val="tx1"/>
                </a:solidFill>
                <a:effectLst/>
                <a:uLnTx/>
                <a:uFillTx/>
                <a:ea typeface="+mn-ea"/>
                <a:cs typeface="+mn-cs"/>
                <a:sym typeface="Symbol" panose="05050102010706020507"/>
              </a:rPr>
              <a:t>studioname=name and title='Star Wars'</a:t>
            </a:r>
            <a:r>
              <a:rPr kumimoji="0" lang="en-US" altLang="zh-CN" b="0" i="0" u="none" strike="noStrike" kern="1200" cap="none" spc="30" normalizeH="0" baseline="0" noProof="0" dirty="0">
                <a:ln>
                  <a:noFill/>
                </a:ln>
                <a:solidFill>
                  <a:schemeClr val="tx1"/>
                </a:solidFill>
                <a:effectLst/>
                <a:uLnTx/>
                <a:uFillTx/>
                <a:ea typeface="+mn-ea"/>
                <a:cs typeface="+mn-cs"/>
                <a:sym typeface="Symbol" panose="05050102010706020507"/>
              </a:rPr>
              <a:t>(</a:t>
            </a:r>
            <a:r>
              <a:rPr kumimoji="0" lang="en-US" altLang="zh-CN" b="0" i="0" u="none" strike="noStrike" kern="1200" cap="none" spc="0" normalizeH="0" baseline="0" noProof="0" dirty="0">
                <a:ln>
                  <a:noFill/>
                </a:ln>
                <a:solidFill>
                  <a:schemeClr val="tx1"/>
                </a:solidFill>
                <a:effectLst/>
                <a:uLnTx/>
                <a:uFillTx/>
                <a:ea typeface="+mn-ea"/>
                <a:cs typeface="+mn-cs"/>
                <a:sym typeface="Symbol" panose="05050102010706020507"/>
              </a:rPr>
              <a:t>movies  studio</a:t>
            </a:r>
            <a:r>
              <a:rPr kumimoji="0" lang="en-US" altLang="zh-CN" b="0" i="0" u="none" strike="noStrike" kern="1200" cap="none" spc="30" normalizeH="0" baseline="0" noProof="0" dirty="0">
                <a:ln>
                  <a:noFill/>
                </a:ln>
                <a:solidFill>
                  <a:schemeClr val="tx1"/>
                </a:solidFill>
                <a:effectLst/>
                <a:uLnTx/>
                <a:uFillTx/>
                <a:ea typeface="+mn-ea"/>
                <a:cs typeface="+mn-cs"/>
                <a:sym typeface="Symbol" panose="05050102010706020507"/>
              </a:rPr>
              <a:t>)</a:t>
            </a:r>
          </a:p>
          <a:p>
            <a:pPr marL="1200150" lvl="2" indent="-285750" algn="l" eaLnBrk="0" hangingPunct="0">
              <a:spcAft>
                <a:spcPts val="600"/>
              </a:spcAft>
              <a:buClr>
                <a:schemeClr val="tx2"/>
              </a:buClr>
              <a:buSzTx/>
              <a:buFont typeface="Arial" panose="020B0604020202020204" pitchFamily="34" charset="0"/>
              <a:buChar char="•"/>
              <a:defRPr/>
            </a:pPr>
            <a:r>
              <a:rPr lang="en-US" altLang="zh-CN" sz="2800" spc="30" dirty="0" smtClean="0">
                <a:sym typeface="Symbol" panose="05050102010706020507"/>
              </a:rPr>
              <a:t></a:t>
            </a:r>
            <a:r>
              <a:rPr lang="en-US" altLang="zh-CN" sz="1800" spc="30" baseline="-25000" dirty="0" smtClean="0">
                <a:sym typeface="Symbol" panose="05050102010706020507"/>
              </a:rPr>
              <a:t>title=‘Star Wars’</a:t>
            </a:r>
            <a:r>
              <a:rPr lang="en-US" altLang="zh-CN" sz="1800" spc="30" dirty="0" smtClean="0">
                <a:sym typeface="Symbol" panose="05050102010706020507"/>
              </a:rPr>
              <a:t> </a:t>
            </a:r>
            <a:r>
              <a:rPr lang="en-US" altLang="zh-CN" sz="1800" spc="30" dirty="0">
                <a:sym typeface="Symbol" panose="05050102010706020507"/>
              </a:rPr>
              <a:t>(</a:t>
            </a:r>
            <a:r>
              <a:rPr kumimoji="0" lang="en-US" altLang="zh-CN" b="0" i="0" u="none" strike="noStrike" kern="1200" cap="none" spc="0" normalizeH="0" baseline="0" noProof="0" dirty="0" smtClean="0">
                <a:ln>
                  <a:noFill/>
                </a:ln>
                <a:solidFill>
                  <a:schemeClr val="tx1"/>
                </a:solidFill>
                <a:effectLst/>
                <a:uLnTx/>
                <a:uFillTx/>
                <a:ea typeface="+mn-ea"/>
                <a:cs typeface="+mn-cs"/>
                <a:sym typeface="Symbol" panose="05050102010706020507"/>
              </a:rPr>
              <a:t>movies </a:t>
            </a:r>
            <a:r>
              <a:rPr kumimoji="0" lang="en-US" altLang="zh-CN"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mn-ea"/>
              </a:rPr>
              <a:t>⋈</a:t>
            </a:r>
            <a:r>
              <a:rPr kumimoji="0" lang="en-US" altLang="zh-CN" b="0" i="0" u="none" strike="noStrike" kern="1200" cap="none" spc="0" normalizeH="0" baseline="0" noProof="0" dirty="0">
                <a:ln>
                  <a:noFill/>
                </a:ln>
                <a:solidFill>
                  <a:schemeClr val="tx1"/>
                </a:solidFill>
                <a:effectLst/>
                <a:uLnTx/>
                <a:uFillTx/>
                <a:ea typeface="+mn-ea"/>
                <a:cs typeface="+mn-cs"/>
                <a:sym typeface="Symbol" panose="05050102010706020507"/>
              </a:rPr>
              <a:t> </a:t>
            </a:r>
            <a:r>
              <a:rPr kumimoji="0" lang="en-US" altLang="zh-CN" b="1" i="0" u="none" strike="noStrike" kern="1200" cap="none" spc="30" normalizeH="0" baseline="-25000" noProof="0" dirty="0" err="1" smtClean="0">
                <a:ln>
                  <a:noFill/>
                </a:ln>
                <a:solidFill>
                  <a:schemeClr val="tx1"/>
                </a:solidFill>
                <a:effectLst/>
                <a:uLnTx/>
                <a:uFillTx/>
                <a:ea typeface="+mn-ea"/>
                <a:cs typeface="+mn-cs"/>
                <a:sym typeface="Symbol" panose="05050102010706020507"/>
              </a:rPr>
              <a:t>studioname</a:t>
            </a:r>
            <a:r>
              <a:rPr kumimoji="0" lang="en-US" altLang="zh-CN" b="1" i="0" u="none" strike="noStrike" kern="1200" cap="none" spc="30" normalizeH="0" baseline="-25000" noProof="0" dirty="0" smtClean="0">
                <a:ln>
                  <a:noFill/>
                </a:ln>
                <a:solidFill>
                  <a:schemeClr val="tx1"/>
                </a:solidFill>
                <a:effectLst/>
                <a:uLnTx/>
                <a:uFillTx/>
                <a:ea typeface="+mn-ea"/>
                <a:cs typeface="+mn-cs"/>
                <a:sym typeface="Symbol" panose="05050102010706020507"/>
              </a:rPr>
              <a:t>=name </a:t>
            </a:r>
            <a:r>
              <a:rPr kumimoji="0" lang="en-US" altLang="zh-CN" b="0" i="0" u="none" strike="noStrike" kern="1200" cap="none" spc="0" normalizeH="0" baseline="0" noProof="0" dirty="0" smtClean="0">
                <a:ln>
                  <a:noFill/>
                </a:ln>
                <a:solidFill>
                  <a:schemeClr val="tx1"/>
                </a:solidFill>
                <a:effectLst/>
                <a:uLnTx/>
                <a:uFillTx/>
                <a:ea typeface="+mn-ea"/>
                <a:cs typeface="+mn-cs"/>
                <a:sym typeface="Symbol" panose="05050102010706020507"/>
              </a:rPr>
              <a:t>studio)</a:t>
            </a:r>
            <a:endParaRPr kumimoji="0" lang="en-US" altLang="zh-CN" b="0" i="0" u="none" strike="noStrike" kern="1200" cap="none" spc="0" normalizeH="0" baseline="0" noProof="0" dirty="0">
              <a:ln>
                <a:noFill/>
              </a:ln>
              <a:solidFill>
                <a:schemeClr val="tx1"/>
              </a:solidFill>
              <a:effectLst/>
              <a:uLnTx/>
              <a:uFillTx/>
              <a:ea typeface="+mn-ea"/>
              <a:cs typeface="+mn-cs"/>
              <a:sym typeface="Symbol" panose="05050102010706020507"/>
            </a:endParaRP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endParaRPr>
          </a:p>
          <a:p>
            <a:pPr marL="1200150" marR="0" lvl="2" indent="-28575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en-US" altLang="zh-CN" sz="1700" b="0" i="0" u="none" strike="noStrike" kern="1200" cap="none" spc="30" normalizeH="0" baseline="0" noProof="0" dirty="0">
              <a:ln>
                <a:noFill/>
              </a:ln>
              <a:solidFill>
                <a:schemeClr val="tx1"/>
              </a:solidFill>
              <a:effectLst/>
              <a:uLnTx/>
              <a:uFillTx/>
              <a:latin typeface="+mn-lt"/>
              <a:ea typeface="+mn-ea"/>
              <a:cs typeface="+mn-cs"/>
              <a:sym typeface="Symbol" panose="05050102010706020507"/>
            </a:endParaRPr>
          </a:p>
        </p:txBody>
      </p:sp>
      <p:pic>
        <p:nvPicPr>
          <p:cNvPr id="57347" name="图片 3"/>
          <p:cNvPicPr>
            <a:picLocks noChangeAspect="1"/>
          </p:cNvPicPr>
          <p:nvPr/>
        </p:nvPicPr>
        <p:blipFill>
          <a:blip r:embed="rId2"/>
          <a:stretch>
            <a:fillRect/>
          </a:stretch>
        </p:blipFill>
        <p:spPr>
          <a:xfrm>
            <a:off x="107504" y="4077072"/>
            <a:ext cx="8415135" cy="648072"/>
          </a:xfrm>
          <a:prstGeom prst="rect">
            <a:avLst/>
          </a:prstGeom>
          <a:noFill/>
          <a:ln w="9525">
            <a:noFill/>
          </a:ln>
        </p:spPr>
      </p:pic>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90</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906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smtClean="0">
                <a:latin typeface="Tahoma" panose="020B0604030504040204" pitchFamily="34" charset="0"/>
                <a:ea typeface="宋体" panose="02010600030101010101" pitchFamily="2" charset="-122"/>
                <a:cs typeface="+mn-cs"/>
              </a:rPr>
              <a:t>91</a:t>
            </a:fld>
            <a:endParaRPr lang="zh-CN" altLang="en-US" strike="noStrike" noProof="1">
              <a:latin typeface="Times New Roman" panose="02020603050405020304" pitchFamily="18" charset="0"/>
              <a:ea typeface="宋体" panose="02010600030101010101" pitchFamily="2" charset="-122"/>
            </a:endParaRPr>
          </a:p>
        </p:txBody>
      </p:sp>
      <p:sp>
        <p:nvSpPr>
          <p:cNvPr id="6" name="Oval Callout 9"/>
          <p:cNvSpPr/>
          <p:nvPr/>
        </p:nvSpPr>
        <p:spPr>
          <a:xfrm>
            <a:off x="4880454" y="4899819"/>
            <a:ext cx="3799517" cy="1438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dirty="0" smtClean="0">
                <a:latin typeface="微软雅黑" panose="020B0503020204020204" pitchFamily="34" charset="-122"/>
                <a:ea typeface="微软雅黑" panose="020B0503020204020204" pitchFamily="34" charset="-122"/>
              </a:rPr>
              <a:t>连接条件运算符是＝，称为</a:t>
            </a:r>
            <a:r>
              <a:rPr lang="zh-CN" altLang="en-US" dirty="0" smtClean="0">
                <a:solidFill>
                  <a:srgbClr val="FF0000"/>
                </a:solidFill>
                <a:latin typeface="微软雅黑" panose="020B0503020204020204" pitchFamily="34" charset="-122"/>
                <a:ea typeface="微软雅黑" panose="020B0503020204020204" pitchFamily="34" charset="-122"/>
              </a:rPr>
              <a:t>等值连接</a:t>
            </a:r>
            <a:endParaRPr lang="en-US"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Group 186"/>
          <p:cNvGraphicFramePr>
            <a:graphicFrameLocks noGrp="1"/>
          </p:cNvGraphicFramePr>
          <p:nvPr/>
        </p:nvGraphicFramePr>
        <p:xfrm>
          <a:off x="1274763" y="1412875"/>
          <a:ext cx="1733550" cy="2254250"/>
        </p:xfrm>
        <a:graphic>
          <a:graphicData uri="http://schemas.openxmlformats.org/drawingml/2006/table">
            <a:tbl>
              <a:tblPr/>
              <a:tblGrid>
                <a:gridCol w="582612">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60388">
                  <a:extLst>
                    <a:ext uri="{9D8B030D-6E8A-4147-A177-3AD203B41FA5}">
                      <a16:colId xmlns:a16="http://schemas.microsoft.com/office/drawing/2014/main" val="20002"/>
                    </a:ext>
                  </a:extLst>
                </a:gridCol>
              </a:tblGrid>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A</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a2</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b2</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38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a3</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c3</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9538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a4</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b2</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c5</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a5</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bl>
          </a:graphicData>
        </a:graphic>
      </p:graphicFrame>
      <p:graphicFrame>
        <p:nvGraphicFramePr>
          <p:cNvPr id="8" name="Group 188"/>
          <p:cNvGraphicFramePr>
            <a:graphicFrameLocks noGrp="1"/>
          </p:cNvGraphicFramePr>
          <p:nvPr/>
        </p:nvGraphicFramePr>
        <p:xfrm>
          <a:off x="1274763" y="4005263"/>
          <a:ext cx="2276475" cy="2254250"/>
        </p:xfrm>
        <a:graphic>
          <a:graphicData uri="http://schemas.openxmlformats.org/drawingml/2006/table">
            <a:tbl>
              <a:tblPr/>
              <a:tblGrid>
                <a:gridCol w="560387">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76263">
                  <a:extLst>
                    <a:ext uri="{9D8B030D-6E8A-4147-A177-3AD203B41FA5}">
                      <a16:colId xmlns:a16="http://schemas.microsoft.com/office/drawing/2014/main" val="20003"/>
                    </a:ext>
                  </a:extLst>
                </a:gridCol>
              </a:tblGrid>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rgbClr val="9900CC"/>
                          </a:solidFill>
                          <a:effectLst/>
                          <a:latin typeface="Franklin Gothic Book" pitchFamily="34" charset="0"/>
                          <a:ea typeface="黑体" pitchFamily="2" charset="-122"/>
                          <a:sym typeface="Calibri" pitchFamily="34" charset="0"/>
                        </a:rPr>
                        <a:t>B</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D</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E</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d1</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e1</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d2</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e2</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38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c3</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d3</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e3</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38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d4</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e4</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72">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T="45744" marB="4574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dirty="0" smtClean="0">
                          <a:ln>
                            <a:noFill/>
                          </a:ln>
                          <a:solidFill>
                            <a:srgbClr val="FF0000"/>
                          </a:solidFill>
                          <a:effectLst/>
                          <a:latin typeface="Franklin Gothic Book" pitchFamily="34" charset="0"/>
                          <a:ea typeface="黑体" pitchFamily="2" charset="-122"/>
                          <a:sym typeface="Calibri" pitchFamily="34" charset="0"/>
                        </a:rPr>
                        <a:t>d5</a:t>
                      </a:r>
                    </a:p>
                  </a:txBody>
                  <a:tcPr marT="45744" marB="4574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8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e5</a:t>
                      </a:r>
                    </a:p>
                  </a:txBody>
                  <a:tcPr marT="45744" marB="4574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Text Box 113"/>
          <p:cNvSpPr txBox="1">
            <a:spLocks noChangeArrowheads="1"/>
          </p:cNvSpPr>
          <p:nvPr/>
        </p:nvSpPr>
        <p:spPr bwMode="auto">
          <a:xfrm>
            <a:off x="482600" y="141287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R</a:t>
            </a:r>
          </a:p>
        </p:txBody>
      </p:sp>
      <p:sp>
        <p:nvSpPr>
          <p:cNvPr id="10" name="Text Box 114"/>
          <p:cNvSpPr txBox="1">
            <a:spLocks noChangeArrowheads="1"/>
          </p:cNvSpPr>
          <p:nvPr/>
        </p:nvSpPr>
        <p:spPr bwMode="auto">
          <a:xfrm>
            <a:off x="554038" y="39338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a:latin typeface="Tahoma" panose="020B0604030504040204" pitchFamily="34" charset="0"/>
              </a:rPr>
              <a:t>S</a:t>
            </a:r>
          </a:p>
        </p:txBody>
      </p:sp>
      <p:graphicFrame>
        <p:nvGraphicFramePr>
          <p:cNvPr id="11" name="Group 185"/>
          <p:cNvGraphicFramePr>
            <a:graphicFrameLocks noGrp="1"/>
          </p:cNvGraphicFramePr>
          <p:nvPr/>
        </p:nvGraphicFramePr>
        <p:xfrm>
          <a:off x="4370388" y="2420938"/>
          <a:ext cx="3830637" cy="2263774"/>
        </p:xfrm>
        <a:graphic>
          <a:graphicData uri="http://schemas.openxmlformats.org/drawingml/2006/table">
            <a:tbl>
              <a:tblPr/>
              <a:tblGrid>
                <a:gridCol w="492125">
                  <a:extLst>
                    <a:ext uri="{9D8B030D-6E8A-4147-A177-3AD203B41FA5}">
                      <a16:colId xmlns:a16="http://schemas.microsoft.com/office/drawing/2014/main" val="20000"/>
                    </a:ext>
                  </a:extLst>
                </a:gridCol>
                <a:gridCol w="595312">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95313">
                  <a:extLst>
                    <a:ext uri="{9D8B030D-6E8A-4147-A177-3AD203B41FA5}">
                      <a16:colId xmlns:a16="http://schemas.microsoft.com/office/drawing/2014/main" val="20004"/>
                    </a:ext>
                  </a:extLst>
                </a:gridCol>
                <a:gridCol w="449262">
                  <a:extLst>
                    <a:ext uri="{9D8B030D-6E8A-4147-A177-3AD203B41FA5}">
                      <a16:colId xmlns:a16="http://schemas.microsoft.com/office/drawing/2014/main" val="20005"/>
                    </a:ext>
                  </a:extLst>
                </a:gridCol>
                <a:gridCol w="479425">
                  <a:extLst>
                    <a:ext uri="{9D8B030D-6E8A-4147-A177-3AD203B41FA5}">
                      <a16:colId xmlns:a16="http://schemas.microsoft.com/office/drawing/2014/main" val="20006"/>
                    </a:ext>
                  </a:extLst>
                </a:gridCol>
              </a:tblGrid>
              <a:tr h="232174">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A</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R.B</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R.C</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S.B</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S.C</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D</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0000CC"/>
                          </a:solidFill>
                          <a:effectLst/>
                          <a:latin typeface="Franklin Gothic Book" pitchFamily="34" charset="0"/>
                          <a:ea typeface="黑体" pitchFamily="2" charset="-122"/>
                          <a:sym typeface="Calibri" pitchFamily="34" charset="0"/>
                        </a:rPr>
                        <a:t>E</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3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e1</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3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a1</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c2</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d4</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e4</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3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a3</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e3</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3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a5</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d2</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e2</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32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a5</a:t>
                      </a:r>
                    </a:p>
                  </a:txBody>
                  <a:tcPr marL="91435" marR="91435" marT="29014" marB="2901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dirty="0" smtClean="0">
                          <a:ln>
                            <a:noFill/>
                          </a:ln>
                          <a:solidFill>
                            <a:srgbClr val="9900CC"/>
                          </a:solidFill>
                          <a:effectLst/>
                          <a:latin typeface="Franklin Gothic Book" pitchFamily="34" charset="0"/>
                          <a:ea typeface="黑体" pitchFamily="2" charset="-122"/>
                          <a:sym typeface="Calibri" pitchFamily="34" charset="0"/>
                        </a:rPr>
                        <a:t>c1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b3</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9900CC"/>
                          </a:solidFill>
                          <a:effectLst/>
                          <a:latin typeface="Franklin Gothic Book" pitchFamily="34" charset="0"/>
                          <a:ea typeface="黑体" pitchFamily="2" charset="-122"/>
                          <a:sym typeface="Calibri" pitchFamily="34" charset="0"/>
                        </a:rPr>
                        <a:t>c1</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smtClean="0">
                          <a:ln>
                            <a:noFill/>
                          </a:ln>
                          <a:solidFill>
                            <a:srgbClr val="FF0000"/>
                          </a:solidFill>
                          <a:effectLst/>
                          <a:latin typeface="Franklin Gothic Book" pitchFamily="34" charset="0"/>
                          <a:ea typeface="黑体" pitchFamily="2" charset="-122"/>
                          <a:sym typeface="Calibri" pitchFamily="34" charset="0"/>
                        </a:rPr>
                        <a:t>d5</a:t>
                      </a:r>
                    </a:p>
                  </a:txBody>
                  <a:tcPr marL="91435" marR="91435" marT="29014" marB="2901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altLang="zh-CN" sz="1100" b="1" i="0" u="none" strike="noStrike" cap="none" normalizeH="0" baseline="0" dirty="0" smtClean="0">
                          <a:ln>
                            <a:noFill/>
                          </a:ln>
                          <a:solidFill>
                            <a:srgbClr val="FF0000"/>
                          </a:solidFill>
                          <a:effectLst/>
                          <a:latin typeface="Franklin Gothic Book" pitchFamily="34" charset="0"/>
                          <a:ea typeface="黑体" pitchFamily="2" charset="-122"/>
                          <a:sym typeface="Calibri" pitchFamily="34" charset="0"/>
                        </a:rPr>
                        <a:t>e5</a:t>
                      </a:r>
                    </a:p>
                  </a:txBody>
                  <a:tcPr marL="91435" marR="91435" marT="29014" marB="2901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 name="Text Box 175"/>
          <p:cNvSpPr txBox="1">
            <a:spLocks noChangeArrowheads="1"/>
          </p:cNvSpPr>
          <p:nvPr/>
        </p:nvSpPr>
        <p:spPr bwMode="auto">
          <a:xfrm>
            <a:off x="5076056" y="1898054"/>
            <a:ext cx="25202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1400" b="1" dirty="0" smtClean="0">
                <a:latin typeface="Tahoma" panose="020B0604030504040204" pitchFamily="34" charset="0"/>
              </a:rPr>
              <a:t>R.B=S.B </a:t>
            </a:r>
            <a:r>
              <a:rPr kumimoji="1" lang="en-US" altLang="zh-CN" sz="1400" dirty="0" smtClean="0">
                <a:latin typeface="Tahoma" panose="020B0604030504040204" pitchFamily="34" charset="0"/>
              </a:rPr>
              <a:t>and R.C = S.C</a:t>
            </a:r>
            <a:endParaRPr kumimoji="1" lang="en-US" altLang="zh-CN" sz="1400" b="1" dirty="0">
              <a:latin typeface="Tahoma" panose="020B0604030504040204" pitchFamily="34" charset="0"/>
            </a:endParaRPr>
          </a:p>
        </p:txBody>
      </p:sp>
      <p:sp>
        <p:nvSpPr>
          <p:cNvPr id="13" name="Text Box 2"/>
          <p:cNvSpPr txBox="1">
            <a:spLocks noChangeArrowheads="1"/>
          </p:cNvSpPr>
          <p:nvPr/>
        </p:nvSpPr>
        <p:spPr bwMode="auto">
          <a:xfrm>
            <a:off x="4377140" y="1565376"/>
            <a:ext cx="365124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spcBef>
                <a:spcPct val="10000"/>
              </a:spcBef>
              <a:spcAft>
                <a:spcPct val="10000"/>
              </a:spcAft>
              <a:defRPr/>
            </a:pPr>
            <a:r>
              <a:rPr kumimoji="1" lang="en-US" altLang="zh-CN" sz="3000" b="1" dirty="0" smtClean="0">
                <a:solidFill>
                  <a:srgbClr val="990099"/>
                </a:solidFill>
                <a:effectLst>
                  <a:outerShdw blurRad="38100" dist="38100" dir="2700000" algn="tl">
                    <a:srgbClr val="C0C0C0"/>
                  </a:outerShdw>
                </a:effectLst>
                <a:latin typeface="宋体" pitchFamily="2" charset="-122"/>
              </a:rPr>
              <a:t>R</a:t>
            </a:r>
            <a:r>
              <a:rPr lang="en-US" altLang="zh-CN" sz="3200" cap="all" spc="50" dirty="0">
                <a:solidFill>
                  <a:srgbClr val="0000FF"/>
                </a:solidFill>
                <a:latin typeface="Lucida Sans Unicode" panose="020B0602030504020204" pitchFamily="34" charset="0"/>
                <a:sym typeface="+mn-ea"/>
              </a:rPr>
              <a:t> ⋈ </a:t>
            </a:r>
            <a:r>
              <a:rPr lang="en-US" altLang="zh-CN" sz="3200" cap="all" spc="50" dirty="0" smtClean="0">
                <a:solidFill>
                  <a:srgbClr val="0000FF"/>
                </a:solidFill>
                <a:latin typeface="Lucida Sans Unicode" panose="020B0602030504020204" pitchFamily="34" charset="0"/>
                <a:sym typeface="+mn-ea"/>
              </a:rPr>
              <a:t>              </a:t>
            </a:r>
            <a:r>
              <a:rPr kumimoji="1" lang="en-US" altLang="zh-CN" sz="3000" b="1" dirty="0" smtClean="0">
                <a:solidFill>
                  <a:srgbClr val="990099"/>
                </a:solidFill>
                <a:effectLst>
                  <a:outerShdw blurRad="38100" dist="38100" dir="2700000" algn="tl">
                    <a:srgbClr val="C0C0C0"/>
                  </a:outerShdw>
                </a:effectLst>
                <a:latin typeface="宋体" pitchFamily="2" charset="-122"/>
              </a:rPr>
              <a:t>S</a:t>
            </a:r>
            <a:endParaRPr kumimoji="1" lang="en-US" altLang="zh-CN" sz="3000" b="1" dirty="0">
              <a:solidFill>
                <a:srgbClr val="990099"/>
              </a:solidFill>
              <a:effectLst>
                <a:outerShdw blurRad="38100" dist="38100" dir="2700000" algn="tl">
                  <a:srgbClr val="C0C0C0"/>
                </a:outerShdw>
              </a:effectLst>
              <a:latin typeface="宋体" pitchFamily="2" charset="-122"/>
            </a:endParaRPr>
          </a:p>
        </p:txBody>
      </p:sp>
      <p:sp>
        <p:nvSpPr>
          <p:cNvPr id="3" name="矩形 2"/>
          <p:cNvSpPr/>
          <p:nvPr/>
        </p:nvSpPr>
        <p:spPr>
          <a:xfrm>
            <a:off x="4139952" y="2205831"/>
            <a:ext cx="4248472" cy="2591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442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005" y="1845945"/>
            <a:ext cx="7793038" cy="784225"/>
          </a:xfrm>
        </p:spPr>
        <p:txBody>
          <a:bodyPr/>
          <a:lstStyle/>
          <a:p>
            <a:pPr algn="l"/>
            <a:r>
              <a:rPr lang="zh-CN" altLang="en-US" dirty="0"/>
              <a:t>讨论：查找每个演员所演电影的电影公司名称</a:t>
            </a:r>
          </a:p>
        </p:txBody>
      </p:sp>
      <p:sp>
        <p:nvSpPr>
          <p:cNvPr id="58372" name="TextBox 3"/>
          <p:cNvSpPr txBox="1"/>
          <p:nvPr/>
        </p:nvSpPr>
        <p:spPr>
          <a:xfrm>
            <a:off x="1196340" y="4586605"/>
            <a:ext cx="936625" cy="337185"/>
          </a:xfrm>
          <a:prstGeom prst="rect">
            <a:avLst/>
          </a:prstGeom>
          <a:noFill/>
          <a:ln w="9525">
            <a:noFill/>
          </a:ln>
        </p:spPr>
        <p:txBody>
          <a:bodyPr anchor="t">
            <a:spAutoFit/>
          </a:bodyPr>
          <a:lstStyle/>
          <a:p>
            <a:r>
              <a:rPr lang="en-US" altLang="zh-CN" sz="1600" dirty="0">
                <a:latin typeface="新宋体" panose="02010609030101010101" charset="-122"/>
                <a:ea typeface="新宋体" panose="02010609030101010101" charset="-122"/>
              </a:rPr>
              <a:t>starsIn</a:t>
            </a:r>
          </a:p>
        </p:txBody>
      </p:sp>
      <p:pic>
        <p:nvPicPr>
          <p:cNvPr id="4" name="图片 4"/>
          <p:cNvPicPr>
            <a:picLocks noChangeAspect="1"/>
          </p:cNvPicPr>
          <p:nvPr/>
        </p:nvPicPr>
        <p:blipFill>
          <a:blip r:embed="rId2"/>
          <a:stretch>
            <a:fillRect/>
          </a:stretch>
        </p:blipFill>
        <p:spPr>
          <a:xfrm>
            <a:off x="4644007" y="3225181"/>
            <a:ext cx="4415596" cy="2045292"/>
          </a:xfrm>
          <a:prstGeom prst="rect">
            <a:avLst/>
          </a:prstGeom>
          <a:noFill/>
          <a:ln w="9525">
            <a:noFill/>
          </a:ln>
        </p:spPr>
      </p:pic>
      <p:grpSp>
        <p:nvGrpSpPr>
          <p:cNvPr id="5" name="组合 4"/>
          <p:cNvGrpSpPr/>
          <p:nvPr/>
        </p:nvGrpSpPr>
        <p:grpSpPr>
          <a:xfrm>
            <a:off x="0" y="2432685"/>
            <a:ext cx="4644007" cy="2837788"/>
            <a:chOff x="372" y="4418"/>
            <a:chExt cx="8416" cy="3885"/>
          </a:xfrm>
        </p:grpSpPr>
        <p:pic>
          <p:nvPicPr>
            <p:cNvPr id="6" name="图片 3"/>
            <p:cNvPicPr>
              <a:picLocks noChangeAspect="1"/>
            </p:cNvPicPr>
            <p:nvPr/>
          </p:nvPicPr>
          <p:blipFill>
            <a:blip r:embed="rId3"/>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92</a:t>
            </a:fld>
            <a:endParaRPr lang="zh-CN" altLang="en-US" strike="noStrike" noProof="1">
              <a:latin typeface="Times New Roman" panose="02020603050405020304" pitchFamily="18" charset="0"/>
              <a:ea typeface="宋体" panose="02010600030101010101" pitchFamily="2" charset="-122"/>
            </a:endParaRPr>
          </a:p>
        </p:txBody>
      </p:sp>
      <p:sp>
        <p:nvSpPr>
          <p:cNvPr id="9" name="文本框 1"/>
          <p:cNvSpPr txBox="1"/>
          <p:nvPr/>
        </p:nvSpPr>
        <p:spPr>
          <a:xfrm>
            <a:off x="1619672" y="5694132"/>
            <a:ext cx="5766435" cy="461665"/>
          </a:xfrm>
          <a:prstGeom prst="rect">
            <a:avLst/>
          </a:prstGeom>
          <a:noFill/>
        </p:spPr>
        <p:txBody>
          <a:bodyPr wrap="square" rtlCol="0">
            <a:spAutoFit/>
          </a:bodyPr>
          <a:lstStyle/>
          <a:p>
            <a:pPr algn="l"/>
            <a:r>
              <a:rPr lang="zh-CN" altLang="en-US" dirty="0" smtClean="0"/>
              <a:t>考虑如何实现连接？</a:t>
            </a:r>
            <a:endParaRPr lang="zh-CN" altLang="en-US" dirty="0"/>
          </a:p>
        </p:txBody>
      </p:sp>
      <p:sp>
        <p:nvSpPr>
          <p:cNvPr id="10" name="内容占位符 7"/>
          <p:cNvSpPr>
            <a:spLocks noGrp="1"/>
          </p:cNvSpPr>
          <p:nvPr>
            <p:ph idx="1"/>
          </p:nvPr>
        </p:nvSpPr>
        <p:spPr>
          <a:xfrm>
            <a:off x="107504" y="5685439"/>
            <a:ext cx="8194802" cy="526446"/>
          </a:xfrm>
          <a:solidFill>
            <a:schemeClr val="accent2">
              <a:lumMod val="20000"/>
              <a:lumOff val="80000"/>
            </a:schemeClr>
          </a:solidFill>
        </p:spPr>
        <p:txBody>
          <a:bodyPr/>
          <a:lstStyle/>
          <a:p>
            <a:r>
              <a:rPr lang="en-US" altLang="zh-CN" sz="2000" noProof="0" dirty="0">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starname</a:t>
            </a:r>
            <a:r>
              <a:rPr lang="en-US" altLang="zh-CN" sz="2000" noProof="0" dirty="0" err="1">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studioname</a:t>
            </a:r>
            <a:r>
              <a:rPr lang="en-US" altLang="zh-CN" sz="2000" baseline="-25000" noProof="0" dirty="0">
                <a:ln>
                  <a:noFill/>
                </a:ln>
                <a:effectLst/>
                <a:uLnTx/>
                <a:uFillTx/>
                <a:latin typeface="+mn-lt"/>
                <a:ea typeface="+mn-ea"/>
                <a:sym typeface="Symbol" panose="05050102010706020507"/>
              </a:rPr>
              <a:t> </a:t>
            </a:r>
            <a:r>
              <a:rPr lang="en-US" altLang="zh-CN" sz="2000" noProof="0" dirty="0">
                <a:ln>
                  <a:noFill/>
                </a:ln>
                <a:effectLst/>
                <a:uLnTx/>
                <a:uFillTx/>
                <a:latin typeface="+mn-lt"/>
                <a:ea typeface="+mn-ea"/>
                <a:sym typeface="Symbol" panose="05050102010706020507"/>
              </a:rPr>
              <a:t>(  movies </a:t>
            </a:r>
            <a:r>
              <a:rPr lang="en-US" altLang="zh-CN" sz="2000" b="1" noProof="0" dirty="0" smtClean="0">
                <a:ln>
                  <a:noFill/>
                </a:ln>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sz="2000" spc="30" baseline="-25000" noProof="0" dirty="0" smtClean="0">
                <a:solidFill>
                  <a:srgbClr val="FF0000"/>
                </a:solidFill>
                <a:latin typeface="+mn-lt"/>
                <a:ea typeface="+mn-ea"/>
                <a:sym typeface="+mn-ea"/>
              </a:rPr>
              <a:t>title</a:t>
            </a:r>
            <a:r>
              <a:rPr lang="en-US" altLang="zh-CN" sz="2000" spc="30" baseline="-25000" dirty="0" smtClean="0">
                <a:solidFill>
                  <a:srgbClr val="FF0000"/>
                </a:solidFill>
                <a:latin typeface="+mn-lt"/>
                <a:ea typeface="+mn-ea"/>
                <a:sym typeface="+mn-ea"/>
              </a:rPr>
              <a:t>=</a:t>
            </a:r>
            <a:r>
              <a:rPr lang="en-US" altLang="zh-CN" sz="2000" spc="30" baseline="-25000" dirty="0" err="1" smtClean="0">
                <a:solidFill>
                  <a:srgbClr val="FF0000"/>
                </a:solidFill>
                <a:latin typeface="+mn-lt"/>
                <a:ea typeface="+mn-ea"/>
                <a:sym typeface="+mn-ea"/>
              </a:rPr>
              <a:t>movieTitle</a:t>
            </a:r>
            <a:r>
              <a:rPr lang="en-US" altLang="zh-CN" sz="2000" spc="30" baseline="-25000" dirty="0">
                <a:solidFill>
                  <a:srgbClr val="FF0000"/>
                </a:solidFill>
                <a:latin typeface="+mn-lt"/>
                <a:ea typeface="+mn-ea"/>
                <a:sym typeface="+mn-ea"/>
              </a:rPr>
              <a:t> </a:t>
            </a:r>
            <a:r>
              <a:rPr lang="en-US" altLang="zh-CN" sz="2000" spc="30" baseline="-25000" dirty="0" smtClean="0">
                <a:solidFill>
                  <a:srgbClr val="FF0000"/>
                </a:solidFill>
                <a:latin typeface="+mn-lt"/>
                <a:ea typeface="+mn-ea"/>
                <a:sym typeface="+mn-ea"/>
              </a:rPr>
              <a:t>and year=</a:t>
            </a:r>
            <a:r>
              <a:rPr lang="en-US" altLang="zh-CN" sz="2000" spc="30" baseline="-25000" dirty="0" err="1" smtClean="0">
                <a:solidFill>
                  <a:srgbClr val="FF0000"/>
                </a:solidFill>
                <a:latin typeface="+mn-lt"/>
                <a:ea typeface="+mn-ea"/>
                <a:sym typeface="+mn-ea"/>
              </a:rPr>
              <a:t>movieYear</a:t>
            </a:r>
            <a:r>
              <a:rPr lang="en-US" altLang="zh-CN" sz="2000" spc="30" dirty="0" smtClean="0">
                <a:solidFill>
                  <a:srgbClr val="FF0000"/>
                </a:solidFill>
                <a:latin typeface="+mn-lt"/>
                <a:ea typeface="+mn-ea"/>
                <a:sym typeface="+mn-ea"/>
              </a:rPr>
              <a:t> </a:t>
            </a:r>
            <a:r>
              <a:rPr lang="en-US" altLang="zh-CN" sz="2000" spc="30" dirty="0" smtClean="0">
                <a:ln>
                  <a:noFill/>
                </a:ln>
                <a:solidFill>
                  <a:srgbClr val="FF0000"/>
                </a:solidFill>
                <a:effectLst/>
                <a:uLnTx/>
                <a:uFillTx/>
                <a:latin typeface="+mn-lt"/>
                <a:ea typeface="+mn-ea"/>
                <a:sym typeface="+mn-ea"/>
              </a:rPr>
              <a:t>(</a:t>
            </a:r>
            <a:r>
              <a:rPr lang="en-US" altLang="zh-CN" sz="2000" spc="30" dirty="0" err="1" smtClean="0">
                <a:ln>
                  <a:noFill/>
                </a:ln>
                <a:solidFill>
                  <a:srgbClr val="FF0000"/>
                </a:solidFill>
                <a:effectLst/>
                <a:uLnTx/>
                <a:uFillTx/>
                <a:latin typeface="+mn-lt"/>
                <a:ea typeface="+mn-ea"/>
                <a:sym typeface="+mn-ea"/>
              </a:rPr>
              <a:t>starsIn</a:t>
            </a:r>
            <a:r>
              <a:rPr lang="en-US" altLang="zh-CN" sz="2000" spc="30" dirty="0">
                <a:ln>
                  <a:noFill/>
                </a:ln>
                <a:solidFill>
                  <a:srgbClr val="FF0000"/>
                </a:solidFill>
                <a:effectLst/>
                <a:uLnTx/>
                <a:uFillTx/>
                <a:latin typeface="+mn-lt"/>
                <a:ea typeface="+mn-ea"/>
                <a:sym typeface="+mn-ea"/>
              </a:rPr>
              <a:t>)  </a:t>
            </a:r>
            <a:r>
              <a:rPr lang="en-US" altLang="zh-CN" sz="2000" noProof="0" dirty="0">
                <a:ln>
                  <a:noFill/>
                </a:ln>
                <a:effectLst/>
                <a:uLnTx/>
                <a:uFillTx/>
                <a:latin typeface="+mn-lt"/>
                <a:ea typeface="+mn-ea"/>
                <a:sym typeface="Symbol" panose="05050102010706020507"/>
              </a:rPr>
              <a:t>)</a:t>
            </a:r>
            <a:endParaRPr lang="zh-CN" altLang="en-US" sz="2000" dirty="0"/>
          </a:p>
        </p:txBody>
      </p:sp>
    </p:spTree>
    <p:extLst>
      <p:ext uri="{BB962C8B-B14F-4D97-AF65-F5344CB8AC3E}">
        <p14:creationId xmlns:p14="http://schemas.microsoft.com/office/powerpoint/2010/main" val="36000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bg/>
                                          </p:spTgt>
                                        </p:tgtEl>
                                        <p:attrNameLst>
                                          <p:attrName>style.visibility</p:attrName>
                                        </p:attrNameLst>
                                      </p:cBhvr>
                                      <p:to>
                                        <p:strVal val="visible"/>
                                      </p:to>
                                    </p:set>
                                    <p:anim calcmode="lin" valueType="num">
                                      <p:cBhvr additive="base">
                                        <p:cTn id="17"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p:cNvSpPr>
          <p:nvPr>
            <p:ph type="title"/>
          </p:nvPr>
        </p:nvSpPr>
        <p:spPr/>
        <p:txBody>
          <a:bodyPr anchor="ctr"/>
          <a:lstStyle/>
          <a:p>
            <a:r>
              <a:rPr lang="zh-CN" dirty="0"/>
              <a:t>自然连接</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 </a:t>
            </a:r>
            <a:r>
              <a:rPr lang="en-US" altLang="zh-CN" b="1"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b="1" dirty="0">
                <a:solidFill>
                  <a:srgbClr val="0000FF"/>
                </a:solidFill>
                <a:latin typeface="Arial" panose="020B0604020202020204" pitchFamily="34" charset="0"/>
                <a:ea typeface="宋体" panose="02010600030101010101" pitchFamily="2" charset="-122"/>
                <a:sym typeface="Symbol" panose="05050102010706020507" pitchFamily="18" charset="2"/>
              </a:rPr>
              <a:t>               </a:t>
            </a:r>
            <a:r>
              <a:rPr lang="en-US" altLang="zh-CN" b="1" dirty="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b="1" dirty="0">
                <a:solidFill>
                  <a:schemeClr val="accent2"/>
                </a:solidFill>
                <a:latin typeface="Arial" panose="020B0604020202020204" pitchFamily="34" charset="0"/>
                <a:ea typeface="宋体" panose="02010600030101010101" pitchFamily="2" charset="-122"/>
                <a:sym typeface="Symbol" panose="05050102010706020507" pitchFamily="18" charset="2"/>
              </a:rPr>
              <a:t>      </a:t>
            </a:r>
            <a:endParaRPr lang="zh-CN" dirty="0"/>
          </a:p>
        </p:txBody>
      </p:sp>
      <p:sp>
        <p:nvSpPr>
          <p:cNvPr id="161795" name="文本占位符 161794"/>
          <p:cNvSpPr>
            <a:spLocks noGrp="1"/>
          </p:cNvSpPr>
          <p:nvPr>
            <p:ph type="body" idx="1"/>
          </p:nvPr>
        </p:nvSpPr>
        <p:spPr>
          <a:xfrm>
            <a:off x="533400" y="1095375"/>
            <a:ext cx="6918920" cy="3124200"/>
          </a:xfrm>
        </p:spPr>
        <p:txBody>
          <a:bodyPr/>
          <a:lstStyle/>
          <a:p>
            <a:pPr>
              <a:lnSpc>
                <a:spcPct val="130000"/>
              </a:lnSpc>
            </a:pPr>
            <a:r>
              <a:rPr lang="zh-CN" altLang="en-US" dirty="0"/>
              <a:t>设有关系</a:t>
            </a:r>
            <a:r>
              <a:rPr lang="en-US" altLang="zh-CN" dirty="0"/>
              <a:t>R</a:t>
            </a:r>
            <a:r>
              <a:rPr lang="zh-CN" altLang="en-US" dirty="0"/>
              <a:t>和</a:t>
            </a:r>
            <a:r>
              <a:rPr lang="en-US" altLang="zh-CN" dirty="0"/>
              <a:t>S</a:t>
            </a:r>
            <a:r>
              <a:rPr lang="zh-CN" altLang="en-US" dirty="0" smtClean="0"/>
              <a:t>，</a:t>
            </a:r>
            <a:endParaRPr lang="en-US" altLang="zh-CN" dirty="0" smtClean="0"/>
          </a:p>
          <a:p>
            <a:pPr>
              <a:lnSpc>
                <a:spcPct val="130000"/>
              </a:lnSpc>
            </a:pPr>
            <a:r>
              <a:rPr lang="zh-CN" altLang="en-US" dirty="0"/>
              <a:t>自</a:t>
            </a:r>
            <a:r>
              <a:rPr lang="zh-CN" altLang="en-US" dirty="0" smtClean="0"/>
              <a:t>然</a:t>
            </a:r>
            <a:r>
              <a:rPr lang="zh-CN" altLang="en-US" dirty="0"/>
              <a:t>连</a:t>
            </a:r>
            <a:r>
              <a:rPr lang="zh-CN" altLang="en-US" dirty="0" smtClean="0"/>
              <a:t>接按</a:t>
            </a:r>
            <a:r>
              <a:rPr lang="zh-CN" altLang="en-US" dirty="0"/>
              <a:t>如</a:t>
            </a:r>
            <a:r>
              <a:rPr lang="zh-CN" altLang="en-US" dirty="0" smtClean="0"/>
              <a:t>下</a:t>
            </a:r>
            <a:r>
              <a:rPr lang="zh-CN" altLang="en-US" dirty="0"/>
              <a:t>方</a:t>
            </a:r>
            <a:r>
              <a:rPr lang="zh-CN" altLang="en-US" dirty="0" smtClean="0"/>
              <a:t>式</a:t>
            </a:r>
            <a:r>
              <a:rPr lang="zh-CN" altLang="en-US" dirty="0"/>
              <a:t>进</a:t>
            </a:r>
            <a:r>
              <a:rPr lang="zh-CN" altLang="en-US" dirty="0" smtClean="0"/>
              <a:t>行</a:t>
            </a:r>
            <a:r>
              <a:rPr lang="zh-CN" altLang="en-US" dirty="0"/>
              <a:t>操</a:t>
            </a:r>
            <a:r>
              <a:rPr lang="zh-CN" altLang="en-US" dirty="0" smtClean="0"/>
              <a:t>作</a:t>
            </a:r>
            <a:endParaRPr lang="en-US" altLang="zh-CN" dirty="0" smtClean="0"/>
          </a:p>
          <a:p>
            <a:pPr marL="971550" lvl="1" indent="-514350">
              <a:lnSpc>
                <a:spcPct val="130000"/>
              </a:lnSpc>
              <a:buFont typeface="+mj-lt"/>
              <a:buAutoNum type="arabicPeriod"/>
            </a:pPr>
            <a:r>
              <a:rPr lang="zh-CN" altLang="en-US" dirty="0"/>
              <a:t>对</a:t>
            </a:r>
            <a:r>
              <a:rPr lang="zh-CN" altLang="en-US" dirty="0" smtClean="0"/>
              <a:t>它</a:t>
            </a:r>
            <a:r>
              <a:rPr lang="zh-CN" altLang="en-US" dirty="0"/>
              <a:t>们的</a:t>
            </a:r>
            <a:r>
              <a:rPr lang="zh-CN" altLang="en-US" dirty="0">
                <a:solidFill>
                  <a:srgbClr val="0000FF"/>
                </a:solidFill>
              </a:rPr>
              <a:t>公共</a:t>
            </a:r>
            <a:r>
              <a:rPr lang="zh-CN" altLang="en-US" dirty="0" smtClean="0">
                <a:solidFill>
                  <a:srgbClr val="0000FF"/>
                </a:solidFill>
              </a:rPr>
              <a:t>属性</a:t>
            </a:r>
            <a:r>
              <a:rPr lang="en-US" altLang="zh-CN" dirty="0" smtClean="0">
                <a:solidFill>
                  <a:srgbClr val="0000FF"/>
                </a:solidFill>
              </a:rPr>
              <a:t>(</a:t>
            </a:r>
            <a:r>
              <a:rPr lang="zh-CN" altLang="en-US" dirty="0" smtClean="0">
                <a:solidFill>
                  <a:srgbClr val="0000FF"/>
                </a:solidFill>
              </a:rPr>
              <a:t>同名属性</a:t>
            </a:r>
            <a:r>
              <a:rPr lang="en-US" altLang="zh-CN" dirty="0" smtClean="0">
                <a:solidFill>
                  <a:srgbClr val="0000FF"/>
                </a:solidFill>
              </a:rPr>
              <a:t>)</a:t>
            </a:r>
            <a:r>
              <a:rPr lang="zh-CN" altLang="en-US" dirty="0" smtClean="0">
                <a:solidFill>
                  <a:srgbClr val="0000FF"/>
                </a:solidFill>
              </a:rPr>
              <a:t>值</a:t>
            </a:r>
            <a:r>
              <a:rPr lang="zh-CN" altLang="en-US" dirty="0">
                <a:solidFill>
                  <a:srgbClr val="0000FF"/>
                </a:solidFill>
              </a:rPr>
              <a:t>全相等的元祖</a:t>
            </a:r>
            <a:r>
              <a:rPr lang="zh-CN" altLang="en-US" dirty="0"/>
              <a:t>进行连接</a:t>
            </a:r>
          </a:p>
          <a:p>
            <a:pPr marL="971550" lvl="1" indent="-514350">
              <a:lnSpc>
                <a:spcPct val="130000"/>
              </a:lnSpc>
              <a:buFont typeface="+mj-lt"/>
              <a:buAutoNum type="arabicPeriod"/>
            </a:pPr>
            <a:r>
              <a:rPr lang="zh-CN" altLang="en-US" dirty="0">
                <a:solidFill>
                  <a:srgbClr val="FF0000"/>
                </a:solidFill>
              </a:rPr>
              <a:t>删除重复的公共属性</a:t>
            </a:r>
          </a:p>
          <a:p>
            <a:pPr>
              <a:lnSpc>
                <a:spcPct val="130000"/>
              </a:lnSpc>
            </a:pPr>
            <a:r>
              <a:rPr lang="zh-CN" altLang="en-US" dirty="0">
                <a:sym typeface="+mn-ea"/>
              </a:rPr>
              <a:t>形成新关系</a:t>
            </a:r>
            <a:endParaRPr lang="en-US" altLang="zh-CN" baseline="-25000" dirty="0"/>
          </a:p>
          <a:p>
            <a:pPr lvl="1">
              <a:lnSpc>
                <a:spcPct val="130000"/>
              </a:lnSpc>
            </a:pPr>
            <a:endParaRPr lang="en-US" altLang="zh-CN" sz="1200" baseline="-25000" dirty="0"/>
          </a:p>
          <a:p>
            <a:pPr lvl="1">
              <a:lnSpc>
                <a:spcPct val="130000"/>
              </a:lnSpc>
            </a:pPr>
            <a:endParaRPr lang="zh-CN" altLang="en-US" dirty="0"/>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93</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pic>
        <p:nvPicPr>
          <p:cNvPr id="5" name="图片 9" descr="图片11.png"/>
          <p:cNvPicPr>
            <a:picLocks noChangeAspect="1"/>
          </p:cNvPicPr>
          <p:nvPr/>
        </p:nvPicPr>
        <p:blipFill>
          <a:blip r:embed="rId2" cstate="print"/>
          <a:stretch>
            <a:fillRect/>
          </a:stretch>
        </p:blipFill>
        <p:spPr>
          <a:xfrm>
            <a:off x="3475980" y="3721020"/>
            <a:ext cx="5004511" cy="3049857"/>
          </a:xfrm>
          <a:prstGeom prst="rect">
            <a:avLst/>
          </a:prstGeom>
        </p:spPr>
      </p:pic>
    </p:spTree>
    <p:extLst>
      <p:ext uri="{BB962C8B-B14F-4D97-AF65-F5344CB8AC3E}">
        <p14:creationId xmlns:p14="http://schemas.microsoft.com/office/powerpoint/2010/main" val="376451502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p:cNvSpPr>
          <p:nvPr>
            <p:ph type="title"/>
          </p:nvPr>
        </p:nvSpPr>
        <p:spPr/>
        <p:txBody>
          <a:bodyPr anchor="ctr"/>
          <a:lstStyle/>
          <a:p>
            <a:r>
              <a:rPr lang="zh-CN" dirty="0"/>
              <a:t>自然连接</a:t>
            </a:r>
            <a:r>
              <a:rPr lang="en-US" altLang="zh-CN" b="1" noProof="0" dirty="0">
                <a:ln>
                  <a:noFill/>
                </a:ln>
                <a:solidFill>
                  <a:srgbClr val="0000FF"/>
                </a:solidFill>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b="1" dirty="0">
                <a:solidFill>
                  <a:schemeClr val="accent2"/>
                </a:solidFill>
                <a:latin typeface="Arial" panose="020B0604020202020204" pitchFamily="34" charset="0"/>
                <a:ea typeface="宋体" panose="02010600030101010101" pitchFamily="2" charset="-122"/>
                <a:sym typeface="Symbol" panose="05050102010706020507" pitchFamily="18" charset="2"/>
              </a:rPr>
              <a:t>        </a:t>
            </a:r>
            <a:endParaRPr lang="zh-CN" dirty="0"/>
          </a:p>
        </p:txBody>
      </p:sp>
      <p:sp>
        <p:nvSpPr>
          <p:cNvPr id="161795" name="文本占位符 161794"/>
          <p:cNvSpPr>
            <a:spLocks noGrp="1"/>
          </p:cNvSpPr>
          <p:nvPr>
            <p:ph type="body" idx="1"/>
          </p:nvPr>
        </p:nvSpPr>
        <p:spPr>
          <a:xfrm>
            <a:off x="533400" y="1095375"/>
            <a:ext cx="8077200" cy="3124200"/>
          </a:xfrm>
        </p:spPr>
        <p:txBody>
          <a:bodyPr/>
          <a:lstStyle/>
          <a:p>
            <a:pPr>
              <a:lnSpc>
                <a:spcPct val="130000"/>
              </a:lnSpc>
            </a:pPr>
            <a:r>
              <a:rPr lang="zh-CN" altLang="en-US" dirty="0"/>
              <a:t>设有关系</a:t>
            </a:r>
            <a:r>
              <a:rPr lang="en-US" altLang="zh-CN" dirty="0"/>
              <a:t>R</a:t>
            </a:r>
            <a:r>
              <a:rPr lang="zh-CN" altLang="en-US" dirty="0"/>
              <a:t>和</a:t>
            </a:r>
            <a:r>
              <a:rPr lang="en-US" altLang="zh-CN" dirty="0"/>
              <a:t>S</a:t>
            </a:r>
            <a:r>
              <a:rPr lang="zh-CN" altLang="en-US" dirty="0"/>
              <a:t>，</a:t>
            </a:r>
            <a:r>
              <a:rPr lang="en-US" altLang="zh-CN" dirty="0"/>
              <a:t>R</a:t>
            </a:r>
            <a:r>
              <a:rPr lang="zh-CN" altLang="en-US" dirty="0"/>
              <a:t>有属性</a:t>
            </a:r>
            <a:r>
              <a:rPr lang="en-US" altLang="zh-CN" dirty="0"/>
              <a:t>A</a:t>
            </a:r>
            <a:r>
              <a:rPr lang="en-US" altLang="zh-CN" baseline="-25000" dirty="0"/>
              <a:t>1</a:t>
            </a:r>
            <a:r>
              <a:rPr lang="en-US" altLang="zh-CN" dirty="0"/>
              <a:t>, A</a:t>
            </a:r>
            <a:r>
              <a:rPr lang="en-US" altLang="zh-CN" baseline="-25000" dirty="0"/>
              <a:t>2</a:t>
            </a:r>
            <a:r>
              <a:rPr lang="en-US" altLang="zh-CN" dirty="0"/>
              <a:t>, </a:t>
            </a:r>
            <a:r>
              <a:rPr lang="en-US" altLang="zh-CN" b="0" dirty="0">
                <a:latin typeface="Times New Roman" panose="02020603050405020304" pitchFamily="18" charset="0"/>
              </a:rPr>
              <a:t>…</a:t>
            </a:r>
            <a:r>
              <a:rPr lang="en-US" altLang="zh-CN" dirty="0"/>
              <a:t>, A</a:t>
            </a:r>
            <a:r>
              <a:rPr lang="en-US" altLang="zh-CN" baseline="-25000" dirty="0"/>
              <a:t>n</a:t>
            </a:r>
            <a:r>
              <a:rPr lang="zh-CN" altLang="en-US" dirty="0"/>
              <a:t>，</a:t>
            </a:r>
            <a:r>
              <a:rPr lang="en-US" altLang="zh-CN" dirty="0"/>
              <a:t>S</a:t>
            </a:r>
            <a:r>
              <a:rPr lang="zh-CN" altLang="en-US" dirty="0"/>
              <a:t>有属性</a:t>
            </a:r>
            <a:r>
              <a:rPr lang="en-US" altLang="zh-CN" dirty="0"/>
              <a:t>B</a:t>
            </a:r>
            <a:r>
              <a:rPr lang="en-US" altLang="zh-CN" baseline="-25000" dirty="0"/>
              <a:t>1</a:t>
            </a:r>
            <a:r>
              <a:rPr lang="en-US" altLang="zh-CN" dirty="0"/>
              <a:t>, B</a:t>
            </a:r>
            <a:r>
              <a:rPr lang="en-US" altLang="zh-CN" baseline="-25000" dirty="0"/>
              <a:t>2</a:t>
            </a:r>
            <a:r>
              <a:rPr lang="en-US" altLang="zh-CN" dirty="0"/>
              <a:t>, </a:t>
            </a:r>
            <a:r>
              <a:rPr lang="en-US" altLang="zh-CN" b="0" dirty="0">
                <a:latin typeface="Times New Roman" panose="02020603050405020304" pitchFamily="18" charset="0"/>
              </a:rPr>
              <a:t>…</a:t>
            </a:r>
            <a:r>
              <a:rPr lang="en-US" altLang="zh-CN" dirty="0"/>
              <a:t>, </a:t>
            </a:r>
            <a:r>
              <a:rPr lang="en-US" altLang="zh-CN" dirty="0" err="1"/>
              <a:t>B</a:t>
            </a:r>
            <a:r>
              <a:rPr lang="en-US" altLang="zh-CN" baseline="-25000" dirty="0" err="1"/>
              <a:t>m</a:t>
            </a:r>
            <a:r>
              <a:rPr lang="en-US" altLang="zh-CN" dirty="0"/>
              <a:t>, </a:t>
            </a:r>
            <a:r>
              <a:rPr lang="zh-CN" altLang="en-US" dirty="0"/>
              <a:t>它们之间的</a:t>
            </a:r>
            <a:r>
              <a:rPr lang="zh-CN" altLang="en-US" b="1" dirty="0">
                <a:solidFill>
                  <a:srgbClr val="FF0000"/>
                </a:solidFill>
              </a:rPr>
              <a:t>公共</a:t>
            </a:r>
            <a:r>
              <a:rPr lang="zh-CN" altLang="en-US" b="1" dirty="0" smtClean="0">
                <a:solidFill>
                  <a:srgbClr val="FF0000"/>
                </a:solidFill>
              </a:rPr>
              <a:t>属性（同名）</a:t>
            </a:r>
            <a:r>
              <a:rPr lang="zh-CN" altLang="en-US" dirty="0" smtClean="0"/>
              <a:t>为</a:t>
            </a:r>
            <a:r>
              <a:rPr lang="en-US" altLang="zh-CN" dirty="0"/>
              <a:t>A</a:t>
            </a:r>
            <a:r>
              <a:rPr lang="en-US" altLang="zh-CN" baseline="-25000" dirty="0"/>
              <a:t>1</a:t>
            </a:r>
            <a:r>
              <a:rPr lang="en-US" altLang="zh-CN" dirty="0"/>
              <a:t>, A</a:t>
            </a:r>
            <a:r>
              <a:rPr lang="en-US" altLang="zh-CN" baseline="-25000" dirty="0"/>
              <a:t>2</a:t>
            </a:r>
            <a:r>
              <a:rPr lang="en-US" altLang="zh-CN" dirty="0"/>
              <a:t>, </a:t>
            </a:r>
            <a:r>
              <a:rPr lang="en-US" altLang="zh-CN" b="0" dirty="0">
                <a:latin typeface="Times New Roman" panose="02020603050405020304" pitchFamily="18" charset="0"/>
              </a:rPr>
              <a:t>…</a:t>
            </a:r>
            <a:r>
              <a:rPr lang="en-US" altLang="zh-CN" dirty="0"/>
              <a:t>, </a:t>
            </a:r>
            <a:r>
              <a:rPr lang="en-US" altLang="zh-CN" dirty="0" err="1"/>
              <a:t>A</a:t>
            </a:r>
            <a:r>
              <a:rPr lang="en-US" altLang="zh-CN" baseline="-25000" dirty="0" err="1"/>
              <a:t>j</a:t>
            </a:r>
            <a:r>
              <a:rPr lang="zh-CN" altLang="en-US" dirty="0"/>
              <a:t>与 </a:t>
            </a:r>
            <a:r>
              <a:rPr lang="en-US" altLang="zh-CN" dirty="0"/>
              <a:t>B</a:t>
            </a:r>
            <a:r>
              <a:rPr lang="en-US" altLang="zh-CN" baseline="-25000" dirty="0"/>
              <a:t>1</a:t>
            </a:r>
            <a:r>
              <a:rPr lang="en-US" altLang="zh-CN" dirty="0"/>
              <a:t>, B</a:t>
            </a:r>
            <a:r>
              <a:rPr lang="en-US" altLang="zh-CN" baseline="-25000" dirty="0"/>
              <a:t>2</a:t>
            </a:r>
            <a:r>
              <a:rPr lang="en-US" altLang="zh-CN" dirty="0"/>
              <a:t>, </a:t>
            </a:r>
            <a:r>
              <a:rPr lang="en-US" altLang="zh-CN" b="0" dirty="0">
                <a:latin typeface="Times New Roman" panose="02020603050405020304" pitchFamily="18" charset="0"/>
              </a:rPr>
              <a:t>…</a:t>
            </a:r>
            <a:r>
              <a:rPr lang="en-US" altLang="zh-CN" dirty="0"/>
              <a:t>, </a:t>
            </a:r>
            <a:r>
              <a:rPr lang="en-US" altLang="zh-CN" dirty="0" err="1"/>
              <a:t>B</a:t>
            </a:r>
            <a:r>
              <a:rPr lang="en-US" altLang="zh-CN" baseline="-25000" dirty="0" err="1"/>
              <a:t>j</a:t>
            </a:r>
            <a:endParaRPr lang="en-US" altLang="zh-CN" baseline="-25000" dirty="0"/>
          </a:p>
          <a:p>
            <a:pPr lvl="1">
              <a:lnSpc>
                <a:spcPct val="130000"/>
              </a:lnSpc>
            </a:pPr>
            <a:endParaRPr lang="en-US" altLang="zh-CN" sz="1200" baseline="-25000" dirty="0"/>
          </a:p>
          <a:p>
            <a:pPr lvl="1">
              <a:lnSpc>
                <a:spcPct val="130000"/>
              </a:lnSpc>
            </a:pPr>
            <a:r>
              <a:rPr lang="zh-CN" altLang="en-US" dirty="0"/>
              <a:t>关系</a:t>
            </a:r>
            <a:r>
              <a:rPr lang="en-US" altLang="zh-CN" dirty="0"/>
              <a:t>R</a:t>
            </a:r>
            <a:r>
              <a:rPr lang="zh-CN" altLang="en-US" dirty="0"/>
              <a:t>与</a:t>
            </a:r>
            <a:r>
              <a:rPr lang="en-US" altLang="zh-CN" dirty="0"/>
              <a:t>S</a:t>
            </a:r>
            <a:r>
              <a:rPr lang="zh-CN" altLang="en-US" dirty="0"/>
              <a:t>的自然联接运算的结果关系的推导公式是：</a:t>
            </a:r>
          </a:p>
        </p:txBody>
      </p:sp>
      <p:sp>
        <p:nvSpPr>
          <p:cNvPr id="161797" name="矩形 161796"/>
          <p:cNvSpPr/>
          <p:nvPr/>
        </p:nvSpPr>
        <p:spPr>
          <a:xfrm>
            <a:off x="57150" y="4365104"/>
            <a:ext cx="8422005" cy="1524000"/>
          </a:xfrm>
          <a:prstGeom prst="rect">
            <a:avLst/>
          </a:prstGeom>
          <a:noFill/>
          <a:ln w="9525">
            <a:noFill/>
          </a:ln>
        </p:spPr>
        <p:txBody>
          <a:bodyPr/>
          <a:lstStyle/>
          <a:p>
            <a:pPr marL="1143000" lvl="2" indent="-228600">
              <a:lnSpc>
                <a:spcPct val="110000"/>
              </a:lnSpc>
              <a:buClr>
                <a:schemeClr val="accent2"/>
              </a:buClr>
            </a:pPr>
            <a:r>
              <a:rPr lang="en-US" altLang="zh-CN" sz="2800" b="1" dirty="0">
                <a:solidFill>
                  <a:schemeClr val="tx1"/>
                </a:solidFill>
                <a:latin typeface="Arial" panose="020B0604020202020204" pitchFamily="34" charset="0"/>
                <a:ea typeface="宋体" panose="02010600030101010101" pitchFamily="2" charset="-122"/>
                <a:sym typeface="Symbol" panose="05050102010706020507" pitchFamily="18" charset="2"/>
              </a:rPr>
              <a:t>R </a:t>
            </a:r>
            <a:r>
              <a:rPr lang="en-US" altLang="zh-CN" sz="2800" dirty="0" smtClean="0">
                <a:solidFill>
                  <a:srgbClr val="0000FF"/>
                </a:solidFill>
                <a:effectLst>
                  <a:outerShdw blurRad="38100" dist="38100" dir="2700000" algn="tl">
                    <a:srgbClr val="000000">
                      <a:alpha val="43137"/>
                    </a:srgbClr>
                  </a:outerShdw>
                </a:effectLst>
                <a:latin typeface="Lucida Sans Unicode" panose="020B0602030504020204" pitchFamily="34" charset="0"/>
                <a:sym typeface="+mn-ea"/>
              </a:rPr>
              <a:t>⋈</a:t>
            </a:r>
            <a:r>
              <a:rPr lang="en-US" altLang="zh-CN" sz="2800" b="1" dirty="0" smtClean="0">
                <a:solidFill>
                  <a:schemeClr val="tx1"/>
                </a:solidFill>
                <a:latin typeface="Arial" panose="020B0604020202020204" pitchFamily="34" charset="0"/>
                <a:ea typeface="宋体" panose="02010600030101010101" pitchFamily="2" charset="-122"/>
                <a:sym typeface="Symbol" panose="05050102010706020507" pitchFamily="18" charset="2"/>
              </a:rPr>
              <a:t> S </a:t>
            </a:r>
            <a:r>
              <a:rPr lang="en-US" altLang="zh-CN" sz="2800" b="1" dirty="0">
                <a:solidFill>
                  <a:schemeClr val="tx1"/>
                </a:solidFill>
                <a:latin typeface="Arial" panose="020B0604020202020204" pitchFamily="34" charset="0"/>
                <a:ea typeface="宋体" panose="02010600030101010101" pitchFamily="2" charset="-122"/>
                <a:sym typeface="Symbol" panose="05050102010706020507" pitchFamily="18" charset="2"/>
              </a:rPr>
              <a:t>= </a:t>
            </a:r>
            <a:r>
              <a:rPr lang="en-US" altLang="zh-CN" sz="2800" b="1" baseline="-25000" dirty="0">
                <a:solidFill>
                  <a:srgbClr val="3333FF"/>
                </a:solidFill>
                <a:latin typeface="Arial" panose="020B0604020202020204" pitchFamily="34" charset="0"/>
                <a:ea typeface="宋体" panose="02010600030101010101" pitchFamily="2" charset="-122"/>
              </a:rPr>
              <a:t>A1,A2, …, An,  Bj+1, …, </a:t>
            </a:r>
            <a:r>
              <a:rPr lang="en-US" altLang="zh-CN" sz="2800" b="1" baseline="-25000" dirty="0" err="1">
                <a:solidFill>
                  <a:srgbClr val="3333FF"/>
                </a:solidFill>
                <a:latin typeface="Arial" panose="020B0604020202020204" pitchFamily="34" charset="0"/>
                <a:ea typeface="宋体" panose="02010600030101010101" pitchFamily="2" charset="-122"/>
              </a:rPr>
              <a:t>Bm</a:t>
            </a:r>
            <a:endParaRPr lang="en-US" altLang="zh-CN" sz="28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buClr>
                <a:schemeClr val="accent2"/>
              </a:buClr>
            </a:pPr>
            <a:r>
              <a:rPr lang="en-US" altLang="zh-CN" sz="2800" b="1" dirty="0">
                <a:solidFill>
                  <a:schemeClr val="accent2"/>
                </a:solidFill>
                <a:latin typeface="Arial" panose="020B0604020202020204" pitchFamily="34" charset="0"/>
                <a:ea typeface="宋体" panose="02010600030101010101" pitchFamily="2" charset="-122"/>
              </a:rPr>
              <a:t>			</a:t>
            </a:r>
            <a:r>
              <a:rPr lang="en-US" altLang="zh-CN" sz="2800" b="1" dirty="0" smtClean="0">
                <a:solidFill>
                  <a:schemeClr val="tx1"/>
                </a:solidFill>
                <a:latin typeface="Arial" panose="020B0604020202020204" pitchFamily="34" charset="0"/>
                <a:ea typeface="宋体" panose="02010600030101010101" pitchFamily="2" charset="-122"/>
              </a:rPr>
              <a:t>(</a:t>
            </a:r>
            <a:r>
              <a:rPr lang="en-US" altLang="zh-CN" sz="2800" b="0" spc="30" dirty="0" smtClean="0">
                <a:sym typeface="Symbol" panose="05050102010706020507"/>
              </a:rPr>
              <a:t></a:t>
            </a:r>
            <a:r>
              <a:rPr lang="en-US" altLang="zh-CN" sz="2800" b="1" baseline="-25000" dirty="0" smtClean="0">
                <a:solidFill>
                  <a:srgbClr val="3333FF"/>
                </a:solidFill>
                <a:latin typeface="Arial" panose="020B0604020202020204" pitchFamily="34" charset="0"/>
                <a:ea typeface="宋体" panose="02010600030101010101" pitchFamily="2" charset="-122"/>
              </a:rPr>
              <a:t>A1=B1 </a:t>
            </a:r>
            <a:r>
              <a:rPr lang="en-US" altLang="zh-CN" sz="2800" b="1" baseline="-25000" dirty="0">
                <a:solidFill>
                  <a:srgbClr val="3333FF"/>
                </a:solidFill>
                <a:latin typeface="Arial" panose="020B0604020202020204" pitchFamily="34" charset="0"/>
                <a:ea typeface="宋体" panose="02010600030101010101" pitchFamily="2" charset="-122"/>
              </a:rPr>
              <a:t>and A2=B2 and…and </a:t>
            </a:r>
            <a:r>
              <a:rPr lang="en-US" altLang="zh-CN" sz="2800" b="1" baseline="-25000" dirty="0" err="1">
                <a:solidFill>
                  <a:srgbClr val="3333FF"/>
                </a:solidFill>
                <a:latin typeface="Arial" panose="020B0604020202020204" pitchFamily="34" charset="0"/>
                <a:ea typeface="宋体" panose="02010600030101010101" pitchFamily="2" charset="-122"/>
              </a:rPr>
              <a:t>Aj</a:t>
            </a:r>
            <a:r>
              <a:rPr lang="en-US" altLang="zh-CN" sz="2800" b="1" baseline="-25000" dirty="0">
                <a:solidFill>
                  <a:srgbClr val="3333FF"/>
                </a:solidFill>
                <a:latin typeface="Arial" panose="020B0604020202020204" pitchFamily="34" charset="0"/>
                <a:ea typeface="宋体" panose="02010600030101010101" pitchFamily="2" charset="-122"/>
              </a:rPr>
              <a:t>=</a:t>
            </a:r>
            <a:r>
              <a:rPr lang="en-US" altLang="zh-CN" sz="2800" b="1" baseline="-25000" dirty="0" err="1">
                <a:solidFill>
                  <a:srgbClr val="3333FF"/>
                </a:solidFill>
                <a:latin typeface="Arial" panose="020B0604020202020204" pitchFamily="34" charset="0"/>
                <a:ea typeface="宋体" panose="02010600030101010101" pitchFamily="2" charset="-122"/>
              </a:rPr>
              <a:t>Bj</a:t>
            </a:r>
            <a:r>
              <a:rPr lang="en-US" altLang="zh-CN" sz="2800" b="1" baseline="-25000" dirty="0">
                <a:solidFill>
                  <a:srgbClr val="3333FF"/>
                </a:solidFill>
                <a:latin typeface="Arial" panose="020B0604020202020204" pitchFamily="34" charset="0"/>
                <a:ea typeface="宋体" panose="02010600030101010101" pitchFamily="2" charset="-122"/>
              </a:rPr>
              <a:t> </a:t>
            </a:r>
            <a:r>
              <a:rPr lang="en-US" altLang="zh-CN" sz="2800" b="1" dirty="0">
                <a:solidFill>
                  <a:schemeClr val="tx1"/>
                </a:solidFill>
                <a:latin typeface="Arial" panose="020B0604020202020204" pitchFamily="34" charset="0"/>
                <a:ea typeface="宋体" panose="02010600030101010101" pitchFamily="2" charset="-122"/>
              </a:rPr>
              <a:t>(R×S) )</a:t>
            </a:r>
          </a:p>
        </p:txBody>
      </p:sp>
      <p:sp>
        <p:nvSpPr>
          <p:cNvPr id="3" name="灯片编号占位符 2"/>
          <p:cNvSpPr>
            <a:spLocks noGrp="1"/>
          </p:cNvSpPr>
          <p:nvPr>
            <p:ph type="sldNum" sz="quarter" idx="12"/>
          </p:nvPr>
        </p:nvSpPr>
        <p:spPr/>
        <p:txBody>
          <a:bodyPr/>
          <a:lstStyle/>
          <a:p>
            <a:pPr lvl="0"/>
            <a:fld id="{9A0DB2DC-4C9A-4742-B13C-FB6460FD3503}" type="slidenum">
              <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rPr>
              <a:t>94</a:t>
            </a:fld>
            <a:endParaRPr lang="zh-CN" altLang="en-US" dirty="0">
              <a:effectLst>
                <a:outerShdw blurRad="38100" dist="38100" dir="2700000">
                  <a:srgbClr val="000000"/>
                </a:outerShdw>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936258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90465"/>
          <p:cNvSpPr>
            <a:spLocks noGrp="1"/>
          </p:cNvSpPr>
          <p:nvPr>
            <p:ph type="title"/>
          </p:nvPr>
        </p:nvSpPr>
        <p:spPr/>
        <p:txBody>
          <a:bodyPr anchor="b"/>
          <a:lstStyle/>
          <a:p>
            <a:r>
              <a:rPr lang="zh-CN" altLang="en-US" b="1" dirty="0">
                <a:solidFill>
                  <a:schemeClr val="folHlink"/>
                </a:solidFill>
                <a:ea typeface="楷体_GB2312" pitchFamily="49" charset="-122"/>
              </a:rPr>
              <a:t>自然连接</a:t>
            </a:r>
          </a:p>
        </p:txBody>
      </p:sp>
      <p:sp>
        <p:nvSpPr>
          <p:cNvPr id="121858" name="矩形 190466"/>
          <p:cNvSpPr/>
          <p:nvPr/>
        </p:nvSpPr>
        <p:spPr>
          <a:xfrm>
            <a:off x="9144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i="1">
                <a:latin typeface="Helvetica" pitchFamily="34" charset="0"/>
                <a:ea typeface="宋体" panose="02010600030101010101" pitchFamily="2" charset="-122"/>
              </a:rPr>
              <a:t>A</a:t>
            </a:r>
          </a:p>
        </p:txBody>
      </p:sp>
      <p:sp>
        <p:nvSpPr>
          <p:cNvPr id="121859" name="矩形 190467"/>
          <p:cNvSpPr/>
          <p:nvPr/>
        </p:nvSpPr>
        <p:spPr>
          <a:xfrm>
            <a:off x="13716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60" name="矩形 190468"/>
          <p:cNvSpPr/>
          <p:nvPr/>
        </p:nvSpPr>
        <p:spPr>
          <a:xfrm>
            <a:off x="9144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61" name="矩形 190469"/>
          <p:cNvSpPr/>
          <p:nvPr/>
        </p:nvSpPr>
        <p:spPr>
          <a:xfrm>
            <a:off x="13716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2</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4</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p:txBody>
      </p:sp>
      <p:sp>
        <p:nvSpPr>
          <p:cNvPr id="121862" name="矩形 190470"/>
          <p:cNvSpPr/>
          <p:nvPr/>
        </p:nvSpPr>
        <p:spPr>
          <a:xfrm>
            <a:off x="18288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C</a:t>
            </a:r>
          </a:p>
        </p:txBody>
      </p:sp>
      <p:sp>
        <p:nvSpPr>
          <p:cNvPr id="121863" name="矩形 190471"/>
          <p:cNvSpPr/>
          <p:nvPr/>
        </p:nvSpPr>
        <p:spPr>
          <a:xfrm>
            <a:off x="2286000" y="24384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64" name="矩形 190472"/>
          <p:cNvSpPr/>
          <p:nvPr/>
        </p:nvSpPr>
        <p:spPr>
          <a:xfrm>
            <a:off x="18288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65" name="矩形 190473"/>
          <p:cNvSpPr/>
          <p:nvPr/>
        </p:nvSpPr>
        <p:spPr>
          <a:xfrm>
            <a:off x="2286000" y="3048000"/>
            <a:ext cx="457200" cy="1981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b</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p:txBody>
      </p:sp>
      <p:sp>
        <p:nvSpPr>
          <p:cNvPr id="121866" name="文本框 190474"/>
          <p:cNvSpPr txBox="1"/>
          <p:nvPr/>
        </p:nvSpPr>
        <p:spPr>
          <a:xfrm>
            <a:off x="1676400" y="2057400"/>
            <a:ext cx="285750" cy="457200"/>
          </a:xfrm>
          <a:prstGeom prst="rect">
            <a:avLst/>
          </a:prstGeom>
          <a:noFill/>
          <a:ln w="9525">
            <a:noFill/>
          </a:ln>
        </p:spPr>
        <p:txBody>
          <a:bodyPr wrap="none" anchor="ctr">
            <a:spAutoFit/>
          </a:bodyPr>
          <a:lstStyle/>
          <a:p>
            <a:pPr algn="ctr" eaLnBrk="0" hangingPunct="0">
              <a:spcBef>
                <a:spcPct val="50000"/>
              </a:spcBef>
            </a:pPr>
            <a:r>
              <a:rPr lang="en-US" altLang="zh-CN" b="0" i="1">
                <a:latin typeface="Helvetica" pitchFamily="34" charset="0"/>
                <a:ea typeface="宋体" panose="02010600030101010101" pitchFamily="2" charset="-122"/>
              </a:rPr>
              <a:t>r</a:t>
            </a:r>
          </a:p>
        </p:txBody>
      </p:sp>
      <p:sp>
        <p:nvSpPr>
          <p:cNvPr id="121867" name="矩形 190475"/>
          <p:cNvSpPr/>
          <p:nvPr/>
        </p:nvSpPr>
        <p:spPr>
          <a:xfrm>
            <a:off x="37338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68" name="矩形 190476"/>
          <p:cNvSpPr/>
          <p:nvPr/>
        </p:nvSpPr>
        <p:spPr>
          <a:xfrm>
            <a:off x="37338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3</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3</a:t>
            </a:r>
          </a:p>
        </p:txBody>
      </p:sp>
      <p:sp>
        <p:nvSpPr>
          <p:cNvPr id="121869" name="矩形 190477"/>
          <p:cNvSpPr/>
          <p:nvPr/>
        </p:nvSpPr>
        <p:spPr>
          <a:xfrm>
            <a:off x="41910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70" name="矩形 190478"/>
          <p:cNvSpPr/>
          <p:nvPr/>
        </p:nvSpPr>
        <p:spPr>
          <a:xfrm>
            <a:off x="41910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a:p>
            <a:pPr algn="ctr" eaLnBrk="0" hangingPunct="0">
              <a:spcBef>
                <a:spcPct val="0"/>
              </a:spcBef>
            </a:pPr>
            <a:r>
              <a:rPr lang="en-US" altLang="zh-CN" b="0">
                <a:latin typeface="Helvetica" pitchFamily="34" charset="0"/>
                <a:ea typeface="宋体" panose="02010600030101010101" pitchFamily="2" charset="-122"/>
                <a:sym typeface="Symbol" panose="05050102010706020507" pitchFamily="18" charset="2"/>
              </a:rPr>
              <a:t>b</a:t>
            </a:r>
          </a:p>
        </p:txBody>
      </p:sp>
      <p:sp>
        <p:nvSpPr>
          <p:cNvPr id="121871" name="矩形 190479"/>
          <p:cNvSpPr/>
          <p:nvPr/>
        </p:nvSpPr>
        <p:spPr>
          <a:xfrm>
            <a:off x="4648200" y="2590800"/>
            <a:ext cx="457200" cy="533400"/>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E</a:t>
            </a:r>
          </a:p>
        </p:txBody>
      </p:sp>
      <p:sp>
        <p:nvSpPr>
          <p:cNvPr id="121872" name="矩形 190480"/>
          <p:cNvSpPr/>
          <p:nvPr/>
        </p:nvSpPr>
        <p:spPr>
          <a:xfrm>
            <a:off x="4648200" y="3200400"/>
            <a:ext cx="457200" cy="1752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endParaRPr lang="zh-CN" altLang="en-US" i="1" dirty="0">
              <a:latin typeface="Helvetica" pitchFamily="34" charset="0"/>
              <a:ea typeface="宋体" panose="02010600030101010101" pitchFamily="2" charset="-122"/>
              <a:sym typeface="Symbol" panose="05050102010706020507" pitchFamily="18" charset="2"/>
            </a:endParaRP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3" name="文本框 190481"/>
          <p:cNvSpPr txBox="1"/>
          <p:nvPr/>
        </p:nvSpPr>
        <p:spPr>
          <a:xfrm>
            <a:off x="4248150" y="2133600"/>
            <a:ext cx="336550" cy="457200"/>
          </a:xfrm>
          <a:prstGeom prst="rect">
            <a:avLst/>
          </a:prstGeom>
          <a:noFill/>
          <a:ln w="9525">
            <a:noFill/>
          </a:ln>
        </p:spPr>
        <p:txBody>
          <a:bodyPr wrap="none" anchor="ctr">
            <a:spAutoFit/>
          </a:bodyPr>
          <a:lstStyle/>
          <a:p>
            <a:pPr algn="ctr" eaLnBrk="0" hangingPunct="0">
              <a:spcBef>
                <a:spcPct val="50000"/>
              </a:spcBef>
            </a:pPr>
            <a:r>
              <a:rPr lang="en-US" altLang="zh-CN" b="0" i="1">
                <a:latin typeface="Helvetica" pitchFamily="34" charset="0"/>
                <a:ea typeface="宋体" panose="02010600030101010101" pitchFamily="2" charset="-122"/>
              </a:rPr>
              <a:t>s</a:t>
            </a:r>
          </a:p>
        </p:txBody>
      </p:sp>
      <p:sp>
        <p:nvSpPr>
          <p:cNvPr id="121874" name="矩形 190482"/>
          <p:cNvSpPr/>
          <p:nvPr/>
        </p:nvSpPr>
        <p:spPr>
          <a:xfrm>
            <a:off x="6205538"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5" name="矩形 190483"/>
          <p:cNvSpPr/>
          <p:nvPr/>
        </p:nvSpPr>
        <p:spPr>
          <a:xfrm>
            <a:off x="6640513"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hlink"/>
                </a:solidFill>
                <a:latin typeface="Helvetica" pitchFamily="34" charset="0"/>
                <a:ea typeface="宋体" panose="02010600030101010101" pitchFamily="2" charset="-122"/>
                <a:sym typeface="Symbol" panose="05050102010706020507" pitchFamily="18" charset="2"/>
              </a:rPr>
              <a:t>1</a:t>
            </a:r>
          </a:p>
          <a:p>
            <a:pPr algn="ctr" eaLnBrk="0" hangingPunct="0">
              <a:spcBef>
                <a:spcPct val="0"/>
              </a:spcBef>
            </a:pPr>
            <a:r>
              <a:rPr lang="zh-CN" altLang="en-US" b="0" i="1" dirty="0">
                <a:solidFill>
                  <a:schemeClr val="tx2"/>
                </a:solidFill>
                <a:latin typeface="Helvetica" pitchFamily="34" charset="0"/>
                <a:ea typeface="宋体" panose="02010600030101010101" pitchFamily="2" charset="-122"/>
                <a:sym typeface="Symbol" panose="05050102010706020507" pitchFamily="18" charset="2"/>
              </a:rPr>
              <a:t>2</a:t>
            </a:r>
          </a:p>
        </p:txBody>
      </p:sp>
      <p:sp>
        <p:nvSpPr>
          <p:cNvPr id="121876" name="矩形 190484"/>
          <p:cNvSpPr/>
          <p:nvPr/>
        </p:nvSpPr>
        <p:spPr>
          <a:xfrm>
            <a:off x="7075488" y="3048000"/>
            <a:ext cx="436562"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7" name="矩形 190485"/>
          <p:cNvSpPr/>
          <p:nvPr/>
        </p:nvSpPr>
        <p:spPr>
          <a:xfrm>
            <a:off x="7512050"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hlink"/>
                </a:solidFill>
                <a:latin typeface="Helvetica" pitchFamily="34" charset="0"/>
                <a:ea typeface="宋体" panose="02010600030101010101" pitchFamily="2" charset="-122"/>
                <a:sym typeface="Symbol" panose="05050102010706020507" pitchFamily="18" charset="2"/>
              </a:rPr>
              <a:t>a</a:t>
            </a:r>
          </a:p>
          <a:p>
            <a:pPr algn="ctr" eaLnBrk="0" hangingPunct="0">
              <a:spcBef>
                <a:spcPct val="0"/>
              </a:spcBef>
            </a:pPr>
            <a:r>
              <a:rPr lang="en-US" altLang="zh-CN" b="0">
                <a:solidFill>
                  <a:schemeClr val="tx2"/>
                </a:solidFill>
                <a:latin typeface="Helvetica" pitchFamily="34" charset="0"/>
                <a:ea typeface="宋体" panose="02010600030101010101" pitchFamily="2" charset="-122"/>
                <a:sym typeface="Symbol" panose="05050102010706020507" pitchFamily="18" charset="2"/>
              </a:rPr>
              <a:t>b</a:t>
            </a:r>
          </a:p>
        </p:txBody>
      </p:sp>
      <p:sp>
        <p:nvSpPr>
          <p:cNvPr id="121878" name="矩形 190486"/>
          <p:cNvSpPr/>
          <p:nvPr/>
        </p:nvSpPr>
        <p:spPr>
          <a:xfrm>
            <a:off x="7947025" y="3048000"/>
            <a:ext cx="434975" cy="1828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a:p>
            <a:pPr algn="ctr" eaLnBrk="0" hangingPunct="0">
              <a:spcBef>
                <a:spcPct val="0"/>
              </a:spcBef>
            </a:pPr>
            <a:r>
              <a:rPr lang="zh-CN" altLang="en-US" b="0" i="1" dirty="0">
                <a:latin typeface="Helvetica" pitchFamily="34" charset="0"/>
                <a:ea typeface="宋体" panose="02010600030101010101" pitchFamily="2" charset="-122"/>
                <a:sym typeface="Symbol" panose="05050102010706020507" pitchFamily="18" charset="2"/>
              </a:rPr>
              <a:t></a:t>
            </a:r>
          </a:p>
        </p:txBody>
      </p:sp>
      <p:sp>
        <p:nvSpPr>
          <p:cNvPr id="121879" name="矩形 190487"/>
          <p:cNvSpPr/>
          <p:nvPr/>
        </p:nvSpPr>
        <p:spPr>
          <a:xfrm>
            <a:off x="6205538"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A</a:t>
            </a:r>
          </a:p>
        </p:txBody>
      </p:sp>
      <p:sp>
        <p:nvSpPr>
          <p:cNvPr id="121880" name="矩形 190488"/>
          <p:cNvSpPr/>
          <p:nvPr/>
        </p:nvSpPr>
        <p:spPr>
          <a:xfrm>
            <a:off x="6640513"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B</a:t>
            </a:r>
          </a:p>
        </p:txBody>
      </p:sp>
      <p:sp>
        <p:nvSpPr>
          <p:cNvPr id="121881" name="矩形 190489"/>
          <p:cNvSpPr/>
          <p:nvPr/>
        </p:nvSpPr>
        <p:spPr>
          <a:xfrm>
            <a:off x="7075488" y="2452688"/>
            <a:ext cx="436562"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C</a:t>
            </a:r>
          </a:p>
        </p:txBody>
      </p:sp>
      <p:sp>
        <p:nvSpPr>
          <p:cNvPr id="121882" name="矩形 190490"/>
          <p:cNvSpPr/>
          <p:nvPr/>
        </p:nvSpPr>
        <p:spPr>
          <a:xfrm>
            <a:off x="7512050"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D</a:t>
            </a:r>
          </a:p>
        </p:txBody>
      </p:sp>
      <p:sp>
        <p:nvSpPr>
          <p:cNvPr id="121883" name="矩形 190491"/>
          <p:cNvSpPr/>
          <p:nvPr/>
        </p:nvSpPr>
        <p:spPr>
          <a:xfrm>
            <a:off x="7947025" y="2452688"/>
            <a:ext cx="434975" cy="496887"/>
          </a:xfrm>
          <a:prstGeom prst="rect">
            <a:avLst/>
          </a:prstGeom>
          <a:solidFill>
            <a:schemeClr val="bg2">
              <a:lumMod val="10000"/>
              <a:lumOff val="90000"/>
            </a:schemeClr>
          </a:solidFill>
          <a:ln w="9525" cap="flat" cmpd="sng">
            <a:solidFill>
              <a:schemeClr val="tx1"/>
            </a:solidFill>
            <a:prstDash val="solid"/>
            <a:miter/>
            <a:headEnd type="none" w="med" len="med"/>
            <a:tailEnd type="none" w="med" len="med"/>
          </a:ln>
        </p:spPr>
        <p:txBody>
          <a:bodyPr wrap="none" anchor="ctr">
            <a:noAutofit/>
          </a:bodyPr>
          <a:lstStyle/>
          <a:p>
            <a:pPr lvl="0" algn="ctr" eaLnBrk="0" hangingPunct="0"/>
            <a:r>
              <a:rPr lang="en-US" altLang="zh-CN" b="0" i="1">
                <a:latin typeface="Helvetica" pitchFamily="34" charset="0"/>
                <a:ea typeface="宋体" panose="02010600030101010101" pitchFamily="2" charset="-122"/>
                <a:sym typeface="+mn-ea"/>
              </a:rPr>
              <a:t>E</a:t>
            </a:r>
          </a:p>
        </p:txBody>
      </p:sp>
      <p:grpSp>
        <p:nvGrpSpPr>
          <p:cNvPr id="121884" name="组合 190492"/>
          <p:cNvGrpSpPr/>
          <p:nvPr/>
        </p:nvGrpSpPr>
        <p:grpSpPr>
          <a:xfrm>
            <a:off x="6967538" y="1981200"/>
            <a:ext cx="1143000" cy="409575"/>
            <a:chOff x="288" y="2688"/>
            <a:chExt cx="720" cy="258"/>
          </a:xfrm>
        </p:grpSpPr>
        <p:sp>
          <p:nvSpPr>
            <p:cNvPr id="121885" name="矩形 190493"/>
            <p:cNvSpPr/>
            <p:nvPr/>
          </p:nvSpPr>
          <p:spPr>
            <a:xfrm>
              <a:off x="288" y="2688"/>
              <a:ext cx="720" cy="258"/>
            </a:xfrm>
            <a:prstGeom prst="rect">
              <a:avLst/>
            </a:prstGeom>
            <a:noFill/>
            <a:ln w="9525">
              <a:noFill/>
            </a:ln>
          </p:spPr>
          <p:txBody>
            <a:bodyPr anchor="t"/>
            <a:lstStyle/>
            <a:p>
              <a:pPr marL="342900" indent="-342900" eaLnBrk="0" hangingPunct="0">
                <a:spcBef>
                  <a:spcPct val="35000"/>
                </a:spcBef>
                <a:buClr>
                  <a:schemeClr val="tx2"/>
                </a:buClr>
                <a:buFont typeface="Monotype Sorts" pitchFamily="2" charset="2"/>
                <a:buNone/>
              </a:pPr>
              <a:r>
                <a:rPr lang="en-US" altLang="zh-CN" b="0" i="1">
                  <a:latin typeface="Helvetica" pitchFamily="34" charset="0"/>
                  <a:ea typeface="宋体" panose="02010600030101010101" pitchFamily="2" charset="-122"/>
                </a:rPr>
                <a:t>r     s</a:t>
              </a:r>
            </a:p>
          </p:txBody>
        </p:sp>
        <p:sp>
          <p:nvSpPr>
            <p:cNvPr id="121886" name="流程图: 对照 190494"/>
            <p:cNvSpPr/>
            <p:nvPr/>
          </p:nvSpPr>
          <p:spPr>
            <a:xfrm rot="-5400000" flipV="1">
              <a:off x="470" y="2784"/>
              <a:ext cx="96" cy="96"/>
            </a:xfrm>
            <a:prstGeom prst="flowChartCollate">
              <a:avLst/>
            </a:prstGeom>
            <a:solidFill>
              <a:schemeClr val="bg1"/>
            </a:solidFill>
            <a:ln w="9525" cap="flat" cmpd="sng">
              <a:solidFill>
                <a:schemeClr val="tx1"/>
              </a:solidFill>
              <a:prstDash val="solid"/>
              <a:miter/>
              <a:headEnd type="none" w="med" len="med"/>
              <a:tailEnd type="none" w="med" len="med"/>
            </a:ln>
          </p:spPr>
          <p:txBody>
            <a:bodyPr anchor="t"/>
            <a:lstStyle/>
            <a:p>
              <a:pPr algn="just"/>
              <a:endParaRPr lang="zh-CN" altLang="en-US">
                <a:latin typeface="Tahoma" panose="020B0604030504040204" pitchFamily="34" charset="0"/>
              </a:endParaRPr>
            </a:p>
          </p:txBody>
        </p:sp>
      </p:grpSp>
      <p:sp>
        <p:nvSpPr>
          <p:cNvPr id="2" name="灯片编号占位符 1"/>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95</a:t>
            </a:fld>
            <a:endParaRPr lang="zh-CN" altLang="en-US" strike="noStrike" noProof="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884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8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8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8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8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8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1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4" grpId="0" animBg="1"/>
      <p:bldP spid="121875" grpId="0" animBg="1"/>
      <p:bldP spid="121876" grpId="0" animBg="1"/>
      <p:bldP spid="121877" grpId="0" animBg="1"/>
      <p:bldP spid="121878" grpId="0" animBg="1"/>
      <p:bldP spid="121879" grpId="0" animBg="1"/>
      <p:bldP spid="121880" grpId="0" animBg="1"/>
      <p:bldP spid="121881" grpId="0" animBg="1"/>
      <p:bldP spid="121882" grpId="0" animBg="1"/>
      <p:bldP spid="12188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1772816"/>
            <a:ext cx="9129362" cy="3888432"/>
          </a:xfrm>
          <a:prstGeom prst="rect">
            <a:avLst/>
          </a:prstGeom>
        </p:spPr>
      </p:pic>
      <p:sp>
        <p:nvSpPr>
          <p:cNvPr id="3" name="标题 190465"/>
          <p:cNvSpPr txBox="1">
            <a:spLocks/>
          </p:cNvSpPr>
          <p:nvPr/>
        </p:nvSpPr>
        <p:spPr>
          <a:xfrm>
            <a:off x="685800" y="228600"/>
            <a:ext cx="7793038" cy="784225"/>
          </a:xfrm>
          <a:prstGeom prst="rect">
            <a:avLst/>
          </a:prstGeom>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b="1" dirty="0" smtClean="0">
                <a:solidFill>
                  <a:schemeClr val="folHlink"/>
                </a:solidFill>
                <a:ea typeface="楷体_GB2312" pitchFamily="49" charset="-122"/>
              </a:rPr>
              <a:t>等值连接 </a:t>
            </a:r>
            <a:r>
              <a:rPr lang="en-US" altLang="zh-CN" b="1" dirty="0" smtClean="0">
                <a:solidFill>
                  <a:schemeClr val="folHlink"/>
                </a:solidFill>
                <a:ea typeface="楷体_GB2312" pitchFamily="49" charset="-122"/>
              </a:rPr>
              <a:t>vs.</a:t>
            </a:r>
            <a:r>
              <a:rPr lang="zh-CN" altLang="en-US" b="1" dirty="0" smtClean="0">
                <a:solidFill>
                  <a:schemeClr val="folHlink"/>
                </a:solidFill>
                <a:ea typeface="楷体_GB2312" pitchFamily="49" charset="-122"/>
              </a:rPr>
              <a:t>自然连接</a:t>
            </a:r>
            <a:endParaRPr lang="zh-CN" altLang="en-US" b="1" dirty="0">
              <a:solidFill>
                <a:schemeClr val="folHlink"/>
              </a:solidFill>
              <a:ea typeface="楷体_GB2312" pitchFamily="49" charset="-122"/>
            </a:endParaRPr>
          </a:p>
        </p:txBody>
      </p:sp>
    </p:spTree>
    <p:extLst>
      <p:ext uri="{BB962C8B-B14F-4D97-AF65-F5344CB8AC3E}">
        <p14:creationId xmlns:p14="http://schemas.microsoft.com/office/powerpoint/2010/main" val="18327605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46164" y="1268413"/>
            <a:ext cx="63330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kumimoji="1" lang="zh-CN" altLang="en-US" sz="3200" b="1">
                <a:solidFill>
                  <a:srgbClr val="FF3300"/>
                </a:solidFill>
                <a:latin typeface="黑体" panose="02010609060101010101" pitchFamily="49" charset="-122"/>
                <a:ea typeface="黑体" panose="02010609060101010101" pitchFamily="49" charset="-122"/>
              </a:rPr>
              <a:t>比较：等值连接与自然连接</a:t>
            </a:r>
          </a:p>
        </p:txBody>
      </p:sp>
      <p:sp>
        <p:nvSpPr>
          <p:cNvPr id="3" name="Rectangle 4"/>
          <p:cNvSpPr>
            <a:spLocks noChangeArrowheads="1"/>
          </p:cNvSpPr>
          <p:nvPr/>
        </p:nvSpPr>
        <p:spPr bwMode="auto">
          <a:xfrm>
            <a:off x="698500" y="2066925"/>
            <a:ext cx="7257876" cy="344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5000"/>
              </a:lnSpc>
              <a:spcBef>
                <a:spcPct val="20000"/>
              </a:spcBef>
              <a:buClr>
                <a:srgbClr val="0000FF"/>
              </a:buClr>
              <a:buFont typeface="Wingdings" pitchFamily="2" charset="2"/>
              <a:buChar char="²"/>
              <a:defRPr/>
            </a:pPr>
            <a:r>
              <a:rPr kumimoji="1" lang="en-US" altLang="zh-CN" sz="2800" b="1" dirty="0">
                <a:effectLst>
                  <a:outerShdw blurRad="38100" dist="38100" dir="2700000" algn="tl">
                    <a:srgbClr val="C0C0C0"/>
                  </a:outerShdw>
                </a:effectLst>
                <a:latin typeface="仿宋_GB2312" pitchFamily="49" charset="-122"/>
                <a:ea typeface="仿宋_GB2312" pitchFamily="49" charset="-122"/>
              </a:rPr>
              <a:t> </a:t>
            </a:r>
            <a:r>
              <a:rPr kumimoji="1" lang="zh-CN" altLang="en-US" sz="2800" b="1" dirty="0">
                <a:solidFill>
                  <a:srgbClr val="990099"/>
                </a:solidFill>
                <a:effectLst>
                  <a:outerShdw blurRad="38100" dist="38100" dir="2700000" algn="tl">
                    <a:srgbClr val="C0C0C0"/>
                  </a:outerShdw>
                </a:effectLst>
                <a:latin typeface="仿宋_GB2312" pitchFamily="49" charset="-122"/>
                <a:ea typeface="仿宋_GB2312" pitchFamily="49" charset="-122"/>
              </a:rPr>
              <a:t>等值连接是在笛卡儿积的基础上选择满足两个关系中</a:t>
            </a:r>
            <a:r>
              <a:rPr kumimoji="1" lang="zh-CN" altLang="en-US" sz="2800" b="1" dirty="0">
                <a:solidFill>
                  <a:srgbClr val="0000FF"/>
                </a:solidFill>
                <a:effectLst>
                  <a:outerShdw blurRad="38100" dist="38100" dir="2700000" algn="tl">
                    <a:srgbClr val="C0C0C0"/>
                  </a:outerShdw>
                </a:effectLst>
                <a:latin typeface="仿宋_GB2312" pitchFamily="49" charset="-122"/>
                <a:ea typeface="仿宋_GB2312" pitchFamily="49" charset="-122"/>
              </a:rPr>
              <a:t>给定属性</a:t>
            </a:r>
            <a:r>
              <a:rPr kumimoji="1" lang="zh-CN" altLang="en-US" sz="2800" b="1" dirty="0">
                <a:solidFill>
                  <a:srgbClr val="990099"/>
                </a:solidFill>
                <a:effectLst>
                  <a:outerShdw blurRad="38100" dist="38100" dir="2700000" algn="tl">
                    <a:srgbClr val="C0C0C0"/>
                  </a:outerShdw>
                </a:effectLst>
                <a:latin typeface="仿宋_GB2312" pitchFamily="49" charset="-122"/>
                <a:ea typeface="仿宋_GB2312" pitchFamily="49" charset="-122"/>
              </a:rPr>
              <a:t>值相等的元组的集合。</a:t>
            </a:r>
          </a:p>
          <a:p>
            <a:pPr eaLnBrk="1" hangingPunct="1">
              <a:lnSpc>
                <a:spcPct val="105000"/>
              </a:lnSpc>
              <a:spcBef>
                <a:spcPct val="20000"/>
              </a:spcBef>
              <a:buClr>
                <a:srgbClr val="0000FF"/>
              </a:buClr>
              <a:buFont typeface="Wingdings" pitchFamily="2" charset="2"/>
              <a:buChar char="²"/>
              <a:defRPr/>
            </a:pPr>
            <a:r>
              <a:rPr kumimoji="1" lang="zh-CN" altLang="en-US" sz="2800" b="1" dirty="0">
                <a:solidFill>
                  <a:srgbClr val="990099"/>
                </a:solidFill>
                <a:effectLst>
                  <a:outerShdw blurRad="38100" dist="38100" dir="2700000" algn="tl">
                    <a:srgbClr val="C0C0C0"/>
                  </a:outerShdw>
                </a:effectLst>
                <a:latin typeface="仿宋_GB2312" pitchFamily="49" charset="-122"/>
                <a:ea typeface="仿宋_GB2312" pitchFamily="49" charset="-122"/>
              </a:rPr>
              <a:t> 自然连接是在两个关系的</a:t>
            </a:r>
            <a:r>
              <a:rPr kumimoji="1" lang="zh-CN" altLang="en-US" sz="2800" b="1" dirty="0">
                <a:solidFill>
                  <a:srgbClr val="0000FF"/>
                </a:solidFill>
                <a:effectLst>
                  <a:outerShdw blurRad="38100" dist="38100" dir="2700000" algn="tl">
                    <a:srgbClr val="C0C0C0"/>
                  </a:outerShdw>
                </a:effectLst>
                <a:latin typeface="仿宋_GB2312" pitchFamily="49" charset="-122"/>
                <a:ea typeface="仿宋_GB2312" pitchFamily="49" charset="-122"/>
              </a:rPr>
              <a:t>相同属性组</a:t>
            </a:r>
            <a:r>
              <a:rPr kumimoji="1" lang="zh-CN" altLang="en-US" sz="2800" b="1" dirty="0">
                <a:solidFill>
                  <a:srgbClr val="990099"/>
                </a:solidFill>
                <a:effectLst>
                  <a:outerShdw blurRad="38100" dist="38100" dir="2700000" algn="tl">
                    <a:srgbClr val="C0C0C0"/>
                  </a:outerShdw>
                </a:effectLst>
                <a:latin typeface="仿宋_GB2312" pitchFamily="49" charset="-122"/>
                <a:ea typeface="仿宋_GB2312" pitchFamily="49" charset="-122"/>
              </a:rPr>
              <a:t>上的等值连接，并且自然连接要在结果中把重复的属性去掉，而等值连接则不必。</a:t>
            </a:r>
          </a:p>
          <a:p>
            <a:pPr eaLnBrk="1" hangingPunct="1">
              <a:lnSpc>
                <a:spcPct val="105000"/>
              </a:lnSpc>
              <a:spcBef>
                <a:spcPct val="20000"/>
              </a:spcBef>
              <a:buClr>
                <a:srgbClr val="0000FF"/>
              </a:buClr>
              <a:buFont typeface="Wingdings" pitchFamily="2" charset="2"/>
              <a:buNone/>
              <a:defRPr/>
            </a:pPr>
            <a:r>
              <a:rPr kumimoji="1" lang="zh-CN" altLang="en-US" sz="3200" b="1" dirty="0">
                <a:solidFill>
                  <a:srgbClr val="990099"/>
                </a:solidFill>
                <a:effectLst>
                  <a:outerShdw blurRad="38100" dist="38100" dir="2700000" algn="tl">
                    <a:srgbClr val="C0C0C0"/>
                  </a:outerShdw>
                </a:effectLst>
                <a:latin typeface="仿宋_GB2312" pitchFamily="49" charset="-122"/>
                <a:ea typeface="仿宋_GB2312" pitchFamily="49" charset="-122"/>
              </a:rPr>
              <a:t>  </a:t>
            </a:r>
            <a:r>
              <a:rPr kumimoji="1" lang="zh-CN" altLang="en-US" b="1" dirty="0">
                <a:solidFill>
                  <a:schemeClr val="tx2"/>
                </a:solidFill>
                <a:effectLst>
                  <a:outerShdw blurRad="38100" dist="38100" dir="2700000" algn="tl">
                    <a:srgbClr val="C0C0C0"/>
                  </a:outerShdw>
                </a:effectLst>
                <a:latin typeface="仿宋_GB2312" pitchFamily="49" charset="-122"/>
                <a:ea typeface="仿宋_GB2312" pitchFamily="49" charset="-122"/>
              </a:rPr>
              <a:t>自然连接要求两个关系中相等的分量必须是公共属性组，而等值连接则不需要。</a:t>
            </a:r>
          </a:p>
        </p:txBody>
      </p:sp>
    </p:spTree>
    <p:extLst>
      <p:ext uri="{BB962C8B-B14F-4D97-AF65-F5344CB8AC3E}">
        <p14:creationId xmlns:p14="http://schemas.microsoft.com/office/powerpoint/2010/main" val="26429827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854075"/>
            <a:ext cx="7479665" cy="784225"/>
          </a:xfrm>
        </p:spPr>
        <p:txBody>
          <a:bodyPr/>
          <a:lstStyle/>
          <a:p>
            <a:pPr algn="l"/>
            <a:r>
              <a:rPr lang="zh-CN" altLang="en-US" dirty="0"/>
              <a:t>讨论：查找每个演员所演过电影的电影公司名称</a:t>
            </a:r>
          </a:p>
        </p:txBody>
      </p:sp>
      <p:sp>
        <p:nvSpPr>
          <p:cNvPr id="58372" name="TextBox 3"/>
          <p:cNvSpPr txBox="1"/>
          <p:nvPr/>
        </p:nvSpPr>
        <p:spPr>
          <a:xfrm>
            <a:off x="4723765" y="4596765"/>
            <a:ext cx="936625" cy="337185"/>
          </a:xfrm>
          <a:prstGeom prst="rect">
            <a:avLst/>
          </a:prstGeom>
          <a:noFill/>
          <a:ln w="9525">
            <a:noFill/>
          </a:ln>
        </p:spPr>
        <p:txBody>
          <a:bodyPr anchor="t">
            <a:spAutoFit/>
          </a:bodyPr>
          <a:lstStyle/>
          <a:p>
            <a:r>
              <a:rPr lang="en-US" altLang="zh-CN" sz="1600" dirty="0">
                <a:latin typeface="新宋体" panose="02010609030101010101" charset="-122"/>
                <a:ea typeface="新宋体" panose="02010609030101010101" charset="-122"/>
              </a:rPr>
              <a:t>starsIn</a:t>
            </a:r>
          </a:p>
        </p:txBody>
      </p:sp>
      <p:pic>
        <p:nvPicPr>
          <p:cNvPr id="4" name="图片 4"/>
          <p:cNvPicPr>
            <a:picLocks noChangeAspect="1"/>
          </p:cNvPicPr>
          <p:nvPr/>
        </p:nvPicPr>
        <p:blipFill>
          <a:blip r:embed="rId2"/>
          <a:stretch>
            <a:fillRect/>
          </a:stretch>
        </p:blipFill>
        <p:spPr>
          <a:xfrm>
            <a:off x="4723765" y="4933950"/>
            <a:ext cx="3386138" cy="1568450"/>
          </a:xfrm>
          <a:prstGeom prst="rect">
            <a:avLst/>
          </a:prstGeom>
          <a:noFill/>
          <a:ln w="9525">
            <a:noFill/>
          </a:ln>
        </p:spPr>
      </p:pic>
      <p:grpSp>
        <p:nvGrpSpPr>
          <p:cNvPr id="5" name="组合 4"/>
          <p:cNvGrpSpPr/>
          <p:nvPr/>
        </p:nvGrpSpPr>
        <p:grpSpPr>
          <a:xfrm>
            <a:off x="304165" y="4634865"/>
            <a:ext cx="3796030" cy="1867535"/>
            <a:chOff x="372" y="4418"/>
            <a:chExt cx="8416" cy="3885"/>
          </a:xfrm>
        </p:grpSpPr>
        <p:pic>
          <p:nvPicPr>
            <p:cNvPr id="6" name="图片 3"/>
            <p:cNvPicPr>
              <a:picLocks noChangeAspect="1"/>
            </p:cNvPicPr>
            <p:nvPr/>
          </p:nvPicPr>
          <p:blipFill>
            <a:blip r:embed="rId3"/>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sp>
        <p:nvSpPr>
          <p:cNvPr id="3" name="灯片编号占位符 2"/>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98</a:t>
            </a:fld>
            <a:endParaRPr lang="zh-CN" altLang="en-US" strike="noStrike" noProof="1">
              <a:latin typeface="Times New Roman" panose="02020603050405020304" pitchFamily="18" charset="0"/>
              <a:ea typeface="宋体" panose="02010600030101010101" pitchFamily="2" charset="-122"/>
            </a:endParaRPr>
          </a:p>
        </p:txBody>
      </p:sp>
      <p:sp>
        <p:nvSpPr>
          <p:cNvPr id="8" name="内容占位符 7"/>
          <p:cNvSpPr>
            <a:spLocks noGrp="1"/>
          </p:cNvSpPr>
          <p:nvPr>
            <p:ph idx="1"/>
          </p:nvPr>
        </p:nvSpPr>
        <p:spPr>
          <a:xfrm>
            <a:off x="230505" y="2547620"/>
            <a:ext cx="7460615" cy="1477010"/>
          </a:xfrm>
        </p:spPr>
        <p:txBody>
          <a:bodyPr/>
          <a:lstStyle/>
          <a:p>
            <a:r>
              <a:rPr lang="en-US" altLang="zh-CN" sz="2000" noProof="0" dirty="0">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starname</a:t>
            </a:r>
            <a:r>
              <a:rPr lang="en-US" altLang="zh-CN" sz="2000" noProof="0" dirty="0">
                <a:ln>
                  <a:noFill/>
                </a:ln>
                <a:effectLst/>
                <a:uLnTx/>
                <a:uFillTx/>
                <a:latin typeface="+mn-lt"/>
                <a:ea typeface="+mn-ea"/>
                <a:sym typeface="Symbol" panose="05050102010706020507"/>
              </a:rPr>
              <a:t>,</a:t>
            </a:r>
            <a:r>
              <a:rPr lang="en-US" altLang="zh-CN" sz="2000" baseline="-25000" noProof="0" dirty="0" err="1">
                <a:ln>
                  <a:noFill/>
                </a:ln>
                <a:effectLst/>
                <a:uLnTx/>
                <a:uFillTx/>
                <a:latin typeface="+mn-lt"/>
                <a:ea typeface="+mn-ea"/>
                <a:sym typeface="Symbol" panose="05050102010706020507"/>
              </a:rPr>
              <a:t>studioname </a:t>
            </a:r>
            <a:r>
              <a:rPr lang="en-US" altLang="zh-CN" sz="2000" noProof="0" dirty="0">
                <a:ln>
                  <a:noFill/>
                </a:ln>
                <a:effectLst/>
                <a:uLnTx/>
                <a:uFillTx/>
                <a:latin typeface="+mn-lt"/>
                <a:ea typeface="+mn-ea"/>
                <a:sym typeface="Symbol" panose="05050102010706020507"/>
              </a:rPr>
              <a:t>(  movies </a:t>
            </a:r>
            <a:r>
              <a:rPr lang="en-US" altLang="zh-CN" sz="2000" b="1" noProof="0" dirty="0">
                <a:ln>
                  <a:noFill/>
                </a:ln>
                <a:effectLst>
                  <a:outerShdw blurRad="38100" dist="38100" dir="2700000" algn="tl">
                    <a:srgbClr val="000000">
                      <a:alpha val="43137"/>
                    </a:srgbClr>
                  </a:outerShdw>
                </a:effectLst>
                <a:uLnTx/>
                <a:uFillTx/>
                <a:latin typeface="Lucida Sans Unicode" panose="020B0602030504020204" pitchFamily="34" charset="0"/>
                <a:ea typeface="+mn-ea"/>
                <a:sym typeface="+mn-ea"/>
              </a:rPr>
              <a:t>⋈</a:t>
            </a:r>
            <a:r>
              <a:rPr lang="en-US" altLang="zh-CN" sz="2000" noProof="0" dirty="0">
                <a:ln>
                  <a:noFill/>
                </a:ln>
                <a:effectLst/>
                <a:uLnTx/>
                <a:uFillTx/>
                <a:latin typeface="+mn-lt"/>
                <a:ea typeface="+mn-ea"/>
                <a:sym typeface="Symbol" panose="05050102010706020507"/>
              </a:rPr>
              <a:t> </a:t>
            </a:r>
            <a:r>
              <a:rPr lang="en-US" altLang="zh-CN" sz="2000" spc="30" dirty="0" err="1">
                <a:ln>
                  <a:noFill/>
                </a:ln>
                <a:solidFill>
                  <a:srgbClr val="FF0000"/>
                </a:solidFill>
                <a:effectLst/>
                <a:uLnTx/>
                <a:uFillTx/>
                <a:latin typeface="Lucida Sans Unicode" panose="020B0602030504020204" pitchFamily="34" charset="0"/>
                <a:ea typeface="+mn-ea"/>
                <a:sym typeface="+mn-ea"/>
              </a:rPr>
              <a:t>ρ</a:t>
            </a:r>
            <a:r>
              <a:rPr lang="en-US" altLang="zh-CN" sz="2000" spc="30" baseline="-25000" dirty="0" err="1">
                <a:ln>
                  <a:noFill/>
                </a:ln>
                <a:solidFill>
                  <a:srgbClr val="FF0000"/>
                </a:solidFill>
                <a:effectLst/>
                <a:uLnTx/>
                <a:uFillTx/>
                <a:latin typeface="+mn-lt"/>
                <a:ea typeface="+mn-ea"/>
                <a:sym typeface="+mn-ea"/>
              </a:rPr>
              <a:t>starsIn</a:t>
            </a:r>
            <a:r>
              <a:rPr lang="en-US" altLang="zh-CN" sz="2000" spc="30" baseline="-25000" dirty="0">
                <a:ln>
                  <a:noFill/>
                </a:ln>
                <a:solidFill>
                  <a:srgbClr val="FF0000"/>
                </a:solidFill>
                <a:effectLst/>
                <a:uLnTx/>
                <a:uFillTx/>
                <a:latin typeface="+mn-lt"/>
                <a:ea typeface="+mn-ea"/>
                <a:sym typeface="+mn-ea"/>
              </a:rPr>
              <a:t>(</a:t>
            </a:r>
            <a:r>
              <a:rPr lang="en-US" altLang="zh-CN" sz="2000" spc="30" baseline="-25000" dirty="0" err="1">
                <a:ln>
                  <a:noFill/>
                </a:ln>
                <a:solidFill>
                  <a:srgbClr val="FF0000"/>
                </a:solidFill>
                <a:effectLst/>
                <a:uLnTx/>
                <a:uFillTx/>
                <a:latin typeface="+mn-lt"/>
                <a:ea typeface="+mn-ea"/>
                <a:sym typeface="+mn-ea"/>
              </a:rPr>
              <a:t>title,year,starName</a:t>
            </a:r>
            <a:r>
              <a:rPr lang="en-US" altLang="zh-CN" sz="2000" spc="30" baseline="-25000" dirty="0">
                <a:ln>
                  <a:noFill/>
                </a:ln>
                <a:solidFill>
                  <a:srgbClr val="FF0000"/>
                </a:solidFill>
                <a:effectLst/>
                <a:uLnTx/>
                <a:uFillTx/>
                <a:latin typeface="+mn-lt"/>
                <a:ea typeface="+mn-ea"/>
                <a:sym typeface="+mn-ea"/>
              </a:rPr>
              <a:t>)</a:t>
            </a:r>
            <a:r>
              <a:rPr lang="en-US" altLang="zh-CN" sz="2000" spc="30" dirty="0">
                <a:ln>
                  <a:noFill/>
                </a:ln>
                <a:solidFill>
                  <a:srgbClr val="FF0000"/>
                </a:solidFill>
                <a:effectLst/>
                <a:uLnTx/>
                <a:uFillTx/>
                <a:latin typeface="+mn-lt"/>
                <a:ea typeface="+mn-ea"/>
                <a:sym typeface="+mn-ea"/>
              </a:rPr>
              <a:t>(</a:t>
            </a:r>
            <a:r>
              <a:rPr lang="en-US" altLang="zh-CN" sz="2000" spc="30" dirty="0" err="1">
                <a:ln>
                  <a:noFill/>
                </a:ln>
                <a:solidFill>
                  <a:srgbClr val="FF0000"/>
                </a:solidFill>
                <a:effectLst/>
                <a:uLnTx/>
                <a:uFillTx/>
                <a:latin typeface="+mn-lt"/>
                <a:ea typeface="+mn-ea"/>
                <a:sym typeface="+mn-ea"/>
              </a:rPr>
              <a:t>starsIn</a:t>
            </a:r>
            <a:r>
              <a:rPr lang="en-US" altLang="zh-CN" sz="2000" spc="30" dirty="0">
                <a:ln>
                  <a:noFill/>
                </a:ln>
                <a:solidFill>
                  <a:srgbClr val="FF0000"/>
                </a:solidFill>
                <a:effectLst/>
                <a:uLnTx/>
                <a:uFillTx/>
                <a:latin typeface="+mn-lt"/>
                <a:ea typeface="+mn-ea"/>
                <a:sym typeface="+mn-ea"/>
              </a:rPr>
              <a:t>)  </a:t>
            </a:r>
            <a:r>
              <a:rPr lang="en-US" altLang="zh-CN" sz="2000" noProof="0" dirty="0">
                <a:ln>
                  <a:noFill/>
                </a:ln>
                <a:effectLst/>
                <a:uLnTx/>
                <a:uFillTx/>
                <a:latin typeface="+mn-lt"/>
                <a:ea typeface="+mn-ea"/>
                <a:sym typeface="Symbol" panose="05050102010706020507"/>
              </a:rPr>
              <a:t>)</a:t>
            </a:r>
            <a:endParaRPr lang="zh-CN" altLang="en-US" sz="2000" dirty="0"/>
          </a:p>
        </p:txBody>
      </p:sp>
      <p:pic>
        <p:nvPicPr>
          <p:cNvPr id="9" name="图片 8"/>
          <p:cNvPicPr>
            <a:picLocks noChangeAspect="1"/>
          </p:cNvPicPr>
          <p:nvPr/>
        </p:nvPicPr>
        <p:blipFill>
          <a:blip r:embed="rId4"/>
          <a:stretch>
            <a:fillRect/>
          </a:stretch>
        </p:blipFill>
        <p:spPr>
          <a:xfrm>
            <a:off x="2819400" y="3175000"/>
            <a:ext cx="2583815" cy="1421765"/>
          </a:xfrm>
          <a:prstGeom prst="rect">
            <a:avLst/>
          </a:prstGeom>
        </p:spPr>
      </p:pic>
      <p:sp>
        <p:nvSpPr>
          <p:cNvPr id="11" name="内容占位符 7"/>
          <p:cNvSpPr txBox="1">
            <a:spLocks/>
          </p:cNvSpPr>
          <p:nvPr/>
        </p:nvSpPr>
        <p:spPr>
          <a:xfrm>
            <a:off x="211157" y="1623329"/>
            <a:ext cx="8194802" cy="526446"/>
          </a:xfrm>
          <a:prstGeom prst="rect">
            <a:avLst/>
          </a:prstGeom>
          <a:solidFill>
            <a:schemeClr val="accent2">
              <a:lumMod val="20000"/>
              <a:lumOff val="80000"/>
            </a:schemeClr>
          </a:solidFill>
          <a:ln w="9525">
            <a:noFill/>
          </a:ln>
        </p:spPr>
        <p:txBody>
          <a:bodyPr/>
          <a:lstStyle>
            <a:lvl1pPr marL="34290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华文楷体" panose="02010600040101010101" pitchFamily="2" charset="-122"/>
                <a:ea typeface="华文楷体" panose="02010600040101010101" pitchFamily="2" charset="-122"/>
                <a:cs typeface="+mn-cs"/>
              </a:defRPr>
            </a:lvl1pPr>
            <a:lvl2pPr marL="742950" lvl="1" indent="-285750" algn="just"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华文楷体" panose="02010600040101010101" pitchFamily="2" charset="-122"/>
                <a:ea typeface="华文楷体" panose="02010600040101010101" pitchFamily="2" charset="-122"/>
                <a:cs typeface="+mn-cs"/>
              </a:defRPr>
            </a:lvl2pPr>
            <a:lvl3pPr marL="1143000" lvl="2" indent="-228600" algn="just"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华文楷体" panose="02010600040101010101" pitchFamily="2" charset="-122"/>
                <a:ea typeface="华文楷体" panose="02010600040101010101" pitchFamily="2" charset="-122"/>
                <a:cs typeface="+mn-cs"/>
              </a:defRPr>
            </a:lvl3pPr>
            <a:lvl4pPr marL="1600200" lvl="3" indent="-228600" algn="just"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华文楷体" panose="02010600040101010101" pitchFamily="2" charset="-122"/>
                <a:ea typeface="华文楷体" panose="02010600040101010101" pitchFamily="2" charset="-122"/>
                <a:cs typeface="+mn-cs"/>
              </a:defRPr>
            </a:lvl4pPr>
            <a:lvl5pPr marL="2057400" lvl="4"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华文楷体" panose="02010600040101010101" pitchFamily="2" charset="-122"/>
                <a:ea typeface="华文楷体" panose="02010600040101010101" pitchFamily="2" charset="-122"/>
                <a:cs typeface="+mn-cs"/>
              </a:defRPr>
            </a:lvl5pPr>
            <a:lvl6pPr marL="2514600" lvl="5"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6pPr>
            <a:lvl7pPr marL="2971800" lvl="6"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7pPr>
            <a:lvl8pPr marL="3429000" lvl="7"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8pPr>
            <a:lvl9pPr marL="3886200" lvl="8" indent="-228600" algn="just"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华文新魏" panose="02010800040101010101" pitchFamily="2" charset="-122"/>
                <a:cs typeface="+mn-cs"/>
              </a:defRPr>
            </a:lvl9pPr>
          </a:lstStyle>
          <a:p>
            <a:r>
              <a:rPr lang="en-US" altLang="zh-CN" sz="2000" smtClean="0">
                <a:latin typeface="+mn-lt"/>
                <a:ea typeface="+mn-ea"/>
                <a:sym typeface="Symbol" panose="05050102010706020507"/>
              </a:rPr>
              <a:t></a:t>
            </a:r>
            <a:r>
              <a:rPr lang="en-US" altLang="zh-CN" sz="2000" baseline="-25000" smtClean="0">
                <a:latin typeface="+mn-lt"/>
                <a:ea typeface="+mn-ea"/>
                <a:sym typeface="Symbol" panose="05050102010706020507"/>
              </a:rPr>
              <a:t>starname</a:t>
            </a:r>
            <a:r>
              <a:rPr lang="en-US" altLang="zh-CN" sz="2000" smtClean="0">
                <a:latin typeface="+mn-lt"/>
                <a:ea typeface="+mn-ea"/>
                <a:sym typeface="Symbol" panose="05050102010706020507"/>
              </a:rPr>
              <a:t>,</a:t>
            </a:r>
            <a:r>
              <a:rPr lang="en-US" altLang="zh-CN" sz="2000" baseline="-25000" smtClean="0">
                <a:latin typeface="+mn-lt"/>
                <a:ea typeface="+mn-ea"/>
                <a:sym typeface="Symbol" panose="05050102010706020507"/>
              </a:rPr>
              <a:t>studioname </a:t>
            </a:r>
            <a:r>
              <a:rPr lang="en-US" altLang="zh-CN" sz="2000" smtClean="0">
                <a:latin typeface="+mn-lt"/>
                <a:ea typeface="+mn-ea"/>
                <a:sym typeface="Symbol" panose="05050102010706020507"/>
              </a:rPr>
              <a:t>(  movies </a:t>
            </a:r>
            <a:r>
              <a:rPr lang="en-US" altLang="zh-CN" sz="2000" b="1" smtClean="0">
                <a:effectLst>
                  <a:outerShdw blurRad="38100" dist="38100" dir="2700000" algn="tl">
                    <a:srgbClr val="000000">
                      <a:alpha val="43137"/>
                    </a:srgbClr>
                  </a:outerShdw>
                </a:effectLst>
                <a:latin typeface="Lucida Sans Unicode" panose="020B0602030504020204" pitchFamily="34" charset="0"/>
                <a:ea typeface="+mn-ea"/>
                <a:sym typeface="+mn-ea"/>
              </a:rPr>
              <a:t>⋈</a:t>
            </a:r>
            <a:r>
              <a:rPr lang="en-US" altLang="zh-CN" sz="2000" spc="30" baseline="-25000" smtClean="0">
                <a:solidFill>
                  <a:srgbClr val="FF0000"/>
                </a:solidFill>
                <a:latin typeface="+mn-lt"/>
                <a:ea typeface="+mn-ea"/>
                <a:sym typeface="+mn-ea"/>
              </a:rPr>
              <a:t>title=movieTitle and year=movieYear</a:t>
            </a:r>
            <a:r>
              <a:rPr lang="en-US" altLang="zh-CN" sz="2000" spc="30" smtClean="0">
                <a:solidFill>
                  <a:srgbClr val="FF0000"/>
                </a:solidFill>
                <a:latin typeface="+mn-lt"/>
                <a:ea typeface="+mn-ea"/>
                <a:sym typeface="+mn-ea"/>
              </a:rPr>
              <a:t> (starsIn)  </a:t>
            </a:r>
            <a:r>
              <a:rPr lang="en-US" altLang="zh-CN" sz="2000" smtClean="0">
                <a:latin typeface="+mn-lt"/>
                <a:ea typeface="+mn-ea"/>
                <a:sym typeface="Symbol" panose="05050102010706020507"/>
              </a:rPr>
              <a:t>)</a:t>
            </a:r>
            <a:endParaRPr lang="zh-CN" altLang="en-US" sz="2000" dirty="0"/>
          </a:p>
        </p:txBody>
      </p:sp>
    </p:spTree>
    <p:extLst>
      <p:ext uri="{BB962C8B-B14F-4D97-AF65-F5344CB8AC3E}">
        <p14:creationId xmlns:p14="http://schemas.microsoft.com/office/powerpoint/2010/main" val="39081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083" y="840472"/>
            <a:ext cx="7799070" cy="784225"/>
          </a:xfrm>
        </p:spPr>
        <p:txBody>
          <a:bodyPr vert="horz" lIns="91440" tIns="45720" rIns="91440" bIns="45720"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4000" dirty="0">
                <a:sym typeface="+mn-ea"/>
              </a:rPr>
              <a:t>练习：查找每部电影对应的电影公司地址（用自然连接表示）</a:t>
            </a:r>
            <a:endParaRPr kumimoji="0" lang="zh-CN" altLang="en-US" sz="4000" b="0" i="0" u="none" strike="noStrike" kern="1200" cap="all" spc="50" normalizeH="0" baseline="0" noProof="1">
              <a:ln>
                <a:noFill/>
              </a:ln>
              <a:solidFill>
                <a:schemeClr val="tx1"/>
              </a:solidFill>
              <a:effectLst/>
              <a:uLnTx/>
              <a:uFillTx/>
              <a:latin typeface="+mj-lt"/>
              <a:ea typeface="+mj-ea"/>
              <a:cs typeface="+mj-cs"/>
            </a:endParaRPr>
          </a:p>
        </p:txBody>
      </p:sp>
      <p:sp>
        <p:nvSpPr>
          <p:cNvPr id="3" name="内容占位符 2"/>
          <p:cNvSpPr>
            <a:spLocks noGrp="1"/>
          </p:cNvSpPr>
          <p:nvPr>
            <p:ph sz="quarter" idx="4294967295"/>
          </p:nvPr>
        </p:nvSpPr>
        <p:spPr>
          <a:xfrm>
            <a:off x="395536" y="2048242"/>
            <a:ext cx="9157458" cy="12842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r>
              <a:rPr kumimoji="0" lang="en-US" altLang="zh-CN" sz="2800" b="0" i="0" u="none" strike="noStrike" kern="1200" cap="none" spc="0" normalizeH="0" baseline="-25000" noProof="0" dirty="0">
                <a:ln>
                  <a:noFill/>
                </a:ln>
                <a:solidFill>
                  <a:schemeClr val="tx1"/>
                </a:solidFill>
                <a:effectLst/>
                <a:uLnTx/>
                <a:uFillTx/>
                <a:latin typeface="+mn-lt"/>
                <a:ea typeface="+mn-ea"/>
                <a:cs typeface="+mn-cs"/>
                <a:sym typeface="Symbol" panose="05050102010706020507"/>
              </a:rPr>
              <a:t>title, </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cs"/>
                <a:sym typeface="Symbol" panose="05050102010706020507"/>
              </a:rPr>
              <a:t>year,address </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  movies </a:t>
            </a:r>
            <a:r>
              <a:rPr kumimoji="0" lang="en-US" altLang="zh-CN"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Lucida Sans Unicode" panose="020B0602030504020204" pitchFamily="34" charset="0"/>
                <a:ea typeface="+mn-ea"/>
                <a:cs typeface="+mn-cs"/>
                <a:sym typeface="+mn-ea"/>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 </a:t>
            </a:r>
            <a:r>
              <a:rPr kumimoji="0" lang="en-US" altLang="zh-CN" sz="2800" b="0" i="0" u="none" strike="noStrike" kern="1200" cap="none" spc="30" normalizeH="0" baseline="0" noProof="1">
                <a:ln>
                  <a:noFill/>
                </a:ln>
                <a:solidFill>
                  <a:srgbClr val="FF0000"/>
                </a:solidFill>
                <a:effectLst/>
                <a:uLnTx/>
                <a:uFillTx/>
                <a:latin typeface="Lucida Sans Unicode" panose="020B0602030504020204" pitchFamily="34" charset="0"/>
                <a:ea typeface="+mn-ea"/>
                <a:cs typeface="+mn-cs"/>
                <a:sym typeface="+mn-ea"/>
              </a:rPr>
              <a:t>ρ</a:t>
            </a:r>
            <a:r>
              <a:rPr kumimoji="0" lang="en-US" altLang="zh-CN" sz="2800" b="0" i="0" u="none" strike="noStrike" kern="1200" cap="none" spc="30" normalizeH="0" baseline="-25000" noProof="1">
                <a:ln>
                  <a:noFill/>
                </a:ln>
                <a:solidFill>
                  <a:srgbClr val="FF0000"/>
                </a:solidFill>
                <a:effectLst/>
                <a:uLnTx/>
                <a:uFillTx/>
                <a:latin typeface="+mn-lt"/>
                <a:ea typeface="+mn-ea"/>
                <a:cs typeface="+mn-cs"/>
                <a:sym typeface="+mn-ea"/>
              </a:rPr>
              <a:t>studio(studioname,address,presC)</a:t>
            </a:r>
            <a:r>
              <a:rPr kumimoji="0" lang="en-US" altLang="zh-CN" sz="2800" b="0" i="0" u="none" strike="noStrike" kern="1200" cap="none" spc="30" normalizeH="0" baseline="0" noProof="1">
                <a:ln>
                  <a:noFill/>
                </a:ln>
                <a:solidFill>
                  <a:srgbClr val="FF0000"/>
                </a:solidFill>
                <a:effectLst/>
                <a:uLnTx/>
                <a:uFillTx/>
                <a:latin typeface="+mn-lt"/>
                <a:ea typeface="+mn-ea"/>
                <a:cs typeface="+mn-cs"/>
                <a:sym typeface="+mn-ea"/>
              </a:rPr>
              <a:t>(studio)  </a:t>
            </a:r>
            <a:r>
              <a:rPr kumimoji="0" lang="en-US" altLang="zh-CN" sz="2800" b="0" i="0" u="none" strike="noStrike" kern="1200" cap="none" spc="0" normalizeH="0" baseline="0" noProof="0" dirty="0">
                <a:ln>
                  <a:noFill/>
                </a:ln>
                <a:solidFill>
                  <a:schemeClr val="tx1"/>
                </a:solidFill>
                <a:effectLst/>
                <a:uLnTx/>
                <a:uFillTx/>
                <a:latin typeface="+mn-lt"/>
                <a:ea typeface="+mn-ea"/>
                <a:cs typeface="+mn-cs"/>
                <a:sym typeface="Symbol" panose="05050102010706020507"/>
              </a:rPr>
              <a:t>)</a:t>
            </a:r>
            <a:endParaRPr kumimoji="0" lang="en-US" altLang="zh-CN" sz="2800" b="0" i="0" u="none" strike="noStrike" kern="1200" cap="none" spc="0" normalizeH="0" baseline="0" noProof="0" dirty="0">
              <a:ln>
                <a:noFill/>
              </a:ln>
              <a:solidFill>
                <a:schemeClr val="lt1"/>
              </a:solidFill>
              <a:effectLst/>
              <a:uLnTx/>
              <a:uFillTx/>
              <a:latin typeface="+mn-lt"/>
              <a:ea typeface="+mn-ea"/>
              <a:cs typeface="+mn-cs"/>
              <a:sym typeface="Symbol" panose="05050102010706020507"/>
            </a:endParaRPr>
          </a:p>
          <a:p>
            <a:pPr marL="342900" marR="0" lvl="0" indent="-342900" algn="l" defTabSz="914400" rtl="0" eaLnBrk="0" fontAlgn="base" latinLnBrk="0" hangingPunct="0">
              <a:lnSpc>
                <a:spcPct val="100000"/>
              </a:lnSpc>
              <a:spcBef>
                <a:spcPct val="20000"/>
              </a:spcBef>
              <a:spcAft>
                <a:spcPts val="600"/>
              </a:spcAft>
              <a:buClr>
                <a:schemeClr val="tx2"/>
              </a:buClr>
              <a:buSzTx/>
              <a:buFont typeface="Arial" panose="020B0604020202020204" pitchFamily="34" charset="0"/>
              <a:buChar char="•"/>
              <a:defRPr/>
            </a:pPr>
            <a:endParaRPr kumimoji="0" lang="zh-CN" altLang="en-US" sz="2800" b="0" i="0" u="none" strike="noStrike" kern="1200" cap="none" spc="30" normalizeH="0" baseline="0" noProof="1">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t>99</a:t>
            </a:fld>
            <a:endParaRPr lang="zh-CN" altLang="en-US" strike="noStrike" noProof="1">
              <a:latin typeface="Times New Roman" panose="02020603050405020304" pitchFamily="18" charset="0"/>
              <a:ea typeface="宋体" panose="02010600030101010101" pitchFamily="2" charset="-122"/>
            </a:endParaRPr>
          </a:p>
        </p:txBody>
      </p:sp>
      <p:grpSp>
        <p:nvGrpSpPr>
          <p:cNvPr id="5" name="组合 4"/>
          <p:cNvGrpSpPr/>
          <p:nvPr/>
        </p:nvGrpSpPr>
        <p:grpSpPr>
          <a:xfrm>
            <a:off x="251520" y="4372616"/>
            <a:ext cx="3796030" cy="1867535"/>
            <a:chOff x="372" y="4418"/>
            <a:chExt cx="8416" cy="3885"/>
          </a:xfrm>
        </p:grpSpPr>
        <p:pic>
          <p:nvPicPr>
            <p:cNvPr id="6" name="图片 3"/>
            <p:cNvPicPr>
              <a:picLocks noChangeAspect="1"/>
            </p:cNvPicPr>
            <p:nvPr/>
          </p:nvPicPr>
          <p:blipFill>
            <a:blip r:embed="rId2"/>
            <a:stretch>
              <a:fillRect/>
            </a:stretch>
          </p:blipFill>
          <p:spPr>
            <a:xfrm>
              <a:off x="373" y="4998"/>
              <a:ext cx="8415" cy="3305"/>
            </a:xfrm>
            <a:prstGeom prst="rect">
              <a:avLst/>
            </a:prstGeom>
            <a:noFill/>
            <a:ln w="9525">
              <a:noFill/>
            </a:ln>
          </p:spPr>
        </p:pic>
        <p:sp>
          <p:nvSpPr>
            <p:cNvPr id="7" name="TextBox 3"/>
            <p:cNvSpPr txBox="1"/>
            <p:nvPr/>
          </p:nvSpPr>
          <p:spPr>
            <a:xfrm>
              <a:off x="372" y="4418"/>
              <a:ext cx="2434" cy="830"/>
            </a:xfrm>
            <a:prstGeom prst="rect">
              <a:avLst/>
            </a:prstGeom>
            <a:noFill/>
            <a:ln w="9525">
              <a:noFill/>
            </a:ln>
          </p:spPr>
          <p:txBody>
            <a:bodyPr wrap="square" anchor="t">
              <a:spAutoFit/>
            </a:bodyPr>
            <a:lstStyle/>
            <a:p>
              <a:r>
                <a:rPr lang="en-US" altLang="zh-CN" sz="2000" dirty="0">
                  <a:latin typeface="华文楷体" panose="02010600040101010101" pitchFamily="2" charset="-122"/>
                  <a:ea typeface="华文楷体" panose="02010600040101010101" pitchFamily="2" charset="-122"/>
                </a:rPr>
                <a:t>movies</a:t>
              </a:r>
            </a:p>
          </p:txBody>
        </p:sp>
      </p:grpSp>
      <p:grpSp>
        <p:nvGrpSpPr>
          <p:cNvPr id="8" name="组合 7"/>
          <p:cNvGrpSpPr/>
          <p:nvPr/>
        </p:nvGrpSpPr>
        <p:grpSpPr>
          <a:xfrm>
            <a:off x="4714874" y="4565015"/>
            <a:ext cx="3764280" cy="1631315"/>
            <a:chOff x="5526838" y="2710033"/>
            <a:chExt cx="3498031" cy="2026299"/>
          </a:xfrm>
        </p:grpSpPr>
        <p:pic>
          <p:nvPicPr>
            <p:cNvPr id="50185" name="图片 7"/>
            <p:cNvPicPr>
              <a:picLocks noChangeAspect="1"/>
            </p:cNvPicPr>
            <p:nvPr/>
          </p:nvPicPr>
          <p:blipFill>
            <a:blip r:embed="rId3"/>
            <a:stretch>
              <a:fillRect/>
            </a:stretch>
          </p:blipFill>
          <p:spPr>
            <a:xfrm>
              <a:off x="5526838" y="3205368"/>
              <a:ext cx="3498031" cy="1530964"/>
            </a:xfrm>
            <a:prstGeom prst="rect">
              <a:avLst/>
            </a:prstGeom>
            <a:noFill/>
            <a:ln w="9525">
              <a:noFill/>
            </a:ln>
          </p:spPr>
        </p:pic>
        <p:sp>
          <p:nvSpPr>
            <p:cNvPr id="50186" name="TextBox 9"/>
            <p:cNvSpPr txBox="1"/>
            <p:nvPr/>
          </p:nvSpPr>
          <p:spPr>
            <a:xfrm>
              <a:off x="5526838" y="2710033"/>
              <a:ext cx="1299960" cy="495335"/>
            </a:xfrm>
            <a:prstGeom prst="rect">
              <a:avLst/>
            </a:prstGeom>
            <a:noFill/>
            <a:ln w="9525">
              <a:noFill/>
            </a:ln>
          </p:spPr>
          <p:txBody>
            <a:bodyPr wrap="square" anchor="t">
              <a:spAutoFit/>
            </a:bodyPr>
            <a:lstStyle/>
            <a:p>
              <a:r>
                <a:rPr lang="en-US" altLang="zh-CN" sz="2000" b="0" dirty="0">
                  <a:latin typeface="Arial" panose="020B0604020202020204" pitchFamily="34" charset="0"/>
                  <a:ea typeface="宋体" panose="02010600030101010101" pitchFamily="2" charset="-122"/>
                </a:rPr>
                <a:t>studio</a:t>
              </a:r>
            </a:p>
          </p:txBody>
        </p:sp>
      </p:grpSp>
    </p:spTree>
    <p:extLst>
      <p:ext uri="{BB962C8B-B14F-4D97-AF65-F5344CB8AC3E}">
        <p14:creationId xmlns:p14="http://schemas.microsoft.com/office/powerpoint/2010/main" val="219555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隶书"/>
        <a:cs typeface=""/>
      </a:majorFont>
      <a:minorFont>
        <a:latin typeface="Tahoma"/>
        <a:ea typeface="华文行楷"/>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1880</TotalTime>
  <Words>7774</Words>
  <Application>Microsoft Office PowerPoint</Application>
  <PresentationFormat>全屏显示(4:3)</PresentationFormat>
  <Paragraphs>2184</Paragraphs>
  <Slides>114</Slides>
  <Notes>38</Notes>
  <HiddenSlides>5</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3</vt:i4>
      </vt:variant>
      <vt:variant>
        <vt:lpstr>幻灯片标题</vt:lpstr>
      </vt:variant>
      <vt:variant>
        <vt:i4>114</vt:i4>
      </vt:variant>
    </vt:vector>
  </HeadingPairs>
  <TitlesOfParts>
    <vt:vector size="145" baseType="lpstr">
      <vt:lpstr>Franklin Gothic Book</vt:lpstr>
      <vt:lpstr>Monotype Sorts</vt:lpstr>
      <vt:lpstr>方正舒体</vt:lpstr>
      <vt:lpstr>仿宋</vt:lpstr>
      <vt:lpstr>仿宋_GB2312</vt:lpstr>
      <vt:lpstr>黑体</vt:lpstr>
      <vt:lpstr>华文楷体</vt:lpstr>
      <vt:lpstr>华文新魏</vt:lpstr>
      <vt:lpstr>华文行楷</vt:lpstr>
      <vt:lpstr>楷体</vt:lpstr>
      <vt:lpstr>楷体_GB2312</vt:lpstr>
      <vt:lpstr>隶书</vt:lpstr>
      <vt:lpstr>宋体</vt:lpstr>
      <vt:lpstr>微软雅黑</vt:lpstr>
      <vt:lpstr>新宋体</vt:lpstr>
      <vt:lpstr>Arial</vt:lpstr>
      <vt:lpstr>Arial Narrow</vt:lpstr>
      <vt:lpstr>Calibri</vt:lpstr>
      <vt:lpstr>Garamond</vt:lpstr>
      <vt:lpstr>Helvetica</vt:lpstr>
      <vt:lpstr>Impact</vt:lpstr>
      <vt:lpstr>Lucida Sans Unicode</vt:lpstr>
      <vt:lpstr>Symbol</vt:lpstr>
      <vt:lpstr>Tahoma</vt:lpstr>
      <vt:lpstr>Times New Roman</vt:lpstr>
      <vt:lpstr>Wingdings</vt:lpstr>
      <vt:lpstr>Blends</vt:lpstr>
      <vt:lpstr>环保</vt:lpstr>
      <vt:lpstr>MS_ClipArt_Gallery.2</vt:lpstr>
      <vt:lpstr>Microsoft 公式 3.0</vt:lpstr>
      <vt:lpstr>Image</vt:lpstr>
      <vt:lpstr>关系模型</vt:lpstr>
      <vt:lpstr>基本内容</vt:lpstr>
      <vt:lpstr>PowerPoint 演示文稿</vt:lpstr>
      <vt:lpstr>  关系模型</vt:lpstr>
      <vt:lpstr>PowerPoint 演示文稿</vt:lpstr>
      <vt:lpstr>PowerPoint 演示文稿</vt:lpstr>
      <vt:lpstr>关系模型研究什么</vt:lpstr>
      <vt:lpstr>基本概念 </vt:lpstr>
      <vt:lpstr>基本概念 </vt:lpstr>
      <vt:lpstr>PowerPoint 演示文稿</vt:lpstr>
      <vt:lpstr>关系</vt:lpstr>
      <vt:lpstr>PowerPoint 演示文稿</vt:lpstr>
      <vt:lpstr>PowerPoint 演示文稿</vt:lpstr>
      <vt:lpstr>关系的数据结构——二维表</vt:lpstr>
      <vt:lpstr>关系的性质</vt:lpstr>
      <vt:lpstr>PowerPoint 演示文稿</vt:lpstr>
      <vt:lpstr>关系模式完整描述</vt:lpstr>
      <vt:lpstr>关系模式（schema）</vt:lpstr>
      <vt:lpstr>关系模式与关系实例</vt:lpstr>
      <vt:lpstr>PowerPoint 演示文稿</vt:lpstr>
      <vt:lpstr>关系模型</vt:lpstr>
      <vt:lpstr>关系模型的约束</vt:lpstr>
      <vt:lpstr>一个数据库的关系模式案例</vt:lpstr>
      <vt:lpstr>关系模型相关概念——码</vt:lpstr>
      <vt:lpstr>关系模型相关概念——候选码</vt:lpstr>
      <vt:lpstr>PowerPoint 演示文稿</vt:lpstr>
      <vt:lpstr>关系模型相关概念—主码</vt:lpstr>
      <vt:lpstr>关系模型相关概念—全码</vt:lpstr>
      <vt:lpstr>PowerPoint 演示文稿</vt:lpstr>
      <vt:lpstr>关系模型相关概念--外码</vt:lpstr>
      <vt:lpstr>PowerPoint 演示文稿</vt:lpstr>
      <vt:lpstr>PowerPoint 演示文稿</vt:lpstr>
      <vt:lpstr>PowerPoint 演示文稿</vt:lpstr>
      <vt:lpstr>关系模型的完整性约束</vt:lpstr>
      <vt:lpstr>关系模型的实体完整性约束</vt:lpstr>
      <vt:lpstr>PowerPoint 演示文稿</vt:lpstr>
      <vt:lpstr>关系模型的参照完整性约束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关系模型的完整性约束</vt:lpstr>
      <vt:lpstr>练习</vt:lpstr>
      <vt:lpstr>小结</vt:lpstr>
      <vt:lpstr> 关系操纵的语言</vt:lpstr>
      <vt:lpstr>关系代数来表达关系操纵</vt:lpstr>
      <vt:lpstr> 关系的表示</vt:lpstr>
      <vt:lpstr> 关系操纵</vt:lpstr>
      <vt:lpstr>  关系操纵的表示</vt:lpstr>
      <vt:lpstr> 关系操纵-添加、删除</vt:lpstr>
      <vt:lpstr>关系操纵-数据查询</vt:lpstr>
      <vt:lpstr> 关系操纵-数据查询</vt:lpstr>
      <vt:lpstr>  关系操纵的表示</vt:lpstr>
      <vt:lpstr>并运算∪</vt:lpstr>
      <vt:lpstr>PowerPoint 演示文稿</vt:lpstr>
      <vt:lpstr>差运算-</vt:lpstr>
      <vt:lpstr>交运算  </vt:lpstr>
      <vt:lpstr>笛卡尔积运算×</vt:lpstr>
      <vt:lpstr>笛卡尔积</vt:lpstr>
      <vt:lpstr>R3 := R1  R2</vt:lpstr>
      <vt:lpstr> 关系运算——选择</vt:lpstr>
      <vt:lpstr> 关系运算——选择</vt:lpstr>
      <vt:lpstr>选择运算——举例</vt:lpstr>
      <vt:lpstr>PowerPoint 演示文稿</vt:lpstr>
      <vt:lpstr>PowerPoint 演示文稿</vt:lpstr>
      <vt:lpstr> 讨论：</vt:lpstr>
      <vt:lpstr>关系运算——投影</vt:lpstr>
      <vt:lpstr>关系运算——投影</vt:lpstr>
      <vt:lpstr>课堂练习</vt:lpstr>
      <vt:lpstr>课堂讨论-求电影的名称和年份</vt:lpstr>
      <vt:lpstr>关系运算的复合</vt:lpstr>
      <vt:lpstr> 关系运算-数据查询</vt:lpstr>
      <vt:lpstr>思考</vt:lpstr>
      <vt:lpstr>PowerPoint 演示文稿</vt:lpstr>
      <vt:lpstr>PowerPoint 演示文稿</vt:lpstr>
      <vt:lpstr>投影的扩展</vt:lpstr>
      <vt:lpstr>例：电影关系中电影名称、年份及放映时间（小时）</vt:lpstr>
      <vt:lpstr>关系运算——更名</vt:lpstr>
      <vt:lpstr>讨论</vt:lpstr>
      <vt:lpstr>笛卡尔积运算×</vt:lpstr>
      <vt:lpstr>笛卡尔积</vt:lpstr>
      <vt:lpstr>讨论：出品Star Wars的电影公司的地址</vt:lpstr>
      <vt:lpstr>笛卡尔积运算</vt:lpstr>
      <vt:lpstr>θ连接运算⋈θ</vt:lpstr>
      <vt:lpstr>θ连接运算⋈θ</vt:lpstr>
      <vt:lpstr>PowerPoint 演示文稿</vt:lpstr>
      <vt:lpstr>连接： θ连接  </vt:lpstr>
      <vt:lpstr>PowerPoint 演示文稿</vt:lpstr>
      <vt:lpstr>讨论：查找每个演员所演电影的电影公司名称</vt:lpstr>
      <vt:lpstr>自然连接 ⋈                      </vt:lpstr>
      <vt:lpstr>自然连接⋈        </vt:lpstr>
      <vt:lpstr>自然连接</vt:lpstr>
      <vt:lpstr>PowerPoint 演示文稿</vt:lpstr>
      <vt:lpstr>PowerPoint 演示文稿</vt:lpstr>
      <vt:lpstr>讨论：查找每个演员所演过电影的电影公司名称</vt:lpstr>
      <vt:lpstr>练习：查找每部电影对应的电影公司地址（用自然连接表示）</vt:lpstr>
      <vt:lpstr>PowerPoint 演示文稿</vt:lpstr>
      <vt:lpstr>PowerPoint 演示文稿</vt:lpstr>
      <vt:lpstr>PowerPoint 演示文稿</vt:lpstr>
      <vt:lpstr>PowerPoint 演示文稿</vt:lpstr>
      <vt:lpstr>PowerPoint 演示文稿</vt:lpstr>
      <vt:lpstr>除运算</vt:lpstr>
      <vt:lpstr>除法÷  </vt:lpstr>
      <vt:lpstr>PowerPoint 演示文稿</vt:lpstr>
      <vt:lpstr>除法÷  </vt:lpstr>
      <vt:lpstr>PowerPoint 演示文稿</vt:lpstr>
      <vt:lpstr>PowerPoint 演示文稿</vt:lpstr>
      <vt:lpstr>PowerPoint 演示文稿</vt:lpstr>
      <vt:lpstr>约束——用关系代数表示</vt:lpstr>
      <vt:lpstr>约束——用关系代数表示</vt:lpstr>
      <vt:lpstr>总结——关系代数的运算符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dc:creator>
  <cp:lastModifiedBy>jiang_my@126.com</cp:lastModifiedBy>
  <cp:revision>999</cp:revision>
  <dcterms:created xsi:type="dcterms:W3CDTF">2018-04-20T05:32:00Z</dcterms:created>
  <dcterms:modified xsi:type="dcterms:W3CDTF">2021-09-18T00:54:21Z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