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50"/>
  </p:notesMasterIdLst>
  <p:sldIdLst>
    <p:sldId id="256" r:id="rId4"/>
    <p:sldId id="290" r:id="rId5"/>
    <p:sldId id="291" r:id="rId6"/>
    <p:sldId id="257" r:id="rId7"/>
    <p:sldId id="258" r:id="rId8"/>
    <p:sldId id="323" r:id="rId9"/>
    <p:sldId id="277" r:id="rId10"/>
    <p:sldId id="292" r:id="rId11"/>
    <p:sldId id="278" r:id="rId12"/>
    <p:sldId id="324" r:id="rId13"/>
    <p:sldId id="265" r:id="rId14"/>
    <p:sldId id="266" r:id="rId15"/>
    <p:sldId id="293" r:id="rId16"/>
    <p:sldId id="294" r:id="rId17"/>
    <p:sldId id="287" r:id="rId18"/>
    <p:sldId id="295" r:id="rId19"/>
    <p:sldId id="284" r:id="rId20"/>
    <p:sldId id="280" r:id="rId21"/>
    <p:sldId id="321" r:id="rId22"/>
    <p:sldId id="281" r:id="rId23"/>
    <p:sldId id="282" r:id="rId24"/>
    <p:sldId id="283" r:id="rId25"/>
    <p:sldId id="322" r:id="rId26"/>
    <p:sldId id="312" r:id="rId27"/>
    <p:sldId id="311" r:id="rId28"/>
    <p:sldId id="270" r:id="rId29"/>
    <p:sldId id="296" r:id="rId30"/>
    <p:sldId id="314" r:id="rId31"/>
    <p:sldId id="316" r:id="rId32"/>
    <p:sldId id="315" r:id="rId33"/>
    <p:sldId id="271" r:id="rId34"/>
    <p:sldId id="279" r:id="rId35"/>
    <p:sldId id="318" r:id="rId36"/>
    <p:sldId id="319" r:id="rId37"/>
    <p:sldId id="297" r:id="rId38"/>
    <p:sldId id="298" r:id="rId39"/>
    <p:sldId id="300" r:id="rId40"/>
    <p:sldId id="299" r:id="rId41"/>
    <p:sldId id="308" r:id="rId42"/>
    <p:sldId id="309" r:id="rId43"/>
    <p:sldId id="305" r:id="rId44"/>
    <p:sldId id="301" r:id="rId45"/>
    <p:sldId id="302" r:id="rId46"/>
    <p:sldId id="303" r:id="rId47"/>
    <p:sldId id="304" r:id="rId48"/>
    <p:sldId id="307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27" autoAdjust="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F32A0-C728-4526-B215-FAFCE9F59329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13DC6-8CC6-4F48-9014-CA659094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16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TABLE demo </a:t>
            </a:r>
          </a:p>
          <a:p>
            <a:r>
              <a:rPr lang="en-US" dirty="0" smtClean="0"/>
              <a:t>(id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a VARCHAR(20),</a:t>
            </a:r>
          </a:p>
          <a:p>
            <a:r>
              <a:rPr lang="en-US" dirty="0" smtClean="0"/>
              <a:t>b date,</a:t>
            </a:r>
          </a:p>
          <a:p>
            <a:r>
              <a:rPr lang="en-US" dirty="0" smtClean="0"/>
              <a:t>PRIMARY key (id))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 table demo</a:t>
            </a:r>
          </a:p>
          <a:p>
            <a:r>
              <a:rPr lang="en-US" dirty="0" smtClean="0"/>
              <a:t>add c VARCHAR(10),</a:t>
            </a:r>
          </a:p>
          <a:p>
            <a:r>
              <a:rPr lang="en-US" dirty="0" smtClean="0"/>
              <a:t>MODIFY a VARCHAR(40),</a:t>
            </a:r>
          </a:p>
          <a:p>
            <a:r>
              <a:rPr lang="en-US" dirty="0" smtClean="0"/>
              <a:t>drop COLUMN b,</a:t>
            </a:r>
          </a:p>
          <a:p>
            <a:r>
              <a:rPr lang="en-US" dirty="0" smtClean="0"/>
              <a:t>change COLUMN id </a:t>
            </a:r>
            <a:r>
              <a:rPr lang="en-US" dirty="0" err="1" smtClean="0"/>
              <a:t>newid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06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alter table student modify sage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(11) not null; </a:t>
            </a:r>
            <a:r>
              <a:rPr lang="zh-CN" altLang="en-US" dirty="0" smtClean="0"/>
              <a:t>添加非空约束</a:t>
            </a:r>
            <a:endParaRPr lang="en-US" altLang="zh-CN" dirty="0" smtClean="0"/>
          </a:p>
          <a:p>
            <a:r>
              <a:rPr lang="en-US" altLang="zh-CN" dirty="0" smtClean="0"/>
              <a:t>alter table student modify sage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(11);//</a:t>
            </a:r>
            <a:r>
              <a:rPr lang="zh-CN" altLang="en-US" dirty="0" smtClean="0"/>
              <a:t>删除非空约束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49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9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：可以写，但是没有作用</a:t>
            </a:r>
            <a:endParaRPr lang="en-US" altLang="zh-CN" dirty="0" smtClean="0"/>
          </a:p>
          <a:p>
            <a:r>
              <a:rPr lang="en-US" altLang="zh-CN" dirty="0" smtClean="0"/>
              <a:t>Check</a:t>
            </a:r>
            <a:r>
              <a:rPr lang="zh-CN" altLang="en-US" dirty="0" smtClean="0"/>
              <a:t>中的条件：所有适用于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的条件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17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幻灯片图像占位符 81612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2322" name="文本占位符 81613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assertion</a:t>
            </a:r>
            <a:endParaRPr lang="zh-CN" altLang="zh-CN" dirty="0" smtClean="0"/>
          </a:p>
        </p:txBody>
      </p:sp>
      <p:sp>
        <p:nvSpPr>
          <p:cNvPr id="312323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19647F2-F7AF-489E-9DB9-276A0E702256}" type="slidenum">
              <a:rPr kumimoji="0" lang="zh-CN" altLang="en-US" sz="1300" b="0" i="0" u="none" strike="noStrike" kern="1200" cap="none" spc="0" normalizeH="0" baseline="0" noProof="1" dirty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33</a:t>
            </a:fld>
            <a:endParaRPr kumimoji="0" lang="zh-CN" altLang="en-US" sz="1300" b="0" i="0" u="none" strike="noStrike" kern="1200" cap="none" spc="0" normalizeH="0" baseline="0" noProof="1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00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幻灯片图像占位符 81817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6418" name="文本占位符 81817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316419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algn="just" defTabSz="990600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algn="just" defTabSz="990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B747040-E792-46B9-BB53-F3236BAB5C67}" type="slidenum">
              <a:rPr kumimoji="0" lang="zh-CN" altLang="en-US" sz="1300" b="0" i="0" u="none" strike="noStrike" kern="1200" cap="none" spc="0" normalizeH="0" baseline="0" noProof="1" dirty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34</a:t>
            </a:fld>
            <a:endParaRPr kumimoji="0" lang="zh-CN" altLang="en-US" sz="1300" b="0" i="0" u="none" strike="noStrike" kern="1200" cap="none" spc="0" normalizeH="0" baseline="0" noProof="1" smtClean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91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不支持</a:t>
            </a:r>
            <a:r>
              <a:rPr lang="en-US" altLang="zh-CN" dirty="0" smtClean="0"/>
              <a:t>assertion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948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例如：</a:t>
            </a:r>
            <a:r>
              <a:rPr lang="en-US" altLang="zh-CN" dirty="0" smtClean="0"/>
              <a:t>update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sc</a:t>
            </a:r>
            <a:r>
              <a:rPr lang="en-US" altLang="zh-CN" baseline="0" dirty="0" smtClean="0"/>
              <a:t> set no=5;sc</a:t>
            </a:r>
            <a:r>
              <a:rPr lang="zh-CN" altLang="en-US" baseline="0" dirty="0" smtClean="0"/>
              <a:t>表有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行。语句级触发：触发动作执行一次；行级触发：触发动作执行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602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626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 supports only row-level triggers. It doesn’t support statement-level triggers.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06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5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6EA783-BBA0-4F46-8787-483DB2000575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28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6EA783-BBA0-4F46-8787-483DB2000575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37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TABLE demo </a:t>
            </a:r>
          </a:p>
          <a:p>
            <a:r>
              <a:rPr lang="en-US" dirty="0" smtClean="0"/>
              <a:t>(id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kkk</a:t>
            </a:r>
            <a:r>
              <a:rPr lang="en-US" dirty="0" smtClean="0"/>
              <a:t> VARCHAR(20),</a:t>
            </a:r>
          </a:p>
          <a:p>
            <a:r>
              <a:rPr lang="en-US" dirty="0" smtClean="0"/>
              <a:t>PRIMARY key (id))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6EA783-BBA0-4F46-8787-483DB2000575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885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Show create table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sc</a:t>
            </a:r>
            <a:r>
              <a:rPr lang="en-US" altLang="zh-CN" baseline="0" dirty="0" smtClean="0"/>
              <a:t>; </a:t>
            </a:r>
            <a:r>
              <a:rPr lang="zh-CN" altLang="en-US" baseline="0" dirty="0" smtClean="0"/>
              <a:t>查看表的创建信息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5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6EA783-BBA0-4F46-8787-483DB2000575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16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foreign key</a:t>
            </a:r>
            <a:r>
              <a:rPr lang="zh-CN" altLang="en-US" dirty="0" smtClean="0"/>
              <a:t>约束之前要保证：</a:t>
            </a:r>
            <a:r>
              <a:rPr lang="en-US" altLang="zh-CN" dirty="0" err="1" smtClean="0"/>
              <a:t>sc</a:t>
            </a:r>
            <a:r>
              <a:rPr lang="zh-CN" altLang="en-US" dirty="0" smtClean="0"/>
              <a:t>表中的记录值满足这个外键约束，否则外键不能添加成功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 alter table </a:t>
            </a:r>
            <a:r>
              <a:rPr lang="en-US" altLang="zh-CN" sz="1200" dirty="0" err="1" smtClean="0"/>
              <a:t>sc</a:t>
            </a:r>
            <a:r>
              <a:rPr lang="en-US" altLang="zh-CN" sz="1200" dirty="0" smtClean="0"/>
              <a:t> drop primary key</a:t>
            </a:r>
            <a:r>
              <a:rPr lang="zh-CN" altLang="en-US" sz="1200" baseline="0" dirty="0" smtClean="0"/>
              <a:t>（删除主码约束）</a:t>
            </a:r>
            <a:endParaRPr lang="en-US" altLang="zh-CN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/>
              <a:t>注意：删除主码时，要保证该主码没有被其他约束使用。</a:t>
            </a:r>
            <a:endParaRPr lang="en-US" altLang="zh-CN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/>
              <a:t>例如，</a:t>
            </a:r>
            <a:r>
              <a:rPr lang="en-US" altLang="zh-CN" sz="1200" baseline="0" dirty="0" err="1" smtClean="0"/>
              <a:t>sc</a:t>
            </a:r>
            <a:r>
              <a:rPr lang="zh-CN" altLang="en-US" sz="1200" baseline="0" dirty="0" smtClean="0"/>
              <a:t>的</a:t>
            </a:r>
            <a:r>
              <a:rPr lang="en-US" altLang="zh-CN" sz="1200" baseline="0" dirty="0" err="1" smtClean="0"/>
              <a:t>sno</a:t>
            </a:r>
            <a:r>
              <a:rPr lang="zh-CN" altLang="en-US" sz="1200" baseline="0" dirty="0" smtClean="0"/>
              <a:t>与</a:t>
            </a:r>
            <a:r>
              <a:rPr lang="en-US" altLang="zh-CN" sz="1200" baseline="0" dirty="0" smtClean="0"/>
              <a:t>student</a:t>
            </a:r>
            <a:r>
              <a:rPr lang="zh-CN" altLang="en-US" sz="1200" baseline="0" dirty="0" smtClean="0"/>
              <a:t>的</a:t>
            </a:r>
            <a:r>
              <a:rPr lang="en-US" altLang="zh-CN" sz="1200" baseline="0" dirty="0" err="1" smtClean="0"/>
              <a:t>sno</a:t>
            </a:r>
            <a:r>
              <a:rPr lang="zh-CN" altLang="en-US" sz="1200" baseline="0" dirty="0" smtClean="0"/>
              <a:t>有外码约束，此时就无法删除</a:t>
            </a:r>
            <a:r>
              <a:rPr lang="en-US" altLang="zh-CN" sz="1200" baseline="0" dirty="0" smtClean="0"/>
              <a:t>student</a:t>
            </a:r>
            <a:r>
              <a:rPr lang="zh-CN" altLang="en-US" sz="1200" baseline="0" dirty="0" smtClean="0"/>
              <a:t>的主码</a:t>
            </a:r>
            <a:r>
              <a:rPr lang="en-US" altLang="zh-CN" sz="1200" baseline="0" dirty="0" err="1" smtClean="0"/>
              <a:t>sno</a:t>
            </a:r>
            <a:r>
              <a:rPr lang="en-US" altLang="zh-CN" sz="1200" baseline="0" dirty="0" smtClean="0"/>
              <a:t>.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07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default</a:t>
            </a:r>
            <a:r>
              <a:rPr lang="zh-CN" altLang="en-US" dirty="0" smtClean="0"/>
              <a:t>约束都通过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alter table modify </a:t>
            </a:r>
            <a:r>
              <a:rPr lang="zh-CN" altLang="en-US" baseline="0" dirty="0" smtClean="0"/>
              <a:t>列定义来实现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13DC6-8CC6-4F48-9014-CA659094C08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8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66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1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986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26305"/>
          <p:cNvGrpSpPr/>
          <p:nvPr/>
        </p:nvGrpSpPr>
        <p:grpSpPr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10243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245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10246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0248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10249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250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0251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1C1C1C"/>
              </a:solidFill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1C1C1C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76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395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59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1" y="1295400"/>
            <a:ext cx="5751089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9029" y="1295400"/>
            <a:ext cx="5751089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204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52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470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8483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00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6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706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319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5888" y="166688"/>
            <a:ext cx="2934229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3201" y="166688"/>
            <a:ext cx="8632588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4106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2550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6305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组合 226306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226307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3" name="矩形 226308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  <p:grpSp>
          <p:nvGrpSpPr>
            <p:cNvPr id="6" name="组合 226309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226310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1" name="矩形 226311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algn="just"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algn="just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hlink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楷体_GB2312" pitchFamily="49" charset="-122"/>
                  <a:cs typeface="+mn-cs"/>
                </a:endParaRPr>
              </a:p>
            </p:txBody>
          </p:sp>
        </p:grpSp>
        <p:sp>
          <p:nvSpPr>
            <p:cNvPr id="7" name="矩形 226312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矩形 226313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" name="矩形 226314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algn="just"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algn="just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hlink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226317"/>
          <p:cNvSpPr>
            <a:spLocks noGrp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 sz="1400" dirty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1C1C1C"/>
              </a:solidFill>
            </a:endParaRPr>
          </a:p>
        </p:txBody>
      </p:sp>
      <p:sp>
        <p:nvSpPr>
          <p:cNvPr id="15" name="页脚占位符 226318"/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1C1C1C"/>
              </a:solidFill>
            </a:endParaRPr>
          </a:p>
        </p:txBody>
      </p:sp>
      <p:sp>
        <p:nvSpPr>
          <p:cNvPr id="16" name="灯片编号占位符 226319"/>
          <p:cNvSpPr>
            <a:spLocks noGrp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 algn="r"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48F3BB01-60E8-4015-BE07-50B6575B85A7}" type="slidenum">
              <a:rPr lang="zh-CN" altLang="en-US" smtClean="0">
                <a:solidFill>
                  <a:srgbClr val="1C1C1C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15504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2529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页脚占位符 22529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灯片编号占位符 22529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FF9F72D7-CD23-4B99-94E0-FFBEC33814F3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31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22529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页脚占位符 22529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灯片编号占位符 22529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5AD6BC3D-9F00-4571-B9E3-553AA2DA1EDC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4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3201" y="1295400"/>
            <a:ext cx="5751089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9029" y="1295400"/>
            <a:ext cx="5751089" cy="5410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22529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页脚占位符 22529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灯片编号占位符 22529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883496F4-2417-40AB-889B-1635878ACF52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57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22529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页脚占位符 22529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灯片编号占位符 22529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630ED0CB-B851-4612-A08D-1099D8DB7158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248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2529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页脚占位符 22529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灯片编号占位符 22529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D9A13307-7F77-495B-9B9A-6ED0DF74C8C2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4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80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2529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页脚占位符 22529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22529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CF6B8F25-2F1A-46AF-93CB-8AEC10010C36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27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2529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页脚占位符 22529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灯片编号占位符 22529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FC1BA38-C79E-4373-A04A-4217277A96E0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292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22529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页脚占位符 22529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灯片编号占位符 22529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09FA2654-0CD7-4970-860C-4B1E7181105E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9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2529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页脚占位符 22529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灯片编号占位符 22529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0C56CB6B-B303-4610-991B-4D94276F09CB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449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05888" y="166688"/>
            <a:ext cx="2934229" cy="653891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3201" y="166688"/>
            <a:ext cx="8632588" cy="65389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22529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页脚占位符 22529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灯片编号占位符 22529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4BCC452-E785-4505-986A-E32A874AD457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326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225290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页脚占位符 22529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灯片编号占位符 225292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2DEE6066-F098-46FD-B1C2-9EE9F0D59FAD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6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3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1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0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D5DEA-C683-4A60-B440-2FA587A629E5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3CF7-CB15-4905-8107-FFC7BE047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1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25281"/>
          <p:cNvSpPr/>
          <p:nvPr/>
        </p:nvSpPr>
        <p:spPr>
          <a:xfrm>
            <a:off x="556684" y="350838"/>
            <a:ext cx="58420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225282"/>
          <p:cNvSpPr/>
          <p:nvPr/>
        </p:nvSpPr>
        <p:spPr>
          <a:xfrm>
            <a:off x="1066801" y="35083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矩形 225283"/>
          <p:cNvSpPr/>
          <p:nvPr/>
        </p:nvSpPr>
        <p:spPr>
          <a:xfrm>
            <a:off x="721785" y="773113"/>
            <a:ext cx="563033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矩形 225284"/>
          <p:cNvSpPr/>
          <p:nvPr/>
        </p:nvSpPr>
        <p:spPr>
          <a:xfrm>
            <a:off x="1214967" y="77311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矩形 225285"/>
          <p:cNvSpPr/>
          <p:nvPr/>
        </p:nvSpPr>
        <p:spPr>
          <a:xfrm>
            <a:off x="169333" y="70008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矩形 225286"/>
          <p:cNvSpPr/>
          <p:nvPr/>
        </p:nvSpPr>
        <p:spPr>
          <a:xfrm>
            <a:off x="1016000" y="242888"/>
            <a:ext cx="42333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矩形 225287"/>
          <p:cNvSpPr/>
          <p:nvPr/>
        </p:nvSpPr>
        <p:spPr>
          <a:xfrm>
            <a:off x="590551" y="103346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469901" y="166688"/>
            <a:ext cx="11315700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203200" y="1295400"/>
            <a:ext cx="11736917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 noProof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7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25281"/>
          <p:cNvSpPr>
            <a:spLocks noChangeArrowheads="1"/>
          </p:cNvSpPr>
          <p:nvPr/>
        </p:nvSpPr>
        <p:spPr bwMode="auto">
          <a:xfrm>
            <a:off x="556684" y="35083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矩形 225282"/>
          <p:cNvSpPr>
            <a:spLocks noChangeArrowheads="1"/>
          </p:cNvSpPr>
          <p:nvPr/>
        </p:nvSpPr>
        <p:spPr bwMode="auto">
          <a:xfrm>
            <a:off x="1066801" y="35083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矩形 225283"/>
          <p:cNvSpPr>
            <a:spLocks noChangeArrowheads="1"/>
          </p:cNvSpPr>
          <p:nvPr/>
        </p:nvSpPr>
        <p:spPr bwMode="auto">
          <a:xfrm>
            <a:off x="721785" y="773113"/>
            <a:ext cx="563033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矩形 225284"/>
          <p:cNvSpPr>
            <a:spLocks noChangeArrowheads="1"/>
          </p:cNvSpPr>
          <p:nvPr/>
        </p:nvSpPr>
        <p:spPr bwMode="auto">
          <a:xfrm>
            <a:off x="1214967" y="77311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矩形 225285"/>
          <p:cNvSpPr>
            <a:spLocks noChangeArrowheads="1"/>
          </p:cNvSpPr>
          <p:nvPr/>
        </p:nvSpPr>
        <p:spPr bwMode="auto">
          <a:xfrm>
            <a:off x="169333" y="70008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矩形 225286"/>
          <p:cNvSpPr>
            <a:spLocks noChangeArrowheads="1"/>
          </p:cNvSpPr>
          <p:nvPr/>
        </p:nvSpPr>
        <p:spPr bwMode="auto">
          <a:xfrm>
            <a:off x="1016000" y="24288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矩形 225287"/>
          <p:cNvSpPr>
            <a:spLocks noChangeArrowheads="1"/>
          </p:cNvSpPr>
          <p:nvPr/>
        </p:nvSpPr>
        <p:spPr bwMode="auto">
          <a:xfrm>
            <a:off x="590551" y="103346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algn="just"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algn="just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hlink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469901" y="166689"/>
            <a:ext cx="11315700" cy="84613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203200" y="1295400"/>
            <a:ext cx="11736917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noProof="1" dirty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noProof="1" dirty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noProof="1" dirty="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A362391B-0D1D-4ABF-BF15-D48217FD2085}" type="slidenum">
              <a:rPr lang="zh-CN" altLang="en-US" smtClean="0">
                <a:solidFill>
                  <a:srgbClr val="FF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 b="1">
          <a:solidFill>
            <a:schemeClr val="tx2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/>
              <a:t>数据库</a:t>
            </a:r>
            <a:r>
              <a:rPr lang="zh-CN" altLang="en-US" dirty="0" smtClean="0"/>
              <a:t>完整性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10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7" y="1351545"/>
            <a:ext cx="4451579" cy="37847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112587" y="1796534"/>
            <a:ext cx="5663217" cy="46166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alter table course add primary key(cno);</a:t>
            </a:r>
          </a:p>
        </p:txBody>
      </p:sp>
      <p:sp>
        <p:nvSpPr>
          <p:cNvPr id="5" name="标题 4"/>
          <p:cNvSpPr txBox="1">
            <a:spLocks/>
          </p:cNvSpPr>
          <p:nvPr/>
        </p:nvSpPr>
        <p:spPr>
          <a:xfrm>
            <a:off x="469901" y="166688"/>
            <a:ext cx="11315700" cy="846138"/>
          </a:xfrm>
          <a:prstGeom prst="rect">
            <a:avLst/>
          </a:prstGeom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12587" y="2441578"/>
            <a:ext cx="7075591" cy="83099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alter table course </a:t>
            </a:r>
            <a:endParaRPr lang="en-US" altLang="zh-CN" sz="2400" dirty="0"/>
          </a:p>
          <a:p>
            <a:r>
              <a:rPr lang="en-US" altLang="zh-CN" sz="2400" dirty="0" smtClean="0"/>
              <a:t>  modify column name varchar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） </a:t>
            </a:r>
            <a:r>
              <a:rPr lang="en-US" altLang="zh-CN" sz="2400" dirty="0" smtClean="0"/>
              <a:t>primary key</a:t>
            </a:r>
            <a:r>
              <a:rPr lang="zh-CN" altLang="en-US" sz="2400" dirty="0" smtClean="0"/>
              <a:t>;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4821770" y="1089935"/>
            <a:ext cx="648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删除列级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primary key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38327" y="5136340"/>
            <a:ext cx="4528419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alter table tm drop primary key;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10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标题 392193"/>
          <p:cNvSpPr>
            <a:spLocks noGrp="1"/>
          </p:cNvSpPr>
          <p:nvPr>
            <p:ph type="title"/>
          </p:nvPr>
        </p:nvSpPr>
        <p:spPr>
          <a:xfrm>
            <a:off x="2286000" y="38100"/>
            <a:ext cx="8229600" cy="1066800"/>
          </a:xfrm>
        </p:spPr>
        <p:txBody>
          <a:bodyPr anchor="b"/>
          <a:lstStyle/>
          <a:p>
            <a:r>
              <a:rPr lang="en-US" altLang="zh-CN" dirty="0" err="1"/>
              <a:t>Foreign</a:t>
            </a:r>
            <a:r>
              <a:rPr lang="en-US" altLang="zh-CN" dirty="0"/>
              <a:t> Key——</a:t>
            </a:r>
            <a:r>
              <a:rPr lang="zh-CN" altLang="en-US" dirty="0"/>
              <a:t>外键约束</a:t>
            </a:r>
          </a:p>
        </p:txBody>
      </p:sp>
      <p:sp>
        <p:nvSpPr>
          <p:cNvPr id="392195" name="文本占位符 392194"/>
          <p:cNvSpPr>
            <a:spLocks noGrp="1"/>
          </p:cNvSpPr>
          <p:nvPr>
            <p:ph idx="1"/>
          </p:nvPr>
        </p:nvSpPr>
        <p:spPr>
          <a:xfrm>
            <a:off x="1779271" y="1667510"/>
            <a:ext cx="8632825" cy="5062220"/>
          </a:xfrm>
        </p:spPr>
        <p:txBody>
          <a:bodyPr>
            <a:norm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外键约束：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对应于参照完整性约束</a:t>
            </a:r>
          </a:p>
          <a:p>
            <a:pPr>
              <a:lnSpc>
                <a:spcPct val="135000"/>
              </a:lnSpc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表中某列值引用其它表的主键列</a:t>
            </a:r>
          </a:p>
          <a:p>
            <a:pPr>
              <a:lnSpc>
                <a:spcPct val="135000"/>
              </a:lnSpc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11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" name="内容占位符 7"/>
          <p:cNvSpPr txBox="1">
            <a:spLocks/>
          </p:cNvSpPr>
          <p:nvPr/>
        </p:nvSpPr>
        <p:spPr>
          <a:xfrm>
            <a:off x="1493521" y="3131820"/>
            <a:ext cx="7714615" cy="1066800"/>
          </a:xfrm>
          <a:prstGeom prst="rect">
            <a:avLst/>
          </a:prstGeom>
        </p:spPr>
        <p:txBody>
          <a:bodyPr>
            <a:noAutofit/>
          </a:bodyPr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365760" lvl="1" indent="-255905">
              <a:buClr>
                <a:schemeClr val="accent3"/>
              </a:buClr>
              <a:buFont typeface="Georgia" panose="02040502050405020303"/>
              <a:buChar char="•"/>
            </a:pPr>
            <a:r>
              <a:rPr lang="zh-CN" altLang="en-US" sz="2400" dirty="0" smtClean="0">
                <a:sym typeface="+mn-ea"/>
              </a:rPr>
              <a:t>定义表时将外键定义为表结构中的一项元素</a:t>
            </a:r>
            <a:r>
              <a:rPr lang="en-US" altLang="zh-CN" sz="2400" dirty="0" smtClean="0">
                <a:sym typeface="+mn-ea"/>
              </a:rPr>
              <a:t>.</a:t>
            </a:r>
          </a:p>
          <a:p>
            <a:pPr lvl="1"/>
            <a:r>
              <a:rPr lang="en-US" altLang="zh-CN" sz="2000" spc="30" dirty="0" smtClean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FOREIGN KEY </a:t>
            </a:r>
            <a:r>
              <a:rPr lang="en-US" altLang="zh-CN" sz="2000" spc="30" dirty="0" smtClean="0">
                <a:ea typeface="宋体" panose="02010600030101010101" pitchFamily="2" charset="-122"/>
                <a:sym typeface="+mn-ea"/>
              </a:rPr>
              <a:t>(&lt;list of attributes&gt;)</a:t>
            </a:r>
            <a:r>
              <a:rPr lang="en-US" altLang="zh-CN" sz="2000" spc="30" dirty="0" smtClean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 REFERENCES </a:t>
            </a:r>
            <a:r>
              <a:rPr lang="en-US" altLang="zh-CN" sz="2000" spc="30" dirty="0" smtClean="0">
                <a:ea typeface="宋体" panose="02010600030101010101" pitchFamily="2" charset="-122"/>
                <a:sym typeface="+mn-ea"/>
              </a:rPr>
              <a:t>&lt;relation&gt; (&lt;attributes&gt;)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 lvl="1"/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9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52600" y="86043"/>
            <a:ext cx="8915400" cy="10668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Foreign</a:t>
            </a:r>
            <a:r>
              <a:rPr lang="en-US" altLang="zh-CN" dirty="0">
                <a:sym typeface="+mn-ea"/>
              </a:rPr>
              <a:t> Key——</a:t>
            </a:r>
            <a:r>
              <a:rPr lang="zh-CN" altLang="en-US" dirty="0">
                <a:sym typeface="+mn-ea"/>
              </a:rPr>
              <a:t>外键约束</a:t>
            </a:r>
            <a:endParaRPr lang="zh-CN" noProof="1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45123" y="1152843"/>
            <a:ext cx="7483475" cy="4150043"/>
          </a:xfrm>
          <a:solidFill>
            <a:srgbClr val="F9F8CD"/>
          </a:solidFill>
        </p:spPr>
        <p:txBody>
          <a:bodyPr>
            <a:noAutofit/>
          </a:bodyPr>
          <a:lstStyle/>
          <a:p>
            <a:pPr marL="109855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create table </a:t>
            </a:r>
            <a:r>
              <a:rPr lang="en-US" altLang="zh-CN" sz="2800" dirty="0"/>
              <a:t>movies</a:t>
            </a:r>
            <a:r>
              <a:rPr lang="en-US" altLang="zh-CN" sz="2000" dirty="0"/>
              <a:t>(</a:t>
            </a:r>
          </a:p>
          <a:p>
            <a:pPr marL="109855" indent="0">
              <a:buNone/>
            </a:pPr>
            <a:r>
              <a:rPr lang="en-US" altLang="zh-CN" sz="2000" dirty="0"/>
              <a:t>	title varchar(50),</a:t>
            </a:r>
          </a:p>
          <a:p>
            <a:pPr marL="109855" indent="0">
              <a:buNone/>
            </a:pPr>
            <a:r>
              <a:rPr lang="en-US" altLang="zh-CN" sz="2000" dirty="0"/>
              <a:t>	year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</a:t>
            </a:r>
          </a:p>
          <a:p>
            <a:pPr marL="109855" indent="0">
              <a:buNone/>
            </a:pPr>
            <a:r>
              <a:rPr lang="en-US" altLang="zh-CN" sz="2000" dirty="0"/>
              <a:t>	length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</a:t>
            </a:r>
          </a:p>
          <a:p>
            <a:pPr marL="109855" indent="0">
              <a:buNone/>
            </a:pPr>
            <a:r>
              <a:rPr lang="en-US" altLang="zh-CN" sz="2000" dirty="0"/>
              <a:t>	genre varchar(30),</a:t>
            </a:r>
          </a:p>
          <a:p>
            <a:pPr marL="10985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studioname</a:t>
            </a:r>
            <a:r>
              <a:rPr lang="en-US" altLang="zh-CN" sz="2000" dirty="0"/>
              <a:t> varchar(30),</a:t>
            </a:r>
          </a:p>
          <a:p>
            <a:pPr marL="10985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producerC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</a:t>
            </a:r>
          </a:p>
          <a:p>
            <a:pPr marL="109855" indent="0">
              <a:buNone/>
            </a:pPr>
            <a:r>
              <a:rPr lang="en-US" altLang="zh-CN" sz="2000" dirty="0"/>
              <a:t>	primary key(</a:t>
            </a:r>
            <a:r>
              <a:rPr lang="en-US" altLang="zh-CN" sz="2000" dirty="0" err="1"/>
              <a:t>title,year</a:t>
            </a:r>
            <a:r>
              <a:rPr lang="en-US" altLang="zh-CN" sz="2000" dirty="0"/>
              <a:t>),</a:t>
            </a:r>
          </a:p>
          <a:p>
            <a:pPr marL="10985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foreign key(studioname) references </a:t>
            </a:r>
            <a:r>
              <a:rPr lang="en-US" altLang="zh-CN" sz="2800" dirty="0">
                <a:solidFill>
                  <a:srgbClr val="0000FF"/>
                </a:solidFill>
              </a:rPr>
              <a:t>studio</a:t>
            </a:r>
            <a:r>
              <a:rPr lang="en-US" altLang="zh-CN" sz="2000" dirty="0">
                <a:solidFill>
                  <a:srgbClr val="0000FF"/>
                </a:solidFill>
              </a:rPr>
              <a:t>(name)</a:t>
            </a:r>
          </a:p>
          <a:p>
            <a:pPr marL="109855" indent="0">
              <a:buNone/>
            </a:pPr>
            <a:r>
              <a:rPr lang="en-US" altLang="zh-CN" sz="2000" dirty="0"/>
              <a:t>      )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12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5123" y="5402612"/>
            <a:ext cx="6096000" cy="10568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dirty="0" smtClean="0">
                <a:sym typeface="+mn-ea"/>
              </a:rPr>
              <a:t>movies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 err="1">
                <a:sym typeface="+mn-ea"/>
              </a:rPr>
              <a:t>studioname</a:t>
            </a:r>
            <a:r>
              <a:rPr lang="zh-CN" altLang="en-US" sz="2400" dirty="0">
                <a:sym typeface="+mn-ea"/>
              </a:rPr>
              <a:t>值若不是</a:t>
            </a:r>
            <a:r>
              <a:rPr lang="en-US" altLang="zh-CN" sz="2400" dirty="0">
                <a:sym typeface="+mn-ea"/>
              </a:rPr>
              <a:t>NULL</a:t>
            </a:r>
            <a:r>
              <a:rPr lang="zh-CN" altLang="en-US" sz="2400" dirty="0">
                <a:sym typeface="+mn-ea"/>
              </a:rPr>
              <a:t>值，则必须为</a:t>
            </a:r>
            <a:r>
              <a:rPr lang="en-US" altLang="zh-CN" sz="2400" dirty="0">
                <a:sym typeface="+mn-ea"/>
              </a:rPr>
              <a:t>studio</a:t>
            </a:r>
            <a:r>
              <a:rPr lang="zh-CN" altLang="en-US" sz="2400" dirty="0">
                <a:sym typeface="+mn-ea"/>
              </a:rPr>
              <a:t>的</a:t>
            </a:r>
            <a:r>
              <a:rPr lang="en-US" altLang="zh-CN" sz="2400" dirty="0">
                <a:sym typeface="+mn-ea"/>
              </a:rPr>
              <a:t>name</a:t>
            </a:r>
            <a:r>
              <a:rPr lang="zh-CN" altLang="en-US" sz="2400" dirty="0">
                <a:sym typeface="+mn-ea"/>
              </a:rPr>
              <a:t>列的值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3365262"/>
            <a:ext cx="3000375" cy="1800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839" y="7145"/>
            <a:ext cx="5381161" cy="122459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220636"/>
            <a:ext cx="7620000" cy="438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0400" y="2104046"/>
            <a:ext cx="6339205" cy="112381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075" y="5530847"/>
            <a:ext cx="8162925" cy="12858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828799" y="4779666"/>
            <a:ext cx="5814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800" dirty="0" smtClean="0">
                <a:solidFill>
                  <a:srgbClr val="FF0000"/>
                </a:solidFill>
              </a:rPr>
              <a:t>在参照表</a:t>
            </a:r>
            <a:r>
              <a:rPr lang="en-US" altLang="zh-CN" sz="2800" dirty="0" smtClean="0">
                <a:solidFill>
                  <a:srgbClr val="FF0000"/>
                </a:solidFill>
              </a:rPr>
              <a:t>movies</a:t>
            </a:r>
            <a:r>
              <a:rPr lang="zh-CN" altLang="en-US" sz="2800" dirty="0" smtClean="0">
                <a:solidFill>
                  <a:srgbClr val="FF0000"/>
                </a:solidFill>
              </a:rPr>
              <a:t>中</a:t>
            </a:r>
            <a:r>
              <a:rPr lang="en-US" altLang="zh-CN" sz="2800" dirty="0" smtClean="0">
                <a:solidFill>
                  <a:srgbClr val="FF0000"/>
                </a:solidFill>
              </a:rPr>
              <a:t>insert: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13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68" y="196297"/>
            <a:ext cx="9486900" cy="5372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268" y="5854147"/>
            <a:ext cx="802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FF0000"/>
                </a:solidFill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被</a:t>
            </a:r>
            <a:r>
              <a:rPr lang="zh-CN" altLang="en-US" sz="2400" dirty="0" smtClean="0">
                <a:solidFill>
                  <a:srgbClr val="FF0000"/>
                </a:solidFill>
              </a:rPr>
              <a:t>参照表</a:t>
            </a:r>
            <a:r>
              <a:rPr lang="en-US" altLang="zh-CN" sz="2400" dirty="0" smtClean="0">
                <a:solidFill>
                  <a:srgbClr val="FF0000"/>
                </a:solidFill>
              </a:rPr>
              <a:t>studio</a:t>
            </a:r>
            <a:r>
              <a:rPr lang="zh-CN" altLang="en-US" sz="2400" dirty="0" smtClean="0">
                <a:solidFill>
                  <a:srgbClr val="FF0000"/>
                </a:solidFill>
              </a:rPr>
              <a:t>中</a:t>
            </a:r>
            <a:r>
              <a:rPr lang="en-US" altLang="zh-CN" sz="2400" dirty="0" smtClean="0">
                <a:solidFill>
                  <a:srgbClr val="FF0000"/>
                </a:solidFill>
              </a:rPr>
              <a:t>update: </a:t>
            </a:r>
            <a:r>
              <a:rPr lang="zh-CN" altLang="en-US" sz="2400" dirty="0" smtClean="0">
                <a:solidFill>
                  <a:srgbClr val="FF0000"/>
                </a:solidFill>
              </a:rPr>
              <a:t>破坏参照完整性</a:t>
            </a:r>
            <a:r>
              <a:rPr lang="en-US" altLang="zh-CN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拒绝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974035" y="5049078"/>
            <a:ext cx="5715000" cy="198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14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44" y="500890"/>
            <a:ext cx="8524875" cy="4981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268" y="5854147"/>
            <a:ext cx="8020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删除</a:t>
            </a:r>
            <a:r>
              <a:rPr lang="zh-CN" altLang="en-US" sz="2400" dirty="0" smtClean="0">
                <a:solidFill>
                  <a:srgbClr val="FF0000"/>
                </a:solidFill>
              </a:rPr>
              <a:t>被参照表</a:t>
            </a:r>
            <a:r>
              <a:rPr lang="en-US" altLang="zh-CN" sz="2400" dirty="0" smtClean="0">
                <a:solidFill>
                  <a:srgbClr val="FF0000"/>
                </a:solidFill>
              </a:rPr>
              <a:t>studio</a:t>
            </a:r>
            <a:r>
              <a:rPr lang="zh-CN" altLang="en-US" sz="2400" dirty="0" smtClean="0">
                <a:solidFill>
                  <a:srgbClr val="FF0000"/>
                </a:solidFill>
              </a:rPr>
              <a:t>中的数据</a:t>
            </a:r>
            <a:r>
              <a:rPr lang="en-US" altLang="zh-CN" sz="2400" dirty="0" smtClean="0">
                <a:solidFill>
                  <a:srgbClr val="FF0000"/>
                </a:solidFill>
              </a:rPr>
              <a:t>: </a:t>
            </a:r>
            <a:r>
              <a:rPr lang="zh-CN" altLang="en-US" sz="2400" dirty="0" smtClean="0">
                <a:solidFill>
                  <a:srgbClr val="FF0000"/>
                </a:solidFill>
              </a:rPr>
              <a:t>破坏参照完整性</a:t>
            </a:r>
            <a:r>
              <a:rPr lang="en-US" altLang="zh-CN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拒绝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1925" y="131445"/>
            <a:ext cx="8229600" cy="10668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algn="l" eaLnBrk="0" hangingPunct="0">
              <a:defRPr/>
            </a:pPr>
            <a:r>
              <a:rPr lang="zh-CN" altLang="en-US" b="0" cap="all" spc="50" dirty="0">
                <a:solidFill>
                  <a:schemeClr val="tx1"/>
                </a:solidFill>
                <a:effectLst/>
                <a:latin typeface="+mj-lt"/>
                <a:ea typeface="+mj-ea"/>
              </a:rPr>
              <a:t>哪些操作可能导致违反外键约束？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6080" y="1989455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pc="30" dirty="0" smtClean="0">
                <a:effectLst/>
                <a:latin typeface="+mn-lt"/>
                <a:ea typeface="+mn-ea"/>
              </a:rPr>
              <a:t>删除被参照表</a:t>
            </a:r>
            <a:r>
              <a:rPr lang="zh-CN" altLang="en-US" spc="30" dirty="0">
                <a:effectLst/>
                <a:latin typeface="+mn-lt"/>
                <a:ea typeface="+mn-ea"/>
              </a:rPr>
              <a:t>中记录</a:t>
            </a:r>
            <a:endParaRPr lang="en-US" altLang="zh-CN" spc="3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pc="30" dirty="0" smtClean="0">
                <a:effectLst/>
                <a:latin typeface="+mn-lt"/>
                <a:ea typeface="+mn-ea"/>
              </a:rPr>
              <a:t>更新被参照表</a:t>
            </a:r>
            <a:r>
              <a:rPr lang="zh-CN" altLang="en-US" spc="30" dirty="0">
                <a:effectLst/>
                <a:sym typeface="+mn-ea"/>
              </a:rPr>
              <a:t>中记录</a:t>
            </a:r>
          </a:p>
          <a:p>
            <a:pPr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pc="30" dirty="0">
                <a:effectLst/>
                <a:sym typeface="+mn-ea"/>
              </a:rPr>
              <a:t>添加记录</a:t>
            </a:r>
            <a:r>
              <a:rPr lang="zh-CN" altLang="en-US" spc="30" dirty="0" smtClean="0">
                <a:effectLst/>
                <a:sym typeface="+mn-ea"/>
              </a:rPr>
              <a:t>到被参照表</a:t>
            </a:r>
            <a:r>
              <a:rPr lang="zh-CN" altLang="en-US" spc="30" dirty="0">
                <a:effectLst/>
                <a:sym typeface="+mn-ea"/>
              </a:rPr>
              <a:t>中</a:t>
            </a:r>
            <a:endParaRPr lang="en-US" altLang="zh-CN" spc="30" dirty="0">
              <a:effectLst/>
              <a:latin typeface="+mn-lt"/>
              <a:ea typeface="+mn-ea"/>
            </a:endParaRPr>
          </a:p>
          <a:p>
            <a:pPr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pc="30" dirty="0">
                <a:effectLst/>
                <a:latin typeface="+mn-lt"/>
                <a:ea typeface="+mn-ea"/>
              </a:rPr>
              <a:t>删除参照</a:t>
            </a:r>
            <a:r>
              <a:rPr lang="zh-CN" altLang="en-US" spc="30" dirty="0" smtClean="0">
                <a:effectLst/>
                <a:latin typeface="+mn-lt"/>
                <a:ea typeface="+mn-ea"/>
              </a:rPr>
              <a:t>表里记录</a:t>
            </a:r>
            <a:endParaRPr lang="en-US" altLang="zh-CN" spc="30" dirty="0">
              <a:effectLst/>
              <a:latin typeface="+mn-lt"/>
              <a:ea typeface="+mn-ea"/>
            </a:endParaRPr>
          </a:p>
          <a:p>
            <a:pPr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pc="30" dirty="0">
                <a:effectLst/>
                <a:sym typeface="+mn-ea"/>
              </a:rPr>
              <a:t>更新参照表中记录</a:t>
            </a:r>
          </a:p>
          <a:p>
            <a:pPr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pc="30" dirty="0">
                <a:effectLst/>
                <a:sym typeface="+mn-ea"/>
              </a:rPr>
              <a:t>添加记录到参照表中</a:t>
            </a:r>
            <a:endParaRPr lang="zh-CN" altLang="en-US" spc="30" dirty="0">
              <a:effectLst/>
              <a:latin typeface="+mn-lt"/>
              <a:ea typeface="+mn-ea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15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3960" y="2103120"/>
            <a:ext cx="1065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pc="3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34760" y="2792730"/>
            <a:ext cx="1065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pc="3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05805" y="4743450"/>
            <a:ext cx="1065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pc="3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82640" y="5433695"/>
            <a:ext cx="1065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pc="3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786217" y="2069857"/>
            <a:ext cx="4512365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拒绝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级联删除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设置为</a:t>
            </a:r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816725" y="2740005"/>
            <a:ext cx="4512365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拒绝</a:t>
            </a:r>
            <a:r>
              <a:rPr lang="en-US" altLang="zh-CN" sz="2400" dirty="0"/>
              <a:t>/</a:t>
            </a:r>
            <a:r>
              <a:rPr lang="zh-CN" altLang="en-US" sz="2400" dirty="0"/>
              <a:t>级</a:t>
            </a:r>
            <a:r>
              <a:rPr lang="zh-CN" altLang="en-US" sz="2400" dirty="0" smtClean="0"/>
              <a:t>联</a:t>
            </a:r>
            <a:r>
              <a:rPr lang="zh-CN" altLang="en-US" sz="2400" dirty="0"/>
              <a:t>修改</a:t>
            </a:r>
            <a:r>
              <a:rPr lang="en-US" altLang="zh-CN" sz="2400" dirty="0" smtClean="0"/>
              <a:t>/</a:t>
            </a:r>
            <a:r>
              <a:rPr lang="zh-CN" altLang="en-US" sz="2400" dirty="0"/>
              <a:t>设置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NULL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334760" y="4684345"/>
            <a:ext cx="4512365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拒绝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334759" y="5442224"/>
            <a:ext cx="4512365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拒绝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457660" y="3295086"/>
            <a:ext cx="412474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显式说明违约处理方法：</a:t>
            </a:r>
            <a:endParaRPr lang="en-US" altLang="zh-CN" sz="2000" dirty="0" smtClean="0"/>
          </a:p>
          <a:p>
            <a:r>
              <a:rPr lang="en-US" altLang="zh-CN" sz="2000" dirty="0" smtClean="0"/>
              <a:t>On delete cascade/set null</a:t>
            </a:r>
          </a:p>
          <a:p>
            <a:r>
              <a:rPr lang="en-US" altLang="zh-CN" sz="2000" dirty="0" smtClean="0"/>
              <a:t>On update cascade/set null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660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16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0565" y="327991"/>
            <a:ext cx="768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显式说明参照完整性的违约处理策略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4322"/>
            <a:ext cx="3548270" cy="28669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897" y="3826955"/>
            <a:ext cx="3684104" cy="30310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27174" y="1371600"/>
            <a:ext cx="7961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alter table </a:t>
            </a:r>
            <a:r>
              <a:rPr lang="en-US" altLang="zh-CN" sz="2400" dirty="0" err="1" smtClean="0"/>
              <a:t>sc</a:t>
            </a:r>
            <a:r>
              <a:rPr lang="en-US" altLang="zh-CN" sz="2400" dirty="0" smtClean="0"/>
              <a:t> add constraint c1 </a:t>
            </a:r>
            <a:r>
              <a:rPr lang="en-US" altLang="zh-CN" sz="2400" dirty="0" smtClean="0">
                <a:solidFill>
                  <a:srgbClr val="0000FF"/>
                </a:solidFill>
              </a:rPr>
              <a:t>foreign key(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sno</a:t>
            </a:r>
            <a:r>
              <a:rPr lang="en-US" altLang="zh-CN" sz="2400" dirty="0" smtClean="0">
                <a:solidFill>
                  <a:srgbClr val="0000FF"/>
                </a:solidFill>
              </a:rPr>
              <a:t>) references student(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sno</a:t>
            </a:r>
            <a:r>
              <a:rPr lang="en-US" altLang="zh-CN" sz="2400" dirty="0" smtClean="0">
                <a:solidFill>
                  <a:srgbClr val="0000FF"/>
                </a:solidFill>
              </a:rPr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on update cascade</a:t>
            </a:r>
            <a:r>
              <a:rPr lang="en-US" altLang="zh-CN" sz="2400" dirty="0" smtClean="0"/>
              <a:t>;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727174" y="3081130"/>
            <a:ext cx="4492487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Update student set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= ‘7001’ where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= ‘1001’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02927" y="4973145"/>
            <a:ext cx="4751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 alter table </a:t>
            </a:r>
            <a:r>
              <a:rPr lang="en-US" altLang="zh-CN" sz="2400" dirty="0" err="1"/>
              <a:t>sc</a:t>
            </a:r>
            <a:r>
              <a:rPr lang="en-US" altLang="zh-CN" sz="2400" dirty="0"/>
              <a:t> drop foreign key </a:t>
            </a:r>
            <a:r>
              <a:rPr lang="en-US" altLang="zh-CN" sz="2400" dirty="0" smtClean="0"/>
              <a:t>c1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8414657" y="2928257"/>
            <a:ext cx="301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更新被参照表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9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zh-CN" altLang="en-US" dirty="0" smtClean="0"/>
              <a:t>自定义约束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17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6919" y="1636933"/>
            <a:ext cx="822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针对某一具体应用数据要满足的要求：</a:t>
            </a:r>
            <a:endParaRPr lang="en-US" altLang="zh-CN" sz="2400" dirty="0" smtClean="0">
              <a:solidFill>
                <a:srgbClr val="000000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46919" y="2249994"/>
            <a:ext cx="8280920" cy="203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</a:t>
            </a:r>
            <a:r>
              <a:rPr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约束条件</a:t>
            </a:r>
            <a:r>
              <a:rPr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]</a:t>
            </a:r>
            <a:r>
              <a:rPr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有</a:t>
            </a:r>
            <a:r>
              <a:rPr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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Unique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唯一性约束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即候选键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。可以有多个唯一性约束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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 null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非空约束。是指该列不允许有空值出现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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Default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默认值 。是指该列在不输入值时的取值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</a:t>
            </a:r>
          </a:p>
          <a:p>
            <a:pPr marL="609600" lvl="1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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Check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检查列值是否满足一个布尔表达式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1546919" y="4596056"/>
            <a:ext cx="53976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在插入</a:t>
            </a:r>
            <a:r>
              <a:rPr lang="en-US" altLang="zh-CN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修改数据时检查自定义约束：</a:t>
            </a:r>
            <a:endParaRPr lang="en-US" altLang="zh-CN" sz="24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违约</a:t>
            </a:r>
            <a:r>
              <a:rPr lang="zh-CN" altLang="en-US" sz="24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处理：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拒绝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Default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3238" y="1556956"/>
            <a:ext cx="8229600" cy="4325112"/>
          </a:xfrm>
        </p:spPr>
        <p:txBody>
          <a:bodyPr/>
          <a:lstStyle/>
          <a:p>
            <a:r>
              <a:rPr lang="zh-CN" altLang="en-US" sz="2400" dirty="0"/>
              <a:t>创建或修改关系的元祖时，并非总是给每个字段指定值</a:t>
            </a:r>
          </a:p>
          <a:p>
            <a:r>
              <a:rPr lang="zh-CN" altLang="en-US" sz="2400" dirty="0"/>
              <a:t>定义表的数据列时，在类型之后用</a:t>
            </a:r>
            <a:r>
              <a:rPr lang="en-US" altLang="zh-CN" sz="2400" dirty="0">
                <a:solidFill>
                  <a:srgbClr val="0000FF"/>
                </a:solidFill>
              </a:rPr>
              <a:t>DEFAULT</a:t>
            </a:r>
            <a:r>
              <a:rPr lang="en-US" altLang="zh-CN" sz="2400" dirty="0"/>
              <a:t> </a:t>
            </a:r>
            <a:r>
              <a:rPr lang="zh-CN" altLang="en-US" sz="2400" dirty="0"/>
              <a:t>加上合适常量（或</a:t>
            </a:r>
            <a:r>
              <a:rPr lang="en-US" altLang="zh-CN" sz="2400" dirty="0"/>
              <a:t>NULL</a:t>
            </a:r>
            <a:r>
              <a:rPr lang="zh-CN" altLang="en-US" sz="2400" dirty="0"/>
              <a:t>）为该列设置缺省值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18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59428" name="文本框 359427"/>
          <p:cNvSpPr txBox="1"/>
          <p:nvPr/>
        </p:nvSpPr>
        <p:spPr>
          <a:xfrm>
            <a:off x="5159896" y="2754004"/>
            <a:ext cx="5384800" cy="3170099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TABLE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moviestar(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name VARCHAR(30) 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address  VARCHAR(255) 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gender CHAR(1) </a:t>
            </a: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DEFAULT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'?',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birthdate DATE </a:t>
            </a: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DEFAULT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'0000-00-00',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phone CHAR(16) </a:t>
            </a: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DEFAULT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''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4876800"/>
            <a:ext cx="7096125" cy="1981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51984" y="5924102"/>
            <a:ext cx="2088232" cy="85769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>
              <a:solidFill>
                <a:srgbClr val="FFFFFF"/>
              </a:solidFill>
              <a:latin typeface="Tahoma"/>
              <a:ea typeface="华文行楷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273" y="102332"/>
            <a:ext cx="4819808" cy="765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272" y="1187661"/>
            <a:ext cx="4819807" cy="3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19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69901" y="166688"/>
            <a:ext cx="11315700" cy="846138"/>
          </a:xfrm>
          <a:prstGeom prst="rect">
            <a:avLst/>
          </a:prstGeom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默认值 </a:t>
            </a:r>
            <a:r>
              <a:rPr lang="en-US" altLang="zh-CN" smtClean="0"/>
              <a:t>Default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392237"/>
            <a:ext cx="6238875" cy="22764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154017" y="3895949"/>
            <a:ext cx="5728428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alter table modify </a:t>
            </a:r>
            <a:r>
              <a:rPr lang="en-US" altLang="zh-CN" sz="2400" dirty="0" smtClean="0"/>
              <a:t>sex </a:t>
            </a:r>
            <a:r>
              <a:rPr lang="en-US" altLang="zh-CN" sz="2400" dirty="0"/>
              <a:t>char(2) default 'F';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862875" y="3207047"/>
            <a:ext cx="435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添加约束：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sex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默认值为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4851"/>
            <a:ext cx="6210300" cy="22383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460303" y="5298767"/>
            <a:ext cx="4311373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alter table modify </a:t>
            </a:r>
            <a:r>
              <a:rPr lang="en-US" altLang="zh-CN" sz="2400" dirty="0" smtClean="0"/>
              <a:t>sex char(2);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083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8560" y="97092"/>
            <a:ext cx="7762240" cy="10668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数据库完整性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29139" y="1523814"/>
            <a:ext cx="9962322" cy="2874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/>
            </a:pPr>
            <a:r>
              <a:rPr lang="zh-CN" altLang="en-US" sz="2800" noProof="1" smtClean="0">
                <a:solidFill>
                  <a:srgbClr val="0000FF"/>
                </a:solidFill>
                <a:ea typeface="华文新魏" panose="02010800040101010101" pitchFamily="2" charset="-122"/>
              </a:rPr>
              <a:t>数据库完整性：防止数据库中存在不符合语义的数据</a:t>
            </a:r>
            <a:endParaRPr lang="en-US" altLang="zh-CN" sz="2800" noProof="1" smtClean="0">
              <a:solidFill>
                <a:srgbClr val="0000FF"/>
              </a:solidFill>
              <a:ea typeface="华文新魏" panose="02010800040101010101" pitchFamily="2" charset="-122"/>
            </a:endParaRP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p"/>
              <a:defRPr/>
            </a:pPr>
            <a:r>
              <a:rPr lang="zh-CN" altLang="en-US" sz="2800" noProof="1" smtClean="0">
                <a:solidFill>
                  <a:srgbClr val="000000"/>
                </a:solidFill>
                <a:ea typeface="华文新魏" panose="02010800040101010101" pitchFamily="2" charset="-122"/>
              </a:rPr>
              <a:t>数据</a:t>
            </a:r>
            <a:r>
              <a:rPr lang="zh-CN" altLang="en-US" sz="2800" noProof="1">
                <a:solidFill>
                  <a:srgbClr val="000000"/>
                </a:solidFill>
                <a:ea typeface="华文新魏" panose="02010800040101010101" pitchFamily="2" charset="-122"/>
              </a:rPr>
              <a:t>的</a:t>
            </a:r>
            <a:r>
              <a:rPr lang="zh-CN" altLang="en-US" sz="2800" noProof="1">
                <a:solidFill>
                  <a:srgbClr val="0000FF"/>
                </a:solidFill>
                <a:ea typeface="华文新魏" panose="02010800040101010101" pitchFamily="2" charset="-122"/>
              </a:rPr>
              <a:t>正确性</a:t>
            </a:r>
            <a:r>
              <a:rPr lang="zh-CN" altLang="en-US" sz="2800" noProof="1">
                <a:solidFill>
                  <a:srgbClr val="000000"/>
                </a:solidFill>
                <a:ea typeface="华文新魏" panose="02010800040101010101" pitchFamily="2" charset="-122"/>
              </a:rPr>
              <a:t>：数据符合现实世界</a:t>
            </a:r>
            <a:r>
              <a:rPr lang="zh-CN" altLang="en-US" sz="2800" noProof="1" smtClean="0">
                <a:solidFill>
                  <a:srgbClr val="000000"/>
                </a:solidFill>
                <a:ea typeface="华文新魏" panose="02010800040101010101" pitchFamily="2" charset="-122"/>
              </a:rPr>
              <a:t>语义</a:t>
            </a:r>
            <a:endParaRPr lang="en-US" altLang="zh-CN" sz="2800" noProof="1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lang="zh-CN" altLang="en-US" sz="2400" noProof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sz="2400" noProof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400" noProof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性别只能是男，女，证件号码必须唯一</a:t>
            </a:r>
            <a:endParaRPr lang="en-US" altLang="zh-CN" sz="2400" noProof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p"/>
              <a:defRPr/>
            </a:pPr>
            <a:r>
              <a:rPr lang="zh-CN" altLang="en-US" sz="2800" noProof="1">
                <a:solidFill>
                  <a:srgbClr val="000000"/>
                </a:solidFill>
                <a:ea typeface="华文新魏" panose="02010800040101010101" pitchFamily="2" charset="-122"/>
              </a:rPr>
              <a:t>数据的</a:t>
            </a:r>
            <a:r>
              <a:rPr lang="zh-CN" altLang="en-US" sz="2800" noProof="1">
                <a:solidFill>
                  <a:srgbClr val="0000FF"/>
                </a:solidFill>
                <a:ea typeface="华文新魏" panose="02010800040101010101" pitchFamily="2" charset="-122"/>
              </a:rPr>
              <a:t>相容性</a:t>
            </a:r>
            <a:r>
              <a:rPr lang="zh-CN" altLang="en-US" sz="2800" noProof="1">
                <a:solidFill>
                  <a:srgbClr val="000000"/>
                </a:solidFill>
                <a:ea typeface="华文新魏" panose="02010800040101010101" pitchFamily="2" charset="-122"/>
              </a:rPr>
              <a:t>：同一数据对象在不同关系表中的数据是符合逻辑的</a:t>
            </a:r>
            <a:r>
              <a:rPr lang="zh-CN" altLang="en-US" sz="2800" noProof="1" smtClean="0">
                <a:solidFill>
                  <a:srgbClr val="000000"/>
                </a:solidFill>
                <a:ea typeface="华文新魏" panose="02010800040101010101" pitchFamily="2" charset="-122"/>
              </a:rPr>
              <a:t>。</a:t>
            </a:r>
            <a:endParaRPr lang="en-US" altLang="zh-CN" sz="2800" noProof="1" smtClean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marL="742950" lvl="1" indent="-285750" algn="just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lang="zh-CN" altLang="en-US" sz="2400" noProof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sz="2400" noProof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：学生所选课程必须是已经开设的课程</a:t>
            </a:r>
            <a:endParaRPr lang="zh-CN" altLang="en-US" sz="2400" noProof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8617" y="4989443"/>
            <a:ext cx="951174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完整性检查：防止不正确、不相容的数据进入数据库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49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空约束 </a:t>
            </a:r>
            <a:r>
              <a:rPr lang="en-US" altLang="zh-CN" dirty="0" smtClean="0"/>
              <a:t>Not NULL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3238" y="1556956"/>
            <a:ext cx="8229600" cy="4325112"/>
          </a:xfrm>
        </p:spPr>
        <p:txBody>
          <a:bodyPr/>
          <a:lstStyle/>
          <a:p>
            <a:r>
              <a:rPr lang="zh-CN" altLang="en-US" sz="2400" dirty="0"/>
              <a:t>列级约束：指该列不允许有空值出现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20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59428" name="文本框 359427"/>
          <p:cNvSpPr txBox="1"/>
          <p:nvPr/>
        </p:nvSpPr>
        <p:spPr>
          <a:xfrm>
            <a:off x="5159896" y="2134463"/>
            <a:ext cx="5384800" cy="3170099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TABLE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moviestar(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name VARCHAR(30) 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address  VARCHAR(255) 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gender CHAR(1)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DEFAULT '?',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birthdate DATE DEFAULT '0000-00-00',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phone CHAR(16) DEFAULT 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'' </a:t>
            </a: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NOT NULL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848226"/>
            <a:ext cx="7105650" cy="2009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15780" y="6372021"/>
            <a:ext cx="2088232" cy="36235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>
              <a:solidFill>
                <a:srgbClr val="FFFFFF"/>
              </a:solidFill>
              <a:latin typeface="Tahoma"/>
              <a:ea typeface="华文行楷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605" y="415029"/>
            <a:ext cx="6186855" cy="1023023"/>
          </a:xfrm>
          <a:prstGeom prst="rect">
            <a:avLst/>
          </a:prstGeom>
          <a:ln w="381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32" y="2321596"/>
            <a:ext cx="4981096" cy="1147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23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8" grpId="0" bldLvl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标题 391169"/>
          <p:cNvSpPr>
            <a:spLocks noGrp="1"/>
          </p:cNvSpPr>
          <p:nvPr>
            <p:ph type="title"/>
          </p:nvPr>
        </p:nvSpPr>
        <p:spPr>
          <a:xfrm>
            <a:off x="1741488" y="25400"/>
            <a:ext cx="8229600" cy="1066800"/>
          </a:xfrm>
        </p:spPr>
        <p:txBody>
          <a:bodyPr anchor="b"/>
          <a:lstStyle/>
          <a:p>
            <a:r>
              <a:rPr lang="zh-CN" altLang="en-US" dirty="0" err="1"/>
              <a:t>唯一性</a:t>
            </a:r>
            <a:r>
              <a:rPr lang="en-US" altLang="zh-CN" dirty="0" err="1"/>
              <a:t>Unique</a:t>
            </a:r>
            <a:r>
              <a:rPr lang="zh-CN" altLang="en-US" dirty="0"/>
              <a:t>约束</a:t>
            </a:r>
          </a:p>
        </p:txBody>
      </p:sp>
      <p:sp>
        <p:nvSpPr>
          <p:cNvPr id="391171" name="文本占位符 391170"/>
          <p:cNvSpPr>
            <a:spLocks noGrp="1"/>
          </p:cNvSpPr>
          <p:nvPr>
            <p:ph idx="1"/>
          </p:nvPr>
        </p:nvSpPr>
        <p:spPr>
          <a:xfrm>
            <a:off x="1741488" y="1712278"/>
            <a:ext cx="8037512" cy="47244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FF00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唯一性约束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值不可重复，但可以为空</a:t>
            </a:r>
          </a:p>
          <a:p>
            <a:pPr>
              <a:lnSpc>
                <a:spcPct val="140000"/>
              </a:lnSpc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每个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Unique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约束都生成一个唯一索引</a:t>
            </a:r>
          </a:p>
          <a:p>
            <a:pPr>
              <a:lnSpc>
                <a:spcPct val="140000"/>
              </a:lnSpc>
            </a:pPr>
            <a:r>
              <a:rPr lang="zh-CN" altLang="en-US" sz="2800" i="1" dirty="0">
                <a:solidFill>
                  <a:srgbClr val="66003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当某个列不是主关键字，但取值必须唯一时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，可以使用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Unique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21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765300" y="5075503"/>
            <a:ext cx="8229600" cy="939058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>
              <a:buClr>
                <a:srgbClr val="3333CC"/>
              </a:buClr>
            </a:pPr>
            <a:r>
              <a:rPr lang="en-US" altLang="zh-CN" sz="2400">
                <a:solidFill>
                  <a:srgbClr val="0000FF"/>
                </a:solidFill>
              </a:rPr>
              <a:t>Primary key </a:t>
            </a:r>
            <a:r>
              <a:rPr lang="zh-CN" altLang="en-US" sz="2400">
                <a:solidFill>
                  <a:srgbClr val="000000"/>
                </a:solidFill>
              </a:rPr>
              <a:t>与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FF"/>
                </a:solidFill>
              </a:rPr>
              <a:t>unique</a:t>
            </a:r>
            <a:r>
              <a:rPr lang="zh-CN" altLang="en-US" sz="2400">
                <a:solidFill>
                  <a:srgbClr val="000000"/>
                </a:solidFill>
              </a:rPr>
              <a:t>都不允许重复</a:t>
            </a:r>
          </a:p>
          <a:p>
            <a:pPr>
              <a:buClr>
                <a:srgbClr val="3333CC"/>
              </a:buClr>
            </a:pPr>
            <a:r>
              <a:rPr lang="en-US" altLang="zh-CN" sz="2400">
                <a:solidFill>
                  <a:srgbClr val="0000FF"/>
                </a:solidFill>
              </a:rPr>
              <a:t>Unique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允许属性值为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en-US" altLang="zh-CN" sz="2400">
                <a:solidFill>
                  <a:srgbClr val="0000FF"/>
                </a:solidFill>
              </a:rPr>
              <a:t>null</a:t>
            </a:r>
            <a:r>
              <a:rPr lang="en-US" altLang="zh-CN" sz="2400">
                <a:solidFill>
                  <a:srgbClr val="000000"/>
                </a:solidFill>
              </a:rPr>
              <a:t> </a:t>
            </a:r>
            <a:r>
              <a:rPr lang="zh-CN" altLang="en-US" sz="2400">
                <a:solidFill>
                  <a:srgbClr val="000000"/>
                </a:solidFill>
              </a:rPr>
              <a:t>值，</a:t>
            </a:r>
            <a:r>
              <a:rPr lang="en-US" altLang="zh-CN" sz="2400">
                <a:solidFill>
                  <a:srgbClr val="0000FF"/>
                </a:solidFill>
                <a:sym typeface="+mn-ea"/>
              </a:rPr>
              <a:t>Primary key</a:t>
            </a:r>
            <a:r>
              <a:rPr lang="zh-CN" altLang="en-US" sz="2400">
                <a:solidFill>
                  <a:srgbClr val="000000"/>
                </a:solidFill>
                <a:sym typeface="+mn-ea"/>
              </a:rPr>
              <a:t>不允许</a:t>
            </a:r>
            <a:r>
              <a:rPr lang="en-US" altLang="zh-CN" sz="2400">
                <a:solidFill>
                  <a:srgbClr val="0000FF"/>
                </a:solidFill>
                <a:sym typeface="+mn-ea"/>
              </a:rPr>
              <a:t> 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9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22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4"/>
          <p:cNvSpPr txBox="1">
            <a:spLocks/>
          </p:cNvSpPr>
          <p:nvPr/>
        </p:nvSpPr>
        <p:spPr>
          <a:xfrm>
            <a:off x="187288" y="177889"/>
            <a:ext cx="5616624" cy="2277075"/>
          </a:xfrm>
          <a:prstGeom prst="rect">
            <a:avLst/>
          </a:prstGeom>
          <a:solidFill>
            <a:srgbClr val="F9F8CD"/>
          </a:solidFill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109855" indent="0">
              <a:buClr>
                <a:srgbClr val="3333CC"/>
              </a:buClr>
              <a:buNone/>
            </a:pPr>
            <a:r>
              <a:rPr lang="en-US" altLang="zh-CN" sz="2400" dirty="0">
                <a:solidFill>
                  <a:srgbClr val="0000FF"/>
                </a:solidFill>
                <a:latin typeface="Tahoma"/>
                <a:ea typeface="华文行楷"/>
              </a:rPr>
              <a:t>create table </a:t>
            </a:r>
            <a:r>
              <a:rPr lang="en-US" altLang="zh-CN" sz="2400" dirty="0">
                <a:solidFill>
                  <a:srgbClr val="000000"/>
                </a:solidFill>
                <a:latin typeface="Tahoma"/>
                <a:ea typeface="华文行楷"/>
              </a:rPr>
              <a:t>studio(</a:t>
            </a:r>
          </a:p>
          <a:p>
            <a:pPr marL="109855" indent="0">
              <a:buClr>
                <a:srgbClr val="3333CC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/>
                <a:ea typeface="华文行楷"/>
              </a:rPr>
              <a:t>	name varchar(50) primary key,</a:t>
            </a:r>
          </a:p>
          <a:p>
            <a:pPr marL="109855" indent="0">
              <a:buClr>
                <a:srgbClr val="3333CC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/>
                <a:ea typeface="华文行楷"/>
              </a:rPr>
              <a:t>	address varchar(40) </a:t>
            </a:r>
            <a:r>
              <a:rPr lang="en-US" altLang="zh-CN" sz="2400" dirty="0">
                <a:solidFill>
                  <a:srgbClr val="0000FF"/>
                </a:solidFill>
                <a:latin typeface="Tahoma"/>
                <a:ea typeface="华文行楷"/>
              </a:rPr>
              <a:t>unique</a:t>
            </a:r>
            <a:r>
              <a:rPr lang="en-US" altLang="zh-CN" sz="2400" dirty="0">
                <a:solidFill>
                  <a:srgbClr val="000000"/>
                </a:solidFill>
                <a:latin typeface="Tahoma"/>
                <a:ea typeface="华文行楷"/>
              </a:rPr>
              <a:t>,</a:t>
            </a:r>
          </a:p>
          <a:p>
            <a:pPr marL="109855" indent="0">
              <a:buClr>
                <a:srgbClr val="3333CC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/>
                <a:ea typeface="华文行楷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Tahoma"/>
                <a:ea typeface="华文行楷"/>
              </a:rPr>
              <a:t>presC</a:t>
            </a:r>
            <a:r>
              <a:rPr lang="en-US" altLang="zh-CN" sz="2400" dirty="0">
                <a:solidFill>
                  <a:srgbClr val="000000"/>
                </a:solidFill>
                <a:latin typeface="Tahoma"/>
                <a:ea typeface="华文行楷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ahoma"/>
                <a:ea typeface="华文行楷"/>
              </a:rPr>
              <a:t>int</a:t>
            </a:r>
            <a:endParaRPr lang="en-US" altLang="zh-CN" sz="2400" dirty="0">
              <a:solidFill>
                <a:srgbClr val="000000"/>
              </a:solidFill>
              <a:latin typeface="Tahoma"/>
              <a:ea typeface="华文行楷"/>
            </a:endParaRPr>
          </a:p>
          <a:p>
            <a:pPr marL="109855" indent="0">
              <a:buClr>
                <a:srgbClr val="3333CC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/>
                <a:ea typeface="华文行楷"/>
              </a:rPr>
              <a:t>          )</a:t>
            </a:r>
            <a:endParaRPr lang="zh-CN" altLang="en-US" sz="2400" dirty="0">
              <a:solidFill>
                <a:srgbClr val="000000"/>
              </a:solidFill>
              <a:latin typeface="Tahoma"/>
              <a:ea typeface="华文行楷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8" y="2533464"/>
            <a:ext cx="6438900" cy="152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67608" y="3327999"/>
            <a:ext cx="1451229" cy="34023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>
              <a:solidFill>
                <a:srgbClr val="FFFFFF"/>
              </a:solidFill>
              <a:latin typeface="Tahoma"/>
              <a:ea typeface="华文行楷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82" y="297251"/>
            <a:ext cx="5983629" cy="1322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844" y="4579661"/>
            <a:ext cx="6953250" cy="103822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050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23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2284" y="3791242"/>
            <a:ext cx="8082790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 alter table student add constraint </a:t>
            </a:r>
            <a:r>
              <a:rPr lang="en-US" altLang="zh-CN" sz="2400" dirty="0" err="1" smtClean="0"/>
              <a:t>name_u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unique(name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6862875" y="3207047"/>
            <a:ext cx="435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添加约束：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值唯一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00775" y="5308465"/>
            <a:ext cx="6000617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alter table student drop </a:t>
            </a:r>
            <a:r>
              <a:rPr lang="en-US" altLang="zh-CN" sz="2400" dirty="0"/>
              <a:t>constraint </a:t>
            </a:r>
            <a:r>
              <a:rPr lang="en-US" altLang="zh-CN" sz="2400" dirty="0" err="1"/>
              <a:t>name_u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8700"/>
            <a:ext cx="6200775" cy="2019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78" y="1109876"/>
            <a:ext cx="6181725" cy="2314575"/>
          </a:xfrm>
          <a:prstGeom prst="rect">
            <a:avLst/>
          </a:prstGeom>
        </p:spPr>
      </p:pic>
      <p:sp>
        <p:nvSpPr>
          <p:cNvPr id="9" name="标题 391169"/>
          <p:cNvSpPr txBox="1">
            <a:spLocks/>
          </p:cNvSpPr>
          <p:nvPr/>
        </p:nvSpPr>
        <p:spPr>
          <a:xfrm>
            <a:off x="1741488" y="25400"/>
            <a:ext cx="8229600" cy="1066800"/>
          </a:xfrm>
          <a:prstGeom prst="rect">
            <a:avLst/>
          </a:prstGeom>
        </p:spPr>
        <p:txBody>
          <a:bodyPr anchor="b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唯一性</a:t>
            </a:r>
            <a:r>
              <a:rPr lang="en-US" altLang="zh-CN" smtClean="0"/>
              <a:t>Unique</a:t>
            </a:r>
            <a:r>
              <a:rPr lang="zh-CN" altLang="en-US" smtClean="0"/>
              <a:t>约束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25284" y="4304158"/>
            <a:ext cx="7327327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alter table </a:t>
            </a:r>
            <a:r>
              <a:rPr lang="en-US" altLang="zh-CN" sz="2400" dirty="0" smtClean="0"/>
              <a:t>student modify </a:t>
            </a:r>
            <a:r>
              <a:rPr lang="en-US" altLang="zh-CN" sz="2400" dirty="0"/>
              <a:t>name varchar(20) unique;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74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24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24" y="1222971"/>
            <a:ext cx="5583069" cy="138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562" y="3110175"/>
            <a:ext cx="5456040" cy="14944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8343" y="1404257"/>
            <a:ext cx="4855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要求：电影公司的经理是制片人，并且不同电影公司的经理不能相同。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如何定义表的约束？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8457" y="333102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外</a:t>
            </a:r>
            <a:r>
              <a:rPr lang="zh-CN" altLang="en-US" sz="2400" dirty="0" smtClean="0"/>
              <a:t>键：</a:t>
            </a:r>
            <a:endParaRPr lang="en-US" altLang="zh-CN" sz="2400" dirty="0" smtClean="0"/>
          </a:p>
          <a:p>
            <a:r>
              <a:rPr lang="en-US" altLang="zh-CN" sz="2400" dirty="0" err="1" smtClean="0"/>
              <a:t>presC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en-US" altLang="zh-CN" sz="2400" dirty="0" err="1" smtClean="0">
                <a:sym typeface="Wingdings" panose="05000000000000000000" pitchFamily="2" charset="2"/>
              </a:rPr>
              <a:t>movieexec</a:t>
            </a:r>
            <a:r>
              <a:rPr lang="en-US" altLang="zh-CN" sz="2400" dirty="0" smtClean="0">
                <a:sym typeface="Wingdings" panose="05000000000000000000" pitchFamily="2" charset="2"/>
              </a:rPr>
              <a:t>(cert)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18457" y="460465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presC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Wingdings" panose="05000000000000000000" pitchFamily="2" charset="2"/>
              </a:rPr>
              <a:t>:unique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290457" y="1404257"/>
            <a:ext cx="103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studio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35286" y="2816383"/>
            <a:ext cx="159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movieexec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14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25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3343" y="261257"/>
            <a:ext cx="75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讨论</a:t>
            </a:r>
            <a:endParaRPr lang="zh-CN" altLang="en-US" sz="4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88651" y="484877"/>
            <a:ext cx="5301344" cy="18466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table t_user( 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 int(10)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primary key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varchar(32) not null, </a:t>
            </a:r>
            <a:endParaRPr lang="en-US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email varchar(128), unique(name,email));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0690" y="2415723"/>
            <a:ext cx="1130790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t_user(id,name,email) values(1,‘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','qq.com');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t_user(id,name,email) values(1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,‘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',‘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126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com');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t_user(id,name,email) values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,‘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qq.com');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t_user(id,name,email) values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',‘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126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com')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t_user(id,name,email) values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zh-CN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,'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',‘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126</a:t>
            </a:r>
            <a:r>
              <a:rPr lang="zh-C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.com');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2771" y="1545771"/>
            <a:ext cx="544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下列语句的执行结果？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294" y="5270733"/>
            <a:ext cx="27813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6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</a:t>
            </a:r>
            <a:r>
              <a:rPr lang="zh-CN" altLang="en-US" dirty="0" smtClean="0"/>
              <a:t>约束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26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0760" y="2856777"/>
            <a:ext cx="5923280" cy="3785652"/>
          </a:xfrm>
          <a:prstGeom prst="rect">
            <a:avLst/>
          </a:prstGeom>
          <a:solidFill>
            <a:srgbClr val="F9F8C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CREATE TABLE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movies (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title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VARCHAR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(100)  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year int(11) 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length int(11),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movieType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VARCHAR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(10) DEFAULT NULL,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studioName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VARCHAR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(30) DEFAULT NULL,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producerC int(11) 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PRIMARY KEY (title,year),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FOREIGN KEY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(studioName)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REFERENCES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studio(name)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CHECK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length&gt;0 and year &gt; 0)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9460" y="1225561"/>
            <a:ext cx="8227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Check</a:t>
            </a:r>
            <a:r>
              <a:rPr lang="zh-CN" altLang="en-US" sz="2800" dirty="0" smtClean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：定义条件</a:t>
            </a:r>
            <a:endParaRPr lang="en-US" altLang="zh-CN" sz="2800" dirty="0" smtClean="0">
              <a:solidFill>
                <a:srgbClr val="0000FF"/>
              </a:solidFill>
              <a:latin typeface="Tahoma" panose="020B0604030504040204" pitchFamily="34" charset="0"/>
              <a:ea typeface="楷体_GB2312" pitchFamily="49" charset="-122"/>
            </a:endParaRPr>
          </a:p>
          <a:p>
            <a:pPr marL="342900" indent="-342900" fontAlgn="base" latinLnBrk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如果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对单个列定义 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CHECK 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约束，那么该列只允许特定的值。</a:t>
            </a:r>
          </a:p>
          <a:p>
            <a:pPr marL="342900" indent="-342900" fontAlgn="base" latinLnBrk="1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如果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元组</a:t>
            </a:r>
            <a:r>
              <a:rPr lang="zh-CN" altLang="en-US" sz="2000" dirty="0" smtClean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定义 </a:t>
            </a:r>
            <a:r>
              <a:rPr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CHECK </a:t>
            </a:r>
            <a:r>
              <a:rPr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约束，那么此约束会基于行中其他列的值在特定的列中对值进行限制。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0" y="2911207"/>
            <a:ext cx="5923280" cy="3477875"/>
          </a:xfrm>
          <a:prstGeom prst="rect">
            <a:avLst/>
          </a:prstGeom>
          <a:solidFill>
            <a:srgbClr val="F9F8C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CREATE TABLE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movies (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title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VARCHAR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(100)  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year int(11) 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length int(11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check(length&gt;0)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movieType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VARCHAR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(10) DEFAULT NULL,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studioName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+mn-ea"/>
              </a:rPr>
              <a:t>VARCHAR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(30) DEFAULT NULL,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producerC int(11) 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PRIMARY KEY (title,year),</a:t>
            </a:r>
          </a:p>
          <a:p>
            <a:pPr fontAlgn="base"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FOREIGN KEY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(studioName)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REFERENCES</a:t>
            </a:r>
          </a:p>
          <a:p>
            <a:pPr fontAlgn="base"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studio(name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27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76482"/>
          <p:cNvSpPr txBox="1">
            <a:spLocks/>
          </p:cNvSpPr>
          <p:nvPr/>
        </p:nvSpPr>
        <p:spPr>
          <a:xfrm>
            <a:off x="152400" y="1219200"/>
            <a:ext cx="8839200" cy="5486400"/>
          </a:xfrm>
          <a:prstGeom prst="rect">
            <a:avLst/>
          </a:prstGeom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r>
              <a:rPr lang="zh-CN" altLang="en-US" sz="2400" noProof="1" smtClean="0"/>
              <a:t>全局约束</a:t>
            </a:r>
          </a:p>
          <a:p>
            <a:pPr lvl="1"/>
            <a:r>
              <a:rPr lang="zh-CN" altLang="en-US" sz="2400" noProof="1" smtClean="0"/>
              <a:t>全局约束涉及多个属性间的或多个关系间的联系</a:t>
            </a:r>
          </a:p>
          <a:p>
            <a:pPr lvl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noProof="1" smtClean="0"/>
              <a:t>	</a:t>
            </a:r>
            <a:r>
              <a:rPr lang="en-US" altLang="zh-CN" sz="2400" noProof="1" smtClean="0"/>
              <a:t>CREATE TABLE SC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noProof="1" smtClean="0"/>
              <a:t>(S#   CHAR(4),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noProof="1" smtClean="0"/>
              <a:t> C#   CHAR(4),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noProof="1" smtClean="0"/>
              <a:t> GRADE   SMALLINT,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noProof="1" smtClean="0"/>
              <a:t> PRIMARY KEY (S#, C#),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noProof="1" smtClean="0"/>
              <a:t> </a:t>
            </a:r>
            <a:r>
              <a:rPr lang="en-US" altLang="zh-CN" noProof="1" smtClean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CHECK</a:t>
            </a:r>
            <a:r>
              <a:rPr lang="en-US" altLang="zh-CN" noProof="1" smtClean="0"/>
              <a:t>(S# IN (SELECT S# FROM S)),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noProof="1" smtClean="0"/>
              <a:t> </a:t>
            </a:r>
            <a:r>
              <a:rPr lang="en-US" altLang="zh-CN" noProof="1" smtClean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CHECK</a:t>
            </a:r>
            <a:r>
              <a:rPr lang="en-US" altLang="zh-CN" noProof="1" smtClean="0"/>
              <a:t>(C# IN (SELECT C# FROM C)))</a:t>
            </a:r>
            <a:endParaRPr lang="en-US" altLang="zh-CN" noProof="1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69901" y="166688"/>
            <a:ext cx="11315700" cy="846138"/>
          </a:xfrm>
          <a:prstGeom prst="rect">
            <a:avLst/>
          </a:prstGeom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check</a:t>
            </a:r>
            <a:r>
              <a:rPr lang="zh-CN" altLang="en-US" smtClean="0"/>
              <a:t>约束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3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28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3018" y="170590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、alter </a:t>
            </a:r>
            <a:r>
              <a:rPr lang="zh-CN" altLang="en-US" sz="2400" dirty="0"/>
              <a:t>table student modify column sname varchar(20) unique;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370" y="2363720"/>
            <a:ext cx="4146763" cy="8699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297" y="918222"/>
            <a:ext cx="4153113" cy="76203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6106" y="3969088"/>
            <a:ext cx="5776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、alter </a:t>
            </a:r>
            <a:r>
              <a:rPr lang="zh-CN" altLang="en-US" sz="2400" dirty="0"/>
              <a:t>table student drop index sname;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018" y="4049733"/>
            <a:ext cx="4146763" cy="76203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25427" y="1009098"/>
            <a:ext cx="648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unique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278" y="3272278"/>
            <a:ext cx="561461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400" dirty="0"/>
              <a:t> alter table student add unique(sname);</a:t>
            </a:r>
          </a:p>
        </p:txBody>
      </p:sp>
    </p:spTree>
    <p:extLst>
      <p:ext uri="{BB962C8B-B14F-4D97-AF65-F5344CB8AC3E}">
        <p14:creationId xmlns:p14="http://schemas.microsoft.com/office/powerpoint/2010/main" val="40675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29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855236"/>
            <a:ext cx="6739705" cy="29360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174774"/>
            <a:ext cx="6078419" cy="3438020"/>
          </a:xfrm>
          <a:prstGeom prst="rect">
            <a:avLst/>
          </a:prstGeom>
        </p:spPr>
      </p:pic>
      <p:sp>
        <p:nvSpPr>
          <p:cNvPr id="5" name="标题 4"/>
          <p:cNvSpPr txBox="1">
            <a:spLocks/>
          </p:cNvSpPr>
          <p:nvPr/>
        </p:nvSpPr>
        <p:spPr>
          <a:xfrm>
            <a:off x="469901" y="166688"/>
            <a:ext cx="11315700" cy="846138"/>
          </a:xfrm>
          <a:prstGeom prst="rect">
            <a:avLst/>
          </a:prstGeom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25427" y="1009098"/>
            <a:ext cx="648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删除列级约束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default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81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8560" y="97092"/>
            <a:ext cx="7762240" cy="10668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维护数据库完整性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29139" y="1523814"/>
            <a:ext cx="99623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/>
            </a:pPr>
            <a:r>
              <a:rPr lang="en-US" altLang="zh-CN" sz="2800" noProof="1" smtClean="0">
                <a:solidFill>
                  <a:srgbClr val="000000"/>
                </a:solidFill>
                <a:ea typeface="华文新魏" panose="02010800040101010101" pitchFamily="2" charset="-122"/>
              </a:rPr>
              <a:t>DBMS</a:t>
            </a:r>
            <a:r>
              <a:rPr lang="zh-CN" altLang="en-US" sz="2800" noProof="1" smtClean="0">
                <a:solidFill>
                  <a:srgbClr val="000000"/>
                </a:solidFill>
                <a:ea typeface="华文新魏" panose="02010800040101010101" pitchFamily="2" charset="-122"/>
              </a:rPr>
              <a:t>：</a:t>
            </a:r>
            <a:endParaRPr lang="en-US" altLang="zh-CN" sz="2800" noProof="1" smtClean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p"/>
              <a:defRPr/>
            </a:pPr>
            <a:r>
              <a:rPr lang="zh-CN" altLang="en-US" sz="2800" noProof="1" smtClean="0">
                <a:solidFill>
                  <a:srgbClr val="000000"/>
                </a:solidFill>
                <a:ea typeface="华文新魏" panose="02010800040101010101" pitchFamily="2" charset="-122"/>
              </a:rPr>
              <a:t>提供定义完整性约束的机制</a:t>
            </a:r>
            <a:endParaRPr lang="en-US" altLang="zh-CN" sz="2800" noProof="1" smtClean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p"/>
              <a:defRPr/>
            </a:pPr>
            <a:endParaRPr lang="en-US" altLang="zh-CN" sz="2800" noProof="1" smtClean="0">
              <a:solidFill>
                <a:srgbClr val="000000"/>
              </a:solidFill>
              <a:ea typeface="华文新魏" panose="02010800040101010101" pitchFamily="2" charset="-122"/>
            </a:endParaRP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p"/>
              <a:defRPr/>
            </a:pPr>
            <a:r>
              <a:rPr lang="zh-CN" altLang="en-US" sz="2800" noProof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进行完整性检查</a:t>
            </a:r>
            <a:endParaRPr lang="en-US" altLang="zh-CN" sz="2800" noProof="1" smtClea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p"/>
              <a:defRPr/>
            </a:pPr>
            <a:endParaRPr lang="en-US" altLang="zh-CN" sz="2800" noProof="1" smtClean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1" indent="-457200" algn="just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p"/>
              <a:defRPr/>
            </a:pPr>
            <a:r>
              <a:rPr lang="zh-CN" altLang="en-US" sz="2800" noProof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提供违约处理</a:t>
            </a:r>
            <a:endParaRPr lang="zh-CN" altLang="en-US" sz="2400" noProof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8140148" y="1798983"/>
            <a:ext cx="3369365" cy="10137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696"/>
              <a:gd name="adj6" fmla="val -4480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定义约束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6920948" y="3366414"/>
            <a:ext cx="3369365" cy="10137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990"/>
              <a:gd name="adj6" fmla="val -6515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在更新数据时检查约束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5721627" y="5552660"/>
            <a:ext cx="3369365" cy="101379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0833"/>
              <a:gd name="adj6" fmla="val -383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当约束被违反，采取相应的措施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30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113" y="1469522"/>
            <a:ext cx="73369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 alter table sc add foreign key(sno) references student(sno);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618" y="1885020"/>
            <a:ext cx="5556536" cy="27687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9529" y="4838427"/>
            <a:ext cx="5827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 alter table sc drop foreign </a:t>
            </a:r>
            <a:r>
              <a:rPr lang="zh-CN" altLang="en-US" sz="2400" dirty="0">
                <a:solidFill>
                  <a:srgbClr val="FF0000"/>
                </a:solidFill>
              </a:rPr>
              <a:t>key sc_ibfk_1</a:t>
            </a:r>
            <a:r>
              <a:rPr lang="zh-CN" altLang="en-US" sz="2400" dirty="0"/>
              <a:t>;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25427" y="1009098"/>
            <a:ext cx="6487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删除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foreign key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0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31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9901" y="2158624"/>
            <a:ext cx="754714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CREATE TABLE STU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    SNO  CHAR(6) 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PRIMARY KEY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  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SNAME VARCHAR2(20)  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UNIQUE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SEX  CHAR(3)  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DEFAULT('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男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'),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DEPT VARCHAR2(20) 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 NULL</a:t>
            </a: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,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CONSTRAINT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STU_SEX_CONS  CHECK(SEX IN ('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男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','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女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'))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); 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69901" y="166688"/>
            <a:ext cx="11315700" cy="846138"/>
          </a:xfrm>
          <a:prstGeom prst="rect">
            <a:avLst/>
          </a:prstGeom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constraint</a:t>
            </a:r>
            <a:r>
              <a:rPr lang="zh-CN" altLang="en-US" dirty="0" smtClean="0"/>
              <a:t>子句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6073" y="1395656"/>
            <a:ext cx="6162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 typeface="Wingdings" panose="05000000000000000000" pitchFamily="2" charset="2"/>
              <a:buNone/>
            </a:pPr>
            <a:r>
              <a:rPr lang="en-US" altLang="zh-CN" sz="280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CONSTRAINT </a:t>
            </a:r>
            <a:r>
              <a:rPr lang="en-US" altLang="zh-CN" sz="2800" noProof="1"/>
              <a:t> </a:t>
            </a:r>
            <a:r>
              <a:rPr lang="zh-CN" altLang="en-US" sz="2800" noProof="1"/>
              <a:t>约束名 </a:t>
            </a:r>
            <a:r>
              <a:rPr lang="en-US" altLang="zh-CN" sz="2800" noProof="1"/>
              <a:t>&lt;</a:t>
            </a:r>
            <a:r>
              <a:rPr lang="zh-CN" altLang="en-US" sz="2800" noProof="1"/>
              <a:t>约束条件</a:t>
            </a:r>
            <a:r>
              <a:rPr lang="en-US" altLang="zh-CN" sz="2800" noProof="1"/>
              <a:t>&gt;</a:t>
            </a:r>
          </a:p>
        </p:txBody>
      </p:sp>
      <p:sp>
        <p:nvSpPr>
          <p:cNvPr id="7" name="五边形 6"/>
          <p:cNvSpPr/>
          <p:nvPr/>
        </p:nvSpPr>
        <p:spPr>
          <a:xfrm>
            <a:off x="6579704" y="1395656"/>
            <a:ext cx="5205897" cy="681622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Primary key, foreign key,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unique,not</a:t>
            </a:r>
            <a:r>
              <a:rPr lang="en-US" altLang="zh-CN" sz="2400" dirty="0" smtClean="0">
                <a:solidFill>
                  <a:schemeClr val="tx1"/>
                </a:solidFill>
              </a:rPr>
              <a:t> null check</a:t>
            </a:r>
            <a:r>
              <a:rPr lang="zh-CN" altLang="en-US" sz="2400" dirty="0" smtClean="0">
                <a:solidFill>
                  <a:schemeClr val="tx1"/>
                </a:solidFill>
              </a:rPr>
              <a:t>等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704" y="5192298"/>
            <a:ext cx="6096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lvl="1" algn="ctr">
              <a:buFont typeface="Wingdings" panose="05000000000000000000" pitchFamily="2" charset="2"/>
              <a:buNone/>
            </a:pPr>
            <a:r>
              <a:rPr lang="en-US" altLang="zh-CN" sz="2000" noProof="1"/>
              <a:t>S#  CHAR(4) </a:t>
            </a:r>
            <a:r>
              <a:rPr lang="en-US" altLang="zh-CN" sz="200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CONSTRAINT</a:t>
            </a:r>
            <a:r>
              <a:rPr lang="en-US" altLang="zh-CN" sz="2000" noProof="1"/>
              <a:t> S_PK </a:t>
            </a:r>
            <a:r>
              <a:rPr lang="en-US" altLang="zh-CN" sz="200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PRIAMRY KEY</a:t>
            </a:r>
          </a:p>
          <a:p>
            <a:pPr lvl="2" algn="ctr">
              <a:buFont typeface="Wingdings" panose="05000000000000000000" pitchFamily="2" charset="2"/>
              <a:buNone/>
            </a:pPr>
            <a:r>
              <a:rPr lang="en-US" altLang="zh-CN" sz="2000" noProof="1"/>
              <a:t>		</a:t>
            </a:r>
          </a:p>
          <a:p>
            <a:pPr lvl="2"/>
            <a:r>
              <a:rPr lang="en-US" altLang="zh-CN" sz="2000" noProof="1"/>
              <a:t>AGE SAMLLINT </a:t>
            </a:r>
            <a:r>
              <a:rPr lang="en-US" altLang="zh-CN" sz="200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CONSTRAINT</a:t>
            </a:r>
            <a:r>
              <a:rPr lang="en-US" altLang="zh-CN" sz="2000" noProof="1"/>
              <a:t> AGE_VAL </a:t>
            </a:r>
          </a:p>
          <a:p>
            <a:pPr lvl="2" algn="ctr">
              <a:buFont typeface="Wingdings" panose="05000000000000000000" pitchFamily="2" charset="2"/>
              <a:buNone/>
            </a:pPr>
            <a:r>
              <a:rPr lang="en-US" altLang="zh-CN" sz="200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CHECK</a:t>
            </a:r>
            <a:r>
              <a:rPr lang="en-US" altLang="zh-CN" sz="2000" noProof="1"/>
              <a:t>(AGE &gt;= 15 AND AGE &lt;= 25)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17042" y="4267200"/>
            <a:ext cx="254210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元组上的约束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45991" y="5486400"/>
            <a:ext cx="2542101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上的约束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55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32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9470" y="318052"/>
            <a:ext cx="922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修改</a:t>
            </a: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完整性约束</a:t>
            </a:r>
            <a:r>
              <a:rPr lang="en-US" altLang="zh-CN" sz="4400" b="1" dirty="0" smtClean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——constraint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文本占位符 283650"/>
          <p:cNvSpPr txBox="1">
            <a:spLocks/>
          </p:cNvSpPr>
          <p:nvPr/>
        </p:nvSpPr>
        <p:spPr>
          <a:xfrm>
            <a:off x="1719470" y="1215887"/>
            <a:ext cx="8802688" cy="5410200"/>
          </a:xfrm>
          <a:prstGeom prst="rect">
            <a:avLst/>
          </a:prstGeom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lvl="1"/>
            <a:r>
              <a:rPr lang="zh-CN" altLang="en-US" noProof="1" smtClean="0"/>
              <a:t>关系上约束的撤消与添加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zh-CN" altLang="en-US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撤消用</a:t>
            </a:r>
            <a:r>
              <a:rPr lang="en-US" altLang="zh-CN" noProof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alter </a:t>
            </a:r>
            <a:r>
              <a:rPr lang="en-US" altLang="zh-CN" noProof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en-US" altLang="zh-CN" noProof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drop</a:t>
            </a:r>
            <a:r>
              <a:rPr lang="en-US" altLang="zh-CN" noProof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…</a:t>
            </a:r>
            <a:endParaRPr lang="en-US" altLang="zh-CN" noProof="1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 algn="ctr">
              <a:buFont typeface="Wingdings" panose="05000000000000000000" pitchFamily="2" charset="2"/>
              <a:buNone/>
            </a:pPr>
            <a:r>
              <a:rPr lang="zh-CN" altLang="en-US" noProof="1" smtClean="0"/>
              <a:t>添加用</a:t>
            </a:r>
            <a:r>
              <a:rPr lang="en-US" altLang="zh-CN" noProof="1" smtClean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alter </a:t>
            </a:r>
            <a:r>
              <a:rPr lang="en-US" altLang="zh-CN" noProof="1" smtClean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…</a:t>
            </a:r>
            <a:r>
              <a:rPr lang="en-US" altLang="zh-CN" noProof="1" smtClean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add</a:t>
            </a:r>
            <a:r>
              <a:rPr lang="en-US" altLang="zh-CN" noProof="1" smtClean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…</a:t>
            </a:r>
            <a:endParaRPr lang="en-US" altLang="zh-CN" noProof="1" smtClean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/>
            <a:r>
              <a:rPr lang="zh-CN" altLang="en-US" noProof="1" smtClean="0"/>
              <a:t>示例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noProof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alter</a:t>
            </a:r>
            <a:r>
              <a:rPr lang="en-US" altLang="zh-CN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table S </a:t>
            </a:r>
            <a:r>
              <a:rPr lang="en-US" altLang="zh-CN" noProof="1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drop constraint</a:t>
            </a:r>
            <a:r>
              <a:rPr lang="en-US" altLang="zh-CN" noProof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S_PK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noProof="1" smtClean="0"/>
              <a:t>	</a:t>
            </a:r>
            <a:r>
              <a:rPr lang="en-US" altLang="zh-CN" noProof="1" smtClean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alter</a:t>
            </a:r>
            <a:r>
              <a:rPr lang="en-US" altLang="zh-CN" noProof="1" smtClean="0"/>
              <a:t> table SC </a:t>
            </a:r>
            <a:r>
              <a:rPr lang="en-US" altLang="zh-CN" noProof="1" smtClean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add constraint</a:t>
            </a:r>
            <a:r>
              <a:rPr lang="en-US" altLang="zh-CN" noProof="1" smtClean="0"/>
              <a:t>  SC_CHECK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noProof="1" smtClean="0"/>
              <a:t>				</a:t>
            </a:r>
            <a:r>
              <a:rPr lang="en-US" altLang="zh-CN" noProof="1" smtClean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check</a:t>
            </a:r>
            <a:r>
              <a:rPr lang="en-US" altLang="zh-CN" noProof="1" smtClean="0"/>
              <a:t>(S# in select S# from S)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31985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标题 289793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folHlink"/>
                </a:solidFill>
                <a:effectLst/>
                <a:ea typeface="楷体_GB2312" pitchFamily="49" charset="-122"/>
              </a:rPr>
              <a:t>完整性</a:t>
            </a:r>
            <a:r>
              <a:rPr lang="zh-CN" altLang="en-US" sz="4800">
                <a:solidFill>
                  <a:schemeClr val="folHlink"/>
                </a:solidFill>
                <a:effectLst/>
                <a:ea typeface="楷体_GB2312" pitchFamily="49" charset="-122"/>
              </a:rPr>
              <a:t>控制</a:t>
            </a:r>
          </a:p>
        </p:txBody>
      </p:sp>
      <p:sp>
        <p:nvSpPr>
          <p:cNvPr id="289795" name="文本占位符 289794"/>
          <p:cNvSpPr>
            <a:spLocks noGrp="1"/>
          </p:cNvSpPr>
          <p:nvPr>
            <p:ph type="body" idx="1"/>
          </p:nvPr>
        </p:nvSpPr>
        <p:spPr>
          <a:xfrm>
            <a:off x="1676400" y="1219200"/>
            <a:ext cx="8839200" cy="5486400"/>
          </a:xfrm>
        </p:spPr>
        <p:txBody>
          <a:bodyPr/>
          <a:lstStyle/>
          <a:p>
            <a:r>
              <a:rPr lang="zh-CN" altLang="en-US" noProof="1"/>
              <a:t>断言</a:t>
            </a:r>
          </a:p>
          <a:p>
            <a:pPr lvl="1"/>
            <a:r>
              <a:rPr lang="zh-CN" altLang="en-US" noProof="1"/>
              <a:t>定义</a:t>
            </a:r>
          </a:p>
          <a:p>
            <a:pPr lvl="1" algn="ctr">
              <a:buFont typeface="Wingdings" panose="05000000000000000000" pitchFamily="2" charset="2"/>
              <a:buNone/>
            </a:pPr>
            <a:r>
              <a:rPr lang="en-US" altLang="zh-CN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CREATE ASSERTION</a:t>
            </a:r>
            <a:r>
              <a:rPr lang="en-US" altLang="zh-CN" noProof="1"/>
              <a:t> &lt;</a:t>
            </a:r>
            <a:r>
              <a:rPr lang="zh-CN" altLang="en-US" noProof="1"/>
              <a:t>断言名</a:t>
            </a:r>
            <a:r>
              <a:rPr lang="en-US" altLang="zh-CN" noProof="1"/>
              <a:t>&gt; </a:t>
            </a:r>
            <a:r>
              <a:rPr lang="en-US" altLang="zh-CN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CHECK </a:t>
            </a:r>
            <a:r>
              <a:rPr lang="en-US" altLang="zh-CN" noProof="1"/>
              <a:t>&lt;</a:t>
            </a:r>
            <a:r>
              <a:rPr lang="zh-CN" altLang="en-US" noProof="1"/>
              <a:t>条件</a:t>
            </a:r>
            <a:r>
              <a:rPr lang="en-US" altLang="zh-CN" noProof="1"/>
              <a:t>&gt;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noProof="1">
                <a:latin typeface="华文新魏" panose="02010800040101010101" pitchFamily="2" charset="-122"/>
              </a:rPr>
              <a:t>	</a:t>
            </a:r>
            <a:r>
              <a:rPr lang="zh-CN" altLang="en-US" noProof="1">
                <a:latin typeface="华文新魏" panose="02010800040101010101" pitchFamily="2" charset="-122"/>
              </a:rPr>
              <a:t>断言是谓词，表达数据库总应该满足的条件</a:t>
            </a:r>
          </a:p>
          <a:p>
            <a:pPr lvl="1"/>
            <a:r>
              <a:rPr lang="zh-CN" altLang="en-US" noProof="1">
                <a:latin typeface="华文新魏" panose="02010800040101010101" pitchFamily="2" charset="-122"/>
              </a:rPr>
              <a:t>一旦定义了断言，系统验证其有效性，并且对每个可能违反该断言的更新操作都进行检查</a:t>
            </a:r>
          </a:p>
          <a:p>
            <a:pPr lvl="1"/>
            <a:r>
              <a:rPr lang="zh-CN" altLang="en-US" noProof="1">
                <a:latin typeface="华文新魏" panose="02010800040101010101" pitchFamily="2" charset="-122"/>
              </a:rPr>
              <a:t>这种检查会带来巨大的系统负载，因此应该谨慎使用断言</a:t>
            </a:r>
          </a:p>
          <a:p>
            <a:pPr lvl="1"/>
            <a:r>
              <a:rPr lang="zh-CN" altLang="en-US" noProof="1">
                <a:latin typeface="华文新魏" panose="02010800040101010101" pitchFamily="2" charset="-122"/>
              </a:rPr>
              <a:t>对断言“所有</a:t>
            </a:r>
            <a:r>
              <a:rPr lang="en-US" altLang="zh-CN" noProof="1">
                <a:latin typeface="华文新魏" panose="02010800040101010101" pitchFamily="2" charset="-122"/>
              </a:rPr>
              <a:t>X, P(X)”</a:t>
            </a:r>
            <a:r>
              <a:rPr lang="zh-CN" altLang="en-US" noProof="1">
                <a:latin typeface="华文新魏" panose="02010800040101010101" pitchFamily="2" charset="-122"/>
              </a:rPr>
              <a:t>，是通过检查“</a:t>
            </a:r>
            <a:r>
              <a:rPr lang="en-US" altLang="zh-CN" noProof="1">
                <a:latin typeface="华文新魏" panose="02010800040101010101" pitchFamily="2" charset="-122"/>
              </a:rPr>
              <a:t>not exists X</a:t>
            </a:r>
            <a:r>
              <a:rPr lang="zh-CN" altLang="en-US" noProof="1">
                <a:latin typeface="华文新魏" panose="02010800040101010101" pitchFamily="2" charset="-122"/>
              </a:rPr>
              <a:t>， </a:t>
            </a:r>
            <a:r>
              <a:rPr lang="en-US" altLang="zh-CN" noProof="1">
                <a:latin typeface="华文新魏" panose="02010800040101010101" pitchFamily="2" charset="-122"/>
              </a:rPr>
              <a:t>P(X)”</a:t>
            </a:r>
            <a:r>
              <a:rPr lang="zh-CN" altLang="en-US" noProof="1">
                <a:latin typeface="华文新魏" panose="02010800040101010101" pitchFamily="2" charset="-122"/>
              </a:rPr>
              <a:t>来实现的</a:t>
            </a:r>
          </a:p>
        </p:txBody>
      </p:sp>
    </p:spTree>
    <p:extLst>
      <p:ext uri="{BB962C8B-B14F-4D97-AF65-F5344CB8AC3E}">
        <p14:creationId xmlns:p14="http://schemas.microsoft.com/office/powerpoint/2010/main" val="42574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标题 291841"/>
          <p:cNvSpPr>
            <a:spLocks noGrp="1" noChangeArrowheads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zh-CN" altLang="en-US" smtClean="0">
                <a:solidFill>
                  <a:schemeClr val="folHlink"/>
                </a:solidFill>
                <a:effectLst/>
                <a:ea typeface="楷体_GB2312" pitchFamily="49" charset="-122"/>
              </a:rPr>
              <a:t>完整性</a:t>
            </a:r>
            <a:r>
              <a:rPr lang="zh-CN" altLang="en-US" sz="4800">
                <a:solidFill>
                  <a:schemeClr val="folHlink"/>
                </a:solidFill>
                <a:effectLst/>
                <a:ea typeface="楷体_GB2312" pitchFamily="49" charset="-122"/>
              </a:rPr>
              <a:t>控制</a:t>
            </a:r>
          </a:p>
        </p:txBody>
      </p:sp>
      <p:sp>
        <p:nvSpPr>
          <p:cNvPr id="291843" name="文本占位符 2918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noProof="1"/>
              <a:t>示例：每门课最多</a:t>
            </a:r>
            <a:r>
              <a:rPr lang="en-US" altLang="zh-CN" noProof="1"/>
              <a:t>50</a:t>
            </a:r>
            <a:r>
              <a:rPr lang="zh-CN" altLang="en-US" noProof="1"/>
              <a:t>名男同学选修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zh-CN" altLang="en-US" noProof="1"/>
              <a:t>	</a:t>
            </a:r>
            <a:r>
              <a:rPr lang="en-US" altLang="zh-CN" sz="280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create assertion</a:t>
            </a:r>
            <a:r>
              <a:rPr lang="en-US" altLang="zh-CN" sz="2800" noProof="1"/>
              <a:t> ASSE1 </a:t>
            </a:r>
            <a:r>
              <a:rPr lang="en-US" altLang="zh-CN" sz="280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check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800" noProof="1"/>
              <a:t>		(50 &gt;= all	(select count(SC.S#)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800" noProof="1"/>
              <a:t>			 	 from S, SC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800" noProof="1"/>
              <a:t>			 	 where S.S# = SC.S#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800" noProof="1"/>
              <a:t>			     		and  SEX = ‘M’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 sz="2800" noProof="1"/>
              <a:t>			 	 group by C#)))</a:t>
            </a:r>
          </a:p>
          <a:p>
            <a:pPr lvl="1"/>
            <a:r>
              <a:rPr lang="zh-CN" altLang="en-US" noProof="1"/>
              <a:t>撤消：</a:t>
            </a:r>
            <a:r>
              <a:rPr lang="en-US" altLang="zh-CN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drop assertion </a:t>
            </a:r>
            <a:r>
              <a:rPr lang="zh-CN" altLang="en-US" noProof="1"/>
              <a:t>断言名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zh-CN" altLang="en-US" sz="2400" noProof="1"/>
              <a:t>		</a:t>
            </a:r>
            <a:r>
              <a:rPr lang="en-US" altLang="zh-CN" sz="2800" noProof="1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drop assertion</a:t>
            </a:r>
            <a:r>
              <a:rPr lang="en-US" altLang="zh-CN" sz="2400" noProof="1"/>
              <a:t> ASSE1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218999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35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9470" y="318052"/>
            <a:ext cx="922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触发器</a:t>
            </a:r>
          </a:p>
        </p:txBody>
      </p:sp>
      <p:sp>
        <p:nvSpPr>
          <p:cNvPr id="4" name="文本占位符 285698"/>
          <p:cNvSpPr txBox="1">
            <a:spLocks/>
          </p:cNvSpPr>
          <p:nvPr/>
        </p:nvSpPr>
        <p:spPr>
          <a:xfrm>
            <a:off x="838200" y="1143000"/>
            <a:ext cx="8802688" cy="5410200"/>
          </a:xfrm>
          <a:prstGeom prst="rect">
            <a:avLst/>
          </a:prstGeom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r>
              <a:rPr lang="zh-CN" altLang="en-US" sz="2800" noProof="1" smtClean="0"/>
              <a:t>触发器</a:t>
            </a:r>
          </a:p>
          <a:p>
            <a:pPr lvl="1"/>
            <a:r>
              <a:rPr lang="zh-CN" altLang="en-US" sz="2400" noProof="1" smtClean="0"/>
              <a:t>触发器</a:t>
            </a:r>
            <a:r>
              <a:rPr lang="en-US" altLang="zh-CN" sz="2400" noProof="1" smtClean="0"/>
              <a:t>(trigger)</a:t>
            </a:r>
            <a:r>
              <a:rPr lang="zh-CN" altLang="en-US" sz="2400" noProof="1" smtClean="0"/>
              <a:t>是定义</a:t>
            </a:r>
            <a:r>
              <a:rPr lang="zh-CN" altLang="en-US" sz="2400" noProof="1"/>
              <a:t>在</a:t>
            </a:r>
            <a:r>
              <a:rPr lang="zh-CN" altLang="en-US" sz="2400" noProof="1" smtClean="0"/>
              <a:t>关系表上的一类由事件驱动的特殊过程。</a:t>
            </a:r>
            <a:endParaRPr lang="en-US" altLang="zh-CN" sz="2400" noProof="1" smtClean="0"/>
          </a:p>
          <a:p>
            <a:pPr lvl="1"/>
            <a:r>
              <a:rPr lang="zh-CN" altLang="en-US" sz="2400" noProof="1" smtClean="0"/>
              <a:t>触发器是一条语句，当对数据库做修改时，它自动被系统执行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  <a:ea typeface="+mn-ea"/>
              </a:rPr>
              <a:t>定义触发器</a:t>
            </a:r>
            <a:endParaRPr lang="zh-CN" altLang="en-US" noProof="1">
              <a:effectLst>
                <a:outerShdw blurRad="38100" dist="38100" dir="2700000">
                  <a:srgbClr val="C0C0C0"/>
                </a:outerShdw>
              </a:effectLst>
              <a:ea typeface="+mn-ea"/>
            </a:endParaRPr>
          </a:p>
          <a:p>
            <a:pPr lvl="2"/>
            <a:r>
              <a:rPr lang="zh-CN" altLang="en-US" sz="2000" noProof="1" smtClean="0"/>
              <a:t>指明什么条件下触发器被执行</a:t>
            </a:r>
          </a:p>
          <a:p>
            <a:pPr lvl="2"/>
            <a:r>
              <a:rPr lang="zh-CN" altLang="en-US" sz="2000" noProof="1" smtClean="0"/>
              <a:t>指明触发器执行的动作是什么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  <a:ea typeface="+mn-ea"/>
              </a:rPr>
              <a:t>触发器的作用</a:t>
            </a:r>
          </a:p>
          <a:p>
            <a:pPr lvl="2"/>
            <a:r>
              <a:rPr lang="zh-CN" altLang="en-US" sz="2000" noProof="1" smtClean="0"/>
              <a:t>示警</a:t>
            </a:r>
          </a:p>
          <a:p>
            <a:pPr lvl="2"/>
            <a:r>
              <a:rPr lang="zh-CN" altLang="en-US" sz="2000" noProof="1" smtClean="0"/>
              <a:t>满足特定条件时自动执行某项任务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13383" y="2107096"/>
            <a:ext cx="670891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动作（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Event-condition-action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）规则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2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36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07341"/>
              </p:ext>
            </p:extLst>
          </p:nvPr>
        </p:nvGraphicFramePr>
        <p:xfrm>
          <a:off x="1570867" y="1254128"/>
          <a:ext cx="8356600" cy="5070472"/>
        </p:xfrm>
        <a:graphic>
          <a:graphicData uri="http://schemas.openxmlformats.org/drawingml/2006/table">
            <a:tbl>
              <a:tblPr/>
              <a:tblGrid>
                <a:gridCol w="18303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15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5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种  类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 键 字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含    义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049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DML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(3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种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INSERT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在表或视图中插入数据时触发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2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UPDATE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修改表或视图中的数据时触发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DELETE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在删除表或视图中的数据时触发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208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DDL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事件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(3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种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CREATE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在创建新对象时触发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0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ALTER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修改数据库或数据库对象时触发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36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DROP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删除对象时触发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0497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数据库事件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(5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种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STARTUP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数据打开时触发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SHUTDOWN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在使用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NORMAL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IMMEDIATE</a:t>
                      </a: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选项关闭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数据库时触发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0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LOGON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当用户连接到数据库并建立会话时触发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2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LOGOFF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当一个会话从数据库中断开时触发</a:t>
                      </a: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2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SERVERERROR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发生服务器错误时触发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19470" y="318052"/>
            <a:ext cx="922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触发器事件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140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37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9470" y="318052"/>
            <a:ext cx="922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触发器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28801" y="1292087"/>
            <a:ext cx="745434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事件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动作（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Event-condition-action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）规则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8252" y="1967948"/>
            <a:ext cx="7017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当事件（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insert/update/delete)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发生时，对条件进行检查；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如果条件成立，则执行动作；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否则，不执行动作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114" y="3216695"/>
            <a:ext cx="5866040" cy="36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38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9226" y="1381125"/>
            <a:ext cx="10796588" cy="34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Aft>
                <a:spcPct val="50000"/>
              </a:spcAft>
              <a:buFont typeface="Arial" charset="0"/>
              <a:buNone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CREATE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TRIGGER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触发器名</a:t>
            </a:r>
            <a:b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{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BEFORE|AFTER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}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触发事件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 [OR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触发事件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2...]</a:t>
            </a:r>
            <a:b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  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ON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名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10000"/>
              </a:lnSpc>
              <a:spcAft>
                <a:spcPct val="50000"/>
              </a:spcAft>
              <a:buFont typeface="Arial" charset="0"/>
              <a:buNone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Referencing new/old row as &lt;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变量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10000"/>
              </a:lnSpc>
              <a:spcAft>
                <a:spcPct val="50000"/>
              </a:spcAft>
              <a:buFont typeface="Arial" charset="0"/>
              <a:buNone/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FOR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EACH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ROW|statement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]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/>
            </a:r>
            <a:b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[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when &lt;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触发条件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&gt;] </a:t>
            </a:r>
          </a:p>
          <a:p>
            <a:pPr>
              <a:lnSpc>
                <a:spcPct val="110000"/>
              </a:lnSpc>
              <a:spcAft>
                <a:spcPct val="50000"/>
              </a:spcAft>
              <a:buFont typeface="Arial" charset="0"/>
              <a:buNone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触发动作体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9470" y="318052"/>
            <a:ext cx="922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创建触发器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线形标注 2(带边框和强调线) 4"/>
          <p:cNvSpPr/>
          <p:nvPr/>
        </p:nvSpPr>
        <p:spPr>
          <a:xfrm>
            <a:off x="4701209" y="2315817"/>
            <a:ext cx="5774634" cy="28823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167"/>
              <a:gd name="adj6" fmla="val -41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触发器激活的时间是在执行触发事件的前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线形标注 2(带边框和强调线) 5"/>
          <p:cNvSpPr/>
          <p:nvPr/>
        </p:nvSpPr>
        <p:spPr>
          <a:xfrm>
            <a:off x="6056244" y="3800006"/>
            <a:ext cx="5774634" cy="121268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79"/>
              <a:gd name="adj6" fmla="val -446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行级触发：针对每个元组执行一次触发动作</a:t>
            </a:r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语句级触发：针对每条语句执行一次触发动作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线形标注 2(带边框和强调线) 6"/>
          <p:cNvSpPr/>
          <p:nvPr/>
        </p:nvSpPr>
        <p:spPr>
          <a:xfrm>
            <a:off x="6331226" y="2703280"/>
            <a:ext cx="5774634" cy="6168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6353"/>
              <a:gd name="adj6" fmla="val -1369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引用元组变量（新值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旧值）</a:t>
            </a:r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线形标注 2(带边框和强调线) 7"/>
          <p:cNvSpPr/>
          <p:nvPr/>
        </p:nvSpPr>
        <p:spPr>
          <a:xfrm>
            <a:off x="3000203" y="5388077"/>
            <a:ext cx="5774634" cy="61686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15997"/>
              <a:gd name="adj6" fmla="val -142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如果缺省，表示只要触发器唤醒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执行触发体动作</a:t>
            </a:r>
            <a:endParaRPr lang="en-US" altLang="zh-CN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840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39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287746"/>
          <p:cNvSpPr txBox="1">
            <a:spLocks/>
          </p:cNvSpPr>
          <p:nvPr/>
        </p:nvSpPr>
        <p:spPr>
          <a:xfrm>
            <a:off x="1517374" y="1199321"/>
            <a:ext cx="8686800" cy="5486400"/>
          </a:xfrm>
          <a:prstGeom prst="rect">
            <a:avLst/>
          </a:prstGeom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algn="l" defTabSz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08050" algn="l"/>
                <a:tab pos="1146175" algn="l"/>
              </a:tabLst>
            </a:pPr>
            <a:r>
              <a:rPr lang="en-US" altLang="zh-CN" sz="2800" noProof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EMP(ENO, ENAME, SAL, JOB) </a:t>
            </a:r>
          </a:p>
          <a:p>
            <a:pPr algn="l" defTabSz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08050" algn="l"/>
                <a:tab pos="1146175" algn="l"/>
              </a:tabLst>
            </a:pPr>
            <a:r>
              <a:rPr lang="zh-CN" altLang="en-US" sz="2800" noProof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职工工资增幅不得超过</a:t>
            </a:r>
            <a:r>
              <a:rPr lang="en-US" altLang="zh-CN" sz="2800" noProof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10%</a:t>
            </a:r>
          </a:p>
          <a:p>
            <a:pPr algn="l" defTabSz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08050" algn="l"/>
                <a:tab pos="1146175" algn="l"/>
              </a:tabLst>
            </a:pPr>
            <a:r>
              <a:rPr lang="en-US" altLang="zh-CN" sz="2800" b="1" noProof="1" smtClean="0">
                <a:solidFill>
                  <a:schemeClr val="hlink"/>
                </a:solidFill>
                <a:ea typeface="宋体" panose="02010600030101010101" pitchFamily="2" charset="-122"/>
              </a:rPr>
              <a:t>create trigger</a:t>
            </a:r>
            <a:r>
              <a:rPr lang="en-US" altLang="zh-CN" sz="2800" b="1" noProof="1" smtClean="0">
                <a:ea typeface="宋体" panose="02010600030101010101" pitchFamily="2" charset="-122"/>
              </a:rPr>
              <a:t> </a:t>
            </a:r>
            <a:r>
              <a:rPr lang="en-US" altLang="zh-CN" sz="2800" i="1" noProof="1" smtClean="0">
                <a:ea typeface="宋体" panose="02010600030101010101" pitchFamily="2" charset="-122"/>
              </a:rPr>
              <a:t>RAISE_LIMIT </a:t>
            </a:r>
          </a:p>
          <a:p>
            <a:pPr algn="l" defTabSz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08050" algn="l"/>
                <a:tab pos="1146175" algn="l"/>
              </a:tabLst>
            </a:pPr>
            <a:r>
              <a:rPr lang="en-US" altLang="zh-CN" sz="2800" b="1" noProof="1" smtClean="0">
                <a:solidFill>
                  <a:schemeClr val="hlink"/>
                </a:solidFill>
                <a:ea typeface="宋体" panose="02010600030101010101" pitchFamily="2" charset="-122"/>
              </a:rPr>
              <a:t>after update of</a:t>
            </a:r>
            <a:r>
              <a:rPr lang="en-US" altLang="zh-CN" sz="2800" b="1" noProof="1" smtClean="0">
                <a:ea typeface="宋体" panose="02010600030101010101" pitchFamily="2" charset="-122"/>
              </a:rPr>
              <a:t> </a:t>
            </a:r>
            <a:r>
              <a:rPr lang="en-US" altLang="zh-CN" sz="2800" noProof="1" smtClean="0">
                <a:ea typeface="宋体" panose="02010600030101010101" pitchFamily="2" charset="-122"/>
              </a:rPr>
              <a:t>SAL</a:t>
            </a:r>
            <a:r>
              <a:rPr lang="en-US" altLang="zh-CN" sz="2800" b="1" noProof="1" smtClean="0">
                <a:ea typeface="宋体" panose="02010600030101010101" pitchFamily="2" charset="-122"/>
              </a:rPr>
              <a:t> </a:t>
            </a:r>
            <a:r>
              <a:rPr lang="en-US" altLang="zh-CN" sz="2800" b="1" noProof="1" smtClean="0">
                <a:solidFill>
                  <a:schemeClr val="hlink"/>
                </a:solidFill>
                <a:ea typeface="宋体" panose="02010600030101010101" pitchFamily="2" charset="-122"/>
              </a:rPr>
              <a:t>on</a:t>
            </a:r>
            <a:r>
              <a:rPr lang="en-US" altLang="zh-CN" sz="2800" b="1" noProof="1" smtClean="0">
                <a:ea typeface="宋体" panose="02010600030101010101" pitchFamily="2" charset="-122"/>
              </a:rPr>
              <a:t> </a:t>
            </a:r>
            <a:r>
              <a:rPr lang="en-US" altLang="zh-CN" sz="2800" i="1" noProof="1" smtClean="0">
                <a:ea typeface="宋体" panose="02010600030101010101" pitchFamily="2" charset="-122"/>
              </a:rPr>
              <a:t>EMP</a:t>
            </a:r>
          </a:p>
          <a:p>
            <a:pPr algn="l" defTabSz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08050" algn="l"/>
                <a:tab pos="1146175" algn="l"/>
              </a:tabLst>
            </a:pPr>
            <a:r>
              <a:rPr lang="en-US" altLang="zh-CN" sz="2800" b="1" noProof="1" smtClean="0">
                <a:ea typeface="宋体" panose="02010600030101010101" pitchFamily="2" charset="-122"/>
              </a:rPr>
              <a:t>	</a:t>
            </a:r>
            <a:r>
              <a:rPr lang="en-US" altLang="zh-CN" sz="2800" b="1" noProof="1" smtClean="0">
                <a:solidFill>
                  <a:schemeClr val="hlink"/>
                </a:solidFill>
                <a:ea typeface="宋体" panose="02010600030101010101" pitchFamily="2" charset="-122"/>
              </a:rPr>
              <a:t>referencing new row as</a:t>
            </a:r>
            <a:r>
              <a:rPr lang="en-US" altLang="zh-CN" sz="2800" b="1" noProof="1" smtClean="0">
                <a:ea typeface="宋体" panose="02010600030101010101" pitchFamily="2" charset="-122"/>
              </a:rPr>
              <a:t> </a:t>
            </a:r>
            <a:r>
              <a:rPr lang="en-US" altLang="zh-CN" sz="2800" i="1" noProof="1" smtClean="0">
                <a:ea typeface="宋体" panose="02010600030101010101" pitchFamily="2" charset="-122"/>
              </a:rPr>
              <a:t>nrow,</a:t>
            </a:r>
          </a:p>
          <a:p>
            <a:pPr algn="l" defTabSz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08050" algn="l"/>
                <a:tab pos="1146175" algn="l"/>
              </a:tabLst>
            </a:pPr>
            <a:r>
              <a:rPr lang="en-US" altLang="zh-CN" sz="2800" i="1" noProof="1">
                <a:ea typeface="宋体" panose="02010600030101010101" pitchFamily="2" charset="-122"/>
              </a:rPr>
              <a:t> </a:t>
            </a:r>
            <a:r>
              <a:rPr lang="en-US" altLang="zh-CN" sz="2800" i="1" noProof="1" smtClean="0">
                <a:ea typeface="宋体" panose="02010600030101010101" pitchFamily="2" charset="-122"/>
              </a:rPr>
              <a:t>                     </a:t>
            </a:r>
            <a:r>
              <a:rPr lang="en-US" altLang="zh-CN" sz="2800" b="1" noProof="1" smtClean="0">
                <a:solidFill>
                  <a:schemeClr val="hlink"/>
                </a:solidFill>
                <a:ea typeface="宋体" panose="02010600030101010101" pitchFamily="2" charset="-122"/>
              </a:rPr>
              <a:t>old row as</a:t>
            </a:r>
            <a:r>
              <a:rPr lang="en-US" altLang="zh-CN" sz="2800" b="1" noProof="1" smtClean="0">
                <a:ea typeface="宋体" panose="02010600030101010101" pitchFamily="2" charset="-122"/>
              </a:rPr>
              <a:t> </a:t>
            </a:r>
            <a:r>
              <a:rPr lang="en-US" altLang="zh-CN" sz="2800" i="1" noProof="1" smtClean="0">
                <a:ea typeface="宋体" panose="02010600030101010101" pitchFamily="2" charset="-122"/>
              </a:rPr>
              <a:t>orow</a:t>
            </a:r>
          </a:p>
          <a:p>
            <a:pPr algn="l" defTabSz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08050" algn="l"/>
                <a:tab pos="1146175" algn="l"/>
              </a:tabLst>
            </a:pPr>
            <a:r>
              <a:rPr lang="en-US" altLang="zh-CN" sz="2800" i="1" noProof="1" smtClean="0">
                <a:ea typeface="宋体" panose="02010600030101010101" pitchFamily="2" charset="-122"/>
              </a:rPr>
              <a:t>	</a:t>
            </a:r>
            <a:r>
              <a:rPr lang="en-US" altLang="zh-CN" sz="2800" b="1" noProof="1" smtClean="0">
                <a:solidFill>
                  <a:schemeClr val="hlink"/>
                </a:solidFill>
                <a:ea typeface="宋体" panose="02010600030101010101" pitchFamily="2" charset="-122"/>
              </a:rPr>
              <a:t>for each row</a:t>
            </a:r>
          </a:p>
          <a:p>
            <a:pPr algn="l" defTabSz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08050" algn="l"/>
                <a:tab pos="1146175" algn="l"/>
              </a:tabLst>
            </a:pPr>
            <a:r>
              <a:rPr lang="en-US" altLang="zh-CN" sz="2800" b="1" noProof="1" smtClean="0">
                <a:solidFill>
                  <a:schemeClr val="hlink"/>
                </a:solidFill>
                <a:ea typeface="宋体" panose="02010600030101010101" pitchFamily="2" charset="-122"/>
              </a:rPr>
              <a:t>	when</a:t>
            </a:r>
            <a:r>
              <a:rPr lang="en-US" altLang="zh-CN" sz="2800" b="1" noProof="1" smtClean="0">
                <a:ea typeface="宋体" panose="02010600030101010101" pitchFamily="2" charset="-122"/>
              </a:rPr>
              <a:t> </a:t>
            </a:r>
            <a:r>
              <a:rPr lang="en-US" altLang="zh-CN" sz="2800" i="1" noProof="1" smtClean="0">
                <a:ea typeface="宋体" panose="02010600030101010101" pitchFamily="2" charset="-122"/>
              </a:rPr>
              <a:t>(nrow.SAL &gt; 1.1 * orow.SAL)</a:t>
            </a:r>
            <a:endParaRPr lang="en-US" altLang="zh-CN" sz="2800" noProof="1" smtClean="0">
              <a:ea typeface="宋体" panose="02010600030101010101" pitchFamily="2" charset="-122"/>
            </a:endParaRPr>
          </a:p>
          <a:p>
            <a:pPr algn="l" defTabSz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08050" algn="l"/>
                <a:tab pos="1146175" algn="l"/>
              </a:tabLst>
            </a:pPr>
            <a:r>
              <a:rPr lang="en-US" altLang="zh-CN" sz="2800" b="1" noProof="1" smtClean="0">
                <a:ea typeface="宋体" panose="02010600030101010101" pitchFamily="2" charset="-122"/>
              </a:rPr>
              <a:t>		</a:t>
            </a:r>
            <a:r>
              <a:rPr lang="en-US" altLang="zh-CN" sz="2800" b="1" noProof="1" smtClean="0">
                <a:solidFill>
                  <a:schemeClr val="hlink"/>
                </a:solidFill>
                <a:ea typeface="宋体" panose="02010600030101010101" pitchFamily="2" charset="-122"/>
              </a:rPr>
              <a:t>begin </a:t>
            </a:r>
          </a:p>
          <a:p>
            <a:pPr algn="l" defTabSz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08050" algn="l"/>
                <a:tab pos="1146175" algn="l"/>
              </a:tabLst>
            </a:pPr>
            <a:r>
              <a:rPr lang="en-US" altLang="zh-CN" sz="2800" b="1" noProof="1" smtClean="0">
                <a:ea typeface="宋体" panose="02010600030101010101" pitchFamily="2" charset="-122"/>
              </a:rPr>
              <a:t>			</a:t>
            </a:r>
            <a:r>
              <a:rPr lang="en-US" altLang="zh-CN" sz="2800" noProof="1" smtClean="0">
                <a:ea typeface="宋体" panose="02010600030101010101" pitchFamily="2" charset="-122"/>
              </a:rPr>
              <a:t>delete from EMP where eno = new.eno;</a:t>
            </a:r>
          </a:p>
          <a:p>
            <a:pPr algn="l" defTabSz="0">
              <a:lnSpc>
                <a:spcPct val="90000"/>
              </a:lnSpc>
              <a:buFont typeface="Wingdings" panose="05000000000000000000" pitchFamily="2" charset="2"/>
              <a:buNone/>
              <a:tabLst>
                <a:tab pos="908050" algn="l"/>
                <a:tab pos="1146175" algn="l"/>
              </a:tabLst>
            </a:pPr>
            <a:r>
              <a:rPr lang="en-US" altLang="zh-CN" sz="2800" b="1" noProof="1" smtClean="0">
                <a:ea typeface="宋体" panose="02010600030101010101" pitchFamily="2" charset="-122"/>
              </a:rPr>
              <a:t>		</a:t>
            </a:r>
            <a:r>
              <a:rPr lang="en-US" altLang="zh-CN" sz="2800" b="1" noProof="1" smtClean="0">
                <a:solidFill>
                  <a:schemeClr val="hlink"/>
                </a:solidFill>
                <a:ea typeface="宋体" panose="02010600030101010101" pitchFamily="2" charset="-122"/>
              </a:rPr>
              <a:t>end</a:t>
            </a:r>
            <a:r>
              <a:rPr lang="en-US" altLang="zh-CN" sz="2800" b="1" noProof="1" smtClean="0">
                <a:ea typeface="宋体" panose="02010600030101010101" pitchFamily="2" charset="-122"/>
              </a:rPr>
              <a:t>	</a:t>
            </a:r>
            <a:r>
              <a:rPr lang="en-US" altLang="zh-CN" sz="2400" b="1" noProof="1" smtClean="0">
                <a:ea typeface="宋体" panose="02010600030101010101" pitchFamily="2" charset="-122"/>
              </a:rPr>
              <a:t>	</a:t>
            </a:r>
            <a:endParaRPr lang="en-US" altLang="zh-CN" sz="2400" b="1" noProof="1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98374" y="407504"/>
            <a:ext cx="7394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创建</a:t>
            </a:r>
            <a:r>
              <a:rPr lang="en-US" altLang="zh-CN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trigger——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示例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99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8560" y="97092"/>
            <a:ext cx="7762240" cy="10668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三</a:t>
            </a:r>
            <a:r>
              <a:rPr lang="zh-CN" altLang="en-US" dirty="0">
                <a:sym typeface="+mn-ea"/>
              </a:rPr>
              <a:t>类完整性约束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75" y="1741424"/>
            <a:ext cx="8229600" cy="4325112"/>
          </a:xfrm>
        </p:spPr>
        <p:txBody>
          <a:bodyPr/>
          <a:lstStyle/>
          <a:p>
            <a:r>
              <a:rPr lang="zh-CN" altLang="en-US" dirty="0"/>
              <a:t>实体</a:t>
            </a:r>
            <a:r>
              <a:rPr lang="zh-CN" altLang="en-US" dirty="0" smtClean="0"/>
              <a:t>完整性</a:t>
            </a:r>
            <a:endParaRPr lang="zh-CN" altLang="en-US" dirty="0"/>
          </a:p>
          <a:p>
            <a:r>
              <a:rPr lang="zh-CN" altLang="en-US" dirty="0" smtClean="0"/>
              <a:t>参照完整性</a:t>
            </a:r>
            <a:endParaRPr lang="zh-CN" altLang="en-US" dirty="0"/>
          </a:p>
          <a:p>
            <a:r>
              <a:rPr lang="zh-CN" altLang="en-US" dirty="0"/>
              <a:t>自定义完整性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4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18991" y="1780850"/>
            <a:ext cx="344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PRIMARY KEY(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主键约束</a:t>
            </a:r>
            <a:r>
              <a:rPr lang="en-US" altLang="zh-CN" sz="240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52925" y="2402528"/>
            <a:ext cx="323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FOREIGN KEY(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外键约束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49433" y="3542081"/>
            <a:ext cx="8280920" cy="203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[</a:t>
            </a:r>
            <a:r>
              <a:rPr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约束条件</a:t>
            </a:r>
            <a:r>
              <a:rPr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]</a:t>
            </a:r>
            <a:r>
              <a:rPr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有</a:t>
            </a:r>
            <a:r>
              <a:rPr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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Unique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唯一性约束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即候选键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。可以有多个唯一性约束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</a:t>
            </a:r>
            <a:endParaRPr lang="zh-CN" alt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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Not null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非空约束。是指该列不允许有空值出现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</a:t>
            </a:r>
          </a:p>
          <a:p>
            <a:pPr marL="609600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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Default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默认值 。是指该列在不输入值时的取值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;</a:t>
            </a:r>
          </a:p>
          <a:p>
            <a:pPr marL="609600" lvl="1" indent="-609600">
              <a:lnSpc>
                <a:spcPct val="105000"/>
              </a:lnSpc>
              <a:spcBef>
                <a:spcPct val="300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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Check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检查列值是否满足一个布尔表达式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8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40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50503" y="1590428"/>
            <a:ext cx="7384774" cy="2282636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trigger_name </a:t>
            </a:r>
            <a:endParaRPr lang="en-US" altLang="zh-CN" sz="2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zh-CN" sz="2800" b="0" i="0" u="none" strike="noStrike" cap="none" normalizeH="0" baseline="0" dirty="0" err="1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before|after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trigger_event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tbl_name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EACH 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trigger_stmt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0017" y="337930"/>
            <a:ext cx="80904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400" b="1" dirty="0" err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Mysql</a:t>
            </a: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创建</a:t>
            </a: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trigger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84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41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73030" y="1106130"/>
            <a:ext cx="922619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该关键字，表示触发了触发器的那一行数据。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触发器中,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用来表示将要(BEFORE)或已经(AFTER)插入的新数据。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触发器中，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OLD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用来表示将要或已经被修改的原数据，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用来表示将要或已经修改为的新数据。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DELETE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触发器中，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OLD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用来表示将要或已经被删除的原数据。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使用方法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NEW.columnName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（columnName为相应数据表某一列名）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另外，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OLD 是只读的，而 NEW 则可以在触发器中使用 SET 赋值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，这样不会再次触发触发器，造成循环调用（如每插入一个学生前，都在其学号前加“2013”）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50717" y="4436798"/>
            <a:ext cx="617989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ea typeface="-apple-system"/>
              </a:rPr>
              <a:t>对变量赋值采用SET语句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ea typeface="-apple-system"/>
              </a:rPr>
              <a:t>：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</a:rPr>
              <a:t/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</a:rPr>
            </a:b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SET var_name = expr [,var_name = expr] ...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79713" y="437729"/>
            <a:ext cx="729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NEW与OLD</a:t>
            </a:r>
            <a:r>
              <a:rPr lang="zh-CN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关键字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887" y="4557050"/>
            <a:ext cx="2619182" cy="19176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1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42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7383" y="1622773"/>
            <a:ext cx="6096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CN" altLang="en-US" sz="2000" dirty="0"/>
              <a:t>create trigger moviestar_del_cascade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before</a:t>
            </a:r>
            <a:r>
              <a:rPr lang="zh-CN" altLang="en-US" sz="2000" dirty="0" smtClean="0"/>
              <a:t> </a:t>
            </a:r>
            <a:r>
              <a:rPr lang="zh-CN" altLang="en-US" sz="2000" dirty="0">
                <a:solidFill>
                  <a:srgbClr val="FF0000"/>
                </a:solidFill>
              </a:rPr>
              <a:t>delete</a:t>
            </a:r>
            <a:r>
              <a:rPr lang="zh-CN" altLang="en-US" sz="2000" dirty="0"/>
              <a:t> on </a:t>
            </a:r>
            <a:r>
              <a:rPr lang="zh-CN" altLang="en-US" sz="2000" dirty="0">
                <a:solidFill>
                  <a:srgbClr val="FF0000"/>
                </a:solidFill>
              </a:rPr>
              <a:t>moviestar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for </a:t>
            </a:r>
            <a:r>
              <a:rPr lang="zh-CN" altLang="en-US" sz="2000" dirty="0">
                <a:solidFill>
                  <a:srgbClr val="FF0000"/>
                </a:solidFill>
              </a:rPr>
              <a:t>each row</a:t>
            </a:r>
          </a:p>
          <a:p>
            <a:r>
              <a:rPr lang="zh-CN" altLang="en-US" sz="2000" dirty="0" smtClean="0"/>
              <a:t>delete </a:t>
            </a:r>
            <a:r>
              <a:rPr lang="zh-CN" altLang="en-US" sz="2000" dirty="0"/>
              <a:t>from starsin where starname = </a:t>
            </a:r>
            <a:r>
              <a:rPr lang="zh-CN" altLang="en-US" sz="2000" dirty="0">
                <a:solidFill>
                  <a:srgbClr val="FF0000"/>
                </a:solidFill>
              </a:rPr>
              <a:t>old</a:t>
            </a:r>
            <a:r>
              <a:rPr lang="zh-CN" altLang="en-US" sz="2000" dirty="0"/>
              <a:t>.name;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596612" y="4919798"/>
            <a:ext cx="6470374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Delete from </a:t>
            </a:r>
            <a:r>
              <a:rPr lang="en-US" altLang="zh-CN" dirty="0" err="1" smtClean="0"/>
              <a:t>moviestar</a:t>
            </a:r>
            <a:r>
              <a:rPr lang="en-US" altLang="zh-CN" dirty="0" smtClean="0"/>
              <a:t> where name = ‘</a:t>
            </a:r>
            <a:r>
              <a:rPr lang="en-US" altLang="zh-CN" dirty="0"/>
              <a:t>XX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19470" y="318052"/>
            <a:ext cx="922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触发器示例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70323" y="1039503"/>
            <a:ext cx="694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、实现级联删除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9" y="168450"/>
            <a:ext cx="3651438" cy="38673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" y="2899592"/>
            <a:ext cx="3799796" cy="3958408"/>
          </a:xfrm>
          <a:prstGeom prst="rect">
            <a:avLst/>
          </a:prstGeom>
        </p:spPr>
      </p:pic>
      <p:cxnSp>
        <p:nvCxnSpPr>
          <p:cNvPr id="4" name="曲线连接符 3"/>
          <p:cNvCxnSpPr/>
          <p:nvPr/>
        </p:nvCxnSpPr>
        <p:spPr>
          <a:xfrm>
            <a:off x="8363309" y="468086"/>
            <a:ext cx="2391777" cy="224245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43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9470" y="318052"/>
            <a:ext cx="922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讨论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163632"/>
            <a:ext cx="6096000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CN" sz="2000" dirty="0"/>
              <a:t> create trigger </a:t>
            </a:r>
            <a:r>
              <a:rPr lang="en-US" altLang="zh-CN" sz="2000" dirty="0" err="1"/>
              <a:t>starsin_insert_cascade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before</a:t>
            </a:r>
            <a:r>
              <a:rPr lang="en-US" altLang="zh-CN" sz="2000" dirty="0"/>
              <a:t> insert on </a:t>
            </a:r>
            <a:r>
              <a:rPr lang="en-US" altLang="zh-CN" sz="2000" dirty="0" err="1"/>
              <a:t>starsin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for each row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begin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smtClean="0">
                <a:solidFill>
                  <a:srgbClr val="0000FF"/>
                </a:solidFill>
              </a:rPr>
              <a:t>if </a:t>
            </a:r>
            <a:r>
              <a:rPr lang="en-US" altLang="zh-CN" sz="2000" dirty="0">
                <a:solidFill>
                  <a:srgbClr val="0000FF"/>
                </a:solidFill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new.starname</a:t>
            </a:r>
            <a:r>
              <a:rPr lang="en-US" altLang="zh-CN" sz="2000" dirty="0">
                <a:solidFill>
                  <a:srgbClr val="0000FF"/>
                </a:solidFill>
              </a:rPr>
              <a:t> not in (select name from </a:t>
            </a:r>
            <a:r>
              <a:rPr lang="en-US" altLang="zh-CN" sz="2000" dirty="0" err="1">
                <a:solidFill>
                  <a:srgbClr val="0000FF"/>
                </a:solidFill>
              </a:rPr>
              <a:t>moviestar</a:t>
            </a:r>
            <a:r>
              <a:rPr lang="en-US" altLang="zh-CN" sz="2000" dirty="0">
                <a:solidFill>
                  <a:srgbClr val="0000FF"/>
                </a:solidFill>
              </a:rPr>
              <a:t>)) </a:t>
            </a:r>
            <a:r>
              <a:rPr lang="en-US" altLang="zh-CN" sz="2000" dirty="0"/>
              <a:t>then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insert </a:t>
            </a:r>
            <a:r>
              <a:rPr lang="en-US" altLang="zh-CN" sz="2000" dirty="0">
                <a:solidFill>
                  <a:srgbClr val="FF0000"/>
                </a:solidFill>
              </a:rPr>
              <a:t>into </a:t>
            </a:r>
            <a:r>
              <a:rPr lang="en-US" altLang="zh-CN" sz="2000" dirty="0" err="1">
                <a:solidFill>
                  <a:srgbClr val="FF0000"/>
                </a:solidFill>
              </a:rPr>
              <a:t>moviestar</a:t>
            </a:r>
            <a:r>
              <a:rPr lang="en-US" altLang="zh-CN" sz="2000" dirty="0">
                <a:solidFill>
                  <a:srgbClr val="FF0000"/>
                </a:solidFill>
              </a:rPr>
              <a:t>(name) values(</a:t>
            </a:r>
            <a:r>
              <a:rPr lang="en-US" altLang="zh-CN" sz="2000" dirty="0" err="1">
                <a:solidFill>
                  <a:srgbClr val="FF0000"/>
                </a:solidFill>
              </a:rPr>
              <a:t>new.starname</a:t>
            </a:r>
            <a:r>
              <a:rPr lang="en-US" altLang="zh-CN" sz="2000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end </a:t>
            </a:r>
            <a:r>
              <a:rPr lang="en-US" altLang="zh-CN" sz="2000" dirty="0"/>
              <a:t>if;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end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35226" y="5384737"/>
            <a:ext cx="4881401" cy="707886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 insert into </a:t>
            </a:r>
            <a:r>
              <a:rPr lang="en-US" altLang="zh-CN" sz="2000" dirty="0" err="1"/>
              <a:t>starsin</a:t>
            </a:r>
            <a:r>
              <a:rPr lang="en-US" altLang="zh-CN" sz="2000" dirty="0"/>
              <a:t> values ('B',1992,'Y</a:t>
            </a:r>
            <a:r>
              <a:rPr lang="en-US" altLang="zh-CN" sz="2000" dirty="0" smtClean="0"/>
              <a:t>');</a:t>
            </a:r>
          </a:p>
          <a:p>
            <a:r>
              <a:rPr lang="en-US" altLang="zh-CN" sz="2000" dirty="0"/>
              <a:t> insert into </a:t>
            </a:r>
            <a:r>
              <a:rPr lang="en-US" altLang="zh-CN" sz="2000" dirty="0" err="1"/>
              <a:t>starsin</a:t>
            </a:r>
            <a:r>
              <a:rPr lang="en-US" altLang="zh-CN" sz="2000" dirty="0"/>
              <a:t> values ('B',1992</a:t>
            </a:r>
            <a:r>
              <a:rPr lang="en-US" altLang="zh-CN" sz="2000" dirty="0" smtClean="0"/>
              <a:t>,‘000');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270323" y="1039503"/>
            <a:ext cx="6603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、当从参照表插入数据时，如果外键的值在被参照表中不存在，则首先在被参照表中插入相关的数据。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362" y="0"/>
            <a:ext cx="4318638" cy="43107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312" y="1"/>
            <a:ext cx="3705531" cy="21636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0" y="4127047"/>
            <a:ext cx="5219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44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929" y="1569992"/>
            <a:ext cx="5080261" cy="24512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19470" y="318052"/>
            <a:ext cx="9223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触发器示例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1784" y="1097910"/>
            <a:ext cx="967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、检查插入电影的时长（电影的时长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&gt;=90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分钟），如果低于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分钟，则自动改为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90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226" y="182563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Delimiter ||</a:t>
            </a:r>
            <a:r>
              <a:rPr lang="zh-CN" altLang="en-US" sz="2000" dirty="0" smtClean="0">
                <a:solidFill>
                  <a:srgbClr val="0000FF"/>
                </a:solidFill>
              </a:rPr>
              <a:t> </a:t>
            </a:r>
            <a:endParaRPr lang="en-US" altLang="zh-CN" sz="2000" dirty="0" smtClean="0">
              <a:solidFill>
                <a:srgbClr val="0000FF"/>
              </a:solidFill>
            </a:endParaRPr>
          </a:p>
          <a:p>
            <a:r>
              <a:rPr lang="en-US" altLang="zh-CN" sz="2000" dirty="0" smtClean="0"/>
              <a:t> </a:t>
            </a:r>
            <a:r>
              <a:rPr lang="en-US" altLang="zh-CN" sz="2000" dirty="0"/>
              <a:t>create trigger </a:t>
            </a:r>
            <a:r>
              <a:rPr lang="en-US" altLang="zh-CN" sz="2000" dirty="0" err="1"/>
              <a:t>movie_insert_sat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en-US" altLang="zh-CN" sz="2000" dirty="0" smtClean="0">
                <a:solidFill>
                  <a:srgbClr val="FF0000"/>
                </a:solidFill>
              </a:rPr>
              <a:t>before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insert on movies</a:t>
            </a:r>
          </a:p>
          <a:p>
            <a:r>
              <a:rPr lang="en-US" altLang="zh-CN" sz="2000" dirty="0"/>
              <a:t>  </a:t>
            </a:r>
            <a:r>
              <a:rPr lang="en-US" altLang="zh-CN" sz="2000" dirty="0" smtClean="0"/>
              <a:t>  for </a:t>
            </a:r>
            <a:r>
              <a:rPr lang="en-US" altLang="zh-CN" sz="2000" dirty="0"/>
              <a:t>each row 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begin</a:t>
            </a:r>
            <a:endParaRPr lang="en-US" altLang="zh-CN" sz="2000" dirty="0"/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if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new.length</a:t>
            </a:r>
            <a:r>
              <a:rPr lang="en-US" altLang="zh-CN" sz="2000" dirty="0"/>
              <a:t> &lt; 90) then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set </a:t>
            </a:r>
            <a:r>
              <a:rPr lang="en-US" altLang="zh-CN" sz="2000" dirty="0" err="1"/>
              <a:t>new.length</a:t>
            </a:r>
            <a:r>
              <a:rPr lang="en-US" altLang="zh-CN" sz="2000" dirty="0"/>
              <a:t> = 90;</a:t>
            </a:r>
          </a:p>
          <a:p>
            <a:r>
              <a:rPr lang="en-US" altLang="zh-CN" sz="2000" dirty="0"/>
              <a:t>   </a:t>
            </a:r>
            <a:r>
              <a:rPr lang="en-US" altLang="zh-CN" sz="2000" dirty="0" smtClean="0"/>
              <a:t> end </a:t>
            </a:r>
            <a:r>
              <a:rPr lang="en-US" altLang="zh-CN" sz="2000" dirty="0"/>
              <a:t>if;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end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||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Delimiter ;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25" y="5275522"/>
            <a:ext cx="6821375" cy="5720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5847582"/>
            <a:ext cx="4207565" cy="1015663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insert into movies(title,year,length)</a:t>
            </a:r>
          </a:p>
          <a:p>
            <a:r>
              <a:rPr lang="zh-CN" altLang="en-US" sz="2000" dirty="0" smtClean="0"/>
              <a:t>values</a:t>
            </a:r>
            <a:endParaRPr lang="zh-CN" altLang="en-US" sz="2000" dirty="0"/>
          </a:p>
          <a:p>
            <a:r>
              <a:rPr lang="zh-CN" altLang="en-US" sz="2000" dirty="0"/>
              <a:t> </a:t>
            </a:r>
            <a:r>
              <a:rPr lang="zh-CN" altLang="en-US" sz="2000" dirty="0" smtClean="0"/>
              <a:t> ('</a:t>
            </a:r>
            <a:r>
              <a:rPr lang="zh-CN" altLang="en-US" sz="2000" dirty="0"/>
              <a:t>U',2004,60);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4450940"/>
            <a:ext cx="4838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45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1818" y="1668551"/>
            <a:ext cx="609600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CN" altLang="en-US" sz="2000" dirty="0"/>
              <a:t>create trigger num_star</a:t>
            </a:r>
          </a:p>
          <a:p>
            <a:r>
              <a:rPr lang="zh-CN" altLang="en-US" sz="2000" dirty="0"/>
              <a:t>    -&gt; before insert on moviestar</a:t>
            </a:r>
          </a:p>
          <a:p>
            <a:r>
              <a:rPr lang="zh-CN" altLang="en-US" sz="2000" dirty="0"/>
              <a:t>    -&gt; for each row begin</a:t>
            </a:r>
          </a:p>
          <a:p>
            <a:r>
              <a:rPr lang="zh-CN" altLang="en-US" sz="2000" dirty="0"/>
              <a:t>    -&gt; if ((select count(*) from moviestar) </a:t>
            </a:r>
            <a:r>
              <a:rPr lang="zh-CN" altLang="en-US" sz="2000" dirty="0" smtClean="0"/>
              <a:t>&gt; 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) </a:t>
            </a:r>
            <a:r>
              <a:rPr lang="zh-CN" altLang="en-US" sz="2000" dirty="0"/>
              <a:t>then</a:t>
            </a:r>
          </a:p>
          <a:p>
            <a:r>
              <a:rPr lang="zh-CN" altLang="en-US" sz="2000" dirty="0"/>
              <a:t>    -&gt; set new.name = null;</a:t>
            </a:r>
          </a:p>
          <a:p>
            <a:r>
              <a:rPr lang="zh-CN" altLang="en-US" sz="2000" dirty="0"/>
              <a:t>    -&gt; end if;</a:t>
            </a:r>
          </a:p>
          <a:p>
            <a:r>
              <a:rPr lang="zh-CN" altLang="en-US" sz="2000" dirty="0"/>
              <a:t>    -&gt; end</a:t>
            </a:r>
          </a:p>
          <a:p>
            <a:r>
              <a:rPr lang="zh-CN" altLang="en-US" sz="2000" dirty="0"/>
              <a:t>    -&gt; ||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739" y="1012826"/>
            <a:ext cx="4108661" cy="16129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06418" y="4130761"/>
            <a:ext cx="3263347" cy="923330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 insert into moviestar(name)</a:t>
            </a:r>
          </a:p>
          <a:p>
            <a:r>
              <a:rPr lang="zh-CN" altLang="en-US" dirty="0"/>
              <a:t>    -&gt; values</a:t>
            </a:r>
          </a:p>
          <a:p>
            <a:r>
              <a:rPr lang="zh-CN" altLang="en-US" dirty="0"/>
              <a:t>    -&gt; ('XX');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49" y="3785225"/>
            <a:ext cx="4064209" cy="2476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88874" y="5150736"/>
            <a:ext cx="3501887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insert into moviestar(name)</a:t>
            </a:r>
          </a:p>
          <a:p>
            <a:r>
              <a:rPr lang="zh-CN" altLang="en-US" dirty="0"/>
              <a:t>    -&gt; values</a:t>
            </a:r>
          </a:p>
          <a:p>
            <a:r>
              <a:rPr lang="zh-CN" altLang="en-US" dirty="0"/>
              <a:t>    -&gt; ('YY');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1" y="5112420"/>
            <a:ext cx="4076910" cy="692186"/>
          </a:xfrm>
          <a:prstGeom prst="rect">
            <a:avLst/>
          </a:prstGeom>
        </p:spPr>
      </p:pic>
      <p:sp>
        <p:nvSpPr>
          <p:cNvPr id="11" name="标题 10"/>
          <p:cNvSpPr txBox="1">
            <a:spLocks noGrp="1"/>
          </p:cNvSpPr>
          <p:nvPr>
            <p:ph type="title"/>
          </p:nvPr>
        </p:nvSpPr>
        <p:spPr>
          <a:xfrm>
            <a:off x="469901" y="243385"/>
            <a:ext cx="11315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讨论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1784" y="1097910"/>
            <a:ext cx="967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moviestar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表最多只能含有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个影星的信息。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65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9A0DB2DC-4C9A-4742-B13C-FB6460FD3503}" type="slidenum">
              <a:rPr lang="zh-CN" altLang="en-US" noProof="1" smtClean="0">
                <a:solidFill>
                  <a:srgbClr val="FF0000"/>
                </a:solidFill>
                <a:ea typeface="宋体" panose="02010600030101010101" pitchFamily="2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46</a:t>
            </a:fld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2190" y="2108827"/>
            <a:ext cx="609600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CN" altLang="en-US" sz="2000" dirty="0"/>
              <a:t>create trigger starsin_update_log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 smtClean="0">
                <a:solidFill>
                  <a:srgbClr val="0000FF"/>
                </a:solidFill>
              </a:rPr>
              <a:t>after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update on starsin</a:t>
            </a:r>
          </a:p>
          <a:p>
            <a:r>
              <a:rPr lang="zh-CN" altLang="en-US" sz="2000" dirty="0"/>
              <a:t>    </a:t>
            </a:r>
            <a:r>
              <a:rPr lang="zh-CN" altLang="en-US" sz="2000" dirty="0" smtClean="0"/>
              <a:t>for </a:t>
            </a:r>
            <a:r>
              <a:rPr lang="zh-CN" altLang="en-US" sz="2000" dirty="0"/>
              <a:t>each row begin</a:t>
            </a:r>
          </a:p>
          <a:p>
            <a:r>
              <a:rPr lang="zh-CN" altLang="en-US" sz="2000" dirty="0"/>
              <a:t>   </a:t>
            </a:r>
            <a:r>
              <a:rPr lang="zh-CN" altLang="en-US" sz="2000" dirty="0" smtClean="0">
                <a:solidFill>
                  <a:srgbClr val="FF0000"/>
                </a:solidFill>
              </a:rPr>
              <a:t>insert </a:t>
            </a:r>
            <a:r>
              <a:rPr lang="zh-CN" altLang="en-US" sz="2000" dirty="0">
                <a:solidFill>
                  <a:srgbClr val="FF0000"/>
                </a:solidFill>
              </a:rPr>
              <a:t>into log_starsin_insert values(old.movietitle,old.movieyear,old.starname);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    </a:t>
            </a:r>
            <a:r>
              <a:rPr lang="zh-CN" altLang="en-US" sz="2000" dirty="0" smtClean="0">
                <a:solidFill>
                  <a:srgbClr val="FF0000"/>
                </a:solidFill>
              </a:rPr>
              <a:t>insert </a:t>
            </a:r>
            <a:r>
              <a:rPr lang="zh-CN" altLang="en-US" sz="2000" dirty="0">
                <a:solidFill>
                  <a:srgbClr val="FF0000"/>
                </a:solidFill>
              </a:rPr>
              <a:t>into log_starsin_insert values(new.movietitle,new.movieyear,new.starname);</a:t>
            </a:r>
          </a:p>
          <a:p>
            <a:r>
              <a:rPr lang="zh-CN" altLang="en-US" sz="2000" dirty="0"/>
              <a:t>   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end||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469" y="492225"/>
            <a:ext cx="2870348" cy="14605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9508" y="5222221"/>
            <a:ext cx="6754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update starsin set starName = 'XX' where starName = 'Y';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640" y="2753366"/>
            <a:ext cx="3067208" cy="3327571"/>
          </a:xfrm>
          <a:prstGeom prst="rect">
            <a:avLst/>
          </a:prstGeom>
        </p:spPr>
      </p:pic>
      <p:sp>
        <p:nvSpPr>
          <p:cNvPr id="7" name="标题 10"/>
          <p:cNvSpPr txBox="1">
            <a:spLocks/>
          </p:cNvSpPr>
          <p:nvPr/>
        </p:nvSpPr>
        <p:spPr>
          <a:xfrm>
            <a:off x="469901" y="166688"/>
            <a:ext cx="11315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31784" y="1097910"/>
            <a:ext cx="967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、更新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starsin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中的信息后，被更新以及更新后的信息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记录到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log_starsin_insert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表中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6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标题 363521"/>
          <p:cNvSpPr>
            <a:spLocks noGrp="1"/>
          </p:cNvSpPr>
          <p:nvPr>
            <p:ph type="title"/>
          </p:nvPr>
        </p:nvSpPr>
        <p:spPr>
          <a:xfrm>
            <a:off x="1968500" y="-27384"/>
            <a:ext cx="8229600" cy="1066800"/>
          </a:xfrm>
        </p:spPr>
        <p:txBody>
          <a:bodyPr anchor="b"/>
          <a:lstStyle/>
          <a:p>
            <a:r>
              <a:rPr lang="zh-CN" altLang="en-US" dirty="0"/>
              <a:t>定义约束</a:t>
            </a:r>
          </a:p>
        </p:txBody>
      </p:sp>
      <p:sp>
        <p:nvSpPr>
          <p:cNvPr id="363523" name="文本占位符 363522"/>
          <p:cNvSpPr>
            <a:spLocks noGrp="1"/>
          </p:cNvSpPr>
          <p:nvPr>
            <p:ph idx="1"/>
          </p:nvPr>
        </p:nvSpPr>
        <p:spPr>
          <a:xfrm>
            <a:off x="1564861" y="1371600"/>
            <a:ext cx="8443843" cy="54102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66"/>
                </a:solidFill>
                <a:ea typeface="黑体" panose="02010609060101010101" pitchFamily="2" charset="-122"/>
              </a:rPr>
              <a:t>列约束：</a:t>
            </a:r>
            <a:r>
              <a:rPr lang="zh-CN" altLang="en-US" sz="2400" dirty="0">
                <a:ea typeface="黑体" panose="02010609060101010101" pitchFamily="2" charset="-122"/>
              </a:rPr>
              <a:t>在每个列后定义，可以有多个约束子句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  <a:ea typeface="黑体" panose="02010609060101010101" pitchFamily="2" charset="-122"/>
              </a:rPr>
              <a:t>不能定义多个列上的约束</a:t>
            </a:r>
          </a:p>
          <a:p>
            <a:r>
              <a:rPr lang="zh-CN" altLang="en-US" sz="2400" dirty="0">
                <a:solidFill>
                  <a:srgbClr val="FF0066"/>
                </a:solidFill>
                <a:ea typeface="黑体" panose="02010609060101010101" pitchFamily="2" charset="-122"/>
              </a:rPr>
              <a:t>表约束：</a:t>
            </a:r>
            <a:r>
              <a:rPr lang="zh-CN" altLang="en-US" sz="2400" dirty="0">
                <a:ea typeface="黑体" panose="02010609060101010101" pitchFamily="2" charset="-122"/>
              </a:rPr>
              <a:t>在全部列定义完成后定义，可以有多个约束子句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  <a:ea typeface="黑体" panose="02010609060101010101" pitchFamily="2" charset="-122"/>
              </a:rPr>
              <a:t>多个列上的约束必须使用表约束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  <a:ea typeface="黑体" panose="02010609060101010101" pitchFamily="2" charset="-122"/>
              </a:rPr>
              <a:t>单列</a:t>
            </a:r>
            <a:r>
              <a:rPr lang="zh-CN" altLang="en-US" sz="2400" dirty="0" smtClean="0">
                <a:solidFill>
                  <a:srgbClr val="0000FF"/>
                </a:solidFill>
                <a:ea typeface="黑体" panose="02010609060101010101" pitchFamily="2" charset="-122"/>
              </a:rPr>
              <a:t>上的</a:t>
            </a: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2" charset="-122"/>
              </a:rPr>
              <a:t>约束可以用列约束，也可用表约束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5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8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标题 372737"/>
          <p:cNvSpPr>
            <a:spLocks noGrp="1"/>
          </p:cNvSpPr>
          <p:nvPr>
            <p:ph type="title"/>
          </p:nvPr>
        </p:nvSpPr>
        <p:spPr>
          <a:xfrm>
            <a:off x="1764665" y="188640"/>
            <a:ext cx="8229600" cy="896620"/>
          </a:xfrm>
        </p:spPr>
        <p:txBody>
          <a:bodyPr anchor="b"/>
          <a:lstStyle/>
          <a:p>
            <a:r>
              <a:rPr lang="zh-CN" altLang="en-US" dirty="0"/>
              <a:t>修改基本</a:t>
            </a:r>
            <a:r>
              <a:rPr lang="zh-CN" altLang="en-US" dirty="0" smtClean="0"/>
              <a:t>表定义</a:t>
            </a:r>
            <a:endParaRPr lang="zh-CN" altLang="en-US" dirty="0"/>
          </a:p>
        </p:txBody>
      </p:sp>
      <p:sp>
        <p:nvSpPr>
          <p:cNvPr id="372739" name="文本占位符 372738"/>
          <p:cNvSpPr>
            <a:spLocks noGrp="1"/>
          </p:cNvSpPr>
          <p:nvPr>
            <p:ph idx="1"/>
          </p:nvPr>
        </p:nvSpPr>
        <p:spPr>
          <a:xfrm>
            <a:off x="899961" y="1542374"/>
            <a:ext cx="8446135" cy="4325112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zh-CN" sz="2800" dirty="0"/>
              <a:t>Alter Table &lt;</a:t>
            </a:r>
            <a:r>
              <a:rPr lang="zh-CN" altLang="en-US" sz="2800" dirty="0"/>
              <a:t>表名</a:t>
            </a:r>
            <a:r>
              <a:rPr lang="en-US" altLang="zh-CN" sz="2800" dirty="0"/>
              <a:t>&gt;</a:t>
            </a:r>
            <a:br>
              <a:rPr lang="en-US" altLang="zh-CN" sz="2800" dirty="0"/>
            </a:br>
            <a:r>
              <a:rPr lang="en-US" altLang="zh-CN" sz="2800" dirty="0"/>
              <a:t>	[</a:t>
            </a:r>
            <a:r>
              <a:rPr lang="en-US" altLang="zh-CN" sz="2800" b="1" dirty="0"/>
              <a:t>Add</a:t>
            </a:r>
            <a:r>
              <a:rPr lang="en-US" altLang="zh-CN" sz="2800" dirty="0"/>
              <a:t> &lt;</a:t>
            </a:r>
            <a:r>
              <a:rPr lang="zh-CN" altLang="en-US" sz="2800" dirty="0"/>
              <a:t>列定义</a:t>
            </a:r>
            <a:r>
              <a:rPr lang="en-US" altLang="zh-CN" sz="2800" dirty="0"/>
              <a:t>&gt;] | 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</a:rPr>
              <a:t>Modify</a:t>
            </a:r>
            <a:r>
              <a:rPr lang="en-US" altLang="zh-CN" sz="2800" dirty="0">
                <a:solidFill>
                  <a:srgbClr val="FF0000"/>
                </a:solidFill>
              </a:rPr>
              <a:t> &lt;</a:t>
            </a:r>
            <a:r>
              <a:rPr lang="zh-CN" altLang="en-US" sz="2800" dirty="0">
                <a:solidFill>
                  <a:srgbClr val="FF0000"/>
                </a:solidFill>
              </a:rPr>
              <a:t>列定义</a:t>
            </a:r>
            <a:r>
              <a:rPr lang="en-US" altLang="zh-CN" sz="2800" dirty="0">
                <a:solidFill>
                  <a:srgbClr val="FF0000"/>
                </a:solidFill>
              </a:rPr>
              <a:t>&gt;] |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	[</a:t>
            </a:r>
            <a:r>
              <a:rPr lang="en-US" altLang="zh-CN" sz="2800" b="1" dirty="0"/>
              <a:t>Drop</a:t>
            </a:r>
            <a:r>
              <a:rPr lang="en-US" altLang="zh-CN" sz="2800" dirty="0"/>
              <a:t> Column &lt;</a:t>
            </a:r>
            <a:r>
              <a:rPr lang="zh-CN" altLang="en-US" sz="2800" dirty="0"/>
              <a:t>列名</a:t>
            </a:r>
            <a:r>
              <a:rPr lang="en-US" altLang="zh-CN" sz="2800" dirty="0"/>
              <a:t>&gt;] |</a:t>
            </a:r>
            <a:br>
              <a:rPr lang="en-US" altLang="zh-CN" sz="2800" dirty="0"/>
            </a:br>
            <a:r>
              <a:rPr lang="en-US" altLang="zh-CN" sz="2800" dirty="0"/>
              <a:t>	[</a:t>
            </a:r>
            <a:r>
              <a:rPr lang="en-US" altLang="zh-CN" sz="2800" b="1" dirty="0"/>
              <a:t>Change</a:t>
            </a:r>
            <a:r>
              <a:rPr lang="en-US" altLang="zh-CN" sz="2800" dirty="0"/>
              <a:t> column &lt;</a:t>
            </a:r>
            <a:r>
              <a:rPr lang="zh-CN" altLang="en-US" sz="2800" dirty="0"/>
              <a:t>列名</a:t>
            </a:r>
            <a:r>
              <a:rPr lang="en-US" altLang="zh-CN" sz="2800" dirty="0"/>
              <a:t>&gt; &lt;</a:t>
            </a:r>
            <a:r>
              <a:rPr lang="zh-CN" altLang="en-US" sz="2800" dirty="0"/>
              <a:t>新列名</a:t>
            </a:r>
            <a:r>
              <a:rPr lang="en-US" altLang="zh-CN" sz="2800" dirty="0"/>
              <a:t>&gt; &lt;</a:t>
            </a:r>
            <a:r>
              <a:rPr lang="zh-CN" altLang="en-US" sz="2800" dirty="0"/>
              <a:t>列定义</a:t>
            </a:r>
            <a:r>
              <a:rPr lang="en-US" altLang="zh-CN" sz="2800" dirty="0"/>
              <a:t>&gt;|</a:t>
            </a:r>
            <a:br>
              <a:rPr lang="en-US" altLang="zh-CN" sz="2800" dirty="0"/>
            </a:br>
            <a:r>
              <a:rPr lang="en-US" altLang="zh-CN" sz="2800" dirty="0"/>
              <a:t>	[</a:t>
            </a:r>
            <a:r>
              <a:rPr lang="en-US" altLang="zh-CN" sz="2800" b="1" dirty="0"/>
              <a:t>Add</a:t>
            </a:r>
            <a:r>
              <a:rPr lang="en-US" altLang="zh-CN" sz="2800" dirty="0"/>
              <a:t> &lt;</a:t>
            </a:r>
            <a:r>
              <a:rPr lang="zh-CN" altLang="en-US" sz="2800" dirty="0"/>
              <a:t>表约束</a:t>
            </a:r>
            <a:r>
              <a:rPr lang="en-US" altLang="zh-CN" sz="2800" dirty="0"/>
              <a:t>&gt;] |</a:t>
            </a:r>
          </a:p>
          <a:p>
            <a:pPr marL="109855" indent="0" algn="l">
              <a:lnSpc>
                <a:spcPct val="120000"/>
              </a:lnSpc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FF0000"/>
                </a:solidFill>
              </a:rPr>
              <a:t>[</a:t>
            </a:r>
            <a:r>
              <a:rPr lang="en-US" altLang="zh-CN" sz="2800" b="1" dirty="0">
                <a:solidFill>
                  <a:srgbClr val="FF0000"/>
                </a:solidFill>
              </a:rPr>
              <a:t>Drop</a:t>
            </a:r>
            <a:r>
              <a:rPr lang="en-US" altLang="zh-CN" sz="2800" dirty="0">
                <a:solidFill>
                  <a:srgbClr val="FF0000"/>
                </a:solidFill>
              </a:rPr>
              <a:t> Constraint &lt;</a:t>
            </a:r>
            <a:r>
              <a:rPr lang="zh-CN" altLang="en-US" sz="2800" dirty="0">
                <a:solidFill>
                  <a:srgbClr val="FF0000"/>
                </a:solidFill>
              </a:rPr>
              <a:t>约束名</a:t>
            </a:r>
            <a:r>
              <a:rPr lang="en-US" altLang="zh-CN" sz="2800" dirty="0">
                <a:solidFill>
                  <a:srgbClr val="FF0000"/>
                </a:solidFill>
              </a:rPr>
              <a:t>&gt;]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44624"/>
            <a:ext cx="8229600" cy="1066800"/>
          </a:xfrm>
        </p:spPr>
        <p:txBody>
          <a:bodyPr/>
          <a:lstStyle/>
          <a:p>
            <a:r>
              <a:rPr lang="en-US" altLang="zh-CN" sz="4000" dirty="0"/>
              <a:t>PRIMARY——</a:t>
            </a:r>
            <a:r>
              <a:rPr lang="zh-CN" altLang="en-US" sz="4000" dirty="0"/>
              <a:t>主键</a:t>
            </a:r>
            <a:r>
              <a:rPr lang="zh-CN" altLang="en-US" sz="4000" dirty="0" smtClean="0"/>
              <a:t>约束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47529" y="1340768"/>
            <a:ext cx="8559165" cy="1407160"/>
          </a:xfrm>
        </p:spPr>
        <p:txBody>
          <a:bodyPr/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主键：不允许重复，不允许空值。对应于实体完整性约束</a:t>
            </a: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单属性定义为主键时，可在定义表时直接在该属性的类型之后添加关键字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PRIMARY KEY </a:t>
            </a:r>
            <a:r>
              <a:rPr lang="zh-CN" altLang="en-US" sz="20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也可以定义为表级约束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属性主键只能定义为表级约束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违约处理：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拒绝插入</a:t>
            </a:r>
            <a:r>
              <a:rPr lang="en-US" altLang="zh-CN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修改</a:t>
            </a:r>
            <a:endParaRPr lang="en-US" altLang="zh-CN" sz="2400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7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86609" y="3936099"/>
            <a:ext cx="8368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在表上进行插入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或者更新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操作时：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如果主码值不唯一，则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拒绝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update;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如果至少有一个主码属性为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null,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拒绝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update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42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44624"/>
            <a:ext cx="8229600" cy="1066800"/>
          </a:xfrm>
        </p:spPr>
        <p:txBody>
          <a:bodyPr/>
          <a:lstStyle/>
          <a:p>
            <a:r>
              <a:rPr lang="en-US" altLang="zh-CN" sz="4000" dirty="0"/>
              <a:t>PRIMARY——</a:t>
            </a:r>
            <a:r>
              <a:rPr lang="zh-CN" altLang="en-US" sz="4000" dirty="0"/>
              <a:t>主键约束（单属性）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8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9964" y="2050963"/>
            <a:ext cx="4752528" cy="2862322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TABLE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moviestar(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name VARCHAR(30) </a:t>
            </a:r>
            <a:r>
              <a:rPr lang="en-US" altLang="zh-CN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PRIMARY KEY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address  VARCHAR(255) 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gender CHAR(1) DEFAULT '?',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birthdate DATE DEFAULT '0000-00-00',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phone CHAR(16) DEFAULT '' NOT NULL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19394" y="2276873"/>
            <a:ext cx="4548606" cy="3554819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TABLE</a:t>
            </a: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moviestar(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name VARCHAR(30),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address  VARCHAR(255) 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gender CHAR(1) DEFAULT '?',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birthdate DATE DEFAULT '0000-00-00',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phone CHAR(16) DEFAULT '' NOT NULL,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   PRIMARY KEY(name)</a:t>
            </a:r>
            <a:endParaRPr lang="en-US" altLang="zh-CN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64" y="4946660"/>
            <a:ext cx="7096125" cy="19716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08105" y="5517838"/>
            <a:ext cx="2088232" cy="36235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>
              <a:solidFill>
                <a:srgbClr val="FFFFFF"/>
              </a:solidFill>
              <a:latin typeface="Tahoma"/>
              <a:ea typeface="华文行楷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64" y="202919"/>
            <a:ext cx="6654210" cy="1161502"/>
          </a:xfrm>
          <a:prstGeom prst="rect">
            <a:avLst/>
          </a:prstGeom>
          <a:ln w="381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650" y="1556112"/>
            <a:ext cx="6991350" cy="1000125"/>
          </a:xfrm>
          <a:prstGeom prst="rect">
            <a:avLst/>
          </a:prstGeom>
          <a:ln w="381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220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75520" y="-14064"/>
            <a:ext cx="8915400" cy="10668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ym typeface="+mn-ea"/>
              </a:rPr>
              <a:t>PRIMARY——</a:t>
            </a:r>
            <a:r>
              <a:rPr lang="zh-CN" altLang="en-US" sz="4000" noProof="1"/>
              <a:t>主键约束（多属性）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6600056" y="2131712"/>
            <a:ext cx="3945890" cy="3362926"/>
          </a:xfrm>
          <a:solidFill>
            <a:srgbClr val="F9F8CD"/>
          </a:solidFill>
        </p:spPr>
        <p:txBody>
          <a:bodyPr/>
          <a:lstStyle/>
          <a:p>
            <a:pPr marL="109855" indent="0"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create table </a:t>
            </a:r>
            <a:r>
              <a:rPr lang="en-US" altLang="zh-CN" sz="2000" dirty="0"/>
              <a:t>movies(</a:t>
            </a:r>
          </a:p>
          <a:p>
            <a:pPr marL="109855" indent="0">
              <a:buNone/>
            </a:pPr>
            <a:r>
              <a:rPr lang="en-US" altLang="zh-CN" sz="2000" dirty="0"/>
              <a:t>	title varchar(50),</a:t>
            </a:r>
          </a:p>
          <a:p>
            <a:pPr marL="109855" indent="0">
              <a:buNone/>
            </a:pPr>
            <a:r>
              <a:rPr lang="en-US" altLang="zh-CN" sz="2000" dirty="0"/>
              <a:t>	year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</a:t>
            </a:r>
          </a:p>
          <a:p>
            <a:pPr marL="109855" indent="0">
              <a:buNone/>
            </a:pPr>
            <a:r>
              <a:rPr lang="en-US" altLang="zh-CN" sz="2000" dirty="0"/>
              <a:t>	length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</a:t>
            </a:r>
          </a:p>
          <a:p>
            <a:pPr marL="109855" indent="0">
              <a:buNone/>
            </a:pPr>
            <a:r>
              <a:rPr lang="en-US" altLang="zh-CN" sz="2000" dirty="0"/>
              <a:t>	genre varchar(30),</a:t>
            </a:r>
          </a:p>
          <a:p>
            <a:pPr marL="10985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studioname</a:t>
            </a:r>
            <a:r>
              <a:rPr lang="en-US" altLang="zh-CN" sz="2000" dirty="0"/>
              <a:t> varchar(30),</a:t>
            </a:r>
          </a:p>
          <a:p>
            <a:pPr marL="10985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producerC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,</a:t>
            </a:r>
          </a:p>
          <a:p>
            <a:pPr marL="109855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primary key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title,year</a:t>
            </a:r>
            <a:r>
              <a:rPr lang="en-US" altLang="zh-CN" sz="2000" dirty="0"/>
              <a:t>)</a:t>
            </a:r>
          </a:p>
          <a:p>
            <a:pPr marL="109855" indent="0">
              <a:buNone/>
            </a:pPr>
            <a:r>
              <a:rPr lang="en-US" altLang="zh-CN" sz="2000" dirty="0"/>
              <a:t>          )</a:t>
            </a:r>
            <a:endParaRPr lang="zh-CN" altLang="en-US" sz="2000" dirty="0"/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1415481" y="1268760"/>
            <a:ext cx="5309235" cy="4526280"/>
          </a:xfrm>
        </p:spPr>
        <p:txBody>
          <a:bodyPr/>
          <a:lstStyle/>
          <a:p>
            <a:pPr marL="365760" lvl="1" indent="-255905">
              <a:buClr>
                <a:schemeClr val="accent3"/>
              </a:buClr>
              <a:buFont typeface="Georgia" panose="02040502050405020303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定义表时将主键定义为表结构中的一项元素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.</a:t>
            </a:r>
          </a:p>
          <a:p>
            <a:pPr marL="365760" lvl="1" indent="-255905">
              <a:buClr>
                <a:schemeClr val="accent3"/>
              </a:buClr>
              <a:buFont typeface="Georgia" panose="02040502050405020303"/>
              <a:buChar char="•"/>
            </a:pP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9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5520" y="2270895"/>
            <a:ext cx="4423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CREATE TABLE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&lt;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基本表名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&gt;(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列名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b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列名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类型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b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……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PRIMARY KEY</a:t>
            </a:r>
            <a:r>
              <a:rPr 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400" i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主属性列表</a:t>
            </a:r>
            <a:r>
              <a:rPr 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/>
            </a:r>
            <a:b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</a:b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60" y="4713953"/>
            <a:ext cx="6743700" cy="21621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56185" y="5301290"/>
            <a:ext cx="2088232" cy="49375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800">
              <a:solidFill>
                <a:srgbClr val="FFFFFF"/>
              </a:solidFill>
              <a:latin typeface="Tahoma"/>
              <a:ea typeface="华文行楷"/>
            </a:endParaRPr>
          </a:p>
        </p:txBody>
      </p:sp>
    </p:spTree>
    <p:extLst>
      <p:ext uri="{BB962C8B-B14F-4D97-AF65-F5344CB8AC3E}">
        <p14:creationId xmlns:p14="http://schemas.microsoft.com/office/powerpoint/2010/main" val="76756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0"/>
    </a:accent5>
    <a:accent6>
      <a:srgbClr val="E5B900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3001</Words>
  <Application>Microsoft Office PowerPoint</Application>
  <PresentationFormat>宽屏</PresentationFormat>
  <Paragraphs>520</Paragraphs>
  <Slides>46</Slides>
  <Notes>19</Notes>
  <HiddenSlides>5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69" baseType="lpstr">
      <vt:lpstr>-apple-system</vt:lpstr>
      <vt:lpstr>等线</vt:lpstr>
      <vt:lpstr>等线 Light</vt:lpstr>
      <vt:lpstr>黑体</vt:lpstr>
      <vt:lpstr>华文楷体</vt:lpstr>
      <vt:lpstr>华文新魏</vt:lpstr>
      <vt:lpstr>华文行楷</vt:lpstr>
      <vt:lpstr>楷体</vt:lpstr>
      <vt:lpstr>楷体_GB2312</vt:lpstr>
      <vt:lpstr>隶书</vt:lpstr>
      <vt:lpstr>宋体</vt:lpstr>
      <vt:lpstr>微软雅黑</vt:lpstr>
      <vt:lpstr>Arial</vt:lpstr>
      <vt:lpstr>Consolas</vt:lpstr>
      <vt:lpstr>Courier New</vt:lpstr>
      <vt:lpstr>Georgia</vt:lpstr>
      <vt:lpstr>Helvetica</vt:lpstr>
      <vt:lpstr>Tahoma</vt:lpstr>
      <vt:lpstr>Times New Roman</vt:lpstr>
      <vt:lpstr>Wingdings</vt:lpstr>
      <vt:lpstr>Office 主题​​</vt:lpstr>
      <vt:lpstr>Blends</vt:lpstr>
      <vt:lpstr>1_Blends</vt:lpstr>
      <vt:lpstr>4 数据库完整性</vt:lpstr>
      <vt:lpstr>数据库完整性</vt:lpstr>
      <vt:lpstr>维护数据库完整性</vt:lpstr>
      <vt:lpstr>三类完整性约束</vt:lpstr>
      <vt:lpstr>定义约束</vt:lpstr>
      <vt:lpstr>修改基本表定义</vt:lpstr>
      <vt:lpstr>PRIMARY——主键约束</vt:lpstr>
      <vt:lpstr>PRIMARY——主键约束（单属性）</vt:lpstr>
      <vt:lpstr>PRIMARY——主键约束（多属性）</vt:lpstr>
      <vt:lpstr>PowerPoint 演示文稿</vt:lpstr>
      <vt:lpstr>Foreign Key——外键约束</vt:lpstr>
      <vt:lpstr>Foreign Key——外键约束</vt:lpstr>
      <vt:lpstr>PowerPoint 演示文稿</vt:lpstr>
      <vt:lpstr>PowerPoint 演示文稿</vt:lpstr>
      <vt:lpstr>哪些操作可能导致违反外键约束？</vt:lpstr>
      <vt:lpstr>PowerPoint 演示文稿</vt:lpstr>
      <vt:lpstr>用户自定义约束</vt:lpstr>
      <vt:lpstr>默认值 Default</vt:lpstr>
      <vt:lpstr>PowerPoint 演示文稿</vt:lpstr>
      <vt:lpstr>非空约束 Not NULL</vt:lpstr>
      <vt:lpstr>唯一性Unique约束</vt:lpstr>
      <vt:lpstr>PowerPoint 演示文稿</vt:lpstr>
      <vt:lpstr>PowerPoint 演示文稿</vt:lpstr>
      <vt:lpstr>讨论</vt:lpstr>
      <vt:lpstr>PowerPoint 演示文稿</vt:lpstr>
      <vt:lpstr>check约束</vt:lpstr>
      <vt:lpstr>PowerPoint 演示文稿</vt:lpstr>
      <vt:lpstr>示例</vt:lpstr>
      <vt:lpstr>PowerPoint 演示文稿</vt:lpstr>
      <vt:lpstr>示例</vt:lpstr>
      <vt:lpstr>PowerPoint 演示文稿</vt:lpstr>
      <vt:lpstr>PowerPoint 演示文稿</vt:lpstr>
      <vt:lpstr>完整性控制</vt:lpstr>
      <vt:lpstr>完整性控制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讨论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jiang_my@126.com</dc:creator>
  <cp:lastModifiedBy>lin</cp:lastModifiedBy>
  <cp:revision>286</cp:revision>
  <dcterms:created xsi:type="dcterms:W3CDTF">2020-10-04T07:08:45Z</dcterms:created>
  <dcterms:modified xsi:type="dcterms:W3CDTF">2022-11-15T14:03:03Z</dcterms:modified>
</cp:coreProperties>
</file>