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2"/>
  </p:notesMasterIdLst>
  <p:handoutMasterIdLst>
    <p:handoutMasterId r:id="rId63"/>
  </p:handoutMasterIdLst>
  <p:sldIdLst>
    <p:sldId id="2891" r:id="rId2"/>
    <p:sldId id="367" r:id="rId3"/>
    <p:sldId id="368" r:id="rId4"/>
    <p:sldId id="512" r:id="rId5"/>
    <p:sldId id="513" r:id="rId6"/>
    <p:sldId id="514" r:id="rId7"/>
    <p:sldId id="2904" r:id="rId8"/>
    <p:sldId id="2900" r:id="rId9"/>
    <p:sldId id="370" r:id="rId10"/>
    <p:sldId id="371" r:id="rId11"/>
    <p:sldId id="2901" r:id="rId12"/>
    <p:sldId id="2902" r:id="rId13"/>
    <p:sldId id="2903" r:id="rId14"/>
    <p:sldId id="2905" r:id="rId15"/>
    <p:sldId id="2906" r:id="rId16"/>
    <p:sldId id="515" r:id="rId17"/>
    <p:sldId id="560" r:id="rId18"/>
    <p:sldId id="2907" r:id="rId19"/>
    <p:sldId id="2909" r:id="rId20"/>
    <p:sldId id="2908" r:id="rId21"/>
    <p:sldId id="2910" r:id="rId22"/>
    <p:sldId id="2911" r:id="rId23"/>
    <p:sldId id="2912" r:id="rId24"/>
    <p:sldId id="2913" r:id="rId25"/>
    <p:sldId id="2914" r:id="rId26"/>
    <p:sldId id="2915" r:id="rId27"/>
    <p:sldId id="2916" r:id="rId28"/>
    <p:sldId id="465" r:id="rId29"/>
    <p:sldId id="467" r:id="rId30"/>
    <p:sldId id="468" r:id="rId31"/>
    <p:sldId id="469" r:id="rId32"/>
    <p:sldId id="470" r:id="rId33"/>
    <p:sldId id="471" r:id="rId34"/>
    <p:sldId id="382" r:id="rId35"/>
    <p:sldId id="362" r:id="rId36"/>
    <p:sldId id="363" r:id="rId37"/>
    <p:sldId id="472" r:id="rId38"/>
    <p:sldId id="2919" r:id="rId39"/>
    <p:sldId id="595" r:id="rId40"/>
    <p:sldId id="1137" r:id="rId41"/>
    <p:sldId id="2933" r:id="rId42"/>
    <p:sldId id="588" r:id="rId43"/>
    <p:sldId id="589" r:id="rId44"/>
    <p:sldId id="590" r:id="rId45"/>
    <p:sldId id="2920" r:id="rId46"/>
    <p:sldId id="2921" r:id="rId47"/>
    <p:sldId id="597" r:id="rId48"/>
    <p:sldId id="2922" r:id="rId49"/>
    <p:sldId id="2918" r:id="rId50"/>
    <p:sldId id="2924" r:id="rId51"/>
    <p:sldId id="2923" r:id="rId52"/>
    <p:sldId id="2925" r:id="rId53"/>
    <p:sldId id="2926" r:id="rId54"/>
    <p:sldId id="2927" r:id="rId55"/>
    <p:sldId id="2928" r:id="rId56"/>
    <p:sldId id="2929" r:id="rId57"/>
    <p:sldId id="2930" r:id="rId58"/>
    <p:sldId id="2931" r:id="rId59"/>
    <p:sldId id="2932" r:id="rId60"/>
    <p:sldId id="1617" r:id="rId61"/>
  </p:sldIdLst>
  <p:sldSz cx="12190413" cy="6858000"/>
  <p:notesSz cx="7099300" cy="10234613"/>
  <p:custDataLst>
    <p:tags r:id="rId64"/>
  </p:custDataLst>
  <p:defaultTex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1pPr>
    <a:lvl2pPr marL="4559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2pPr>
    <a:lvl3pPr marL="9131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3pPr>
    <a:lvl4pPr marL="13703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4pPr>
    <a:lvl5pPr marL="18275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053">
          <p15:clr>
            <a:srgbClr val="A4A3A4"/>
          </p15:clr>
        </p15:guide>
        <p15:guide id="2" pos="3779">
          <p15:clr>
            <a:srgbClr val="A4A3A4"/>
          </p15:clr>
        </p15:guide>
      </p15:sldGuideLst>
    </p:ext>
    <p:ext uri="{2D200454-40CA-4A62-9FC3-DE9A4176ACB9}">
      <p15:notesGuideLst xmlns:p15="http://schemas.microsoft.com/office/powerpoint/2012/main">
        <p15:guide id="1" orient="horz" pos="3063">
          <p15:clr>
            <a:srgbClr val="A4A3A4"/>
          </p15:clr>
        </p15:guide>
        <p15:guide id="2" pos="220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Wei" initials="C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ADE42"/>
    <a:srgbClr val="E05E40"/>
    <a:srgbClr val="F99527"/>
    <a:srgbClr val="9EC1F4"/>
    <a:srgbClr val="F3698A"/>
    <a:srgbClr val="E99417"/>
    <a:srgbClr val="BA2D06"/>
    <a:srgbClr val="005BE2"/>
    <a:srgbClr val="00923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2" autoAdjust="0"/>
    <p:restoredTop sz="87842" autoAdjust="0"/>
  </p:normalViewPr>
  <p:slideViewPr>
    <p:cSldViewPr>
      <p:cViewPr varScale="1">
        <p:scale>
          <a:sx n="76" d="100"/>
          <a:sy n="76" d="100"/>
        </p:scale>
        <p:origin x="288" y="56"/>
      </p:cViewPr>
      <p:guideLst>
        <p:guide orient="horz" pos="2053"/>
        <p:guide pos="37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52" d="100"/>
          <a:sy n="52" d="100"/>
        </p:scale>
        <p:origin x="-1464" y="-108"/>
      </p:cViewPr>
      <p:guideLst>
        <p:guide orient="horz" pos="3063"/>
        <p:guide pos="220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157699" name="Rectangle 3"/>
          <p:cNvSpPr>
            <a:spLocks noGrp="1" noChangeArrowheads="1"/>
          </p:cNvSpPr>
          <p:nvPr>
            <p:ph type="dt" sz="quarter"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0" name="Rectangle 4"/>
          <p:cNvSpPr>
            <a:spLocks noGrp="1" noChangeArrowheads="1"/>
          </p:cNvSpPr>
          <p:nvPr>
            <p:ph type="ftr" sz="quarter" idx="2"/>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1" name="Rectangle 5"/>
          <p:cNvSpPr>
            <a:spLocks noGrp="1" noChangeArrowheads="1"/>
          </p:cNvSpPr>
          <p:nvPr>
            <p:ph type="sldNum" sz="quarter" idx="3"/>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solidFill>
                  <a:schemeClr val="tx1"/>
                </a:solidFill>
                <a:latin typeface="Arial" panose="020B0604020202020204" pitchFamily="34" charset="0"/>
                <a:ea typeface="宋体" panose="02010600030101010101" pitchFamily="2" charset="-122"/>
              </a:defRPr>
            </a:lvl1pPr>
          </a:lstStyle>
          <a:p>
            <a:pPr>
              <a:defRPr/>
            </a:pPr>
            <a:fld id="{97498E72-F95B-4683-94F3-040E690CAC2B}" type="slidenum">
              <a:rPr lang="zh-CN" altLang="en-US"/>
              <a:t>‹#›</a:t>
            </a:fld>
            <a:endParaRPr lang="en-US" altLang="zh-CN"/>
          </a:p>
        </p:txBody>
      </p:sp>
    </p:spTree>
    <p:extLst>
      <p:ext uri="{BB962C8B-B14F-4D97-AF65-F5344CB8AC3E}">
        <p14:creationId xmlns:p14="http://schemas.microsoft.com/office/powerpoint/2010/main" val="2122028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en-US"/>
          </a:p>
        </p:txBody>
      </p:sp>
      <p:sp>
        <p:nvSpPr>
          <p:cNvPr id="41987"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9"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990"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41991"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b="0">
                <a:solidFill>
                  <a:schemeClr val="tx1"/>
                </a:solidFill>
                <a:ea typeface="宋体" panose="02010600030101010101" pitchFamily="2" charset="-122"/>
              </a:defRPr>
            </a:lvl1pPr>
          </a:lstStyle>
          <a:p>
            <a:pPr>
              <a:defRPr/>
            </a:pPr>
            <a:fld id="{39428754-80EA-4722-B222-5EB445CA1959}" type="slidenum">
              <a:rPr lang="zh-CN" altLang="en-US"/>
              <a:t>‹#›</a:t>
            </a:fld>
            <a:endParaRPr lang="en-US" altLang="zh-CN"/>
          </a:p>
        </p:txBody>
      </p:sp>
    </p:spTree>
    <p:extLst>
      <p:ext uri="{BB962C8B-B14F-4D97-AF65-F5344CB8AC3E}">
        <p14:creationId xmlns:p14="http://schemas.microsoft.com/office/powerpoint/2010/main" val="25648569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31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03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75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9428754-80EA-4722-B222-5EB445CA1959}" type="slidenum">
              <a:rPr lang="zh-CN" altLang="en-US" smtClean="0"/>
              <a:t>31</a:t>
            </a:fld>
            <a:endParaRPr lang="en-US" altLang="zh-CN"/>
          </a:p>
        </p:txBody>
      </p:sp>
    </p:spTree>
    <p:extLst>
      <p:ext uri="{BB962C8B-B14F-4D97-AF65-F5344CB8AC3E}">
        <p14:creationId xmlns:p14="http://schemas.microsoft.com/office/powerpoint/2010/main" val="4029953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D58F743-B1AB-4284-8C05-10B65E1374E9}" type="slidenum">
              <a:rPr lang="en-US" altLang="zh-CN"/>
              <a:t>34</a:t>
            </a:fld>
            <a:endParaRPr lang="en-US" altLang="zh-CN"/>
          </a:p>
        </p:txBody>
      </p:sp>
      <p:sp>
        <p:nvSpPr>
          <p:cNvPr id="761858" name="Rectangle 2"/>
          <p:cNvSpPr>
            <a:spLocks noGrp="1" noRot="1" noChangeAspect="1" noChangeArrowheads="1" noTextEdit="1"/>
          </p:cNvSpPr>
          <p:nvPr>
            <p:ph type="sldImg"/>
          </p:nvPr>
        </p:nvSpPr>
        <p:spPr>
          <a:xfrm>
            <a:off x="139700" y="768350"/>
            <a:ext cx="6819900" cy="3836988"/>
          </a:xfrm>
        </p:spPr>
      </p:sp>
      <p:sp>
        <p:nvSpPr>
          <p:cNvPr id="761859" name="Rectangle 3"/>
          <p:cNvSpPr>
            <a:spLocks noGrp="1" noChangeArrowheads="1"/>
          </p:cNvSpPr>
          <p:nvPr>
            <p:ph type="body" idx="1"/>
          </p:nvPr>
        </p:nvSpPr>
        <p:spPr>
          <a:xfrm>
            <a:off x="946574" y="4861441"/>
            <a:ext cx="5206153" cy="4605576"/>
          </a:xfrm>
        </p:spPr>
        <p:txBody>
          <a:bodyPr/>
          <a:lstStyle/>
          <a:p>
            <a:endParaRPr lang="zh-CN" altLang="zh-CN" dirty="0"/>
          </a:p>
        </p:txBody>
      </p:sp>
    </p:spTree>
    <p:extLst>
      <p:ext uri="{BB962C8B-B14F-4D97-AF65-F5344CB8AC3E}">
        <p14:creationId xmlns:p14="http://schemas.microsoft.com/office/powerpoint/2010/main" val="2369059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9428754-80EA-4722-B222-5EB445CA1959}" type="slidenum">
              <a:rPr lang="zh-CN" altLang="en-US" smtClean="0"/>
              <a:t>35</a:t>
            </a:fld>
            <a:endParaRPr lang="en-US" altLang="zh-CN"/>
          </a:p>
        </p:txBody>
      </p:sp>
    </p:spTree>
    <p:extLst>
      <p:ext uri="{BB962C8B-B14F-4D97-AF65-F5344CB8AC3E}">
        <p14:creationId xmlns:p14="http://schemas.microsoft.com/office/powerpoint/2010/main" val="1797146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7148E70-F631-4132-BD22-94B9F5668B9A}" type="slidenum">
              <a:rPr lang="zh-CN" altLang="en-US" smtClean="0"/>
              <a:t>39</a:t>
            </a:fld>
            <a:endParaRPr lang="en-US" altLang="zh-CN"/>
          </a:p>
        </p:txBody>
      </p:sp>
    </p:spTree>
    <p:extLst>
      <p:ext uri="{BB962C8B-B14F-4D97-AF65-F5344CB8AC3E}">
        <p14:creationId xmlns:p14="http://schemas.microsoft.com/office/powerpoint/2010/main" val="391013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C5C9DD0-5E40-41AF-AB93-608BFF9DD257}" type="slidenum">
              <a:rPr lang="en-US" altLang="zh-CN"/>
              <a:t>47</a:t>
            </a:fld>
            <a:endParaRPr lang="en-US" altLang="zh-CN"/>
          </a:p>
        </p:txBody>
      </p:sp>
      <p:sp>
        <p:nvSpPr>
          <p:cNvPr id="825346" name="Rectangle 2"/>
          <p:cNvSpPr>
            <a:spLocks noGrp="1" noRot="1" noChangeAspect="1" noChangeArrowheads="1" noTextEdit="1"/>
          </p:cNvSpPr>
          <p:nvPr>
            <p:ph type="sldImg"/>
          </p:nvPr>
        </p:nvSpPr>
        <p:spPr>
          <a:xfrm>
            <a:off x="139700" y="768350"/>
            <a:ext cx="6819900" cy="3836988"/>
          </a:xfrm>
        </p:spPr>
      </p:sp>
      <p:sp>
        <p:nvSpPr>
          <p:cNvPr id="825347" name="Rectangle 3"/>
          <p:cNvSpPr>
            <a:spLocks noGrp="1" noChangeArrowheads="1"/>
          </p:cNvSpPr>
          <p:nvPr>
            <p:ph type="body" idx="1"/>
          </p:nvPr>
        </p:nvSpPr>
        <p:spPr>
          <a:xfrm>
            <a:off x="946574" y="4861441"/>
            <a:ext cx="5206153" cy="4605576"/>
          </a:xfrm>
        </p:spPr>
        <p:txBody>
          <a:bodyPr/>
          <a:lstStyle/>
          <a:p>
            <a:endParaRPr lang="zh-CN" altLang="zh-CN"/>
          </a:p>
        </p:txBody>
      </p:sp>
    </p:spTree>
    <p:extLst>
      <p:ext uri="{BB962C8B-B14F-4D97-AF65-F5344CB8AC3E}">
        <p14:creationId xmlns:p14="http://schemas.microsoft.com/office/powerpoint/2010/main" val="4151491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矩形 2"/>
          <p:cNvSpPr/>
          <p:nvPr userDrawn="1"/>
        </p:nvSpPr>
        <p:spPr>
          <a:xfrm>
            <a:off x="8831263" y="4221163"/>
            <a:ext cx="3322637" cy="2195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60000"/>
              </a:lnSpc>
              <a:spcBef>
                <a:spcPct val="5000"/>
              </a:spcBef>
              <a:defRPr/>
            </a:pPr>
            <a:endParaRPr lang="zh-CN" altLang="en-US" sz="2800"/>
          </a:p>
        </p:txBody>
      </p:sp>
      <p:pic>
        <p:nvPicPr>
          <p:cNvPr id="3"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9"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12172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p:cNvSpPr>
            <a:spLocks noGrp="1"/>
          </p:cNvSpPr>
          <p:nvPr>
            <p:ph type="title"/>
          </p:nvPr>
        </p:nvSpPr>
        <p:spPr>
          <a:xfrm>
            <a:off x="550590" y="8620"/>
            <a:ext cx="10909212" cy="707886"/>
          </a:xfrm>
          <a:prstGeom prst="rect">
            <a:avLst/>
          </a:prstGeom>
          <a:noFill/>
          <a:ln>
            <a:noFill/>
          </a:ln>
        </p:spPr>
        <p:txBody>
          <a:bodyPr wrap="square">
            <a:spAutoFit/>
          </a:bodyPr>
          <a:lstStyle>
            <a:lvl1pPr marL="0" algn="l" hangingPunct="0">
              <a:defRPr sz="4000" b="1">
                <a:solidFill>
                  <a:schemeClr val="bg1"/>
                </a:solidFill>
                <a:effectLst/>
                <a:latin typeface="+mn-ea"/>
                <a:ea typeface="+mn-ea"/>
              </a:defRPr>
            </a:lvl1pPr>
          </a:lstStyle>
          <a:p>
            <a:r>
              <a:rPr lang="zh-CN" altLang="en-US" dirty="0"/>
              <a:t>单击此处编辑母版标题样式</a:t>
            </a:r>
          </a:p>
        </p:txBody>
      </p:sp>
      <p:sp>
        <p:nvSpPr>
          <p:cNvPr id="12" name="内容占位符 2"/>
          <p:cNvSpPr>
            <a:spLocks noGrp="1"/>
          </p:cNvSpPr>
          <p:nvPr>
            <p:ph idx="1"/>
          </p:nvPr>
        </p:nvSpPr>
        <p:spPr>
          <a:xfrm>
            <a:off x="539750" y="1125538"/>
            <a:ext cx="10920052" cy="5040312"/>
          </a:xfrm>
          <a:prstGeom prst="rect">
            <a:avLst/>
          </a:prstGeom>
        </p:spPr>
        <p:txBody>
          <a:bodyPr/>
          <a:lstStyle>
            <a:lvl1pPr marL="342900" indent="-342900">
              <a:buFont typeface="Wingdings" panose="05000000000000000000" pitchFamily="2" charset="2"/>
              <a:buChar char=""/>
              <a:defRPr b="1">
                <a:solidFill>
                  <a:srgbClr val="002060"/>
                </a:solidFill>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ü"/>
              <a:defRPr>
                <a:solidFill>
                  <a:srgbClr val="002060"/>
                </a:solidFill>
              </a:defRPr>
            </a:lvl2pPr>
            <a:lvl3pPr marL="1143000" indent="-228600">
              <a:buFont typeface="Wingdings" panose="05000000000000000000" pitchFamily="2" charset="2"/>
              <a:buChar char="p"/>
              <a:defRPr>
                <a:solidFill>
                  <a:srgbClr val="002060"/>
                </a:solidFill>
              </a:defRPr>
            </a:lvl3pPr>
            <a:lvl4pPr marL="1600200" indent="-228600">
              <a:buFont typeface="Wingdings" panose="05000000000000000000" pitchFamily="2" charset="2"/>
              <a:buChar char="n"/>
              <a:defRPr>
                <a:solidFill>
                  <a:srgbClr val="002060"/>
                </a:solidFill>
              </a:defRPr>
            </a:lvl4pPr>
            <a:lvl5pPr marL="1828800" indent="0">
              <a:buFont typeface="Wingdings" panose="05000000000000000000" pitchFamily="2" charset="2"/>
              <a:buNone/>
              <a:defRPr/>
            </a:lvl5pPr>
          </a:lstStyle>
          <a:p>
            <a:pPr lvl="0"/>
            <a:r>
              <a:rPr lang="zh-CN" altLang="en-US" dirty="0"/>
              <a:t>单击此处编辑母版文本样式</a:t>
            </a:r>
          </a:p>
          <a:p>
            <a:pPr lvl="1"/>
            <a:r>
              <a:rPr lang="zh-CN" altLang="en-US" dirty="0"/>
              <a:t>第二级单击此处编辑</a:t>
            </a:r>
          </a:p>
          <a:p>
            <a:pPr lvl="2"/>
            <a:r>
              <a:rPr lang="zh-CN" altLang="en-US" dirty="0"/>
              <a:t>第三级</a:t>
            </a:r>
          </a:p>
          <a:p>
            <a:pPr lvl="3"/>
            <a:r>
              <a:rPr lang="zh-CN" altLang="en-US" dirty="0"/>
              <a:t>第四级</a:t>
            </a:r>
          </a:p>
        </p:txBody>
      </p:sp>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505" y="1481328"/>
            <a:ext cx="10971086" cy="4525963"/>
          </a:xfrm>
        </p:spPr>
        <p:txBody>
          <a:bodyPr/>
          <a:lstStyle>
            <a:lvl1pPr>
              <a:defRPr b="1">
                <a:solidFill>
                  <a:schemeClr val="accent5">
                    <a:lumMod val="50000"/>
                  </a:schemeClr>
                </a:solidFill>
                <a:latin typeface="微软雅黑" panose="020B0503020204020204" charset="-122"/>
                <a:ea typeface="微软雅黑" panose="020B0503020204020204" charset="-122"/>
              </a:defRPr>
            </a:lvl1pPr>
            <a:lvl2pPr>
              <a:defRPr>
                <a:solidFill>
                  <a:schemeClr val="accent5">
                    <a:lumMod val="50000"/>
                  </a:schemeClr>
                </a:solidFill>
                <a:latin typeface="微软雅黑" panose="020B0503020204020204" charset="-122"/>
                <a:ea typeface="微软雅黑" panose="020B0503020204020204" charset="-122"/>
              </a:defRPr>
            </a:lvl2pPr>
            <a:lvl3pPr>
              <a:defRPr>
                <a:solidFill>
                  <a:schemeClr val="accent5">
                    <a:lumMod val="50000"/>
                  </a:schemeClr>
                </a:solidFill>
                <a:latin typeface="微软雅黑" panose="020B0503020204020204" charset="-122"/>
                <a:ea typeface="微软雅黑" panose="020B0503020204020204" charset="-122"/>
              </a:defRPr>
            </a:lvl3pPr>
            <a:lvl4pPr>
              <a:defRPr>
                <a:solidFill>
                  <a:schemeClr val="accent5">
                    <a:lumMod val="50000"/>
                  </a:schemeClr>
                </a:solidFill>
                <a:latin typeface="微软雅黑" panose="020B0503020204020204" charset="-122"/>
                <a:ea typeface="微软雅黑" panose="020B0503020204020204" charset="-122"/>
              </a:defRPr>
            </a:lvl4pPr>
            <a:lvl5pPr>
              <a:defRPr>
                <a:solidFill>
                  <a:schemeClr val="accent5">
                    <a:lumMod val="50000"/>
                  </a:schemeClr>
                </a:solidFill>
                <a:latin typeface="微软雅黑" panose="020B0503020204020204" charset="-122"/>
                <a:ea typeface="微软雅黑" panose="020B0503020204020204" charset="-122"/>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4" name="日期占位符 3"/>
          <p:cNvSpPr>
            <a:spLocks noGrp="1"/>
          </p:cNvSpPr>
          <p:nvPr>
            <p:ph type="dt" sz="half" idx="10"/>
          </p:nvPr>
        </p:nvSpPr>
        <p:spPr>
          <a:xfrm>
            <a:off x="8590935" y="6407944"/>
            <a:ext cx="2559920" cy="365760"/>
          </a:xfrm>
        </p:spPr>
        <p:txBody>
          <a:bodyPr/>
          <a:lstStyle>
            <a:lvl1pPr>
              <a:defRPr b="1">
                <a:latin typeface="Times New Roman" panose="02020603050405020304" pitchFamily="18" charset="0"/>
                <a:cs typeface="Times New Roman" panose="02020603050405020304" pitchFamily="18" charset="0"/>
              </a:defRPr>
            </a:lvl1pPr>
          </a:lstStyle>
          <a:p>
            <a:pPr>
              <a:defRPr/>
            </a:pPr>
            <a:endParaRPr lang="en-US" altLang="zh-CN"/>
          </a:p>
        </p:txBody>
      </p:sp>
      <p:sp>
        <p:nvSpPr>
          <p:cNvPr id="5" name="页脚占位符 4"/>
          <p:cNvSpPr>
            <a:spLocks noGrp="1"/>
          </p:cNvSpPr>
          <p:nvPr>
            <p:ph type="ftr" sz="quarter" idx="11"/>
          </p:nvPr>
        </p:nvSpPr>
        <p:spPr>
          <a:xfrm>
            <a:off x="5423078" y="6407944"/>
            <a:ext cx="3133752" cy="365125"/>
          </a:xfrm>
        </p:spPr>
        <p:txBody>
          <a:bodyPr/>
          <a:lstStyle/>
          <a:p>
            <a:pPr>
              <a:defRPr/>
            </a:pPr>
            <a:endParaRPr lang="en-US" altLang="zh-CN"/>
          </a:p>
        </p:txBody>
      </p:sp>
      <p:sp>
        <p:nvSpPr>
          <p:cNvPr id="6" name="灯片编号占位符 5"/>
          <p:cNvSpPr>
            <a:spLocks noGrp="1"/>
          </p:cNvSpPr>
          <p:nvPr>
            <p:ph type="sldNum" sz="quarter" idx="12"/>
          </p:nvPr>
        </p:nvSpPr>
        <p:spPr>
          <a:xfrm>
            <a:off x="11182818" y="6407944"/>
            <a:ext cx="832681" cy="365125"/>
          </a:xfrm>
        </p:spPr>
        <p:txBody>
          <a:bodyPr/>
          <a:lstStyle>
            <a:lvl1pPr>
              <a:defRPr b="1">
                <a:latin typeface="Times New Roman" panose="02020603050405020304" pitchFamily="18" charset="0"/>
                <a:cs typeface="Times New Roman" panose="02020603050405020304" pitchFamily="18" charset="0"/>
              </a:defRPr>
            </a:lvl1pPr>
          </a:lstStyle>
          <a:p>
            <a:pPr>
              <a:defRPr/>
            </a:pPr>
            <a:fld id="{77E88AF7-5153-4875-A5A7-0323E1DC4585}" type="slidenum">
              <a:rPr lang="zh-CN" altLang="en-US" smtClean="0"/>
              <a:t>‹#›</a:t>
            </a:fld>
            <a:endParaRPr lang="en-US" altLang="zh-CN"/>
          </a:p>
        </p:txBody>
      </p:sp>
      <p:sp>
        <p:nvSpPr>
          <p:cNvPr id="7" name="标题 6"/>
          <p:cNvSpPr>
            <a:spLocks noGrp="1"/>
          </p:cNvSpPr>
          <p:nvPr>
            <p:ph type="title"/>
          </p:nvPr>
        </p:nvSpPr>
        <p:spPr>
          <a:xfrm>
            <a:off x="609505" y="274638"/>
            <a:ext cx="10971086" cy="1143000"/>
          </a:xfrm>
        </p:spPr>
        <p:txBody>
          <a:bodyPr rtlCol="0"/>
          <a:lstStyle>
            <a:lvl1pPr>
              <a:defRPr>
                <a:solidFill>
                  <a:schemeClr val="tx1">
                    <a:lumMod val="95000"/>
                    <a:lumOff val="5000"/>
                  </a:schemeClr>
                </a:solidFill>
                <a:latin typeface="微软雅黑" panose="020B0503020204020204" charset="-122"/>
                <a:ea typeface="微软雅黑" panose="020B0503020204020204" charset="-122"/>
              </a:defRPr>
            </a:lvl1pPr>
          </a:lstStyle>
          <a:p>
            <a:r>
              <a:rPr kumimoji="0" lang="zh-CN" altLang="en-US" dirty="0"/>
              <a:t>单击此处编辑母版标题样式</a:t>
            </a:r>
            <a:endParaRPr kumimoji="0"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3" y="4664147"/>
            <a:ext cx="12199546"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914257" y="1752601"/>
            <a:ext cx="10361581"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914257" y="3611607"/>
            <a:ext cx="10361581"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5019" y="4953000"/>
            <a:ext cx="12195114"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a:xfrm>
            <a:off x="8967975" y="6407944"/>
            <a:ext cx="2559920" cy="365760"/>
          </a:xfrm>
        </p:spPr>
        <p:txBody>
          <a:bodyPr/>
          <a:lstStyle>
            <a:lvl1pPr>
              <a:defRPr>
                <a:solidFill>
                  <a:srgbClr val="FFFFFF"/>
                </a:solidFill>
              </a:defRPr>
            </a:lvl1pPr>
          </a:lstStyle>
          <a:p>
            <a:pPr>
              <a:defRPr/>
            </a:pPr>
            <a:endParaRPr lang="en-US" altLang="zh-CN"/>
          </a:p>
        </p:txBody>
      </p:sp>
      <p:sp>
        <p:nvSpPr>
          <p:cNvPr id="19" name="页脚占位符 18"/>
          <p:cNvSpPr>
            <a:spLocks noGrp="1"/>
          </p:cNvSpPr>
          <p:nvPr>
            <p:ph type="ftr" sz="quarter" idx="11"/>
          </p:nvPr>
        </p:nvSpPr>
        <p:spPr>
          <a:xfrm>
            <a:off x="5839183" y="6407944"/>
            <a:ext cx="3133752" cy="365125"/>
          </a:xfrm>
        </p:spPr>
        <p:txBody>
          <a:bodyPr/>
          <a:lstStyle>
            <a:lvl1pPr>
              <a:defRPr>
                <a:solidFill>
                  <a:schemeClr val="accent1">
                    <a:tint val="20000"/>
                  </a:schemeClr>
                </a:solidFill>
              </a:defRPr>
            </a:lvl1pPr>
          </a:lstStyle>
          <a:p>
            <a:pPr>
              <a:defRPr/>
            </a:pPr>
            <a:endParaRPr lang="en-US" altLang="zh-CN"/>
          </a:p>
        </p:txBody>
      </p:sp>
      <p:sp>
        <p:nvSpPr>
          <p:cNvPr id="27" name="灯片编号占位符 26"/>
          <p:cNvSpPr>
            <a:spLocks noGrp="1"/>
          </p:cNvSpPr>
          <p:nvPr>
            <p:ph type="sldNum" sz="quarter" idx="12"/>
          </p:nvPr>
        </p:nvSpPr>
        <p:spPr>
          <a:xfrm>
            <a:off x="11527894" y="6407944"/>
            <a:ext cx="487604" cy="365125"/>
          </a:xfrm>
        </p:spPr>
        <p:txBody>
          <a:bodyPr/>
          <a:lstStyle>
            <a:lvl1pPr>
              <a:defRPr>
                <a:solidFill>
                  <a:srgbClr val="FFFFFF"/>
                </a:solidFill>
              </a:defRPr>
            </a:lvl1pPr>
          </a:lstStyle>
          <a:p>
            <a:pPr>
              <a:defRPr/>
            </a:pPr>
            <a:fld id="{F86AB41F-CAC1-4232-8954-A49D2EE7F6D8}" type="slidenum">
              <a:rPr lang="zh-CN" altLang="en-US" smtClean="0"/>
              <a:t>‹#›</a:t>
            </a:fld>
            <a:endParaRPr lang="en-US"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p:transition>
  <p:hf hdr="0" ftr="0" dt="0"/>
  <p:txStyles>
    <p:title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微软雅黑" panose="020B0503020204020204"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微软雅黑" panose="020B0503020204020204"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微软雅黑" panose="020B0503020204020204"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5.png"/></Relationships>
</file>

<file path=ppt/slides/_rels/slide44.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30.png"/><Relationship Id="rId7" Type="http://schemas.openxmlformats.org/officeDocument/2006/relationships/oleObject" Target="../embeddings/oleObject4.bin"/><Relationship Id="rId12"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1.png"/><Relationship Id="rId11" Type="http://schemas.openxmlformats.org/officeDocument/2006/relationships/oleObject" Target="../embeddings/oleObject6.bin"/><Relationship Id="rId5" Type="http://schemas.openxmlformats.org/officeDocument/2006/relationships/image" Target="../media/image26.wmf"/><Relationship Id="rId10" Type="http://schemas.openxmlformats.org/officeDocument/2006/relationships/image" Target="../media/image28.wmf"/><Relationship Id="rId4" Type="http://schemas.openxmlformats.org/officeDocument/2006/relationships/oleObject" Target="../embeddings/oleObject3.bin"/><Relationship Id="rId9" Type="http://schemas.openxmlformats.org/officeDocument/2006/relationships/oleObject" Target="../embeddings/oleObject5.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40714" y="2744624"/>
            <a:ext cx="10907713" cy="1262062"/>
          </a:xfrm>
          <a:prstGeom prst="rect">
            <a:avLst/>
          </a:prstGeom>
        </p:spPr>
        <p:txBody>
          <a:bodyPr>
            <a:normAutofit/>
          </a:bodyPr>
          <a:lst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a:lstStyle>
          <a:p>
            <a:pPr eaLnBrk="1" hangingPunct="1">
              <a:lnSpc>
                <a:spcPct val="150000"/>
              </a:lnSpc>
              <a:defRPr/>
            </a:pPr>
            <a:r>
              <a:rPr lang="zh-CN" altLang="en-US" b="1">
                <a:solidFill>
                  <a:srgbClr val="C00000"/>
                </a:solidFill>
                <a:latin typeface="微软雅黑" panose="020B0503020204020204" charset="-122"/>
                <a:ea typeface="微软雅黑" panose="020B0503020204020204" charset="-122"/>
              </a:rPr>
              <a:t>软件</a:t>
            </a:r>
            <a:r>
              <a:rPr lang="zh-CN" altLang="en-US" b="1" dirty="0">
                <a:solidFill>
                  <a:srgbClr val="C00000"/>
                </a:solidFill>
                <a:latin typeface="微软雅黑" panose="020B0503020204020204" charset="-122"/>
                <a:ea typeface="微软雅黑" panose="020B0503020204020204" charset="-122"/>
              </a:rPr>
              <a:t>需求分析基础</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软件需求的类别</a:t>
            </a:r>
            <a:endParaRPr lang="zh-CN" altLang="en-US" dirty="0"/>
          </a:p>
        </p:txBody>
      </p:sp>
      <p:sp>
        <p:nvSpPr>
          <p:cNvPr id="2" name="内容占位符 1"/>
          <p:cNvSpPr>
            <a:spLocks noGrp="1"/>
          </p:cNvSpPr>
          <p:nvPr>
            <p:ph idx="1"/>
          </p:nvPr>
        </p:nvSpPr>
        <p:spPr/>
        <p:txBody>
          <a:bodyPr>
            <a:normAutofit fontScale="97500" lnSpcReduction="10000"/>
          </a:bodyPr>
          <a:lstStyle/>
          <a:p>
            <a:r>
              <a:rPr lang="zh-CN" altLang="en-US" dirty="0"/>
              <a:t>软件功能性需求</a:t>
            </a:r>
            <a:r>
              <a:rPr lang="en-US" altLang="zh-CN" dirty="0"/>
              <a:t>(Functional)</a:t>
            </a:r>
          </a:p>
          <a:p>
            <a:pPr lvl="1"/>
            <a:r>
              <a:rPr lang="zh-CN" altLang="en-US" dirty="0"/>
              <a:t>能够完成的</a:t>
            </a:r>
            <a:r>
              <a:rPr lang="zh-CN" altLang="en-US" b="1" dirty="0">
                <a:solidFill>
                  <a:srgbClr val="C00000"/>
                </a:solidFill>
              </a:rPr>
              <a:t>功能</a:t>
            </a:r>
            <a:r>
              <a:rPr lang="zh-CN" altLang="en-US" dirty="0"/>
              <a:t>及在某些场景下可展现的</a:t>
            </a:r>
            <a:r>
              <a:rPr lang="zh-CN" altLang="en-US" b="1" dirty="0">
                <a:solidFill>
                  <a:srgbClr val="C00000"/>
                </a:solidFill>
              </a:rPr>
              <a:t>外部可见行为或效果</a:t>
            </a:r>
            <a:endParaRPr lang="en-US" altLang="zh-CN" b="1" dirty="0">
              <a:solidFill>
                <a:srgbClr val="C00000"/>
              </a:solidFill>
            </a:endParaRPr>
          </a:p>
          <a:p>
            <a:pPr lvl="1"/>
            <a:endParaRPr lang="zh-CN" altLang="en-US" dirty="0"/>
          </a:p>
          <a:p>
            <a:r>
              <a:rPr lang="zh-CN" altLang="en-US" dirty="0"/>
              <a:t>软件质量方面的需求</a:t>
            </a:r>
            <a:r>
              <a:rPr lang="en-US" altLang="zh-CN" dirty="0"/>
              <a:t>(Quality)</a:t>
            </a:r>
          </a:p>
          <a:p>
            <a:pPr lvl="1"/>
            <a:r>
              <a:rPr lang="zh-CN" altLang="zh-CN" b="1" dirty="0">
                <a:solidFill>
                  <a:srgbClr val="C00000"/>
                </a:solidFill>
              </a:rPr>
              <a:t>外部质量属性</a:t>
            </a:r>
            <a:r>
              <a:rPr lang="zh-CN" altLang="zh-CN" dirty="0"/>
              <a:t>，</a:t>
            </a:r>
            <a:r>
              <a:rPr lang="zh-CN" altLang="en-US" dirty="0"/>
              <a:t>外部可展现的，用户、客户等会非常关心，</a:t>
            </a:r>
            <a:r>
              <a:rPr lang="zh-CN" altLang="zh-CN" dirty="0"/>
              <a:t>如运行性能、可靠性、易用性</a:t>
            </a:r>
            <a:r>
              <a:rPr lang="zh-CN" altLang="en-US" dirty="0"/>
              <a:t>等</a:t>
            </a:r>
            <a:endParaRPr lang="en-US" altLang="zh-CN" dirty="0"/>
          </a:p>
          <a:p>
            <a:pPr lvl="1"/>
            <a:r>
              <a:rPr lang="zh-CN" altLang="zh-CN" b="1" dirty="0">
                <a:solidFill>
                  <a:srgbClr val="C00000"/>
                </a:solidFill>
              </a:rPr>
              <a:t>内部质量属性</a:t>
            </a:r>
            <a:r>
              <a:rPr lang="zh-CN" altLang="zh-CN" dirty="0"/>
              <a:t>，</a:t>
            </a:r>
            <a:r>
              <a:rPr lang="zh-CN" altLang="en-US" dirty="0"/>
              <a:t>隐藏在内部的，软件开发工程师会非常关心，</a:t>
            </a:r>
            <a:r>
              <a:rPr lang="zh-CN" altLang="zh-CN" dirty="0"/>
              <a:t>如可扩展性、可维护性、可理解性</a:t>
            </a:r>
            <a:endParaRPr lang="en-US" altLang="zh-CN" dirty="0"/>
          </a:p>
          <a:p>
            <a:pPr lvl="1"/>
            <a:endParaRPr lang="zh-CN" altLang="en-US" dirty="0"/>
          </a:p>
          <a:p>
            <a:r>
              <a:rPr lang="zh-CN" altLang="en-US" dirty="0"/>
              <a:t>软件开发约束性需求</a:t>
            </a:r>
            <a:r>
              <a:rPr lang="en-US" altLang="zh-CN" dirty="0"/>
              <a:t>(Constraint)</a:t>
            </a:r>
          </a:p>
          <a:p>
            <a:pPr lvl="1"/>
            <a:r>
              <a:rPr lang="zh-CN" altLang="zh-CN" dirty="0"/>
              <a:t>开发成本、交付进度、技术选型、遵循标准等方面提出的要求</a:t>
            </a:r>
            <a:endParaRPr lang="en-US" altLang="zh-CN"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示例：空巢老人看护软件的需求</a:t>
            </a:r>
          </a:p>
        </p:txBody>
      </p:sp>
      <p:sp>
        <p:nvSpPr>
          <p:cNvPr id="3" name="内容占位符 2"/>
          <p:cNvSpPr>
            <a:spLocks noGrp="1"/>
          </p:cNvSpPr>
          <p:nvPr>
            <p:ph idx="1"/>
          </p:nvPr>
        </p:nvSpPr>
        <p:spPr/>
        <p:txBody>
          <a:bodyPr/>
          <a:lstStyle/>
          <a:p>
            <a:r>
              <a:rPr lang="zh-CN" altLang="en-US" dirty="0">
                <a:solidFill>
                  <a:srgbClr val="C00000"/>
                </a:solidFill>
              </a:rPr>
              <a:t>功能性需求</a:t>
            </a:r>
            <a:endParaRPr lang="en-US" altLang="zh-CN" dirty="0">
              <a:solidFill>
                <a:srgbClr val="C00000"/>
              </a:solidFill>
            </a:endParaRPr>
          </a:p>
          <a:p>
            <a:pPr lvl="1"/>
            <a:r>
              <a:rPr lang="zh-CN" altLang="en-US" dirty="0">
                <a:sym typeface="+mn-ea"/>
              </a:rPr>
              <a:t>自主跟随老人、获取老人图像和视频信息、</a:t>
            </a:r>
            <a:r>
              <a:rPr lang="zh-CN" altLang="en-US" dirty="0"/>
              <a:t>检测老人是否摔倒等</a:t>
            </a:r>
            <a:endParaRPr lang="en-US" altLang="zh-CN" dirty="0"/>
          </a:p>
          <a:p>
            <a:r>
              <a:rPr lang="zh-CN" altLang="en-US" dirty="0">
                <a:solidFill>
                  <a:srgbClr val="C00000"/>
                </a:solidFill>
              </a:rPr>
              <a:t>质量方面的需求</a:t>
            </a:r>
            <a:endParaRPr lang="en-US" altLang="zh-CN" dirty="0">
              <a:solidFill>
                <a:srgbClr val="C00000"/>
              </a:solidFill>
            </a:endParaRPr>
          </a:p>
          <a:p>
            <a:pPr lvl="1"/>
            <a:r>
              <a:rPr lang="zh-CN" altLang="en-US" dirty="0"/>
              <a:t>始终保持在</a:t>
            </a:r>
            <a:r>
              <a:rPr lang="en-US" altLang="zh-CN" dirty="0"/>
              <a:t>2</a:t>
            </a:r>
            <a:r>
              <a:rPr lang="zh-CN" altLang="en-US" dirty="0"/>
              <a:t>米的安全距离，对机器人的控制在</a:t>
            </a:r>
            <a:r>
              <a:rPr lang="en-US" altLang="zh-CN" dirty="0"/>
              <a:t>2</a:t>
            </a:r>
            <a:r>
              <a:rPr lang="zh-CN" altLang="en-US" dirty="0"/>
              <a:t>秒内响应等</a:t>
            </a:r>
            <a:endParaRPr lang="en-US" altLang="zh-CN" dirty="0"/>
          </a:p>
          <a:p>
            <a:r>
              <a:rPr lang="zh-CN" altLang="en-US" dirty="0">
                <a:solidFill>
                  <a:srgbClr val="C00000"/>
                </a:solidFill>
              </a:rPr>
              <a:t>约束性需求</a:t>
            </a:r>
            <a:endParaRPr lang="en-US" altLang="zh-CN" dirty="0">
              <a:solidFill>
                <a:srgbClr val="C00000"/>
              </a:solidFill>
            </a:endParaRPr>
          </a:p>
          <a:p>
            <a:pPr lvl="1"/>
            <a:r>
              <a:rPr lang="zh-CN" altLang="en-US" dirty="0"/>
              <a:t>成本不能超出</a:t>
            </a:r>
            <a:r>
              <a:rPr lang="en-US" altLang="zh-CN" dirty="0"/>
              <a:t>50</a:t>
            </a:r>
            <a:r>
              <a:rPr lang="zh-CN" altLang="en-US" dirty="0"/>
              <a:t>万元，要求半年内交付使用等等</a:t>
            </a:r>
          </a:p>
          <a:p>
            <a:endParaRPr lang="zh-CN" altLang="en-US" dirty="0"/>
          </a:p>
        </p:txBody>
      </p:sp>
      <p:pic>
        <p:nvPicPr>
          <p:cNvPr id="4" name="图片 3"/>
          <p:cNvPicPr>
            <a:picLocks noChangeAspect="1"/>
          </p:cNvPicPr>
          <p:nvPr/>
        </p:nvPicPr>
        <p:blipFill>
          <a:blip r:embed="rId2"/>
          <a:stretch>
            <a:fillRect/>
          </a:stretch>
        </p:blipFill>
        <p:spPr>
          <a:xfrm>
            <a:off x="537262" y="4437112"/>
            <a:ext cx="6242506" cy="2232248"/>
          </a:xfrm>
          <a:prstGeom prst="rect">
            <a:avLst/>
          </a:prstGeom>
          <a:ln>
            <a:solidFill>
              <a:schemeClr val="accent1"/>
            </a:solidFill>
          </a:ln>
        </p:spPr>
      </p:pic>
      <p:sp>
        <p:nvSpPr>
          <p:cNvPr id="5" name="圆角矩形 1"/>
          <p:cNvSpPr/>
          <p:nvPr/>
        </p:nvSpPr>
        <p:spPr>
          <a:xfrm>
            <a:off x="7211330" y="5085184"/>
            <a:ext cx="4695748" cy="1080666"/>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solidFill>
                  <a:schemeClr val="lt1"/>
                </a:solidFill>
                <a:latin typeface="微软雅黑" panose="020B0503020204020204" charset="-122"/>
                <a:ea typeface="微软雅黑" panose="020B0503020204020204" charset="-122"/>
                <a:sym typeface="+mn-ea"/>
              </a:rPr>
              <a:t>这些需求都是谁提出来的？</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软件需求的特点（</a:t>
            </a:r>
            <a:r>
              <a:rPr lang="en-US" altLang="zh-CN" dirty="0"/>
              <a:t>1/2</a:t>
            </a:r>
            <a:r>
              <a:rPr lang="zh-CN" altLang="en-US" dirty="0"/>
              <a:t>）</a:t>
            </a:r>
          </a:p>
        </p:txBody>
      </p:sp>
      <p:sp>
        <p:nvSpPr>
          <p:cNvPr id="3" name="内容占位符 2"/>
          <p:cNvSpPr>
            <a:spLocks noGrp="1"/>
          </p:cNvSpPr>
          <p:nvPr>
            <p:ph idx="1"/>
          </p:nvPr>
        </p:nvSpPr>
        <p:spPr>
          <a:xfrm>
            <a:off x="539750" y="1125538"/>
            <a:ext cx="10920052" cy="5040312"/>
          </a:xfrm>
        </p:spPr>
        <p:txBody>
          <a:bodyPr/>
          <a:lstStyle/>
          <a:p>
            <a:r>
              <a:rPr lang="zh-CN" altLang="zh-CN" dirty="0">
                <a:solidFill>
                  <a:srgbClr val="C00000"/>
                </a:solidFill>
              </a:rPr>
              <a:t>隐式性</a:t>
            </a:r>
            <a:endParaRPr lang="en-US" altLang="zh-CN" dirty="0">
              <a:solidFill>
                <a:srgbClr val="C00000"/>
              </a:solidFill>
            </a:endParaRPr>
          </a:p>
          <a:p>
            <a:pPr lvl="1"/>
            <a:r>
              <a:rPr lang="zh-CN" altLang="zh-CN" dirty="0"/>
              <a:t>来自于利益相关方</a:t>
            </a:r>
            <a:r>
              <a:rPr lang="zh-CN" altLang="en-US" dirty="0"/>
              <a:t>，它</a:t>
            </a:r>
            <a:r>
              <a:rPr lang="zh-CN" altLang="zh-CN" dirty="0"/>
              <a:t>隐式存在</a:t>
            </a:r>
            <a:endParaRPr lang="en-US" altLang="zh-CN" dirty="0"/>
          </a:p>
          <a:p>
            <a:pPr lvl="1"/>
            <a:r>
              <a:rPr lang="zh-CN" altLang="zh-CN" dirty="0"/>
              <a:t>很难辨别，甚至会遗漏掉</a:t>
            </a:r>
            <a:endParaRPr lang="en-US" altLang="zh-CN" dirty="0"/>
          </a:p>
          <a:p>
            <a:r>
              <a:rPr lang="zh-CN" altLang="zh-CN" dirty="0">
                <a:solidFill>
                  <a:srgbClr val="C00000"/>
                </a:solidFill>
              </a:rPr>
              <a:t>隐晦性</a:t>
            </a:r>
            <a:endParaRPr lang="en-US" altLang="zh-CN" dirty="0">
              <a:solidFill>
                <a:srgbClr val="C00000"/>
              </a:solidFill>
            </a:endParaRPr>
          </a:p>
          <a:p>
            <a:pPr lvl="1"/>
            <a:r>
              <a:rPr lang="zh-CN" altLang="en-US" dirty="0"/>
              <a:t>在利益相关方的潜意识之中，</a:t>
            </a:r>
            <a:r>
              <a:rPr lang="zh-CN" altLang="en-US" b="1" dirty="0">
                <a:solidFill>
                  <a:srgbClr val="C00000"/>
                </a:solidFill>
              </a:rPr>
              <a:t>不易于表达</a:t>
            </a:r>
            <a:r>
              <a:rPr lang="zh-CN" altLang="en-US" dirty="0"/>
              <a:t>出来，</a:t>
            </a:r>
            <a:r>
              <a:rPr lang="zh-CN" altLang="en-US" b="1" dirty="0">
                <a:solidFill>
                  <a:srgbClr val="C00000"/>
                </a:solidFill>
              </a:rPr>
              <a:t>难以获取</a:t>
            </a:r>
          </a:p>
          <a:p>
            <a:pPr lvl="1"/>
            <a:r>
              <a:rPr lang="zh-CN" altLang="en-US" dirty="0"/>
              <a:t>所表达的软件需求存在</a:t>
            </a:r>
            <a:r>
              <a:rPr lang="zh-CN" altLang="en-US" b="1" dirty="0">
                <a:solidFill>
                  <a:srgbClr val="C00000"/>
                </a:solidFill>
              </a:rPr>
              <a:t>模糊性、歧义性、二义性</a:t>
            </a:r>
            <a:endParaRPr lang="en-US" altLang="zh-CN" dirty="0"/>
          </a:p>
          <a:p>
            <a:r>
              <a:rPr lang="zh-CN" altLang="zh-CN" dirty="0">
                <a:solidFill>
                  <a:srgbClr val="C00000"/>
                </a:solidFill>
              </a:rPr>
              <a:t>多源性</a:t>
            </a:r>
            <a:endParaRPr lang="en-US" altLang="zh-CN" dirty="0">
              <a:solidFill>
                <a:srgbClr val="C00000"/>
              </a:solidFill>
            </a:endParaRPr>
          </a:p>
          <a:p>
            <a:pPr lvl="1"/>
            <a:r>
              <a:rPr lang="zh-CN" altLang="zh-CN" dirty="0"/>
              <a:t>存在多</a:t>
            </a:r>
            <a:r>
              <a:rPr lang="zh-CN" altLang="en-US" dirty="0"/>
              <a:t>个</a:t>
            </a:r>
            <a:r>
              <a:rPr lang="zh-CN" altLang="zh-CN" dirty="0"/>
              <a:t>的利益相关方</a:t>
            </a:r>
            <a:endParaRPr lang="en-US" altLang="zh-CN" dirty="0"/>
          </a:p>
          <a:p>
            <a:pPr lvl="1"/>
            <a:r>
              <a:rPr lang="zh-CN" altLang="en-US" dirty="0"/>
              <a:t>存在</a:t>
            </a:r>
            <a:r>
              <a:rPr lang="zh-CN" altLang="zh-CN" dirty="0"/>
              <a:t>相冲突和不一致的软件需求</a:t>
            </a:r>
            <a:endParaRPr lang="en-US" altLang="zh-CN" dirty="0"/>
          </a:p>
        </p:txBody>
      </p:sp>
      <p:pic>
        <p:nvPicPr>
          <p:cNvPr id="5" name="图片 4" descr="图形用户界面, 文本, 聊天或短信, 图标&#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1590" y="4221088"/>
            <a:ext cx="2233030" cy="2233030"/>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软件需求的特点（</a:t>
            </a:r>
            <a:r>
              <a:rPr lang="en-US" altLang="zh-CN" dirty="0"/>
              <a:t>2/2</a:t>
            </a:r>
            <a:r>
              <a:rPr lang="zh-CN" altLang="en-US" dirty="0"/>
              <a:t>）</a:t>
            </a:r>
          </a:p>
        </p:txBody>
      </p:sp>
      <p:sp>
        <p:nvSpPr>
          <p:cNvPr id="3" name="内容占位符 2"/>
          <p:cNvSpPr>
            <a:spLocks noGrp="1"/>
          </p:cNvSpPr>
          <p:nvPr>
            <p:ph idx="1"/>
          </p:nvPr>
        </p:nvSpPr>
        <p:spPr>
          <a:xfrm>
            <a:off x="539750" y="1125538"/>
            <a:ext cx="10920052" cy="5040312"/>
          </a:xfrm>
        </p:spPr>
        <p:txBody>
          <a:bodyPr/>
          <a:lstStyle/>
          <a:p>
            <a:r>
              <a:rPr lang="zh-CN" altLang="zh-CN" dirty="0">
                <a:solidFill>
                  <a:srgbClr val="C00000"/>
                </a:solidFill>
              </a:rPr>
              <a:t>易变性</a:t>
            </a:r>
            <a:endParaRPr lang="en-US" altLang="zh-CN" dirty="0">
              <a:solidFill>
                <a:srgbClr val="C00000"/>
              </a:solidFill>
            </a:endParaRPr>
          </a:p>
          <a:p>
            <a:pPr lvl="1"/>
            <a:r>
              <a:rPr lang="zh-CN" altLang="en-US" dirty="0"/>
              <a:t>用户对</a:t>
            </a:r>
            <a:r>
              <a:rPr lang="zh-CN" altLang="zh-CN" dirty="0"/>
              <a:t>软件的期望和要求也会经常性地发生变化</a:t>
            </a:r>
            <a:endParaRPr lang="en-US" altLang="zh-CN" dirty="0"/>
          </a:p>
          <a:p>
            <a:pPr lvl="1"/>
            <a:r>
              <a:rPr lang="zh-CN" altLang="en-US" dirty="0"/>
              <a:t>在整个生命周期都会发生变化</a:t>
            </a:r>
            <a:endParaRPr lang="en-US" altLang="zh-CN" dirty="0"/>
          </a:p>
          <a:p>
            <a:r>
              <a:rPr lang="zh-CN" altLang="zh-CN" dirty="0">
                <a:solidFill>
                  <a:srgbClr val="C00000"/>
                </a:solidFill>
              </a:rPr>
              <a:t>领域知识的相关性</a:t>
            </a:r>
            <a:endParaRPr lang="en-US" altLang="zh-CN" dirty="0">
              <a:solidFill>
                <a:srgbClr val="C00000"/>
              </a:solidFill>
            </a:endParaRPr>
          </a:p>
          <a:p>
            <a:pPr lvl="1"/>
            <a:r>
              <a:rPr lang="zh-CN" altLang="zh-CN" dirty="0"/>
              <a:t>软件需求的内涵与软件所在领域的知识息息相关</a:t>
            </a:r>
            <a:endParaRPr lang="en-US" altLang="zh-CN" dirty="0"/>
          </a:p>
          <a:p>
            <a:pPr lvl="1"/>
            <a:r>
              <a:rPr lang="zh-CN" altLang="en-US" dirty="0"/>
              <a:t>“</a:t>
            </a:r>
            <a:r>
              <a:rPr lang="en-US" altLang="zh-CN" dirty="0"/>
              <a:t>12306</a:t>
            </a:r>
            <a:r>
              <a:rPr lang="zh-CN" altLang="en-US" dirty="0"/>
              <a:t>”与铁路旅客服务领域相关</a:t>
            </a:r>
            <a:endParaRPr lang="en-US" altLang="zh-CN" dirty="0"/>
          </a:p>
          <a:p>
            <a:r>
              <a:rPr lang="zh-CN" altLang="zh-CN" dirty="0">
                <a:solidFill>
                  <a:srgbClr val="C00000"/>
                </a:solidFill>
              </a:rPr>
              <a:t>价值不均性</a:t>
            </a:r>
            <a:endParaRPr lang="en-US" altLang="zh-CN" dirty="0">
              <a:solidFill>
                <a:srgbClr val="C00000"/>
              </a:solidFill>
            </a:endParaRPr>
          </a:p>
          <a:p>
            <a:pPr lvl="1"/>
            <a:r>
              <a:rPr lang="zh-CN" altLang="zh-CN" dirty="0"/>
              <a:t>不同的软件需求对于客户或用户而言所体现的价值是不一样的</a:t>
            </a:r>
            <a:endParaRPr lang="en-US" altLang="zh-CN" dirty="0"/>
          </a:p>
          <a:p>
            <a:pPr lvl="1"/>
            <a:r>
              <a:rPr lang="zh-CN" altLang="en-US" dirty="0"/>
              <a:t>主要和次要、核心和外围需求</a:t>
            </a:r>
          </a:p>
        </p:txBody>
      </p:sp>
      <p:sp>
        <p:nvSpPr>
          <p:cNvPr id="4" name="矩形 3"/>
          <p:cNvSpPr/>
          <p:nvPr/>
        </p:nvSpPr>
        <p:spPr>
          <a:xfrm>
            <a:off x="0" y="6197600"/>
            <a:ext cx="12190413" cy="66040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3200" dirty="0">
                <a:latin typeface="微软雅黑" panose="020B0503020204020204" charset="-122"/>
                <a:ea typeface="微软雅黑" panose="020B0503020204020204" charset="-122"/>
              </a:rPr>
              <a:t>如何从利益相关者获取完整、清晰和一致软件需求是一项挑战！</a:t>
            </a:r>
          </a:p>
        </p:txBody>
      </p:sp>
      <p:pic>
        <p:nvPicPr>
          <p:cNvPr id="6" name="图片 5" descr="图形用户界面, 文本, 聊天或短信, 图标&#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9602" y="980728"/>
            <a:ext cx="2269033" cy="2269033"/>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软件需求的质量要求</a:t>
            </a:r>
            <a:r>
              <a:rPr lang="zh-CN" altLang="en-US" dirty="0"/>
              <a:t>（</a:t>
            </a:r>
            <a:r>
              <a:rPr lang="en-US" altLang="zh-CN" dirty="0"/>
              <a:t>1/2</a:t>
            </a:r>
            <a:r>
              <a:rPr lang="zh-CN" altLang="en-US" dirty="0"/>
              <a:t>）</a:t>
            </a:r>
          </a:p>
        </p:txBody>
      </p:sp>
      <p:sp>
        <p:nvSpPr>
          <p:cNvPr id="5" name="内容占位符 4"/>
          <p:cNvSpPr>
            <a:spLocks noGrp="1"/>
          </p:cNvSpPr>
          <p:nvPr>
            <p:ph idx="1"/>
          </p:nvPr>
        </p:nvSpPr>
        <p:spPr>
          <a:xfrm>
            <a:off x="539750" y="1125538"/>
            <a:ext cx="10920052" cy="5040312"/>
          </a:xfrm>
        </p:spPr>
        <p:txBody>
          <a:bodyPr/>
          <a:lstStyle/>
          <a:p>
            <a:r>
              <a:rPr lang="zh-CN" altLang="zh-CN" dirty="0">
                <a:solidFill>
                  <a:srgbClr val="C00000"/>
                </a:solidFill>
              </a:rPr>
              <a:t>有价值</a:t>
            </a:r>
            <a:r>
              <a:rPr lang="zh-CN" altLang="en-US" dirty="0"/>
              <a:t>（</a:t>
            </a:r>
            <a:r>
              <a:rPr lang="en-US" altLang="zh-CN" dirty="0"/>
              <a:t>Valuable</a:t>
            </a:r>
            <a:r>
              <a:rPr lang="zh-CN" altLang="en-US" dirty="0"/>
              <a:t>）</a:t>
            </a:r>
            <a:endParaRPr lang="en-US" altLang="zh-CN" dirty="0"/>
          </a:p>
          <a:p>
            <a:pPr lvl="1"/>
            <a:r>
              <a:rPr lang="zh-CN" altLang="zh-CN" dirty="0"/>
              <a:t>基于计算机软件的解决方案</a:t>
            </a:r>
            <a:r>
              <a:rPr lang="zh-CN" altLang="en-US" dirty="0"/>
              <a:t>，</a:t>
            </a:r>
            <a:r>
              <a:rPr lang="zh-CN" altLang="zh-CN" dirty="0"/>
              <a:t>有效提高问题解决的效率和质量，促进相关领域的业务创新</a:t>
            </a:r>
            <a:endParaRPr lang="en-US" altLang="zh-CN" dirty="0"/>
          </a:p>
          <a:p>
            <a:r>
              <a:rPr lang="zh-CN" altLang="zh-CN" dirty="0">
                <a:solidFill>
                  <a:srgbClr val="C00000"/>
                </a:solidFill>
              </a:rPr>
              <a:t>正确</a:t>
            </a:r>
            <a:r>
              <a:rPr lang="zh-CN" altLang="zh-CN" dirty="0"/>
              <a:t>（</a:t>
            </a:r>
            <a:r>
              <a:rPr lang="en-US" altLang="zh-CN" dirty="0"/>
              <a:t>Right</a:t>
            </a:r>
            <a:r>
              <a:rPr lang="zh-CN" altLang="zh-CN" dirty="0"/>
              <a:t>）</a:t>
            </a:r>
            <a:endParaRPr lang="en-US" altLang="zh-CN" dirty="0"/>
          </a:p>
          <a:p>
            <a:pPr lvl="1"/>
            <a:r>
              <a:rPr lang="zh-CN" altLang="zh-CN" dirty="0"/>
              <a:t>反映利益相关方的期望，不能曲解或误解他们的要求</a:t>
            </a:r>
            <a:endParaRPr lang="en-US" altLang="zh-CN" dirty="0"/>
          </a:p>
          <a:p>
            <a:r>
              <a:rPr lang="zh-CN" altLang="zh-CN" dirty="0">
                <a:solidFill>
                  <a:srgbClr val="C00000"/>
                </a:solidFill>
              </a:rPr>
              <a:t>完整</a:t>
            </a:r>
            <a:r>
              <a:rPr lang="zh-CN" altLang="zh-CN" dirty="0"/>
              <a:t>（</a:t>
            </a:r>
            <a:r>
              <a:rPr lang="en-US" altLang="zh-CN" dirty="0"/>
              <a:t>Complete</a:t>
            </a:r>
            <a:r>
              <a:rPr lang="zh-CN" altLang="zh-CN" dirty="0"/>
              <a:t>）</a:t>
            </a:r>
            <a:endParaRPr lang="en-US" altLang="zh-CN" dirty="0"/>
          </a:p>
          <a:p>
            <a:pPr lvl="1"/>
            <a:r>
              <a:rPr lang="zh-CN" altLang="zh-CN" dirty="0"/>
              <a:t>不能有遗漏或丢失</a:t>
            </a:r>
            <a:endParaRPr lang="en-US" altLang="zh-CN" dirty="0"/>
          </a:p>
          <a:p>
            <a:r>
              <a:rPr lang="zh-CN" altLang="zh-CN" dirty="0">
                <a:solidFill>
                  <a:srgbClr val="C00000"/>
                </a:solidFill>
              </a:rPr>
              <a:t>无二义</a:t>
            </a:r>
            <a:r>
              <a:rPr lang="zh-CN" altLang="zh-CN" dirty="0"/>
              <a:t>（</a:t>
            </a:r>
            <a:r>
              <a:rPr lang="en-US" altLang="zh-CN" dirty="0"/>
              <a:t>Unambiguous</a:t>
            </a:r>
            <a:r>
              <a:rPr lang="zh-CN" altLang="zh-CN" dirty="0"/>
              <a:t>）</a:t>
            </a:r>
            <a:endParaRPr lang="en-US" altLang="zh-CN" dirty="0"/>
          </a:p>
          <a:p>
            <a:pPr lvl="1"/>
            <a:r>
              <a:rPr lang="zh-CN" altLang="zh-CN" dirty="0"/>
              <a:t>软件需求的描述应该是清晰和准确的</a:t>
            </a:r>
            <a:endParaRPr lang="zh-CN" altLang="en-US"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软件需求的质量要求</a:t>
            </a:r>
            <a:r>
              <a:rPr lang="zh-CN" altLang="en-US" dirty="0"/>
              <a:t>（</a:t>
            </a:r>
            <a:r>
              <a:rPr lang="en-US" altLang="zh-CN" dirty="0"/>
              <a:t>2/2</a:t>
            </a:r>
            <a:r>
              <a:rPr lang="zh-CN" altLang="en-US" dirty="0"/>
              <a:t>）</a:t>
            </a:r>
          </a:p>
        </p:txBody>
      </p:sp>
      <p:sp>
        <p:nvSpPr>
          <p:cNvPr id="3" name="内容占位符 2"/>
          <p:cNvSpPr>
            <a:spLocks noGrp="1"/>
          </p:cNvSpPr>
          <p:nvPr>
            <p:ph idx="1"/>
          </p:nvPr>
        </p:nvSpPr>
        <p:spPr>
          <a:xfrm>
            <a:off x="539750" y="1125538"/>
            <a:ext cx="10920052" cy="5040312"/>
          </a:xfrm>
        </p:spPr>
        <p:txBody>
          <a:bodyPr/>
          <a:lstStyle/>
          <a:p>
            <a:r>
              <a:rPr lang="zh-CN" altLang="zh-CN" dirty="0">
                <a:solidFill>
                  <a:srgbClr val="C00000"/>
                </a:solidFill>
              </a:rPr>
              <a:t>可行</a:t>
            </a:r>
            <a:r>
              <a:rPr lang="zh-CN" altLang="zh-CN" dirty="0"/>
              <a:t>（</a:t>
            </a:r>
            <a:r>
              <a:rPr lang="en-US" altLang="zh-CN" dirty="0"/>
              <a:t>Feasible</a:t>
            </a:r>
            <a:r>
              <a:rPr lang="zh-CN" altLang="zh-CN" dirty="0"/>
              <a:t>）</a:t>
            </a:r>
            <a:endParaRPr lang="en-US" altLang="zh-CN" dirty="0"/>
          </a:p>
          <a:p>
            <a:pPr lvl="1"/>
            <a:r>
              <a:rPr lang="zh-CN" altLang="zh-CN" dirty="0"/>
              <a:t>在技术、经济等方面应该是可行的</a:t>
            </a:r>
            <a:endParaRPr lang="en-US" altLang="zh-CN" dirty="0"/>
          </a:p>
          <a:p>
            <a:r>
              <a:rPr lang="zh-CN" altLang="zh-CN" dirty="0">
                <a:solidFill>
                  <a:srgbClr val="C00000"/>
                </a:solidFill>
              </a:rPr>
              <a:t>一致</a:t>
            </a:r>
            <a:r>
              <a:rPr lang="zh-CN" altLang="zh-CN" dirty="0"/>
              <a:t>（</a:t>
            </a:r>
            <a:r>
              <a:rPr lang="en-US" altLang="zh-CN" dirty="0"/>
              <a:t>Consistent</a:t>
            </a:r>
            <a:r>
              <a:rPr lang="zh-CN" altLang="zh-CN" dirty="0"/>
              <a:t>）</a:t>
            </a:r>
            <a:endParaRPr lang="en-US" altLang="zh-CN" dirty="0"/>
          </a:p>
          <a:p>
            <a:pPr lvl="1"/>
            <a:r>
              <a:rPr lang="zh-CN" altLang="zh-CN" dirty="0"/>
              <a:t>不应存在冲突</a:t>
            </a:r>
            <a:endParaRPr lang="en-US" altLang="zh-CN" dirty="0"/>
          </a:p>
          <a:p>
            <a:r>
              <a:rPr lang="zh-CN" altLang="zh-CN" dirty="0">
                <a:solidFill>
                  <a:srgbClr val="C00000"/>
                </a:solidFill>
              </a:rPr>
              <a:t>可追踪</a:t>
            </a:r>
            <a:r>
              <a:rPr lang="zh-CN" altLang="zh-CN" dirty="0"/>
              <a:t>（</a:t>
            </a:r>
            <a:r>
              <a:rPr lang="en-US" altLang="zh-CN" dirty="0"/>
              <a:t>Traceable</a:t>
            </a:r>
            <a:r>
              <a:rPr lang="zh-CN" altLang="zh-CN" dirty="0"/>
              <a:t>）</a:t>
            </a:r>
            <a:endParaRPr lang="en-US" altLang="zh-CN" dirty="0"/>
          </a:p>
          <a:p>
            <a:pPr lvl="1"/>
            <a:r>
              <a:rPr lang="zh-CN" altLang="zh-CN" dirty="0"/>
              <a:t>可追踪到其源头</a:t>
            </a:r>
            <a:endParaRPr lang="en-US" altLang="zh-CN" dirty="0"/>
          </a:p>
          <a:p>
            <a:r>
              <a:rPr lang="zh-CN" altLang="zh-CN" dirty="0">
                <a:solidFill>
                  <a:srgbClr val="C00000"/>
                </a:solidFill>
              </a:rPr>
              <a:t>可验证</a:t>
            </a:r>
            <a:r>
              <a:rPr lang="zh-CN" altLang="zh-CN" dirty="0"/>
              <a:t>（</a:t>
            </a:r>
            <a:r>
              <a:rPr lang="en-US" altLang="zh-CN" dirty="0"/>
              <a:t>Verifiable</a:t>
            </a:r>
            <a:r>
              <a:rPr lang="zh-CN" altLang="zh-CN" dirty="0"/>
              <a:t>）</a:t>
            </a:r>
            <a:endParaRPr lang="en-US" altLang="zh-CN" dirty="0"/>
          </a:p>
          <a:p>
            <a:pPr lvl="1"/>
            <a:r>
              <a:rPr lang="zh-CN" altLang="zh-CN" dirty="0"/>
              <a:t>可找到某种方式来检验软件需求是否在软件系统中得到实现</a:t>
            </a:r>
            <a:endParaRPr lang="zh-CN" altLang="en-US"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软件需求的重要性</a:t>
            </a:r>
          </a:p>
        </p:txBody>
      </p:sp>
      <p:sp>
        <p:nvSpPr>
          <p:cNvPr id="2" name="内容占位符 1"/>
          <p:cNvSpPr>
            <a:spLocks noGrp="1"/>
          </p:cNvSpPr>
          <p:nvPr>
            <p:ph idx="1"/>
          </p:nvPr>
        </p:nvSpPr>
        <p:spPr/>
        <p:txBody>
          <a:bodyPr/>
          <a:lstStyle/>
          <a:p>
            <a:r>
              <a:rPr lang="zh-CN" altLang="en-US" dirty="0"/>
              <a:t>软件的</a:t>
            </a:r>
            <a:r>
              <a:rPr lang="zh-CN" altLang="en-US" dirty="0">
                <a:solidFill>
                  <a:srgbClr val="C00000"/>
                </a:solidFill>
              </a:rPr>
              <a:t>价值</a:t>
            </a:r>
            <a:r>
              <a:rPr lang="zh-CN" altLang="en-US" dirty="0"/>
              <a:t>所在</a:t>
            </a:r>
            <a:endParaRPr lang="en-US" altLang="zh-CN" dirty="0"/>
          </a:p>
          <a:p>
            <a:r>
              <a:rPr lang="zh-CN" altLang="en-US" dirty="0"/>
              <a:t>软件开发的</a:t>
            </a:r>
            <a:r>
              <a:rPr lang="zh-CN" altLang="en-US" dirty="0">
                <a:solidFill>
                  <a:srgbClr val="C00000"/>
                </a:solidFill>
              </a:rPr>
              <a:t>基础和前提</a:t>
            </a:r>
            <a:endParaRPr lang="en-US" altLang="zh-CN" dirty="0">
              <a:solidFill>
                <a:srgbClr val="C00000"/>
              </a:solidFill>
            </a:endParaRPr>
          </a:p>
          <a:p>
            <a:r>
              <a:rPr lang="zh-CN" altLang="en-US" dirty="0"/>
              <a:t>软件验收的</a:t>
            </a:r>
            <a:r>
              <a:rPr lang="zh-CN" altLang="en-US" dirty="0">
                <a:solidFill>
                  <a:srgbClr val="C00000"/>
                </a:solidFill>
              </a:rPr>
              <a:t>标准和依据</a:t>
            </a:r>
            <a:endParaRPr lang="zh-CN" altLang="en-US" dirty="0"/>
          </a:p>
          <a:p>
            <a:endParaRPr lang="zh-CN" altLang="en-US" dirty="0"/>
          </a:p>
        </p:txBody>
      </p:sp>
      <p:sp>
        <p:nvSpPr>
          <p:cNvPr id="5" name="灯片编号占位符 4"/>
          <p:cNvSpPr>
            <a:spLocks noGrp="1"/>
          </p:cNvSpPr>
          <p:nvPr>
            <p:ph type="sldNum" sz="quarter" idx="4294967295"/>
          </p:nvPr>
        </p:nvSpPr>
        <p:spPr>
          <a:xfrm>
            <a:off x="11823700" y="6408738"/>
            <a:ext cx="366713"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b="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fld id="{65F0B0DD-52FB-4A53-B2C2-7CDC1F2E492C}" type="slidenum">
              <a:rPr lang="zh-CN" altLang="en-US" smtClean="0"/>
              <a:t>16</a:t>
            </a:fld>
            <a:endParaRPr lang="en-US" altLang="zh-CN"/>
          </a:p>
        </p:txBody>
      </p:sp>
      <p:grpSp>
        <p:nvGrpSpPr>
          <p:cNvPr id="6" name="画布 3"/>
          <p:cNvGrpSpPr/>
          <p:nvPr/>
        </p:nvGrpSpPr>
        <p:grpSpPr>
          <a:xfrm>
            <a:off x="363221" y="3073926"/>
            <a:ext cx="11273110" cy="3213368"/>
            <a:chOff x="0" y="0"/>
            <a:chExt cx="5274310" cy="1489075"/>
          </a:xfrm>
        </p:grpSpPr>
        <p:sp>
          <p:nvSpPr>
            <p:cNvPr id="7" name="矩形 6"/>
            <p:cNvSpPr/>
            <p:nvPr/>
          </p:nvSpPr>
          <p:spPr>
            <a:xfrm>
              <a:off x="0" y="0"/>
              <a:ext cx="5274310" cy="1489075"/>
            </a:xfrm>
            <a:prstGeom prst="rect">
              <a:avLst/>
            </a:prstGeom>
            <a:solidFill>
              <a:prstClr val="white"/>
            </a:solidFill>
          </p:spPr>
        </p:sp>
        <p:sp>
          <p:nvSpPr>
            <p:cNvPr id="8" name="流程图: 多文档 7"/>
            <p:cNvSpPr/>
            <p:nvPr/>
          </p:nvSpPr>
          <p:spPr>
            <a:xfrm>
              <a:off x="1603374" y="667975"/>
              <a:ext cx="923925" cy="768350"/>
            </a:xfrm>
            <a:prstGeom prst="flowChartMultidocumen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kern="100" dirty="0">
                  <a:effectLst/>
                  <a:latin typeface="+mn-ea"/>
                  <a:cs typeface="Times New Roman" panose="02020603050405020304" pitchFamily="18" charset="0"/>
                </a:rPr>
                <a:t>软件需求</a:t>
              </a:r>
            </a:p>
          </p:txBody>
        </p:sp>
        <p:sp>
          <p:nvSpPr>
            <p:cNvPr id="9" name="椭圆 8"/>
            <p:cNvSpPr/>
            <p:nvPr/>
          </p:nvSpPr>
          <p:spPr>
            <a:xfrm>
              <a:off x="0" y="749550"/>
              <a:ext cx="867752" cy="605200"/>
            </a:xfrm>
            <a:prstGeom prst="ellipse">
              <a:avLst/>
            </a:prstGeom>
            <a:no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200"/>
                </a:lnSpc>
              </a:pPr>
              <a:r>
                <a:rPr lang="en-US" kern="100">
                  <a:effectLst/>
                  <a:latin typeface="+mn-ea"/>
                  <a:cs typeface="Times New Roman" panose="02020603050405020304" pitchFamily="18" charset="0"/>
                </a:rPr>
                <a:t> </a:t>
              </a:r>
              <a:endParaRPr lang="zh-CN" kern="100">
                <a:effectLst/>
                <a:latin typeface="+mn-ea"/>
                <a:cs typeface="Times New Roman" panose="02020603050405020304" pitchFamily="18" charset="0"/>
              </a:endParaRPr>
            </a:p>
          </p:txBody>
        </p:sp>
        <p:cxnSp>
          <p:nvCxnSpPr>
            <p:cNvPr id="10" name="直接箭头连接符 9"/>
            <p:cNvCxnSpPr>
              <a:stCxn id="9" idx="6"/>
              <a:endCxn id="8" idx="1"/>
            </p:cNvCxnSpPr>
            <p:nvPr/>
          </p:nvCxnSpPr>
          <p:spPr>
            <a:xfrm>
              <a:off x="867752" y="1052150"/>
              <a:ext cx="735622" cy="0"/>
            </a:xfrm>
            <a:prstGeom prst="straightConnector1">
              <a:avLst/>
            </a:prstGeom>
            <a:ln w="31750">
              <a:solidFill>
                <a:schemeClr val="tx1"/>
              </a:solidFill>
              <a:prstDash val="dash"/>
              <a:tailEnd type="arrow" w="sm" len="sm"/>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987675" y="734649"/>
              <a:ext cx="898525" cy="635976"/>
            </a:xfrm>
            <a:prstGeom prst="rect">
              <a:avLst/>
            </a:prstGeom>
            <a:no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kern="100">
                  <a:effectLst/>
                  <a:latin typeface="+mn-ea"/>
                  <a:cs typeface="Times New Roman" panose="02020603050405020304" pitchFamily="18" charset="0"/>
                </a:rPr>
                <a:t>软件开发</a:t>
              </a:r>
            </a:p>
          </p:txBody>
        </p:sp>
        <p:sp>
          <p:nvSpPr>
            <p:cNvPr id="12" name="矩形: 圆角 11"/>
            <p:cNvSpPr/>
            <p:nvPr/>
          </p:nvSpPr>
          <p:spPr>
            <a:xfrm>
              <a:off x="4410075" y="734649"/>
              <a:ext cx="755650" cy="620101"/>
            </a:xfrm>
            <a:prstGeom prst="roundRect">
              <a:avLst/>
            </a:prstGeom>
            <a:noFill/>
            <a:ln w="63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kern="100">
                  <a:effectLst/>
                  <a:latin typeface="+mn-ea"/>
                  <a:cs typeface="Times New Roman" panose="02020603050405020304" pitchFamily="18" charset="0"/>
                </a:rPr>
                <a:t>软件产品</a:t>
              </a:r>
            </a:p>
          </p:txBody>
        </p:sp>
        <p:cxnSp>
          <p:nvCxnSpPr>
            <p:cNvPr id="13" name="直接箭头连接符 12"/>
            <p:cNvCxnSpPr>
              <a:stCxn id="8" idx="3"/>
              <a:endCxn id="11" idx="1"/>
            </p:cNvCxnSpPr>
            <p:nvPr/>
          </p:nvCxnSpPr>
          <p:spPr>
            <a:xfrm>
              <a:off x="2527299" y="1052150"/>
              <a:ext cx="460376" cy="487"/>
            </a:xfrm>
            <a:prstGeom prst="straightConnector1">
              <a:avLst/>
            </a:prstGeom>
            <a:ln w="31750">
              <a:solidFill>
                <a:schemeClr val="tx1"/>
              </a:solidFill>
              <a:prstDash val="dash"/>
              <a:tailEnd type="arrow" w="sm" len="sm"/>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12" idx="1"/>
            </p:cNvCxnSpPr>
            <p:nvPr/>
          </p:nvCxnSpPr>
          <p:spPr>
            <a:xfrm>
              <a:off x="3886200" y="1044700"/>
              <a:ext cx="523875" cy="0"/>
            </a:xfrm>
            <a:prstGeom prst="straightConnector1">
              <a:avLst/>
            </a:prstGeom>
            <a:ln w="31750">
              <a:solidFill>
                <a:schemeClr val="tx1"/>
              </a:solidFill>
              <a:prstDash val="dash"/>
              <a:tailEnd type="arrow" w="sm" len="sm"/>
            </a:ln>
          </p:spPr>
          <p:style>
            <a:lnRef idx="1">
              <a:schemeClr val="accent1"/>
            </a:lnRef>
            <a:fillRef idx="0">
              <a:schemeClr val="accent1"/>
            </a:fillRef>
            <a:effectRef idx="0">
              <a:schemeClr val="accent1"/>
            </a:effectRef>
            <a:fontRef idx="minor">
              <a:schemeClr val="tx1"/>
            </a:fontRef>
          </p:style>
        </p:cxnSp>
        <p:cxnSp>
          <p:nvCxnSpPr>
            <p:cNvPr id="15" name="连接符: 肘形 14"/>
            <p:cNvCxnSpPr>
              <a:stCxn id="8" idx="0"/>
              <a:endCxn id="12" idx="0"/>
            </p:cNvCxnSpPr>
            <p:nvPr/>
          </p:nvCxnSpPr>
          <p:spPr>
            <a:xfrm rot="16200000" flipH="1">
              <a:off x="3425062" y="-628188"/>
              <a:ext cx="66674" cy="2659001"/>
            </a:xfrm>
            <a:prstGeom prst="bentConnector3">
              <a:avLst>
                <a:gd name="adj1" fmla="val -604771"/>
              </a:avLst>
            </a:prstGeom>
            <a:ln w="31750">
              <a:solidFill>
                <a:schemeClr val="tx1"/>
              </a:solidFill>
              <a:prstDash val="dash"/>
              <a:tailEnd type="arrow" w="sm" len="sm"/>
            </a:ln>
          </p:spPr>
          <p:style>
            <a:lnRef idx="1">
              <a:schemeClr val="accent1"/>
            </a:lnRef>
            <a:fillRef idx="0">
              <a:schemeClr val="accent1"/>
            </a:fillRef>
            <a:effectRef idx="0">
              <a:schemeClr val="accent1"/>
            </a:effectRef>
            <a:fontRef idx="minor">
              <a:schemeClr val="tx1"/>
            </a:fontRef>
          </p:style>
        </p:cxnSp>
        <p:sp>
          <p:nvSpPr>
            <p:cNvPr id="16" name="文本框 40"/>
            <p:cNvSpPr txBox="1"/>
            <p:nvPr/>
          </p:nvSpPr>
          <p:spPr>
            <a:xfrm>
              <a:off x="2555159" y="600617"/>
              <a:ext cx="463550" cy="407343"/>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r>
                <a:rPr lang="zh-CN" kern="100" dirty="0">
                  <a:solidFill>
                    <a:srgbClr val="C00000"/>
                  </a:solidFill>
                  <a:effectLst/>
                  <a:latin typeface="+mn-ea"/>
                  <a:ea typeface="+mn-ea"/>
                  <a:cs typeface="Times New Roman" panose="02020603050405020304" pitchFamily="18" charset="0"/>
                </a:rPr>
                <a:t>开发</a:t>
              </a:r>
            </a:p>
            <a:p>
              <a:pPr algn="just"/>
              <a:r>
                <a:rPr lang="zh-CN" kern="100" dirty="0">
                  <a:solidFill>
                    <a:srgbClr val="C00000"/>
                  </a:solidFill>
                  <a:effectLst/>
                  <a:latin typeface="+mn-ea"/>
                  <a:ea typeface="+mn-ea"/>
                  <a:cs typeface="Times New Roman" panose="02020603050405020304" pitchFamily="18" charset="0"/>
                </a:rPr>
                <a:t>依据</a:t>
              </a:r>
            </a:p>
          </p:txBody>
        </p:sp>
        <p:sp>
          <p:nvSpPr>
            <p:cNvPr id="17" name="文本框 40"/>
            <p:cNvSpPr txBox="1"/>
            <p:nvPr/>
          </p:nvSpPr>
          <p:spPr>
            <a:xfrm>
              <a:off x="3221650" y="40300"/>
              <a:ext cx="759800" cy="245110"/>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r>
                <a:rPr lang="zh-CN" kern="100" dirty="0">
                  <a:solidFill>
                    <a:srgbClr val="C00000"/>
                  </a:solidFill>
                  <a:effectLst/>
                  <a:latin typeface="+mn-ea"/>
                  <a:ea typeface="+mn-ea"/>
                  <a:cs typeface="Times New Roman" panose="02020603050405020304" pitchFamily="18" charset="0"/>
                </a:rPr>
                <a:t>验收标准</a:t>
              </a:r>
            </a:p>
          </p:txBody>
        </p:sp>
        <p:sp>
          <p:nvSpPr>
            <p:cNvPr id="18" name="文本框 40"/>
            <p:cNvSpPr txBox="1"/>
            <p:nvPr/>
          </p:nvSpPr>
          <p:spPr>
            <a:xfrm>
              <a:off x="881063" y="739793"/>
              <a:ext cx="709000" cy="245110"/>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just"/>
              <a:r>
                <a:rPr lang="zh-CN" kern="100" dirty="0">
                  <a:solidFill>
                    <a:srgbClr val="C00000"/>
                  </a:solidFill>
                  <a:effectLst/>
                  <a:latin typeface="+mn-ea"/>
                  <a:ea typeface="+mn-ea"/>
                  <a:cs typeface="Times New Roman" panose="02020603050405020304" pitchFamily="18" charset="0"/>
                </a:rPr>
                <a:t>价值所在</a:t>
              </a:r>
            </a:p>
          </p:txBody>
        </p:sp>
        <p:sp>
          <p:nvSpPr>
            <p:cNvPr id="19" name="文本框 40"/>
            <p:cNvSpPr txBox="1"/>
            <p:nvPr/>
          </p:nvSpPr>
          <p:spPr>
            <a:xfrm>
              <a:off x="25156" y="929595"/>
              <a:ext cx="815974" cy="245110"/>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algn="ctr"/>
              <a:r>
                <a:rPr lang="zh-CN" altLang="en-US" kern="100" dirty="0">
                  <a:solidFill>
                    <a:schemeClr val="tx1"/>
                  </a:solidFill>
                  <a:effectLst/>
                  <a:latin typeface="+mn-ea"/>
                  <a:ea typeface="+mn-ea"/>
                  <a:cs typeface="Times New Roman" panose="02020603050405020304" pitchFamily="18" charset="0"/>
                </a:rPr>
                <a:t>软件</a:t>
              </a:r>
              <a:r>
                <a:rPr lang="zh-CN" kern="100" dirty="0">
                  <a:solidFill>
                    <a:schemeClr val="tx1"/>
                  </a:solidFill>
                  <a:effectLst/>
                  <a:latin typeface="+mn-ea"/>
                  <a:ea typeface="+mn-ea"/>
                  <a:cs typeface="Times New Roman" panose="02020603050405020304" pitchFamily="18" charset="0"/>
                </a:rPr>
                <a:t>利益相关方</a:t>
              </a:r>
            </a:p>
          </p:txBody>
        </p:sp>
      </p:gr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思考和讨论</a:t>
            </a:r>
          </a:p>
        </p:txBody>
      </p:sp>
      <p:sp>
        <p:nvSpPr>
          <p:cNvPr id="2" name="内容占位符 1"/>
          <p:cNvSpPr>
            <a:spLocks noGrp="1"/>
          </p:cNvSpPr>
          <p:nvPr>
            <p:ph idx="1"/>
          </p:nvPr>
        </p:nvSpPr>
        <p:spPr/>
        <p:txBody>
          <a:bodyPr/>
          <a:lstStyle/>
          <a:p>
            <a:r>
              <a:rPr lang="zh-CN" altLang="en-US" dirty="0"/>
              <a:t>如果软件需求存在以下问题会给软件开发带来什么样的挑战，产生怎样的后果？</a:t>
            </a:r>
          </a:p>
          <a:p>
            <a:pPr lvl="1"/>
            <a:r>
              <a:rPr lang="zh-CN" altLang="en-US" dirty="0"/>
              <a:t>提不出有价值的软件需求</a:t>
            </a:r>
          </a:p>
          <a:p>
            <a:pPr lvl="1"/>
            <a:r>
              <a:rPr lang="zh-CN" altLang="en-US" dirty="0"/>
              <a:t>不清晰的软件需求：没有说清楚</a:t>
            </a:r>
          </a:p>
          <a:p>
            <a:pPr lvl="1"/>
            <a:r>
              <a:rPr lang="zh-CN" altLang="en-US" dirty="0"/>
              <a:t>不完整的软件需求：漏掉了重要的软件需求</a:t>
            </a:r>
          </a:p>
          <a:p>
            <a:pPr lvl="1"/>
            <a:r>
              <a:rPr lang="zh-CN" altLang="en-US" dirty="0"/>
              <a:t>不一致的软件需求：对同一个需求项有不同的表述</a:t>
            </a:r>
          </a:p>
          <a:p>
            <a:pPr lvl="1"/>
            <a:endParaRPr lang="zh-CN" altLang="en-US" dirty="0"/>
          </a:p>
        </p:txBody>
      </p:sp>
      <p:pic>
        <p:nvPicPr>
          <p:cNvPr id="6" name="图片 5"/>
          <p:cNvPicPr>
            <a:picLocks noChangeAspect="1"/>
          </p:cNvPicPr>
          <p:nvPr/>
        </p:nvPicPr>
        <p:blipFill>
          <a:blip r:embed="rId2"/>
          <a:stretch>
            <a:fillRect/>
          </a:stretch>
        </p:blipFill>
        <p:spPr>
          <a:xfrm>
            <a:off x="10271670" y="4163040"/>
            <a:ext cx="1721387" cy="2295499"/>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1.4 </a:t>
            </a:r>
            <a:r>
              <a:rPr lang="zh-CN" altLang="en-US" dirty="0"/>
              <a:t>何为需求工程？</a:t>
            </a:r>
          </a:p>
        </p:txBody>
      </p:sp>
      <p:sp>
        <p:nvSpPr>
          <p:cNvPr id="3" name="内容占位符 2"/>
          <p:cNvSpPr>
            <a:spLocks noGrp="1"/>
          </p:cNvSpPr>
          <p:nvPr>
            <p:ph idx="1"/>
          </p:nvPr>
        </p:nvSpPr>
        <p:spPr>
          <a:xfrm>
            <a:off x="539750" y="1125538"/>
            <a:ext cx="10920052" cy="5040312"/>
          </a:xfrm>
        </p:spPr>
        <p:txBody>
          <a:bodyPr/>
          <a:lstStyle/>
          <a:p>
            <a:r>
              <a:rPr lang="zh-CN" altLang="zh-CN" dirty="0"/>
              <a:t>用</a:t>
            </a:r>
            <a:r>
              <a:rPr lang="zh-CN" altLang="zh-CN" dirty="0">
                <a:solidFill>
                  <a:srgbClr val="C00000"/>
                </a:solidFill>
              </a:rPr>
              <a:t>工程</a:t>
            </a:r>
            <a:r>
              <a:rPr lang="zh-CN" altLang="zh-CN" dirty="0"/>
              <a:t>的理念和方法来指导软件需求实践，它提供了一系列的</a:t>
            </a:r>
            <a:r>
              <a:rPr lang="zh-CN" altLang="zh-CN" dirty="0">
                <a:solidFill>
                  <a:srgbClr val="C00000"/>
                </a:solidFill>
              </a:rPr>
              <a:t>过程、策略、方法学和工具</a:t>
            </a:r>
            <a:r>
              <a:rPr lang="zh-CN" altLang="zh-CN" dirty="0"/>
              <a:t>，帮助需求工程师加强对业务或领域问题及其环境的</a:t>
            </a:r>
            <a:r>
              <a:rPr lang="zh-CN" altLang="zh-CN" dirty="0">
                <a:solidFill>
                  <a:srgbClr val="C00000"/>
                </a:solidFill>
              </a:rPr>
              <a:t>理解</a:t>
            </a:r>
            <a:r>
              <a:rPr lang="zh-CN" altLang="zh-CN" dirty="0"/>
              <a:t>，</a:t>
            </a:r>
            <a:r>
              <a:rPr lang="zh-CN" altLang="zh-CN" dirty="0">
                <a:solidFill>
                  <a:srgbClr val="C00000"/>
                </a:solidFill>
              </a:rPr>
              <a:t>获取和分析</a:t>
            </a:r>
            <a:r>
              <a:rPr lang="zh-CN" altLang="zh-CN" dirty="0"/>
              <a:t>软件需求，指导软件需求的</a:t>
            </a:r>
            <a:r>
              <a:rPr lang="zh-CN" altLang="zh-CN" dirty="0">
                <a:solidFill>
                  <a:srgbClr val="C00000"/>
                </a:solidFill>
              </a:rPr>
              <a:t>文档化和评审</a:t>
            </a:r>
            <a:r>
              <a:rPr lang="zh-CN" altLang="zh-CN" dirty="0"/>
              <a:t>，以尽可能获得</a:t>
            </a:r>
            <a:r>
              <a:rPr lang="zh-CN" altLang="zh-CN" dirty="0">
                <a:solidFill>
                  <a:srgbClr val="C00000"/>
                </a:solidFill>
              </a:rPr>
              <a:t>准确、一致和完整</a:t>
            </a:r>
            <a:r>
              <a:rPr lang="zh-CN" altLang="zh-CN" dirty="0"/>
              <a:t>的软件需求，产生软件需求的相关软件制品</a:t>
            </a:r>
            <a:endParaRPr lang="zh-CN" altLang="en-US"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需求工程的一般性过程</a:t>
            </a:r>
            <a:endParaRPr lang="zh-CN" altLang="en-US" dirty="0"/>
          </a:p>
        </p:txBody>
      </p:sp>
      <p:sp>
        <p:nvSpPr>
          <p:cNvPr id="4" name="Rectangle 2"/>
          <p:cNvSpPr>
            <a:spLocks noChangeArrowheads="1"/>
          </p:cNvSpPr>
          <p:nvPr/>
        </p:nvSpPr>
        <p:spPr bwMode="auto">
          <a:xfrm>
            <a:off x="1126654" y="205740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226554" y="1746993"/>
          <a:ext cx="11737304" cy="3053607"/>
        </p:xfrm>
        <a:graphic>
          <a:graphicData uri="http://schemas.openxmlformats.org/presentationml/2006/ole">
            <mc:AlternateContent xmlns:mc="http://schemas.openxmlformats.org/markup-compatibility/2006">
              <mc:Choice xmlns:v="urn:schemas-microsoft-com:vml" Requires="v">
                <p:oleObj spid="_x0000_s1048" name="Visio" r:id="rId3" imgW="7184390" imgH="1876425" progId="Visio.Drawing.15">
                  <p:embed/>
                </p:oleObj>
              </mc:Choice>
              <mc:Fallback>
                <p:oleObj name="Visio" r:id="rId3" imgW="7184390" imgH="1876425" progId="Visio.Drawing.15">
                  <p:embed/>
                  <p:pic>
                    <p:nvPicPr>
                      <p:cNvPr id="0" name="Object 1"/>
                      <p:cNvPicPr>
                        <a:picLocks noChangeAspect="1" noChangeArrowheads="1"/>
                      </p:cNvPicPr>
                      <p:nvPr/>
                    </p:nvPicPr>
                    <p:blipFill>
                      <a:blip r:embed="rId4"/>
                      <a:srcRect/>
                      <a:stretch>
                        <a:fillRect/>
                      </a:stretch>
                    </p:blipFill>
                    <p:spPr bwMode="auto">
                      <a:xfrm>
                        <a:off x="226554" y="1746993"/>
                        <a:ext cx="11737304" cy="3053607"/>
                      </a:xfrm>
                      <a:prstGeom prst="rect">
                        <a:avLst/>
                      </a:prstGeom>
                      <a:noFill/>
                    </p:spPr>
                  </p:pic>
                </p:oleObj>
              </mc:Fallback>
            </mc:AlternateContent>
          </a:graphicData>
        </a:graphic>
      </p:graphicFrame>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dirty="0"/>
              <a:t>内容</a:t>
            </a:r>
          </a:p>
        </p:txBody>
      </p:sp>
      <p:sp>
        <p:nvSpPr>
          <p:cNvPr id="2" name="内容占位符 1"/>
          <p:cNvSpPr>
            <a:spLocks noGrp="1"/>
          </p:cNvSpPr>
          <p:nvPr>
            <p:ph idx="1"/>
          </p:nvPr>
        </p:nvSpPr>
        <p:spPr>
          <a:xfrm>
            <a:off x="539750" y="1125538"/>
            <a:ext cx="10920052" cy="5040312"/>
          </a:xfrm>
        </p:spPr>
        <p:txBody>
          <a:bodyPr>
            <a:normAutofit/>
          </a:bodyPr>
          <a:lstStyle/>
          <a:p>
            <a:pPr marL="514350" indent="-514350">
              <a:buFont typeface="+mj-lt"/>
              <a:buAutoNum type="arabicPeriod"/>
            </a:pPr>
            <a:r>
              <a:rPr lang="zh-CN" altLang="en-US" dirty="0"/>
              <a:t>软件需求和需求工程</a:t>
            </a:r>
            <a:endParaRPr lang="en-US" altLang="zh-CN" dirty="0"/>
          </a:p>
          <a:p>
            <a:pPr lvl="1"/>
            <a:r>
              <a:rPr lang="zh-CN" altLang="en-US" dirty="0"/>
              <a:t>概念和类别、地位和作用</a:t>
            </a:r>
          </a:p>
          <a:p>
            <a:pPr lvl="1"/>
            <a:r>
              <a:rPr lang="zh-CN" altLang="en-US" dirty="0"/>
              <a:t>任务、过程和方法学</a:t>
            </a:r>
          </a:p>
          <a:p>
            <a:pPr marL="514350" lvl="0" indent="-514350">
              <a:buFont typeface="+mj-lt"/>
              <a:buAutoNum type="arabicPeriod"/>
            </a:pPr>
            <a:r>
              <a:rPr lang="zh-CN" altLang="en-US" dirty="0">
                <a:sym typeface="+mn-ea"/>
              </a:rPr>
              <a:t>面向对象需求分析方法学</a:t>
            </a:r>
            <a:endParaRPr lang="en-US" altLang="zh-CN" dirty="0">
              <a:sym typeface="+mn-ea"/>
            </a:endParaRPr>
          </a:p>
          <a:p>
            <a:pPr lvl="1"/>
            <a:r>
              <a:rPr lang="zh-CN" altLang="en-US" dirty="0">
                <a:sym typeface="+mn-ea"/>
              </a:rPr>
              <a:t>思想、语言、步骤、策略</a:t>
            </a:r>
            <a:endParaRPr lang="en-US" altLang="zh-CN" dirty="0">
              <a:sym typeface="+mn-ea"/>
            </a:endParaRPr>
          </a:p>
          <a:p>
            <a:pPr lvl="1"/>
            <a:r>
              <a:rPr lang="zh-CN" altLang="en-US" dirty="0">
                <a:sym typeface="+mn-ea"/>
              </a:rPr>
              <a:t>需求工程的</a:t>
            </a:r>
            <a:r>
              <a:rPr lang="en-US" altLang="zh-CN" dirty="0">
                <a:sym typeface="+mn-ea"/>
              </a:rPr>
              <a:t>CASE</a:t>
            </a:r>
            <a:r>
              <a:rPr lang="zh-CN" altLang="en-US" dirty="0">
                <a:sym typeface="+mn-ea"/>
              </a:rPr>
              <a:t>工具</a:t>
            </a:r>
            <a:endParaRPr lang="en-US" altLang="zh-CN" dirty="0">
              <a:sym typeface="+mn-ea"/>
            </a:endParaRPr>
          </a:p>
          <a:p>
            <a:pPr marL="514350" indent="-514350">
              <a:buFont typeface="+mj-lt"/>
              <a:buAutoNum type="arabicPeriod"/>
            </a:pPr>
            <a:r>
              <a:rPr lang="zh-CN" altLang="en-US" dirty="0">
                <a:sym typeface="+mn-ea"/>
              </a:rPr>
              <a:t>需求工程的输出和评审</a:t>
            </a:r>
          </a:p>
          <a:p>
            <a:pPr lvl="1"/>
            <a:r>
              <a:rPr lang="zh-CN" altLang="en-US" dirty="0"/>
              <a:t>输出制品、需求缺陷和需求评审</a:t>
            </a:r>
          </a:p>
          <a:p>
            <a:pPr lvl="1"/>
            <a:r>
              <a:rPr lang="zh-CN" altLang="en-US" dirty="0">
                <a:sym typeface="+mn-ea"/>
              </a:rPr>
              <a:t>软件需求</a:t>
            </a:r>
            <a:r>
              <a:rPr lang="zh-CN" altLang="en-US" dirty="0"/>
              <a:t>变更及管理</a:t>
            </a:r>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31510" y="2289483"/>
            <a:ext cx="2243089" cy="22790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需求工程</a:t>
            </a:r>
            <a:r>
              <a:rPr lang="zh-CN" altLang="en-US" dirty="0"/>
              <a:t>的</a:t>
            </a:r>
            <a:r>
              <a:rPr lang="zh-CN" altLang="zh-CN" dirty="0"/>
              <a:t>特点</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solidFill>
                  <a:srgbClr val="C00000"/>
                </a:solidFill>
              </a:rPr>
              <a:t>知识密集型</a:t>
            </a:r>
            <a:r>
              <a:rPr lang="zh-CN" altLang="zh-CN" dirty="0"/>
              <a:t>工作，需要</a:t>
            </a:r>
            <a:r>
              <a:rPr lang="zh-CN" altLang="zh-CN" dirty="0">
                <a:solidFill>
                  <a:srgbClr val="C00000"/>
                </a:solidFill>
              </a:rPr>
              <a:t>交叉多学科</a:t>
            </a:r>
            <a:r>
              <a:rPr lang="zh-CN" altLang="zh-CN" dirty="0"/>
              <a:t>的知识</a:t>
            </a:r>
            <a:endParaRPr lang="en-US" altLang="zh-CN" dirty="0"/>
          </a:p>
          <a:p>
            <a:pPr lvl="1"/>
            <a:r>
              <a:rPr lang="zh-CN" altLang="zh-CN" dirty="0"/>
              <a:t>“</a:t>
            </a:r>
            <a:r>
              <a:rPr lang="en-US" altLang="zh-CN" dirty="0"/>
              <a:t>12306</a:t>
            </a:r>
            <a:r>
              <a:rPr lang="zh-CN" altLang="zh-CN" dirty="0"/>
              <a:t>”软件系统就需要充分掌握铁路旅行服务的相关知识，包括火车调度、车次安排、票务服务等等</a:t>
            </a:r>
            <a:endParaRPr lang="en-US" altLang="zh-CN" dirty="0"/>
          </a:p>
          <a:p>
            <a:r>
              <a:rPr lang="zh-CN" altLang="zh-CN" dirty="0">
                <a:solidFill>
                  <a:srgbClr val="C00000"/>
                </a:solidFill>
              </a:rPr>
              <a:t>多方</a:t>
            </a:r>
            <a:r>
              <a:rPr lang="zh-CN" altLang="zh-CN" dirty="0"/>
              <a:t>共同参与</a:t>
            </a:r>
            <a:endParaRPr lang="en-US" altLang="zh-CN" dirty="0"/>
          </a:p>
          <a:p>
            <a:pPr lvl="1"/>
            <a:r>
              <a:rPr lang="zh-CN" altLang="zh-CN" dirty="0"/>
              <a:t>软件需求的获得需要多方人员的共同参与，包括不同类别的用户、客户、领域和业务专家、各类开发者、质量保证人员等等</a:t>
            </a:r>
            <a:endParaRPr lang="en-US" altLang="zh-CN" dirty="0"/>
          </a:p>
          <a:p>
            <a:r>
              <a:rPr lang="zh-CN" altLang="zh-CN" dirty="0"/>
              <a:t>需求获取的</a:t>
            </a:r>
            <a:r>
              <a:rPr lang="zh-CN" altLang="zh-CN" dirty="0">
                <a:solidFill>
                  <a:srgbClr val="C00000"/>
                </a:solidFill>
              </a:rPr>
              <a:t>多种形式和源头</a:t>
            </a:r>
            <a:endParaRPr lang="en-US" altLang="zh-CN" dirty="0">
              <a:solidFill>
                <a:srgbClr val="C00000"/>
              </a:solidFill>
            </a:endParaRPr>
          </a:p>
          <a:p>
            <a:pPr lvl="1"/>
            <a:r>
              <a:rPr lang="zh-CN" altLang="en-US" dirty="0"/>
              <a:t>获取、构思、创作等，</a:t>
            </a:r>
            <a:r>
              <a:rPr lang="zh-CN" altLang="zh-CN" dirty="0"/>
              <a:t>要采用多种形式和手段</a:t>
            </a:r>
            <a:endParaRPr lang="en-US" altLang="zh-CN" dirty="0"/>
          </a:p>
          <a:p>
            <a:r>
              <a:rPr lang="zh-CN" altLang="zh-CN" dirty="0">
                <a:solidFill>
                  <a:srgbClr val="C00000"/>
                </a:solidFill>
              </a:rPr>
              <a:t>持续</a:t>
            </a:r>
            <a:r>
              <a:rPr lang="zh-CN" altLang="zh-CN">
                <a:solidFill>
                  <a:srgbClr val="C00000"/>
                </a:solidFill>
              </a:rPr>
              <a:t>迭代和逐步</a:t>
            </a:r>
            <a:r>
              <a:rPr lang="zh-CN" altLang="zh-CN" dirty="0">
                <a:solidFill>
                  <a:srgbClr val="C00000"/>
                </a:solidFill>
              </a:rPr>
              <a:t>推进</a:t>
            </a:r>
          </a:p>
          <a:p>
            <a:pPr lvl="1"/>
            <a:r>
              <a:rPr lang="zh-CN" altLang="zh-CN" dirty="0"/>
              <a:t>贯穿于软件整个生命周期</a:t>
            </a:r>
            <a:r>
              <a:rPr lang="zh-CN" altLang="en-US" dirty="0"/>
              <a:t>，如</a:t>
            </a:r>
            <a:r>
              <a:rPr lang="zh-CN" altLang="zh-CN" dirty="0"/>
              <a:t>“</a:t>
            </a:r>
            <a:r>
              <a:rPr lang="en-US" altLang="zh-CN" dirty="0"/>
              <a:t>12306</a:t>
            </a:r>
            <a:r>
              <a:rPr lang="zh-CN" altLang="zh-CN" dirty="0"/>
              <a:t>”</a:t>
            </a:r>
            <a:r>
              <a:rPr lang="en-US" altLang="zh-CN" dirty="0"/>
              <a:t>APP</a:t>
            </a:r>
            <a:r>
              <a:rPr lang="zh-CN" altLang="zh-CN" dirty="0"/>
              <a:t>软件</a:t>
            </a:r>
            <a:endParaRPr lang="zh-CN" altLang="en-US"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需求工程的方法学</a:t>
            </a:r>
            <a:r>
              <a:rPr lang="zh-CN" altLang="en-US" dirty="0"/>
              <a:t>（</a:t>
            </a:r>
            <a:r>
              <a:rPr lang="en-US" altLang="zh-CN" dirty="0"/>
              <a:t>1/3</a:t>
            </a:r>
            <a:r>
              <a:rPr lang="zh-CN" altLang="en-US" dirty="0"/>
              <a:t>）</a:t>
            </a:r>
            <a:r>
              <a:rPr lang="en-US" altLang="zh-CN" dirty="0"/>
              <a:t>- </a:t>
            </a:r>
            <a:r>
              <a:rPr lang="zh-CN" altLang="en-US" dirty="0"/>
              <a:t>抽象</a:t>
            </a:r>
          </a:p>
        </p:txBody>
      </p:sp>
      <p:sp>
        <p:nvSpPr>
          <p:cNvPr id="5" name="内容占位符 4"/>
          <p:cNvSpPr>
            <a:spLocks noGrp="1"/>
          </p:cNvSpPr>
          <p:nvPr>
            <p:ph idx="1"/>
          </p:nvPr>
        </p:nvSpPr>
        <p:spPr>
          <a:xfrm>
            <a:off x="539750" y="980728"/>
            <a:ext cx="10920413" cy="5580620"/>
          </a:xfrm>
        </p:spPr>
        <p:txBody>
          <a:bodyPr/>
          <a:lstStyle/>
          <a:p>
            <a:r>
              <a:rPr lang="zh-CN" altLang="zh-CN" dirty="0">
                <a:solidFill>
                  <a:srgbClr val="C00000"/>
                </a:solidFill>
              </a:rPr>
              <a:t>如何理解和抽象软件需求</a:t>
            </a:r>
            <a:r>
              <a:rPr lang="zh-CN" altLang="en-US" dirty="0">
                <a:solidFill>
                  <a:srgbClr val="C00000"/>
                </a:solidFill>
              </a:rPr>
              <a:t>？</a:t>
            </a:r>
            <a:endParaRPr lang="en-US" altLang="zh-CN" dirty="0">
              <a:solidFill>
                <a:srgbClr val="C00000"/>
              </a:solidFill>
            </a:endParaRPr>
          </a:p>
          <a:p>
            <a:pPr lvl="1"/>
            <a:r>
              <a:rPr lang="zh-CN" altLang="zh-CN" dirty="0"/>
              <a:t>软件需求本质是什么？应采用什么样的抽象来刻画软件需求？</a:t>
            </a:r>
            <a:endParaRPr lang="en-US" altLang="zh-CN" dirty="0"/>
          </a:p>
          <a:p>
            <a:r>
              <a:rPr lang="en-US" altLang="zh-CN" dirty="0"/>
              <a:t>20</a:t>
            </a:r>
            <a:r>
              <a:rPr lang="zh-CN" altLang="zh-CN" dirty="0"/>
              <a:t>世纪</a:t>
            </a:r>
            <a:r>
              <a:rPr lang="en-US" altLang="zh-CN" dirty="0"/>
              <a:t>70</a:t>
            </a:r>
            <a:r>
              <a:rPr lang="zh-CN" altLang="zh-CN" dirty="0"/>
              <a:t>年代结构化</a:t>
            </a:r>
            <a:r>
              <a:rPr lang="zh-CN" altLang="en-US" dirty="0"/>
              <a:t>数据和数据流抽象</a:t>
            </a:r>
            <a:endParaRPr lang="en-US" altLang="zh-CN" dirty="0"/>
          </a:p>
          <a:p>
            <a:pPr lvl="1"/>
            <a:r>
              <a:rPr lang="zh-CN" altLang="zh-CN" dirty="0"/>
              <a:t>功能表现为数据处理，要理解软件功能需求，就要知道软件具有哪些数据以及要对这些数据进行什么样处理</a:t>
            </a:r>
            <a:endParaRPr lang="en-US" altLang="zh-CN" dirty="0"/>
          </a:p>
          <a:p>
            <a:pPr lvl="1"/>
            <a:r>
              <a:rPr lang="zh-CN" altLang="zh-CN" dirty="0"/>
              <a:t>提出了一组抽象来表征软件的功能性需求，包括数据流、数据字典、数据加工或处理、数据源等，设计了数据流图建模语言</a:t>
            </a:r>
            <a:endParaRPr lang="en-US" altLang="zh-CN" dirty="0"/>
          </a:p>
          <a:p>
            <a:r>
              <a:rPr lang="en-US" altLang="zh-CN" dirty="0"/>
              <a:t>20</a:t>
            </a:r>
            <a:r>
              <a:rPr lang="zh-CN" altLang="zh-CN" dirty="0"/>
              <a:t>世纪</a:t>
            </a:r>
            <a:r>
              <a:rPr lang="en-US" altLang="zh-CN" dirty="0"/>
              <a:t>90</a:t>
            </a:r>
            <a:r>
              <a:rPr lang="zh-CN" altLang="zh-CN" dirty="0"/>
              <a:t>年代</a:t>
            </a:r>
            <a:r>
              <a:rPr lang="zh-CN" altLang="en-US" dirty="0"/>
              <a:t>面向对象抽象</a:t>
            </a:r>
            <a:endParaRPr lang="en-US" altLang="zh-CN" dirty="0"/>
          </a:p>
          <a:p>
            <a:pPr lvl="1"/>
            <a:r>
              <a:rPr lang="zh-CN" altLang="zh-CN" dirty="0"/>
              <a:t>软件功能表现为系统中的对象所展示的行为，要理解软件功能需求，就要知道软件有哪些对象、有什么样行为、交互和协作</a:t>
            </a:r>
            <a:endParaRPr lang="en-US" altLang="zh-CN" dirty="0"/>
          </a:p>
          <a:p>
            <a:pPr lvl="1"/>
            <a:r>
              <a:rPr lang="zh-CN" altLang="zh-CN" dirty="0"/>
              <a:t>设计面向对象建模语言</a:t>
            </a:r>
            <a:r>
              <a:rPr lang="en-US" altLang="zh-CN" dirty="0"/>
              <a:t>UML</a:t>
            </a:r>
            <a:r>
              <a:rPr lang="zh-CN" altLang="zh-CN" dirty="0"/>
              <a:t>，产生了面向对象需求分析方法学</a:t>
            </a:r>
            <a:endParaRPr lang="zh-CN" altLang="en-US"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需求工程的方法学</a:t>
            </a:r>
            <a:r>
              <a:rPr lang="zh-CN" altLang="en-US" dirty="0"/>
              <a:t>（</a:t>
            </a:r>
            <a:r>
              <a:rPr lang="en-US" altLang="zh-CN" dirty="0"/>
              <a:t>2/3</a:t>
            </a:r>
            <a:r>
              <a:rPr lang="zh-CN" altLang="en-US" dirty="0"/>
              <a:t>）</a:t>
            </a:r>
            <a:r>
              <a:rPr lang="en-US" altLang="zh-CN" dirty="0"/>
              <a:t>- </a:t>
            </a:r>
            <a:r>
              <a:rPr lang="zh-CN" altLang="en-US" dirty="0"/>
              <a:t>建模</a:t>
            </a:r>
          </a:p>
        </p:txBody>
      </p:sp>
      <p:sp>
        <p:nvSpPr>
          <p:cNvPr id="3" name="内容占位符 2"/>
          <p:cNvSpPr>
            <a:spLocks noGrp="1"/>
          </p:cNvSpPr>
          <p:nvPr>
            <p:ph idx="1"/>
          </p:nvPr>
        </p:nvSpPr>
        <p:spPr>
          <a:xfrm>
            <a:off x="539750" y="1125538"/>
            <a:ext cx="6239532" cy="5040312"/>
          </a:xfrm>
        </p:spPr>
        <p:txBody>
          <a:bodyPr/>
          <a:lstStyle/>
          <a:p>
            <a:r>
              <a:rPr lang="zh-CN" altLang="zh-CN" dirty="0">
                <a:solidFill>
                  <a:srgbClr val="C00000"/>
                </a:solidFill>
              </a:rPr>
              <a:t>如何刻画和建立软件需求模型</a:t>
            </a:r>
            <a:r>
              <a:rPr lang="zh-CN" altLang="en-US" dirty="0">
                <a:solidFill>
                  <a:srgbClr val="C00000"/>
                </a:solidFill>
              </a:rPr>
              <a:t>？</a:t>
            </a:r>
            <a:endParaRPr lang="en-US" altLang="zh-CN" dirty="0">
              <a:solidFill>
                <a:srgbClr val="C00000"/>
              </a:solidFill>
            </a:endParaRPr>
          </a:p>
          <a:p>
            <a:pPr lvl="1"/>
            <a:r>
              <a:rPr lang="zh-CN" altLang="en-US" dirty="0"/>
              <a:t>清晰地表达软件需求，目的是理解和交流</a:t>
            </a:r>
            <a:endParaRPr lang="en-US" altLang="zh-CN" dirty="0"/>
          </a:p>
          <a:p>
            <a:r>
              <a:rPr lang="zh-CN" altLang="zh-CN" dirty="0"/>
              <a:t>采用自然语言或结构化</a:t>
            </a:r>
            <a:r>
              <a:rPr lang="zh-CN" altLang="zh-CN" dirty="0">
                <a:solidFill>
                  <a:srgbClr val="C00000"/>
                </a:solidFill>
              </a:rPr>
              <a:t>自然语言</a:t>
            </a:r>
            <a:endParaRPr lang="en-US" altLang="zh-CN" dirty="0">
              <a:solidFill>
                <a:srgbClr val="C00000"/>
              </a:solidFill>
            </a:endParaRPr>
          </a:p>
          <a:p>
            <a:pPr lvl="1"/>
            <a:r>
              <a:rPr lang="zh-CN" altLang="en-US" dirty="0"/>
              <a:t>存在</a:t>
            </a:r>
            <a:r>
              <a:rPr lang="zh-CN" altLang="zh-CN" dirty="0"/>
              <a:t>描述不直观</a:t>
            </a:r>
            <a:r>
              <a:rPr lang="zh-CN" altLang="en-US" dirty="0"/>
              <a:t>、</a:t>
            </a:r>
            <a:r>
              <a:rPr lang="zh-CN" altLang="zh-CN" dirty="0"/>
              <a:t>二义性和模糊性</a:t>
            </a:r>
            <a:r>
              <a:rPr lang="zh-CN" altLang="en-US" dirty="0"/>
              <a:t>等问题</a:t>
            </a:r>
            <a:endParaRPr lang="en-US" altLang="zh-CN" dirty="0"/>
          </a:p>
          <a:p>
            <a:r>
              <a:rPr lang="zh-CN" altLang="zh-CN" dirty="0"/>
              <a:t>图形化的需求</a:t>
            </a:r>
            <a:r>
              <a:rPr lang="zh-CN" altLang="zh-CN" dirty="0">
                <a:solidFill>
                  <a:srgbClr val="C00000"/>
                </a:solidFill>
              </a:rPr>
              <a:t>建模语言</a:t>
            </a:r>
            <a:endParaRPr lang="en-US" altLang="zh-CN" dirty="0">
              <a:solidFill>
                <a:srgbClr val="C00000"/>
              </a:solidFill>
            </a:endParaRPr>
          </a:p>
          <a:p>
            <a:pPr lvl="1"/>
            <a:r>
              <a:rPr lang="zh-CN" altLang="en-US" dirty="0"/>
              <a:t>直观、易于理解</a:t>
            </a:r>
          </a:p>
          <a:p>
            <a:pPr lvl="1"/>
            <a:r>
              <a:rPr lang="zh-CN" altLang="en-US" dirty="0"/>
              <a:t>数据流图、</a:t>
            </a:r>
            <a:r>
              <a:rPr lang="en-US" altLang="zh-CN" dirty="0"/>
              <a:t>UML</a:t>
            </a:r>
            <a:r>
              <a:rPr lang="zh-CN" altLang="en-US" dirty="0"/>
              <a:t>图</a:t>
            </a:r>
            <a:endParaRPr lang="en-US" altLang="zh-CN" dirty="0"/>
          </a:p>
        </p:txBody>
      </p:sp>
      <p:pic>
        <p:nvPicPr>
          <p:cNvPr id="4" name="图片 3"/>
          <p:cNvPicPr>
            <a:picLocks noChangeAspect="1"/>
          </p:cNvPicPr>
          <p:nvPr/>
        </p:nvPicPr>
        <p:blipFill>
          <a:blip r:embed="rId2"/>
          <a:stretch>
            <a:fillRect/>
          </a:stretch>
        </p:blipFill>
        <p:spPr>
          <a:xfrm>
            <a:off x="6765586" y="1742975"/>
            <a:ext cx="5469808" cy="3989487"/>
          </a:xfrm>
          <a:prstGeom prst="rect">
            <a:avLst/>
          </a:prstGeom>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需求工程的方法学</a:t>
            </a:r>
            <a:r>
              <a:rPr lang="zh-CN" altLang="en-US" dirty="0"/>
              <a:t>（</a:t>
            </a:r>
            <a:r>
              <a:rPr lang="en-US" altLang="zh-CN" dirty="0"/>
              <a:t>3/3</a:t>
            </a:r>
            <a:r>
              <a:rPr lang="zh-CN" altLang="en-US" dirty="0"/>
              <a:t>）</a:t>
            </a:r>
            <a:r>
              <a:rPr lang="en-US" altLang="zh-CN" dirty="0"/>
              <a:t>- </a:t>
            </a:r>
            <a:r>
              <a:rPr lang="zh-CN" altLang="en-US" dirty="0"/>
              <a:t>分析</a:t>
            </a:r>
          </a:p>
        </p:txBody>
      </p:sp>
      <p:sp>
        <p:nvSpPr>
          <p:cNvPr id="3" name="内容占位符 2"/>
          <p:cNvSpPr>
            <a:spLocks noGrp="1"/>
          </p:cNvSpPr>
          <p:nvPr>
            <p:ph idx="1"/>
          </p:nvPr>
        </p:nvSpPr>
        <p:spPr>
          <a:xfrm>
            <a:off x="539750" y="1125538"/>
            <a:ext cx="10920052" cy="5040312"/>
          </a:xfrm>
        </p:spPr>
        <p:txBody>
          <a:bodyPr/>
          <a:lstStyle/>
          <a:p>
            <a:r>
              <a:rPr lang="zh-CN" altLang="zh-CN" dirty="0">
                <a:solidFill>
                  <a:srgbClr val="C00000"/>
                </a:solidFill>
              </a:rPr>
              <a:t>如何精化和分析软件需求</a:t>
            </a:r>
            <a:r>
              <a:rPr lang="zh-CN" altLang="en-US" dirty="0">
                <a:solidFill>
                  <a:srgbClr val="C00000"/>
                </a:solidFill>
              </a:rPr>
              <a:t>？</a:t>
            </a:r>
            <a:endParaRPr lang="en-US" altLang="zh-CN" dirty="0">
              <a:solidFill>
                <a:srgbClr val="C00000"/>
              </a:solidFill>
            </a:endParaRPr>
          </a:p>
          <a:p>
            <a:pPr lvl="1"/>
            <a:r>
              <a:rPr lang="zh-CN" altLang="zh-CN" dirty="0"/>
              <a:t>循序渐进地获得软件需求细节，进而逐步得到详细的软件需求</a:t>
            </a:r>
            <a:endParaRPr lang="en-US" altLang="zh-CN" dirty="0"/>
          </a:p>
          <a:p>
            <a:pPr lvl="1"/>
            <a:endParaRPr lang="en-US" altLang="zh-CN" dirty="0"/>
          </a:p>
          <a:p>
            <a:r>
              <a:rPr lang="zh-CN" altLang="zh-CN" dirty="0"/>
              <a:t>提供</a:t>
            </a:r>
            <a:r>
              <a:rPr lang="zh-CN" altLang="zh-CN" dirty="0">
                <a:solidFill>
                  <a:srgbClr val="C00000"/>
                </a:solidFill>
              </a:rPr>
              <a:t>策略和手段</a:t>
            </a:r>
            <a:endParaRPr lang="en-US" altLang="zh-CN" dirty="0">
              <a:solidFill>
                <a:srgbClr val="C00000"/>
              </a:solidFill>
            </a:endParaRPr>
          </a:p>
          <a:p>
            <a:pPr lvl="1"/>
            <a:r>
              <a:rPr lang="zh-CN" altLang="zh-CN" dirty="0"/>
              <a:t>指导一步步地精化和分析软件需求</a:t>
            </a:r>
            <a:endParaRPr lang="en-US" altLang="zh-CN" dirty="0"/>
          </a:p>
          <a:p>
            <a:pPr lvl="1"/>
            <a:r>
              <a:rPr lang="zh-CN" altLang="zh-CN" dirty="0"/>
              <a:t>建立准确和一致的软件需求模型</a:t>
            </a:r>
            <a:endParaRPr lang="en-US" altLang="zh-CN" dirty="0"/>
          </a:p>
          <a:p>
            <a:pPr lvl="1"/>
            <a:r>
              <a:rPr lang="zh-CN" altLang="zh-CN" dirty="0"/>
              <a:t>防止漏掉重要的软件需求</a:t>
            </a:r>
            <a:endParaRPr lang="en-US" altLang="zh-CN" dirty="0"/>
          </a:p>
          <a:p>
            <a:pPr lvl="1"/>
            <a:r>
              <a:rPr lang="zh-CN" altLang="zh-CN" dirty="0"/>
              <a:t>发现并解决其中的问题和存在的缺陷，以保证软件需求的质量</a:t>
            </a:r>
            <a:endParaRPr lang="zh-CN" altLang="en-US"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软件</a:t>
            </a:r>
            <a:r>
              <a:rPr lang="zh-CN" altLang="zh-CN" dirty="0"/>
              <a:t>需求工程师</a:t>
            </a:r>
            <a:endParaRPr lang="zh-CN" altLang="en-US" dirty="0"/>
          </a:p>
        </p:txBody>
      </p:sp>
      <p:sp>
        <p:nvSpPr>
          <p:cNvPr id="5" name="内容占位符 4"/>
          <p:cNvSpPr>
            <a:spLocks noGrp="1"/>
          </p:cNvSpPr>
          <p:nvPr>
            <p:ph idx="1"/>
          </p:nvPr>
        </p:nvSpPr>
        <p:spPr>
          <a:xfrm>
            <a:off x="539750" y="1125538"/>
            <a:ext cx="10920052" cy="5040312"/>
          </a:xfrm>
        </p:spPr>
        <p:txBody>
          <a:bodyPr/>
          <a:lstStyle/>
          <a:p>
            <a:r>
              <a:rPr lang="zh-CN" altLang="zh-CN" dirty="0"/>
              <a:t>负责需求工程的</a:t>
            </a:r>
            <a:r>
              <a:rPr lang="zh-CN" altLang="zh-CN" dirty="0">
                <a:solidFill>
                  <a:srgbClr val="C00000"/>
                </a:solidFill>
              </a:rPr>
              <a:t>各项工作</a:t>
            </a:r>
            <a:endParaRPr lang="en-US" altLang="zh-CN" dirty="0">
              <a:solidFill>
                <a:srgbClr val="C00000"/>
              </a:solidFill>
            </a:endParaRPr>
          </a:p>
          <a:p>
            <a:pPr lvl="1"/>
            <a:r>
              <a:rPr lang="zh-CN" altLang="zh-CN" dirty="0"/>
              <a:t>与用户和客户的沟通、导出和构思软件需求、协商需求问题或解决冲突、建立软件需求模型、撰写软件需求文档等</a:t>
            </a:r>
            <a:endParaRPr lang="en-US" altLang="zh-CN" dirty="0"/>
          </a:p>
          <a:p>
            <a:r>
              <a:rPr lang="zh-CN" altLang="zh-CN" dirty="0"/>
              <a:t>须具备多方面知识、技能和素质</a:t>
            </a:r>
            <a:r>
              <a:rPr lang="zh-CN" altLang="en-US" dirty="0"/>
              <a:t>，</a:t>
            </a:r>
            <a:r>
              <a:rPr lang="zh-CN" altLang="zh-CN" dirty="0"/>
              <a:t>应既是</a:t>
            </a:r>
            <a:r>
              <a:rPr lang="zh-CN" altLang="zh-CN" dirty="0">
                <a:solidFill>
                  <a:srgbClr val="C00000"/>
                </a:solidFill>
              </a:rPr>
              <a:t>专才</a:t>
            </a:r>
            <a:r>
              <a:rPr lang="zh-CN" altLang="zh-CN" dirty="0"/>
              <a:t>，也是</a:t>
            </a:r>
            <a:r>
              <a:rPr lang="zh-CN" altLang="zh-CN" dirty="0">
                <a:solidFill>
                  <a:srgbClr val="C00000"/>
                </a:solidFill>
              </a:rPr>
              <a:t>通才</a:t>
            </a:r>
            <a:endParaRPr lang="en-US" altLang="zh-CN" dirty="0">
              <a:solidFill>
                <a:srgbClr val="C00000"/>
              </a:solidFill>
            </a:endParaRPr>
          </a:p>
          <a:p>
            <a:pPr lvl="1"/>
            <a:r>
              <a:rPr lang="zh-CN" altLang="zh-CN" dirty="0"/>
              <a:t>软件工程</a:t>
            </a:r>
            <a:r>
              <a:rPr lang="zh-CN" altLang="en-US" dirty="0"/>
              <a:t>、</a:t>
            </a:r>
            <a:r>
              <a:rPr lang="zh-CN" altLang="zh-CN" dirty="0"/>
              <a:t>需求工程</a:t>
            </a:r>
            <a:r>
              <a:rPr lang="zh-CN" altLang="en-US" dirty="0"/>
              <a:t>、业务领域</a:t>
            </a:r>
            <a:r>
              <a:rPr lang="zh-CN" altLang="zh-CN" dirty="0"/>
              <a:t>的知识</a:t>
            </a:r>
            <a:r>
              <a:rPr lang="zh-CN" altLang="en-US" dirty="0"/>
              <a:t>，如“</a:t>
            </a:r>
            <a:r>
              <a:rPr lang="en-US" altLang="zh-CN" dirty="0"/>
              <a:t>12306</a:t>
            </a:r>
            <a:r>
              <a:rPr lang="zh-CN" altLang="en-US" dirty="0"/>
              <a:t>”软件</a:t>
            </a:r>
            <a:endParaRPr lang="en-US" altLang="zh-CN" dirty="0"/>
          </a:p>
          <a:p>
            <a:r>
              <a:rPr lang="zh-CN" altLang="zh-CN" dirty="0">
                <a:solidFill>
                  <a:srgbClr val="C00000"/>
                </a:solidFill>
              </a:rPr>
              <a:t>组织、沟通和协调</a:t>
            </a:r>
            <a:endParaRPr lang="en-US" altLang="zh-CN" dirty="0">
              <a:solidFill>
                <a:srgbClr val="C00000"/>
              </a:solidFill>
            </a:endParaRPr>
          </a:p>
          <a:p>
            <a:pPr lvl="1"/>
            <a:r>
              <a:rPr lang="zh-CN" altLang="en-US" dirty="0"/>
              <a:t>与</a:t>
            </a:r>
            <a:r>
              <a:rPr lang="zh-CN" altLang="zh-CN" dirty="0"/>
              <a:t>软件的客户、用户</a:t>
            </a:r>
            <a:r>
              <a:rPr lang="zh-CN" altLang="en-US" dirty="0"/>
              <a:t>，开展</a:t>
            </a:r>
            <a:r>
              <a:rPr lang="zh-CN" altLang="zh-CN" dirty="0"/>
              <a:t>讨论、交流和评审</a:t>
            </a:r>
            <a:endParaRPr lang="en-US" altLang="zh-CN" dirty="0"/>
          </a:p>
          <a:p>
            <a:r>
              <a:rPr lang="zh-CN" altLang="zh-CN" dirty="0">
                <a:solidFill>
                  <a:srgbClr val="C00000"/>
                </a:solidFill>
              </a:rPr>
              <a:t>语言表达</a:t>
            </a:r>
          </a:p>
          <a:p>
            <a:pPr lvl="1"/>
            <a:r>
              <a:rPr lang="zh-CN" altLang="zh-CN" dirty="0"/>
              <a:t>清晰地表达需求，准确地刻画内涵，直观地建立模型</a:t>
            </a:r>
            <a:endParaRPr lang="en-US" altLang="zh-CN" dirty="0"/>
          </a:p>
          <a:p>
            <a:r>
              <a:rPr lang="zh-CN" altLang="zh-CN" dirty="0"/>
              <a:t>创新能力</a:t>
            </a:r>
            <a:endParaRPr lang="en-US" altLang="zh-CN"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normAutofit/>
          </a:bodyPr>
          <a:lstStyle/>
          <a:p>
            <a:pPr marL="514350" indent="-514350">
              <a:buFont typeface="+mj-lt"/>
              <a:buAutoNum type="arabicPeriod"/>
            </a:pPr>
            <a:r>
              <a:rPr lang="zh-CN" altLang="en-US" dirty="0">
                <a:solidFill>
                  <a:schemeClr val="bg1">
                    <a:lumMod val="75000"/>
                  </a:schemeClr>
                </a:solidFill>
              </a:rPr>
              <a:t>软件需求和需求工程</a:t>
            </a:r>
            <a:endParaRPr lang="en-US" altLang="zh-CN" dirty="0">
              <a:solidFill>
                <a:schemeClr val="bg1">
                  <a:lumMod val="75000"/>
                </a:schemeClr>
              </a:solidFill>
            </a:endParaRPr>
          </a:p>
          <a:p>
            <a:pPr lvl="1"/>
            <a:r>
              <a:rPr lang="zh-CN" altLang="en-US" dirty="0">
                <a:solidFill>
                  <a:schemeClr val="bg1">
                    <a:lumMod val="75000"/>
                  </a:schemeClr>
                </a:solidFill>
              </a:rPr>
              <a:t>概念和类别、地位和作用</a:t>
            </a:r>
          </a:p>
          <a:p>
            <a:pPr lvl="1"/>
            <a:r>
              <a:rPr lang="zh-CN" altLang="en-US" dirty="0">
                <a:solidFill>
                  <a:schemeClr val="bg1">
                    <a:lumMod val="75000"/>
                  </a:schemeClr>
                </a:solidFill>
              </a:rPr>
              <a:t>任务、过程和方法学</a:t>
            </a:r>
          </a:p>
          <a:p>
            <a:pPr marL="514350" lvl="0" indent="-514350">
              <a:buFont typeface="+mj-lt"/>
              <a:buAutoNum type="arabicPeriod"/>
            </a:pPr>
            <a:r>
              <a:rPr lang="zh-CN" altLang="en-US" dirty="0">
                <a:solidFill>
                  <a:srgbClr val="C00000"/>
                </a:solidFill>
                <a:sym typeface="+mn-ea"/>
              </a:rPr>
              <a:t>面向对象需求分析方法学</a:t>
            </a:r>
            <a:endParaRPr lang="en-US" altLang="zh-CN" dirty="0">
              <a:solidFill>
                <a:srgbClr val="C00000"/>
              </a:solidFill>
              <a:sym typeface="+mn-ea"/>
            </a:endParaRPr>
          </a:p>
          <a:p>
            <a:pPr lvl="1"/>
            <a:r>
              <a:rPr lang="zh-CN" altLang="en-US" dirty="0">
                <a:solidFill>
                  <a:srgbClr val="C00000"/>
                </a:solidFill>
                <a:sym typeface="+mn-ea"/>
              </a:rPr>
              <a:t>思想、语言、步骤、策略</a:t>
            </a:r>
            <a:endParaRPr lang="en-US" altLang="zh-CN" dirty="0">
              <a:solidFill>
                <a:srgbClr val="C00000"/>
              </a:solidFill>
              <a:sym typeface="+mn-ea"/>
            </a:endParaRPr>
          </a:p>
          <a:p>
            <a:pPr lvl="1"/>
            <a:r>
              <a:rPr lang="zh-CN" altLang="en-US" dirty="0">
                <a:solidFill>
                  <a:srgbClr val="C00000"/>
                </a:solidFill>
                <a:sym typeface="+mn-ea"/>
              </a:rPr>
              <a:t>需求工程的</a:t>
            </a:r>
            <a:r>
              <a:rPr lang="en-US" altLang="zh-CN" dirty="0">
                <a:solidFill>
                  <a:srgbClr val="C00000"/>
                </a:solidFill>
                <a:sym typeface="+mn-ea"/>
              </a:rPr>
              <a:t>CASE</a:t>
            </a:r>
            <a:r>
              <a:rPr lang="zh-CN" altLang="en-US" dirty="0">
                <a:solidFill>
                  <a:srgbClr val="C00000"/>
                </a:solidFill>
                <a:sym typeface="+mn-ea"/>
              </a:rPr>
              <a:t>工具</a:t>
            </a:r>
            <a:endParaRPr lang="en-US" altLang="zh-CN" dirty="0">
              <a:solidFill>
                <a:srgbClr val="C00000"/>
              </a:solidFill>
              <a:sym typeface="+mn-ea"/>
            </a:endParaRPr>
          </a:p>
          <a:p>
            <a:pPr marL="514350" lvl="0" indent="-514350">
              <a:buFont typeface="+mj-lt"/>
              <a:buAutoNum type="arabicPeriod"/>
            </a:pPr>
            <a:r>
              <a:rPr lang="zh-CN" altLang="en-US" dirty="0">
                <a:sym typeface="+mn-ea"/>
              </a:rPr>
              <a:t>需求工程的输出和评审</a:t>
            </a:r>
          </a:p>
          <a:p>
            <a:pPr lvl="1"/>
            <a:r>
              <a:rPr lang="zh-CN" altLang="en-US" dirty="0"/>
              <a:t>输出制品、需求缺陷和需求评审</a:t>
            </a:r>
          </a:p>
          <a:p>
            <a:pPr lvl="1"/>
            <a:r>
              <a:rPr lang="zh-CN" altLang="en-US" dirty="0">
                <a:sym typeface="+mn-ea"/>
              </a:rPr>
              <a:t>软件需求</a:t>
            </a:r>
            <a:r>
              <a:rPr lang="zh-CN" altLang="en-US" dirty="0"/>
              <a:t>变更及管理</a:t>
            </a:r>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27554" y="2684144"/>
            <a:ext cx="1800200" cy="18290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2.1 </a:t>
            </a:r>
            <a:r>
              <a:rPr lang="zh-CN" altLang="en-US" dirty="0"/>
              <a:t>基本思想（</a:t>
            </a:r>
            <a:r>
              <a:rPr lang="en-US" altLang="zh-CN" dirty="0"/>
              <a:t>1/2</a:t>
            </a:r>
            <a:r>
              <a:rPr lang="zh-CN" altLang="en-US" dirty="0"/>
              <a:t>）</a:t>
            </a:r>
          </a:p>
        </p:txBody>
      </p:sp>
      <p:sp>
        <p:nvSpPr>
          <p:cNvPr id="3" name="内容占位符 2"/>
          <p:cNvSpPr>
            <a:spLocks noGrp="1"/>
          </p:cNvSpPr>
          <p:nvPr>
            <p:ph idx="1"/>
          </p:nvPr>
        </p:nvSpPr>
        <p:spPr>
          <a:xfrm>
            <a:off x="539750" y="1125538"/>
            <a:ext cx="10920052" cy="5040312"/>
          </a:xfrm>
        </p:spPr>
        <p:txBody>
          <a:bodyPr/>
          <a:lstStyle/>
          <a:p>
            <a:r>
              <a:rPr lang="zh-CN" altLang="zh-CN" dirty="0"/>
              <a:t>现实世界（应用问题）还是计算机世界（软件系统），它们都是由多样化的</a:t>
            </a:r>
            <a:r>
              <a:rPr lang="zh-CN" altLang="zh-CN" dirty="0">
                <a:solidFill>
                  <a:srgbClr val="C00000"/>
                </a:solidFill>
              </a:rPr>
              <a:t>对象所构成</a:t>
            </a:r>
            <a:r>
              <a:rPr lang="zh-CN" altLang="zh-CN" dirty="0"/>
              <a:t>的，每个对象都有其</a:t>
            </a:r>
            <a:r>
              <a:rPr lang="zh-CN" altLang="zh-CN" dirty="0">
                <a:solidFill>
                  <a:srgbClr val="C00000"/>
                </a:solidFill>
              </a:rPr>
              <a:t>状态并可提供功能和服务</a:t>
            </a:r>
            <a:r>
              <a:rPr lang="zh-CN" altLang="zh-CN" dirty="0"/>
              <a:t>，不同对象之间通过交互来开展</a:t>
            </a:r>
            <a:r>
              <a:rPr lang="zh-CN" altLang="zh-CN" dirty="0">
                <a:solidFill>
                  <a:srgbClr val="C00000"/>
                </a:solidFill>
              </a:rPr>
              <a:t>协作</a:t>
            </a:r>
            <a:r>
              <a:rPr lang="zh-CN" altLang="en-US" dirty="0"/>
              <a:t>来</a:t>
            </a:r>
            <a:r>
              <a:rPr lang="zh-CN" altLang="zh-CN" dirty="0"/>
              <a:t>实现功能和提供服务</a:t>
            </a:r>
            <a:endParaRPr lang="en-US" altLang="zh-CN" dirty="0"/>
          </a:p>
          <a:p>
            <a:endParaRPr lang="en-US" altLang="zh-CN" dirty="0"/>
          </a:p>
          <a:p>
            <a:r>
              <a:rPr lang="zh-CN" altLang="en-US" dirty="0"/>
              <a:t>示例：</a:t>
            </a:r>
            <a:r>
              <a:rPr lang="zh-CN" altLang="zh-CN" dirty="0"/>
              <a:t>“空巢老人看护</a:t>
            </a:r>
            <a:r>
              <a:rPr lang="zh-CN" altLang="en-US" dirty="0"/>
              <a:t>软件</a:t>
            </a:r>
            <a:r>
              <a:rPr lang="zh-CN" altLang="zh-CN" dirty="0"/>
              <a:t>”</a:t>
            </a:r>
            <a:endParaRPr lang="en-US" altLang="zh-CN" dirty="0"/>
          </a:p>
          <a:p>
            <a:pPr lvl="1"/>
            <a:r>
              <a:rPr lang="zh-CN" altLang="zh-CN" dirty="0"/>
              <a:t>机器人就是一个对象，它可处于不同的状态（如空闲、运行、故障等），并可提供诸如获取视频和图像信息、播放语音、向前运动、先后运动等一系列的功能</a:t>
            </a:r>
            <a:endParaRPr lang="zh-CN" altLang="en-US" dirty="0"/>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基本思想（</a:t>
            </a:r>
            <a:r>
              <a:rPr lang="en-US" altLang="zh-CN" dirty="0"/>
              <a:t>2/2</a:t>
            </a:r>
            <a:r>
              <a:rPr lang="zh-CN" altLang="en-US" dirty="0"/>
              <a:t>）</a:t>
            </a:r>
          </a:p>
        </p:txBody>
      </p:sp>
      <p:sp>
        <p:nvSpPr>
          <p:cNvPr id="3" name="内容占位符 2"/>
          <p:cNvSpPr>
            <a:spLocks noGrp="1"/>
          </p:cNvSpPr>
          <p:nvPr>
            <p:ph idx="1"/>
          </p:nvPr>
        </p:nvSpPr>
        <p:spPr>
          <a:xfrm>
            <a:off x="539750" y="1125538"/>
            <a:ext cx="10920052" cy="5040312"/>
          </a:xfrm>
        </p:spPr>
        <p:txBody>
          <a:bodyPr/>
          <a:lstStyle/>
          <a:p>
            <a:r>
              <a:rPr lang="zh-CN" altLang="zh-CN" dirty="0"/>
              <a:t>面向对象软件工程提供对象、类、属性、操作、消息、继承等</a:t>
            </a:r>
            <a:r>
              <a:rPr lang="zh-CN" altLang="zh-CN" dirty="0">
                <a:solidFill>
                  <a:srgbClr val="C00000"/>
                </a:solidFill>
              </a:rPr>
              <a:t>概念</a:t>
            </a:r>
            <a:r>
              <a:rPr lang="zh-CN" altLang="zh-CN" dirty="0"/>
              <a:t>来抽象表示现实世界的应用，分析其软件</a:t>
            </a:r>
            <a:r>
              <a:rPr lang="zh-CN" altLang="zh-CN" dirty="0">
                <a:solidFill>
                  <a:srgbClr val="C00000"/>
                </a:solidFill>
              </a:rPr>
              <a:t>需求特征</a:t>
            </a:r>
            <a:r>
              <a:rPr lang="zh-CN" altLang="zh-CN" dirty="0"/>
              <a:t>，建立起软件</a:t>
            </a:r>
            <a:r>
              <a:rPr lang="zh-CN" altLang="zh-CN" dirty="0">
                <a:solidFill>
                  <a:srgbClr val="C00000"/>
                </a:solidFill>
              </a:rPr>
              <a:t>需求模型</a:t>
            </a:r>
            <a:r>
              <a:rPr lang="zh-CN" altLang="zh-CN" dirty="0"/>
              <a:t>，描述</a:t>
            </a:r>
            <a:r>
              <a:rPr lang="zh-CN" altLang="zh-CN" dirty="0">
                <a:solidFill>
                  <a:srgbClr val="C00000"/>
                </a:solidFill>
              </a:rPr>
              <a:t>软件需求</a:t>
            </a:r>
            <a:endParaRPr lang="en-US" altLang="zh-CN" dirty="0">
              <a:solidFill>
                <a:srgbClr val="C00000"/>
              </a:solidFill>
            </a:endParaRPr>
          </a:p>
          <a:p>
            <a:pPr lvl="1"/>
            <a:r>
              <a:rPr lang="zh-CN" altLang="zh-CN" dirty="0"/>
              <a:t>基于类、包、关联等概念来分析应用系统的构成</a:t>
            </a:r>
            <a:endParaRPr lang="en-US" altLang="zh-CN" dirty="0"/>
          </a:p>
          <a:p>
            <a:pPr lvl="1"/>
            <a:r>
              <a:rPr lang="zh-CN" altLang="zh-CN" dirty="0"/>
              <a:t>借助类的方法等概念来描述对象所具有的行为</a:t>
            </a:r>
            <a:endParaRPr lang="en-US" altLang="zh-CN" dirty="0"/>
          </a:p>
          <a:p>
            <a:pPr lvl="1"/>
            <a:r>
              <a:rPr lang="zh-CN" altLang="zh-CN" dirty="0"/>
              <a:t>利用对象间的消息传递等概念来分析多个不同对象如何通过协作来实现应用功能的。</a:t>
            </a:r>
            <a:endParaRPr lang="en-US" altLang="zh-CN" dirty="0"/>
          </a:p>
          <a:p>
            <a:r>
              <a:rPr lang="zh-CN" altLang="zh-CN" dirty="0"/>
              <a:t>面向对象需求分析方法学还提供了</a:t>
            </a:r>
            <a:r>
              <a:rPr lang="zh-CN" altLang="zh-CN" dirty="0">
                <a:solidFill>
                  <a:srgbClr val="C00000"/>
                </a:solidFill>
              </a:rPr>
              <a:t>可视化的建模语言</a:t>
            </a:r>
            <a:r>
              <a:rPr lang="zh-CN" altLang="zh-CN" dirty="0"/>
              <a:t>，帮助需求工程师建立多视点的软件需求模型</a:t>
            </a:r>
            <a:endParaRPr lang="en-US" altLang="zh-CN" dirty="0"/>
          </a:p>
          <a:p>
            <a:pPr lvl="1"/>
            <a:r>
              <a:rPr lang="zh-CN" altLang="zh-CN" dirty="0"/>
              <a:t>如用例模型、交互模型、分析类模型等等</a:t>
            </a:r>
            <a:endParaRPr lang="zh-CN" altLang="en-US" dirty="0"/>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550590" y="8620"/>
            <a:ext cx="10909212" cy="707886"/>
          </a:xfrm>
        </p:spPr>
        <p:txBody>
          <a:bodyPr/>
          <a:lstStyle/>
          <a:p>
            <a:r>
              <a:rPr lang="en-US" altLang="zh-CN" dirty="0"/>
              <a:t>2.2 </a:t>
            </a:r>
            <a:r>
              <a:rPr lang="zh-CN" altLang="en-US" dirty="0"/>
              <a:t>面向对象的核心概念</a:t>
            </a:r>
          </a:p>
        </p:txBody>
      </p:sp>
      <p:sp>
        <p:nvSpPr>
          <p:cNvPr id="3" name="内容占位符 2"/>
          <p:cNvSpPr>
            <a:spLocks noGrp="1"/>
          </p:cNvSpPr>
          <p:nvPr>
            <p:ph idx="1"/>
          </p:nvPr>
        </p:nvSpPr>
        <p:spPr>
          <a:xfrm>
            <a:off x="539750" y="1125538"/>
            <a:ext cx="10920052" cy="5040312"/>
          </a:xfrm>
        </p:spPr>
        <p:txBody>
          <a:bodyPr/>
          <a:lstStyle/>
          <a:p>
            <a:r>
              <a:rPr lang="zh-CN" altLang="en-US" dirty="0"/>
              <a:t>对象 </a:t>
            </a:r>
            <a:r>
              <a:rPr lang="en-US" altLang="zh-CN" dirty="0"/>
              <a:t>(Object)</a:t>
            </a:r>
          </a:p>
          <a:p>
            <a:r>
              <a:rPr lang="zh-CN" altLang="en-US" dirty="0"/>
              <a:t>类 </a:t>
            </a:r>
            <a:r>
              <a:rPr lang="en-US" altLang="zh-CN" dirty="0"/>
              <a:t>(Class)</a:t>
            </a:r>
          </a:p>
          <a:p>
            <a:r>
              <a:rPr lang="zh-CN" altLang="en-US" dirty="0"/>
              <a:t>继承 </a:t>
            </a:r>
            <a:r>
              <a:rPr lang="en-US" altLang="zh-CN" dirty="0"/>
              <a:t>(Inheritance)</a:t>
            </a:r>
          </a:p>
          <a:p>
            <a:r>
              <a:rPr lang="zh-CN" altLang="en-US" dirty="0"/>
              <a:t>多态 </a:t>
            </a:r>
            <a:r>
              <a:rPr lang="en-US" altLang="zh-CN" dirty="0"/>
              <a:t>(Polymorphism)</a:t>
            </a:r>
          </a:p>
          <a:p>
            <a:r>
              <a:rPr lang="zh-CN" altLang="zh-CN" dirty="0"/>
              <a:t>覆盖（</a:t>
            </a:r>
            <a:r>
              <a:rPr lang="en-US" altLang="zh-CN" dirty="0"/>
              <a:t>Override</a:t>
            </a:r>
            <a:r>
              <a:rPr lang="zh-CN" altLang="zh-CN" dirty="0"/>
              <a:t>）</a:t>
            </a:r>
            <a:endParaRPr lang="en-US" altLang="zh-CN" dirty="0"/>
          </a:p>
          <a:p>
            <a:r>
              <a:rPr lang="zh-CN" altLang="zh-CN" dirty="0"/>
              <a:t>重载</a:t>
            </a:r>
            <a:r>
              <a:rPr lang="en-US" altLang="zh-CN" dirty="0"/>
              <a:t>(Overload)</a:t>
            </a:r>
          </a:p>
          <a:p>
            <a:r>
              <a:rPr lang="zh-CN" altLang="en-US" dirty="0"/>
              <a:t>消息 </a:t>
            </a:r>
            <a:r>
              <a:rPr lang="en-US" altLang="zh-CN" dirty="0"/>
              <a:t>(Message)</a:t>
            </a:r>
          </a:p>
          <a:p>
            <a:r>
              <a:rPr lang="zh-CN" altLang="en-US" dirty="0"/>
              <a:t>聚合 </a:t>
            </a:r>
            <a:r>
              <a:rPr lang="en-US" altLang="zh-CN" dirty="0"/>
              <a:t>(Aggregation)</a:t>
            </a:r>
            <a:r>
              <a:rPr lang="zh-CN" altLang="en-US" dirty="0"/>
              <a:t>和组合</a:t>
            </a:r>
            <a:r>
              <a:rPr lang="en-US" altLang="zh-CN" dirty="0"/>
              <a:t>(Composition)</a:t>
            </a:r>
            <a:endParaRPr lang="zh-CN" altLang="en-US" dirty="0"/>
          </a:p>
          <a:p>
            <a:endParaRPr lang="zh-CN" altLang="en-US" dirty="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对象</a:t>
            </a:r>
            <a:r>
              <a:rPr lang="en-US" altLang="zh-CN" dirty="0"/>
              <a:t>(Object)</a:t>
            </a:r>
            <a:endParaRPr lang="zh-CN" altLang="en-US" dirty="0"/>
          </a:p>
        </p:txBody>
      </p:sp>
      <p:sp>
        <p:nvSpPr>
          <p:cNvPr id="2" name="内容占位符 1"/>
          <p:cNvSpPr>
            <a:spLocks noGrp="1"/>
          </p:cNvSpPr>
          <p:nvPr>
            <p:ph idx="1"/>
          </p:nvPr>
        </p:nvSpPr>
        <p:spPr/>
        <p:txBody>
          <a:bodyPr>
            <a:normAutofit/>
          </a:bodyPr>
          <a:lstStyle/>
          <a:p>
            <a:r>
              <a:rPr lang="zh-CN" altLang="en-US" dirty="0">
                <a:solidFill>
                  <a:srgbClr val="C00000"/>
                </a:solidFill>
              </a:rPr>
              <a:t>个体或者事物</a:t>
            </a:r>
            <a:r>
              <a:rPr lang="zh-CN" altLang="en-US" dirty="0"/>
              <a:t>抽象表示</a:t>
            </a:r>
          </a:p>
          <a:p>
            <a:pPr lvl="1"/>
            <a:r>
              <a:rPr lang="zh-CN" altLang="en-US" dirty="0"/>
              <a:t>现实世界和计算机世界</a:t>
            </a:r>
          </a:p>
          <a:p>
            <a:pPr lvl="1"/>
            <a:r>
              <a:rPr lang="zh-CN" altLang="en-US" dirty="0"/>
              <a:t>应用领域对象、软件实体</a:t>
            </a:r>
          </a:p>
          <a:p>
            <a:r>
              <a:rPr lang="zh-CN" altLang="en-US" dirty="0"/>
              <a:t>对象的</a:t>
            </a:r>
            <a:r>
              <a:rPr lang="zh-CN" altLang="en-US" dirty="0">
                <a:solidFill>
                  <a:srgbClr val="C00000"/>
                </a:solidFill>
              </a:rPr>
              <a:t>属性和操作</a:t>
            </a:r>
            <a:endParaRPr lang="zh-CN" altLang="en-US" dirty="0"/>
          </a:p>
          <a:p>
            <a:pPr lvl="1"/>
            <a:r>
              <a:rPr lang="zh-CN" altLang="en-US" dirty="0"/>
              <a:t>属性</a:t>
            </a:r>
            <a:r>
              <a:rPr lang="en-US" altLang="zh-CN" dirty="0"/>
              <a:t>(Attribute)</a:t>
            </a:r>
            <a:r>
              <a:rPr lang="zh-CN" altLang="en-US" dirty="0"/>
              <a:t>：对象的性质，其值定义了对象状态</a:t>
            </a:r>
          </a:p>
          <a:p>
            <a:pPr lvl="1"/>
            <a:r>
              <a:rPr lang="zh-CN" altLang="en-US" dirty="0"/>
              <a:t>操作</a:t>
            </a:r>
            <a:r>
              <a:rPr lang="en-US" altLang="zh-CN" dirty="0"/>
              <a:t>(Operation)</a:t>
            </a:r>
            <a:r>
              <a:rPr lang="zh-CN" altLang="en-US" dirty="0"/>
              <a:t>：也称方法，对象行为，表示对象提供的服务</a:t>
            </a:r>
            <a:endParaRPr lang="en-US" altLang="zh-CN" dirty="0"/>
          </a:p>
          <a:p>
            <a:r>
              <a:rPr lang="zh-CN" altLang="en-US" dirty="0"/>
              <a:t>示例</a:t>
            </a:r>
            <a:endParaRPr lang="en-US" altLang="zh-CN" dirty="0"/>
          </a:p>
          <a:p>
            <a:pPr lvl="1"/>
            <a:r>
              <a:rPr lang="zh-CN" altLang="zh-CN" dirty="0"/>
              <a:t>用对象表示应用领域的一个事物（如</a:t>
            </a:r>
            <a:r>
              <a:rPr lang="en-US" altLang="zh-CN" dirty="0"/>
              <a:t>NAO</a:t>
            </a:r>
            <a:r>
              <a:rPr lang="zh-CN" altLang="zh-CN" dirty="0"/>
              <a:t>机器人），也可以用它来表示在计算机软件中的某个运行元素或单元（如运行实例）</a:t>
            </a:r>
            <a:endParaRPr lang="zh-CN" altLang="en-US" dirty="0"/>
          </a:p>
        </p:txBody>
      </p:sp>
      <p:sp>
        <p:nvSpPr>
          <p:cNvPr id="6" name="矩形 5"/>
          <p:cNvSpPr/>
          <p:nvPr/>
        </p:nvSpPr>
        <p:spPr>
          <a:xfrm>
            <a:off x="7931410" y="1125538"/>
            <a:ext cx="3528392" cy="1367358"/>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solidFill>
                  <a:schemeClr val="lt1"/>
                </a:solidFill>
                <a:latin typeface="微软雅黑" panose="020B0503020204020204" charset="-122"/>
                <a:ea typeface="微软雅黑" panose="020B0503020204020204" charset="-122"/>
              </a:rPr>
              <a:t>对象是具体、有意义的、</a:t>
            </a:r>
            <a:r>
              <a:rPr lang="zh-CN" altLang="en-US" sz="2800" dirty="0">
                <a:latin typeface="微软雅黑" panose="020B0503020204020204" charset="-122"/>
                <a:ea typeface="微软雅黑" panose="020B0503020204020204" charset="-122"/>
              </a:rPr>
              <a:t>存在的实体</a:t>
            </a:r>
            <a:endParaRPr lang="zh-CN" altLang="en-US" sz="2800" dirty="0">
              <a:solidFill>
                <a:schemeClr val="lt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flipH="1">
            <a:off x="3898654" y="1638301"/>
            <a:ext cx="22860" cy="4311015"/>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5" name="标题 4"/>
          <p:cNvSpPr>
            <a:spLocks noGrp="1"/>
          </p:cNvSpPr>
          <p:nvPr>
            <p:ph type="title"/>
          </p:nvPr>
        </p:nvSpPr>
        <p:spPr/>
        <p:txBody>
          <a:bodyPr/>
          <a:lstStyle/>
          <a:p>
            <a:r>
              <a:rPr lang="en-US" altLang="zh-CN" dirty="0"/>
              <a:t>1.1 </a:t>
            </a:r>
            <a:r>
              <a:rPr lang="zh-CN" altLang="en-US" dirty="0"/>
              <a:t>软件开发的本质（</a:t>
            </a:r>
            <a:r>
              <a:rPr lang="en-US" altLang="zh-CN" dirty="0"/>
              <a:t>1/2</a:t>
            </a:r>
            <a:r>
              <a:rPr lang="zh-CN" altLang="en-US" dirty="0"/>
              <a:t>）</a:t>
            </a:r>
          </a:p>
        </p:txBody>
      </p:sp>
      <p:sp>
        <p:nvSpPr>
          <p:cNvPr id="11" name="左右箭头 10"/>
          <p:cNvSpPr/>
          <p:nvPr/>
        </p:nvSpPr>
        <p:spPr>
          <a:xfrm>
            <a:off x="3283201" y="3077620"/>
            <a:ext cx="1254031" cy="699104"/>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6" name="组合 5"/>
          <p:cNvGrpSpPr/>
          <p:nvPr/>
        </p:nvGrpSpPr>
        <p:grpSpPr>
          <a:xfrm>
            <a:off x="1022546" y="2342956"/>
            <a:ext cx="2215280" cy="2701854"/>
            <a:chOff x="323528" y="2258388"/>
            <a:chExt cx="2215280" cy="2701854"/>
          </a:xfrm>
        </p:grpSpPr>
        <p:pic>
          <p:nvPicPr>
            <p:cNvPr id="11266" name="Picture 2" descr="C:\Program Files\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7173" y="2258388"/>
              <a:ext cx="897731" cy="9167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Program Files\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3142100"/>
              <a:ext cx="897731" cy="9167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Program Files\Microsoft Office\MEDIA\CAGCAT10\j019538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1077" y="3235493"/>
              <a:ext cx="897731" cy="916781"/>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C:\Program Files\Microsoft Office\MEDIA\CAGCAT10\j0292020.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4073274"/>
              <a:ext cx="934517" cy="886968"/>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矩形 16"/>
          <p:cNvSpPr/>
          <p:nvPr/>
        </p:nvSpPr>
        <p:spPr>
          <a:xfrm>
            <a:off x="298785" y="1160749"/>
            <a:ext cx="3240459" cy="960788"/>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solidFill>
                  <a:schemeClr val="lt1"/>
                </a:solidFill>
                <a:latin typeface="微软雅黑" panose="020B0503020204020204" charset="-122"/>
                <a:ea typeface="微软雅黑" panose="020B0503020204020204" charset="-122"/>
                <a:sym typeface="+mn-ea"/>
              </a:rPr>
              <a:t>领域相关</a:t>
            </a:r>
          </a:p>
        </p:txBody>
      </p:sp>
      <p:sp>
        <p:nvSpPr>
          <p:cNvPr id="21" name="矩形 20"/>
          <p:cNvSpPr/>
          <p:nvPr/>
        </p:nvSpPr>
        <p:spPr>
          <a:xfrm>
            <a:off x="4475249" y="1160748"/>
            <a:ext cx="2448272" cy="960788"/>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solidFill>
                  <a:schemeClr val="lt1"/>
                </a:solidFill>
                <a:latin typeface="微软雅黑" panose="020B0503020204020204" charset="-122"/>
                <a:ea typeface="微软雅黑" panose="020B0503020204020204" charset="-122"/>
                <a:sym typeface="+mn-ea"/>
              </a:rPr>
              <a:t>技术相关</a:t>
            </a:r>
          </a:p>
        </p:txBody>
      </p:sp>
      <p:pic>
        <p:nvPicPr>
          <p:cNvPr id="11269" name="Picture 5" descr="C:\Program Files\Microsoft Office\MEDIA\CAGCAT10\j0196374.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5725" y="2655741"/>
            <a:ext cx="1724025" cy="1809750"/>
          </a:xfrm>
          <a:prstGeom prst="rect">
            <a:avLst/>
          </a:prstGeom>
          <a:noFill/>
          <a:extLst>
            <a:ext uri="{909E8E84-426E-40DD-AFC4-6F175D3DCCD1}">
              <a14:hiddenFill xmlns:a14="http://schemas.microsoft.com/office/drawing/2010/main">
                <a:solidFill>
                  <a:srgbClr val="FFFFFF"/>
                </a:solidFill>
              </a14:hiddenFill>
            </a:ext>
          </a:extLst>
        </p:spPr>
      </p:pic>
      <p:sp>
        <p:nvSpPr>
          <p:cNvPr id="23" name="矩形 22"/>
          <p:cNvSpPr/>
          <p:nvPr/>
        </p:nvSpPr>
        <p:spPr>
          <a:xfrm>
            <a:off x="7787394" y="1160748"/>
            <a:ext cx="3024560" cy="995077"/>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solidFill>
                  <a:schemeClr val="lt1"/>
                </a:solidFill>
                <a:latin typeface="微软雅黑" panose="020B0503020204020204" charset="-122"/>
                <a:ea typeface="微软雅黑" panose="020B0503020204020204" charset="-122"/>
              </a:rPr>
              <a:t>融合需求和技术</a:t>
            </a:r>
          </a:p>
        </p:txBody>
      </p:sp>
      <p:sp>
        <p:nvSpPr>
          <p:cNvPr id="2" name="文本框 1"/>
          <p:cNvSpPr txBox="1"/>
          <p:nvPr/>
        </p:nvSpPr>
        <p:spPr>
          <a:xfrm>
            <a:off x="3127764" y="4066540"/>
            <a:ext cx="1564640" cy="954107"/>
          </a:xfrm>
          <a:prstGeom prst="rect">
            <a:avLst/>
          </a:prstGeom>
          <a:noFill/>
        </p:spPr>
        <p:txBody>
          <a:bodyPr wrap="square" rtlCol="0">
            <a:spAutoFit/>
          </a:bodyPr>
          <a:lstStyle/>
          <a:p>
            <a:pPr algn="ctr"/>
            <a:r>
              <a:rPr lang="zh-CN" altLang="en-US" sz="2800">
                <a:solidFill>
                  <a:srgbClr val="C00000"/>
                </a:solidFill>
                <a:latin typeface="微软雅黑" panose="020B0503020204020204" charset="-122"/>
                <a:ea typeface="微软雅黑" panose="020B0503020204020204" charset="-122"/>
              </a:rPr>
              <a:t>期望和要求</a:t>
            </a:r>
          </a:p>
        </p:txBody>
      </p:sp>
      <p:sp>
        <p:nvSpPr>
          <p:cNvPr id="10" name="文本框 9"/>
          <p:cNvSpPr txBox="1"/>
          <p:nvPr/>
        </p:nvSpPr>
        <p:spPr>
          <a:xfrm>
            <a:off x="6741231" y="4020652"/>
            <a:ext cx="1202055" cy="954107"/>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解决方案</a:t>
            </a:r>
          </a:p>
        </p:txBody>
      </p:sp>
      <p:sp>
        <p:nvSpPr>
          <p:cNvPr id="14" name="文本框 13"/>
          <p:cNvSpPr txBox="1"/>
          <p:nvPr/>
        </p:nvSpPr>
        <p:spPr>
          <a:xfrm>
            <a:off x="298785" y="5421311"/>
            <a:ext cx="2948334" cy="523220"/>
          </a:xfrm>
          <a:prstGeom prst="rect">
            <a:avLst/>
          </a:prstGeom>
          <a:noFill/>
        </p:spPr>
        <p:txBody>
          <a:bodyPr wrap="square" rtlCol="0" anchor="t">
            <a:spAutoFit/>
          </a:bodyPr>
          <a:lstStyle>
            <a:defPPr>
              <a:defRPr lang="en-US"/>
            </a:defPPr>
            <a:lvl1pPr algn="ctr">
              <a:defRPr sz="2800">
                <a:solidFill>
                  <a:schemeClr val="tx1"/>
                </a:solidFill>
                <a:latin typeface="微软雅黑" panose="020B0503020204020204" charset="-122"/>
                <a:ea typeface="微软雅黑" panose="020B0503020204020204" charset="-122"/>
              </a:defRPr>
            </a:lvl1pPr>
          </a:lstStyle>
          <a:p>
            <a:r>
              <a:rPr lang="zh-CN" altLang="en-US" dirty="0">
                <a:sym typeface="+mn-ea"/>
              </a:rPr>
              <a:t>软件利益相关方</a:t>
            </a:r>
          </a:p>
        </p:txBody>
      </p:sp>
      <p:sp>
        <p:nvSpPr>
          <p:cNvPr id="15" name="文本框 14"/>
          <p:cNvSpPr txBox="1"/>
          <p:nvPr/>
        </p:nvSpPr>
        <p:spPr>
          <a:xfrm>
            <a:off x="4184539" y="5410221"/>
            <a:ext cx="2871834" cy="523220"/>
          </a:xfrm>
          <a:prstGeom prst="rect">
            <a:avLst/>
          </a:prstGeom>
          <a:noFill/>
        </p:spPr>
        <p:txBody>
          <a:bodyPr wrap="square" rtlCol="0" anchor="t">
            <a:spAutoFit/>
          </a:bodyPr>
          <a:lstStyle>
            <a:defPPr>
              <a:defRPr lang="en-US"/>
            </a:defPPr>
            <a:lvl1pPr algn="ctr">
              <a:defRPr sz="2800">
                <a:solidFill>
                  <a:schemeClr val="tx1"/>
                </a:solidFill>
                <a:latin typeface="微软雅黑" panose="020B0503020204020204" charset="-122"/>
                <a:ea typeface="微软雅黑" panose="020B0503020204020204" charset="-122"/>
              </a:defRPr>
            </a:lvl1pPr>
          </a:lstStyle>
          <a:p>
            <a:r>
              <a:rPr lang="zh-CN" altLang="en-US" dirty="0">
                <a:sym typeface="+mn-ea"/>
              </a:rPr>
              <a:t>软件工程师</a:t>
            </a:r>
          </a:p>
        </p:txBody>
      </p:sp>
      <p:sp>
        <p:nvSpPr>
          <p:cNvPr id="16" name="文本框 15"/>
          <p:cNvSpPr txBox="1"/>
          <p:nvPr/>
        </p:nvSpPr>
        <p:spPr>
          <a:xfrm>
            <a:off x="11008396" y="3896280"/>
            <a:ext cx="902811" cy="954107"/>
          </a:xfrm>
          <a:prstGeom prst="rect">
            <a:avLst/>
          </a:prstGeom>
          <a:noFill/>
        </p:spPr>
        <p:txBody>
          <a:bodyPr wrap="square" rtlCol="0">
            <a:spAutoFit/>
          </a:bodyPr>
          <a:lstStyle>
            <a:defPPr>
              <a:defRPr lang="en-US"/>
            </a:defPPr>
            <a:lvl1pPr algn="ctr">
              <a:defRPr sz="2800">
                <a:solidFill>
                  <a:srgbClr val="C00000"/>
                </a:solidFill>
                <a:latin typeface="微软雅黑" panose="020B0503020204020204" charset="-122"/>
                <a:ea typeface="微软雅黑" panose="020B0503020204020204" charset="-122"/>
              </a:defRPr>
            </a:lvl1pPr>
          </a:lstStyle>
          <a:p>
            <a:r>
              <a:rPr lang="zh-CN" altLang="en-US" dirty="0">
                <a:sym typeface="+mn-ea"/>
              </a:rPr>
              <a:t>软件</a:t>
            </a:r>
            <a:endParaRPr lang="en-US" altLang="zh-CN" dirty="0">
              <a:sym typeface="+mn-ea"/>
            </a:endParaRPr>
          </a:p>
          <a:p>
            <a:r>
              <a:rPr lang="zh-CN" altLang="en-US" dirty="0">
                <a:sym typeface="+mn-ea"/>
              </a:rPr>
              <a:t>产品</a:t>
            </a:r>
          </a:p>
        </p:txBody>
      </p:sp>
      <p:pic>
        <p:nvPicPr>
          <p:cNvPr id="19" name="图片 18"/>
          <p:cNvPicPr>
            <a:picLocks noChangeAspect="1"/>
          </p:cNvPicPr>
          <p:nvPr/>
        </p:nvPicPr>
        <p:blipFill>
          <a:blip r:embed="rId5"/>
          <a:stretch>
            <a:fillRect/>
          </a:stretch>
        </p:blipFill>
        <p:spPr>
          <a:xfrm>
            <a:off x="4940690" y="2871471"/>
            <a:ext cx="1626235" cy="1626235"/>
          </a:xfrm>
          <a:prstGeom prst="rect">
            <a:avLst/>
          </a:prstGeom>
        </p:spPr>
      </p:pic>
      <p:cxnSp>
        <p:nvCxnSpPr>
          <p:cNvPr id="13" name="直接连接符 12"/>
          <p:cNvCxnSpPr/>
          <p:nvPr/>
        </p:nvCxnSpPr>
        <p:spPr>
          <a:xfrm flipH="1">
            <a:off x="7319399" y="1622426"/>
            <a:ext cx="22860" cy="4311015"/>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12" name="右箭头 11"/>
          <p:cNvSpPr/>
          <p:nvPr/>
        </p:nvSpPr>
        <p:spPr>
          <a:xfrm>
            <a:off x="6970383" y="3166038"/>
            <a:ext cx="938932" cy="70788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2" name="右箭头 11"/>
          <p:cNvSpPr/>
          <p:nvPr/>
        </p:nvSpPr>
        <p:spPr>
          <a:xfrm>
            <a:off x="9849750" y="3206673"/>
            <a:ext cx="938932" cy="70788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4" name="文本框 23"/>
          <p:cNvSpPr txBox="1"/>
          <p:nvPr/>
        </p:nvSpPr>
        <p:spPr>
          <a:xfrm>
            <a:off x="8139246" y="5410221"/>
            <a:ext cx="2871834" cy="523220"/>
          </a:xfrm>
          <a:prstGeom prst="rect">
            <a:avLst/>
          </a:prstGeom>
          <a:noFill/>
        </p:spPr>
        <p:txBody>
          <a:bodyPr wrap="square" rtlCol="0" anchor="t">
            <a:spAutoFit/>
          </a:bodyPr>
          <a:lstStyle>
            <a:defPPr>
              <a:defRPr lang="en-US"/>
            </a:defPPr>
            <a:lvl1pPr algn="ctr">
              <a:defRPr sz="2800">
                <a:solidFill>
                  <a:schemeClr val="tx1"/>
                </a:solidFill>
                <a:latin typeface="微软雅黑" panose="020B0503020204020204" charset="-122"/>
                <a:ea typeface="微软雅黑" panose="020B0503020204020204" charset="-122"/>
              </a:defRPr>
            </a:lvl1pPr>
          </a:lstStyle>
          <a:p>
            <a:r>
              <a:rPr lang="zh-CN" altLang="en-US" dirty="0">
                <a:sym typeface="+mn-ea"/>
              </a:rPr>
              <a:t>软件工程师</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类</a:t>
            </a:r>
            <a:r>
              <a:rPr lang="en-US" altLang="zh-CN" dirty="0"/>
              <a:t>(Class)</a:t>
            </a:r>
            <a:endParaRPr lang="zh-CN" altLang="en-US" dirty="0"/>
          </a:p>
        </p:txBody>
      </p:sp>
      <p:sp>
        <p:nvSpPr>
          <p:cNvPr id="2" name="内容占位符 1"/>
          <p:cNvSpPr>
            <a:spLocks noGrp="1"/>
          </p:cNvSpPr>
          <p:nvPr>
            <p:ph idx="1"/>
          </p:nvPr>
        </p:nvSpPr>
        <p:spPr/>
        <p:txBody>
          <a:bodyPr/>
          <a:lstStyle/>
          <a:p>
            <a:r>
              <a:rPr lang="zh-CN" altLang="en-US" dirty="0"/>
              <a:t>类是对</a:t>
            </a:r>
            <a:r>
              <a:rPr lang="zh-CN" altLang="en-US" dirty="0">
                <a:solidFill>
                  <a:srgbClr val="C00000"/>
                </a:solidFill>
              </a:rPr>
              <a:t>一组</a:t>
            </a:r>
            <a:r>
              <a:rPr lang="zh-CN" altLang="en-US" dirty="0"/>
              <a:t>具有</a:t>
            </a:r>
            <a:r>
              <a:rPr lang="zh-CN" altLang="en-US" dirty="0">
                <a:solidFill>
                  <a:srgbClr val="C00000"/>
                </a:solidFill>
              </a:rPr>
              <a:t>相同特征对象</a:t>
            </a:r>
            <a:r>
              <a:rPr lang="zh-CN" altLang="en-US" dirty="0"/>
              <a:t>的</a:t>
            </a:r>
            <a:r>
              <a:rPr lang="zh-CN" altLang="en-US" dirty="0">
                <a:solidFill>
                  <a:srgbClr val="C00000"/>
                </a:solidFill>
              </a:rPr>
              <a:t>抽象</a:t>
            </a:r>
            <a:endParaRPr lang="en-US" altLang="zh-CN" dirty="0"/>
          </a:p>
          <a:p>
            <a:pPr lvl="1"/>
            <a:r>
              <a:rPr lang="zh-CN" altLang="en-US" dirty="0"/>
              <a:t>分类、组织机制，将</a:t>
            </a:r>
            <a:r>
              <a:rPr lang="en-US" altLang="zh-CN" dirty="0" err="1"/>
              <a:t>具有相同特征的对象组织为一类</a:t>
            </a:r>
            <a:endParaRPr lang="en-US" altLang="zh-CN" dirty="0"/>
          </a:p>
          <a:p>
            <a:pPr lvl="1"/>
            <a:r>
              <a:rPr lang="zh-CN" altLang="en-US" dirty="0"/>
              <a:t>封装了属性和操作</a:t>
            </a:r>
            <a:endParaRPr lang="en-US" altLang="zh-CN" dirty="0"/>
          </a:p>
          <a:p>
            <a:r>
              <a:rPr lang="zh-CN" altLang="en-US" dirty="0">
                <a:solidFill>
                  <a:srgbClr val="C00000"/>
                </a:solidFill>
              </a:rPr>
              <a:t>对象与类的关系</a:t>
            </a:r>
            <a:endParaRPr lang="en-US" altLang="zh-CN" dirty="0"/>
          </a:p>
          <a:p>
            <a:pPr lvl="1"/>
            <a:r>
              <a:rPr lang="zh-CN" altLang="en-US" dirty="0"/>
              <a:t>对象是类的</a:t>
            </a:r>
            <a:r>
              <a:rPr lang="zh-CN" altLang="en-US" b="1" dirty="0">
                <a:solidFill>
                  <a:srgbClr val="C00000"/>
                </a:solidFill>
              </a:rPr>
              <a:t>实例</a:t>
            </a:r>
            <a:r>
              <a:rPr lang="zh-CN" altLang="en-US" dirty="0"/>
              <a:t>，类是创建对象的</a:t>
            </a:r>
            <a:r>
              <a:rPr lang="zh-CN" altLang="en-US" b="1" dirty="0">
                <a:solidFill>
                  <a:srgbClr val="C00000"/>
                </a:solidFill>
              </a:rPr>
              <a:t>模板</a:t>
            </a:r>
            <a:endParaRPr lang="en-US" altLang="zh-CN" b="1" dirty="0">
              <a:solidFill>
                <a:srgbClr val="C00000"/>
              </a:solidFill>
            </a:endParaRPr>
          </a:p>
          <a:p>
            <a:pPr lvl="1"/>
            <a:r>
              <a:rPr lang="zh-CN" altLang="en-US" dirty="0"/>
              <a:t>类是</a:t>
            </a:r>
            <a:r>
              <a:rPr lang="zh-CN" altLang="en-US" b="1" dirty="0">
                <a:solidFill>
                  <a:srgbClr val="C00000"/>
                </a:solidFill>
              </a:rPr>
              <a:t>静态的抽象</a:t>
            </a:r>
            <a:r>
              <a:rPr lang="zh-CN" altLang="en-US" dirty="0"/>
              <a:t>；对象是</a:t>
            </a:r>
            <a:r>
              <a:rPr lang="zh-CN" altLang="en-US" b="1" dirty="0">
                <a:solidFill>
                  <a:srgbClr val="C00000"/>
                </a:solidFill>
              </a:rPr>
              <a:t>动态、可运行的实体</a:t>
            </a:r>
            <a:endParaRPr lang="en-US" altLang="zh-CN" b="1" dirty="0">
              <a:solidFill>
                <a:srgbClr val="C00000"/>
              </a:solidFill>
            </a:endParaRPr>
          </a:p>
          <a:p>
            <a:endParaRPr lang="zh-CN" altLang="en-US" dirty="0"/>
          </a:p>
        </p:txBody>
      </p:sp>
      <p:sp>
        <p:nvSpPr>
          <p:cNvPr id="7"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矩形 5"/>
          <p:cNvSpPr/>
          <p:nvPr/>
        </p:nvSpPr>
        <p:spPr>
          <a:xfrm>
            <a:off x="874844" y="5783183"/>
            <a:ext cx="1481455" cy="675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latin typeface="微软雅黑" panose="020B0503020204020204" charset="-122"/>
                <a:ea typeface="微软雅黑" panose="020B0503020204020204" charset="-122"/>
                <a:cs typeface="Times New Roman" panose="02020603050405020304" pitchFamily="18" charset="0"/>
              </a:rPr>
              <a:t>老师</a:t>
            </a:r>
          </a:p>
        </p:txBody>
      </p:sp>
      <p:sp>
        <p:nvSpPr>
          <p:cNvPr id="9" name="矩形 8"/>
          <p:cNvSpPr/>
          <p:nvPr/>
        </p:nvSpPr>
        <p:spPr>
          <a:xfrm>
            <a:off x="5033940" y="5783183"/>
            <a:ext cx="2501425" cy="67564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360"/>
              </a:lnSpc>
            </a:pPr>
            <a:r>
              <a:rPr kumimoji="1" lang="zh-CN" altLang="en-US" sz="2800" u="sng"/>
              <a:t>老师</a:t>
            </a:r>
            <a:r>
              <a:rPr kumimoji="1" lang="en-US" altLang="zh-CN" sz="2800" u="sng" dirty="0"/>
              <a:t>: </a:t>
            </a:r>
            <a:r>
              <a:rPr kumimoji="1" lang="zh-CN" altLang="en-US" sz="2800" u="sng" dirty="0"/>
              <a:t>张义</a:t>
            </a:r>
          </a:p>
        </p:txBody>
      </p:sp>
      <p:sp>
        <p:nvSpPr>
          <p:cNvPr id="14" name="矩形 13"/>
          <p:cNvSpPr/>
          <p:nvPr/>
        </p:nvSpPr>
        <p:spPr>
          <a:xfrm>
            <a:off x="863203" y="4579137"/>
            <a:ext cx="1481455" cy="7950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latin typeface="微软雅黑" panose="020B0503020204020204" charset="-122"/>
                <a:ea typeface="微软雅黑" panose="020B0503020204020204" charset="-122"/>
                <a:cs typeface="Times New Roman" panose="02020603050405020304" pitchFamily="18" charset="0"/>
              </a:rPr>
              <a:t>学生</a:t>
            </a:r>
          </a:p>
        </p:txBody>
      </p:sp>
      <p:sp>
        <p:nvSpPr>
          <p:cNvPr id="15" name="矩形 14"/>
          <p:cNvSpPr/>
          <p:nvPr/>
        </p:nvSpPr>
        <p:spPr>
          <a:xfrm>
            <a:off x="5057292" y="4579137"/>
            <a:ext cx="2478073" cy="79501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360"/>
              </a:lnSpc>
            </a:pPr>
            <a:r>
              <a:rPr kumimoji="1" lang="zh-CN" altLang="en-US" sz="2800" u="sng"/>
              <a:t>学生</a:t>
            </a:r>
            <a:r>
              <a:rPr kumimoji="1" lang="en-US" altLang="zh-CN" sz="2800" u="sng" dirty="0"/>
              <a:t>: </a:t>
            </a:r>
            <a:r>
              <a:rPr kumimoji="1" lang="zh-CN" altLang="en-US" sz="2800" u="sng" dirty="0"/>
              <a:t>王宏博</a:t>
            </a:r>
          </a:p>
        </p:txBody>
      </p:sp>
      <p:sp>
        <p:nvSpPr>
          <p:cNvPr id="16" name="右箭头 15"/>
          <p:cNvSpPr/>
          <p:nvPr/>
        </p:nvSpPr>
        <p:spPr>
          <a:xfrm>
            <a:off x="3254164" y="4556790"/>
            <a:ext cx="881909" cy="67564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latin typeface="微软雅黑" panose="020B0503020204020204" charset="-122"/>
              <a:ea typeface="微软雅黑" panose="020B0503020204020204" charset="-122"/>
              <a:cs typeface="Times New Roman" panose="02020603050405020304" pitchFamily="18" charset="0"/>
            </a:endParaRPr>
          </a:p>
        </p:txBody>
      </p:sp>
      <p:sp>
        <p:nvSpPr>
          <p:cNvPr id="17" name="右箭头 15"/>
          <p:cNvSpPr/>
          <p:nvPr/>
        </p:nvSpPr>
        <p:spPr>
          <a:xfrm>
            <a:off x="3254163" y="5777426"/>
            <a:ext cx="881909" cy="67564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latin typeface="微软雅黑" panose="020B0503020204020204" charset="-122"/>
              <a:ea typeface="微软雅黑" panose="020B0503020204020204" charset="-122"/>
              <a:cs typeface="Times New Roman" panose="02020603050405020304" pitchFamily="18" charset="0"/>
            </a:endParaRPr>
          </a:p>
        </p:txBody>
      </p:sp>
    </p:spTree>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消息</a:t>
            </a:r>
            <a:r>
              <a:rPr lang="en-US" altLang="zh-CN" dirty="0"/>
              <a:t>(Message)</a:t>
            </a:r>
            <a:endParaRPr lang="zh-CN" altLang="en-US" dirty="0"/>
          </a:p>
        </p:txBody>
      </p:sp>
      <p:sp>
        <p:nvSpPr>
          <p:cNvPr id="2" name="内容占位符 1"/>
          <p:cNvSpPr>
            <a:spLocks noGrp="1"/>
          </p:cNvSpPr>
          <p:nvPr>
            <p:ph idx="1"/>
          </p:nvPr>
        </p:nvSpPr>
        <p:spPr>
          <a:xfrm>
            <a:off x="539750" y="1125538"/>
            <a:ext cx="11352100" cy="5040312"/>
          </a:xfrm>
        </p:spPr>
        <p:txBody>
          <a:bodyPr/>
          <a:lstStyle/>
          <a:p>
            <a:r>
              <a:rPr lang="zh-CN" altLang="en-US" dirty="0">
                <a:solidFill>
                  <a:srgbClr val="C00000"/>
                </a:solidFill>
              </a:rPr>
              <a:t>消息传递</a:t>
            </a:r>
            <a:r>
              <a:rPr lang="zh-CN" altLang="en-US" dirty="0"/>
              <a:t>是实现</a:t>
            </a:r>
            <a:r>
              <a:rPr lang="zh-CN" altLang="en-US" dirty="0">
                <a:solidFill>
                  <a:srgbClr val="C00000"/>
                </a:solidFill>
              </a:rPr>
              <a:t>对象间通讯和协作</a:t>
            </a:r>
            <a:r>
              <a:rPr lang="zh-CN" altLang="en-US" dirty="0"/>
              <a:t>的基本手段</a:t>
            </a:r>
            <a:endParaRPr lang="en-US" altLang="zh-CN" dirty="0"/>
          </a:p>
          <a:p>
            <a:pPr lvl="1"/>
            <a:r>
              <a:rPr lang="zh-CN" altLang="en-US" dirty="0"/>
              <a:t>一个对象向另一个对象发送消息来请求其服务</a:t>
            </a:r>
            <a:endParaRPr lang="en-US" altLang="zh-CN" dirty="0"/>
          </a:p>
          <a:p>
            <a:pPr lvl="0"/>
            <a:r>
              <a:rPr lang="zh-CN" altLang="en-US" dirty="0"/>
              <a:t>消息描述</a:t>
            </a:r>
          </a:p>
          <a:p>
            <a:pPr lvl="1"/>
            <a:r>
              <a:rPr lang="zh-CN" altLang="en-US" dirty="0"/>
              <a:t>接收对象名、操作名和参数</a:t>
            </a:r>
            <a:r>
              <a:rPr lang="en-US" altLang="zh-CN" dirty="0"/>
              <a:t>: received-obj.msg-name(para.)</a:t>
            </a:r>
          </a:p>
          <a:p>
            <a:r>
              <a:rPr lang="zh-CN" altLang="en-US" dirty="0"/>
              <a:t>消息类型</a:t>
            </a:r>
            <a:endParaRPr lang="en-US" altLang="zh-CN" dirty="0"/>
          </a:p>
          <a:p>
            <a:pPr lvl="1"/>
            <a:r>
              <a:rPr lang="zh-CN" altLang="en-US" b="1" dirty="0">
                <a:solidFill>
                  <a:srgbClr val="C00000"/>
                </a:solidFill>
              </a:rPr>
              <a:t>同步消息</a:t>
            </a:r>
            <a:r>
              <a:rPr lang="zh-CN" altLang="en-US" dirty="0"/>
              <a:t>：请求者需要等待响应者的处理结果</a:t>
            </a:r>
          </a:p>
          <a:p>
            <a:pPr lvl="1"/>
            <a:r>
              <a:rPr lang="zh-CN" altLang="en-US" b="1" dirty="0">
                <a:solidFill>
                  <a:srgbClr val="C00000"/>
                </a:solidFill>
              </a:rPr>
              <a:t>异步消息</a:t>
            </a:r>
            <a:r>
              <a:rPr lang="zh-CN" altLang="en-US" dirty="0"/>
              <a:t>：请求者发出消息后继续工作，无需等待</a:t>
            </a:r>
            <a:endParaRPr lang="en-US" altLang="zh-CN" dirty="0"/>
          </a:p>
        </p:txBody>
      </p:sp>
      <p:sp>
        <p:nvSpPr>
          <p:cNvPr id="8" name="矩形 7"/>
          <p:cNvSpPr/>
          <p:nvPr/>
        </p:nvSpPr>
        <p:spPr>
          <a:xfrm>
            <a:off x="766614" y="5336540"/>
            <a:ext cx="2252344" cy="79184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360"/>
              </a:lnSpc>
            </a:pPr>
            <a:r>
              <a:rPr kumimoji="1" lang="zh-CN" altLang="en-US" sz="2800" u="sng" dirty="0">
                <a:sym typeface="+mn-ea"/>
              </a:rPr>
              <a:t>学生:王宏博</a:t>
            </a:r>
          </a:p>
        </p:txBody>
      </p:sp>
      <p:sp>
        <p:nvSpPr>
          <p:cNvPr id="10" name="矩形 9"/>
          <p:cNvSpPr/>
          <p:nvPr/>
        </p:nvSpPr>
        <p:spPr>
          <a:xfrm>
            <a:off x="7319342" y="5336539"/>
            <a:ext cx="2736304" cy="79184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360"/>
              </a:lnSpc>
            </a:pPr>
            <a:r>
              <a:rPr kumimoji="1" lang="zh-CN" altLang="en-US" sz="2800" u="sng" dirty="0">
                <a:sym typeface="+mn-ea"/>
              </a:rPr>
              <a:t>课程注册中心</a:t>
            </a:r>
          </a:p>
        </p:txBody>
      </p:sp>
      <p:cxnSp>
        <p:nvCxnSpPr>
          <p:cNvPr id="12" name="直接箭头连接符 11"/>
          <p:cNvCxnSpPr>
            <a:stCxn id="8" idx="3"/>
            <a:endCxn id="10" idx="1"/>
          </p:cNvCxnSpPr>
          <p:nvPr/>
        </p:nvCxnSpPr>
        <p:spPr>
          <a:xfrm flipV="1">
            <a:off x="3018958" y="5732462"/>
            <a:ext cx="4300384" cy="1"/>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18958" y="5821681"/>
            <a:ext cx="4300384" cy="461665"/>
          </a:xfrm>
          <a:prstGeom prst="rect">
            <a:avLst/>
          </a:prstGeom>
          <a:noFill/>
        </p:spPr>
        <p:txBody>
          <a:bodyPr wrap="square" rtlCol="0">
            <a:spAutoFit/>
          </a:bodyPr>
          <a:lstStyle/>
          <a:p>
            <a:pPr algn="ctr"/>
            <a:r>
              <a:rPr lang="en-US" altLang="zh-CN" dirty="0" err="1">
                <a:solidFill>
                  <a:srgbClr val="C00000"/>
                </a:solidFill>
                <a:ea typeface="微软雅黑" panose="020B0503020204020204" charset="-122"/>
                <a:cs typeface="Times New Roman" panose="02020603050405020304" pitchFamily="18" charset="0"/>
              </a:rPr>
              <a:t>registerCourse</a:t>
            </a:r>
            <a:r>
              <a:rPr lang="en-US" altLang="zh-CN" dirty="0">
                <a:solidFill>
                  <a:srgbClr val="C00000"/>
                </a:solidFill>
                <a:ea typeface="微软雅黑" panose="020B0503020204020204" charset="-122"/>
                <a:cs typeface="Times New Roman" panose="02020603050405020304" pitchFamily="18" charset="0"/>
              </a:rPr>
              <a:t>(course-name)</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3258" y="3789040"/>
            <a:ext cx="5292588" cy="2655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标题 4"/>
          <p:cNvSpPr>
            <a:spLocks noGrp="1"/>
          </p:cNvSpPr>
          <p:nvPr>
            <p:ph type="title"/>
          </p:nvPr>
        </p:nvSpPr>
        <p:spPr/>
        <p:txBody>
          <a:bodyPr/>
          <a:lstStyle/>
          <a:p>
            <a:r>
              <a:rPr lang="zh-CN" altLang="en-US" dirty="0"/>
              <a:t>继承</a:t>
            </a:r>
            <a:r>
              <a:rPr lang="en-US" altLang="zh-CN" dirty="0"/>
              <a:t>(Inheritance)</a:t>
            </a:r>
            <a:endParaRPr lang="zh-CN" altLang="en-US" dirty="0"/>
          </a:p>
        </p:txBody>
      </p:sp>
      <p:sp>
        <p:nvSpPr>
          <p:cNvPr id="2" name="内容占位符 1"/>
          <p:cNvSpPr>
            <a:spLocks noGrp="1"/>
          </p:cNvSpPr>
          <p:nvPr>
            <p:ph idx="1"/>
          </p:nvPr>
        </p:nvSpPr>
        <p:spPr/>
        <p:txBody>
          <a:bodyPr/>
          <a:lstStyle/>
          <a:p>
            <a:r>
              <a:rPr lang="zh-CN" altLang="en-US" dirty="0"/>
              <a:t>表示</a:t>
            </a:r>
            <a:r>
              <a:rPr lang="zh-CN" altLang="en-US" dirty="0">
                <a:solidFill>
                  <a:srgbClr val="C00000"/>
                </a:solidFill>
              </a:rPr>
              <a:t>类与类间</a:t>
            </a:r>
            <a:r>
              <a:rPr lang="zh-CN" altLang="en-US" dirty="0"/>
              <a:t>的</a:t>
            </a:r>
            <a:r>
              <a:rPr lang="zh-CN" altLang="en-US" dirty="0">
                <a:solidFill>
                  <a:srgbClr val="C00000"/>
                </a:solidFill>
              </a:rPr>
              <a:t>一般与特殊</a:t>
            </a:r>
            <a:r>
              <a:rPr lang="zh-CN" altLang="en-US" dirty="0"/>
              <a:t>关系</a:t>
            </a:r>
            <a:endParaRPr lang="en-US" altLang="zh-CN" dirty="0"/>
          </a:p>
          <a:p>
            <a:pPr lvl="1"/>
            <a:r>
              <a:rPr lang="zh-CN" altLang="en-US" dirty="0"/>
              <a:t>模拟现实世界类之间的遗传关系</a:t>
            </a:r>
            <a:endParaRPr lang="en-US" altLang="zh-CN" dirty="0"/>
          </a:p>
          <a:p>
            <a:r>
              <a:rPr lang="zh-CN" altLang="en-US" dirty="0"/>
              <a:t>子 </a:t>
            </a:r>
            <a:r>
              <a:rPr lang="en-US" altLang="zh-CN" dirty="0"/>
              <a:t>(</a:t>
            </a:r>
            <a:r>
              <a:rPr lang="zh-CN" altLang="en-US" dirty="0"/>
              <a:t>特殊</a:t>
            </a:r>
            <a:r>
              <a:rPr lang="en-US" altLang="zh-CN" dirty="0"/>
              <a:t>)</a:t>
            </a:r>
            <a:r>
              <a:rPr lang="zh-CN" altLang="en-US" dirty="0"/>
              <a:t>类可</a:t>
            </a:r>
            <a:r>
              <a:rPr lang="zh-CN" altLang="en-US" dirty="0">
                <a:solidFill>
                  <a:srgbClr val="C00000"/>
                </a:solidFill>
              </a:rPr>
              <a:t>共享</a:t>
            </a:r>
            <a:r>
              <a:rPr lang="zh-CN" altLang="en-US" dirty="0"/>
              <a:t>父 </a:t>
            </a:r>
            <a:r>
              <a:rPr lang="en-US" altLang="zh-CN" dirty="0"/>
              <a:t>(</a:t>
            </a:r>
            <a:r>
              <a:rPr lang="zh-CN" altLang="en-US" dirty="0"/>
              <a:t>一般</a:t>
            </a:r>
            <a:r>
              <a:rPr lang="en-US" altLang="zh-CN" dirty="0"/>
              <a:t>)</a:t>
            </a:r>
            <a:r>
              <a:rPr lang="zh-CN" altLang="en-US" dirty="0"/>
              <a:t>类的属性和操作</a:t>
            </a:r>
          </a:p>
          <a:p>
            <a:pPr lvl="1"/>
            <a:r>
              <a:rPr lang="zh-CN" altLang="en-US" dirty="0"/>
              <a:t>刻画类间的内在联系以及对属性和操作的共享</a:t>
            </a:r>
            <a:endParaRPr lang="en-US" altLang="zh-CN" dirty="0"/>
          </a:p>
          <a:p>
            <a:pPr lvl="1"/>
            <a:r>
              <a:rPr lang="zh-CN" altLang="en-US" dirty="0"/>
              <a:t>子类也可以有自己的独特属性和操作</a:t>
            </a:r>
            <a:endParaRPr lang="en-US" altLang="zh-CN" dirty="0"/>
          </a:p>
          <a:p>
            <a:r>
              <a:rPr lang="zh-CN" altLang="en-US" dirty="0"/>
              <a:t>借助继承可形成系统的</a:t>
            </a:r>
            <a:r>
              <a:rPr lang="zh-CN" altLang="en-US" dirty="0">
                <a:solidFill>
                  <a:srgbClr val="C00000"/>
                </a:solidFill>
              </a:rPr>
              <a:t>层次化</a:t>
            </a:r>
            <a:r>
              <a:rPr lang="zh-CN" altLang="en-US" dirty="0"/>
              <a:t>类结构</a:t>
            </a:r>
            <a:endParaRPr lang="en-US" altLang="zh-CN" dirty="0"/>
          </a:p>
          <a:p>
            <a:pPr lvl="1"/>
            <a:r>
              <a:rPr lang="zh-CN" altLang="en-US" dirty="0"/>
              <a:t>示例：课程、公共课、专业课</a:t>
            </a:r>
            <a:endParaRPr lang="en-US" altLang="zh-CN" dirty="0"/>
          </a:p>
          <a:p>
            <a:endParaRPr lang="en-US" altLang="zh-CN" dirty="0"/>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r>
              <a:rPr lang="zh-CN" altLang="en-US" dirty="0"/>
              <a:t>单重继承和多重继承</a:t>
            </a:r>
          </a:p>
        </p:txBody>
      </p:sp>
      <p:pic>
        <p:nvPicPr>
          <p:cNvPr id="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327" y="1295438"/>
            <a:ext cx="10915591" cy="353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 6"/>
          <p:cNvSpPr/>
          <p:nvPr/>
        </p:nvSpPr>
        <p:spPr>
          <a:xfrm>
            <a:off x="5204707" y="3755785"/>
            <a:ext cx="1944829" cy="1246310"/>
          </a:xfrm>
          <a:prstGeom prst="roundRect">
            <a:avLst/>
          </a:prstGeom>
          <a:noFill/>
          <a:ln w="25400"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231110" y="5150477"/>
            <a:ext cx="1994221" cy="523220"/>
          </a:xfrm>
          <a:prstGeom prst="rect">
            <a:avLst/>
          </a:prstGeom>
          <a:noFill/>
        </p:spPr>
        <p:txBody>
          <a:bodyPr wrap="square" rtlCol="0">
            <a:spAutoFit/>
          </a:bodyPr>
          <a:lstStyle>
            <a:defPPr>
              <a:defRPr lang="en-US"/>
            </a:defPPr>
            <a:lvl1pPr algn="ctr">
              <a:defRPr sz="2800">
                <a:solidFill>
                  <a:srgbClr val="C00000"/>
                </a:solidFill>
                <a:latin typeface="微软雅黑" panose="020B0503020204020204" charset="-122"/>
                <a:ea typeface="微软雅黑" panose="020B0503020204020204" charset="-122"/>
              </a:defRPr>
            </a:lvl1pPr>
          </a:lstStyle>
          <a:p>
            <a:r>
              <a:rPr lang="zh-CN" altLang="en-US" dirty="0"/>
              <a:t>多重继承</a:t>
            </a:r>
          </a:p>
        </p:txBody>
      </p:sp>
      <p:sp>
        <p:nvSpPr>
          <p:cNvPr id="9" name="文本框 8"/>
          <p:cNvSpPr txBox="1"/>
          <p:nvPr/>
        </p:nvSpPr>
        <p:spPr>
          <a:xfrm>
            <a:off x="5000360" y="2312876"/>
            <a:ext cx="2353522" cy="954107"/>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子类拥有多个父类</a:t>
            </a:r>
          </a:p>
        </p:txBody>
      </p:sp>
      <p:sp>
        <p:nvSpPr>
          <p:cNvPr id="10" name="文本框 9"/>
          <p:cNvSpPr txBox="1"/>
          <p:nvPr/>
        </p:nvSpPr>
        <p:spPr>
          <a:xfrm>
            <a:off x="636250" y="2636912"/>
            <a:ext cx="1994221" cy="523220"/>
          </a:xfrm>
          <a:prstGeom prst="rect">
            <a:avLst/>
          </a:prstGeom>
          <a:noFill/>
        </p:spPr>
        <p:txBody>
          <a:bodyPr wrap="square" rtlCol="0">
            <a:spAutoFit/>
          </a:bodyPr>
          <a:lstStyle>
            <a:defPPr>
              <a:defRPr lang="en-US"/>
            </a:defPPr>
            <a:lvl1pPr algn="ctr">
              <a:defRPr sz="2800">
                <a:solidFill>
                  <a:srgbClr val="C00000"/>
                </a:solidFill>
                <a:latin typeface="微软雅黑" panose="020B0503020204020204" charset="-122"/>
                <a:ea typeface="微软雅黑" panose="020B0503020204020204" charset="-122"/>
              </a:defRPr>
            </a:lvl1pPr>
          </a:lstStyle>
          <a:p>
            <a:r>
              <a:rPr lang="zh-CN" altLang="en-US" dirty="0"/>
              <a:t>单重继承</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多态</a:t>
            </a:r>
            <a:r>
              <a:rPr lang="en-US" altLang="zh-CN" dirty="0"/>
              <a:t>(Polymorphism)</a:t>
            </a:r>
            <a:endParaRPr lang="zh-CN" altLang="en-US" dirty="0"/>
          </a:p>
        </p:txBody>
      </p:sp>
      <p:sp>
        <p:nvSpPr>
          <p:cNvPr id="760834" name="Rectangle 2"/>
          <p:cNvSpPr>
            <a:spLocks noGrp="1" noChangeArrowheads="1"/>
          </p:cNvSpPr>
          <p:nvPr>
            <p:ph idx="1"/>
          </p:nvPr>
        </p:nvSpPr>
        <p:spPr/>
        <p:txBody>
          <a:bodyPr/>
          <a:lstStyle/>
          <a:p>
            <a:pPr lvl="0"/>
            <a:r>
              <a:rPr lang="zh-CN" altLang="en-US" dirty="0"/>
              <a:t>操作的</a:t>
            </a:r>
            <a:r>
              <a:rPr lang="zh-CN" altLang="en-US" dirty="0">
                <a:solidFill>
                  <a:srgbClr val="C00000"/>
                </a:solidFill>
              </a:rPr>
              <a:t>外部接口定义形式相同</a:t>
            </a:r>
            <a:r>
              <a:rPr lang="zh-CN" altLang="en-US" dirty="0"/>
              <a:t>，但是</a:t>
            </a:r>
            <a:r>
              <a:rPr lang="zh-CN" altLang="en-US" dirty="0">
                <a:solidFill>
                  <a:srgbClr val="C00000"/>
                </a:solidFill>
              </a:rPr>
              <a:t>内部实现方式不一样</a:t>
            </a:r>
            <a:endParaRPr lang="en-US" altLang="zh-CN" dirty="0">
              <a:solidFill>
                <a:srgbClr val="C00000"/>
              </a:solidFill>
            </a:endParaRPr>
          </a:p>
          <a:p>
            <a:pPr lvl="1"/>
            <a:r>
              <a:rPr lang="zh-CN" altLang="en-US" dirty="0"/>
              <a:t>同一个操作作用于不同对象上可有不同解释，并产生不同结果</a:t>
            </a:r>
            <a:endParaRPr lang="en-US" altLang="zh-CN" dirty="0"/>
          </a:p>
          <a:p>
            <a:pPr lvl="1"/>
            <a:r>
              <a:rPr lang="zh-CN" altLang="en-US" dirty="0"/>
              <a:t>课程、公共课、专业课三个类的“计费”操作实现不同</a:t>
            </a:r>
          </a:p>
          <a:p>
            <a:r>
              <a:rPr lang="zh-CN" altLang="en-US" dirty="0"/>
              <a:t>多态的执行方式</a:t>
            </a:r>
            <a:endParaRPr lang="en-US" altLang="zh-CN" dirty="0"/>
          </a:p>
          <a:p>
            <a:pPr lvl="1"/>
            <a:r>
              <a:rPr lang="zh-CN" altLang="en-US" dirty="0"/>
              <a:t>从具体子类开始，沿继承结构向上找，直至发现为止 </a:t>
            </a:r>
          </a:p>
          <a:p>
            <a:pPr marL="0" indent="0">
              <a:buNone/>
            </a:pPr>
            <a:endParaRPr lang="zh-CN" alt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854" y="4005064"/>
            <a:ext cx="4763770" cy="2390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框 3"/>
          <p:cNvSpPr txBox="1"/>
          <p:nvPr/>
        </p:nvSpPr>
        <p:spPr>
          <a:xfrm>
            <a:off x="4830584" y="4574025"/>
            <a:ext cx="1156970" cy="306705"/>
          </a:xfrm>
          <a:prstGeom prst="rect">
            <a:avLst/>
          </a:prstGeom>
          <a:noFill/>
        </p:spPr>
        <p:txBody>
          <a:bodyPr wrap="square" rtlCol="0">
            <a:spAutoFit/>
          </a:bodyPr>
          <a:lstStyle/>
          <a:p>
            <a:r>
              <a:rPr lang="en-US" altLang="zh-CN" sz="1400" dirty="0" err="1">
                <a:solidFill>
                  <a:schemeClr val="tx1"/>
                </a:solidFill>
              </a:rPr>
              <a:t>getCharge</a:t>
            </a:r>
            <a:r>
              <a:rPr lang="en-US" altLang="zh-CN" sz="1400" dirty="0">
                <a:solidFill>
                  <a:schemeClr val="tx1"/>
                </a:solidFill>
              </a:rPr>
              <a:t>()</a:t>
            </a:r>
          </a:p>
        </p:txBody>
      </p:sp>
      <p:sp>
        <p:nvSpPr>
          <p:cNvPr id="2" name="文本框 1"/>
          <p:cNvSpPr txBox="1"/>
          <p:nvPr/>
        </p:nvSpPr>
        <p:spPr>
          <a:xfrm>
            <a:off x="2926854" y="6088500"/>
            <a:ext cx="1156970" cy="306705"/>
          </a:xfrm>
          <a:prstGeom prst="rect">
            <a:avLst/>
          </a:prstGeom>
          <a:noFill/>
        </p:spPr>
        <p:txBody>
          <a:bodyPr wrap="square" rtlCol="0">
            <a:spAutoFit/>
          </a:bodyPr>
          <a:lstStyle/>
          <a:p>
            <a:r>
              <a:rPr lang="en-US" altLang="zh-CN" sz="1400" dirty="0" err="1">
                <a:solidFill>
                  <a:schemeClr val="tx1"/>
                </a:solidFill>
              </a:rPr>
              <a:t>getCharge</a:t>
            </a:r>
            <a:r>
              <a:rPr lang="en-US" altLang="zh-CN" sz="1400" dirty="0">
                <a:solidFill>
                  <a:schemeClr val="tx1"/>
                </a:solidFill>
              </a:rPr>
              <a:t>()</a:t>
            </a:r>
          </a:p>
        </p:txBody>
      </p:sp>
      <p:sp>
        <p:nvSpPr>
          <p:cNvPr id="9" name="文本框 8"/>
          <p:cNvSpPr txBox="1"/>
          <p:nvPr/>
        </p:nvSpPr>
        <p:spPr>
          <a:xfrm>
            <a:off x="6139319" y="6088500"/>
            <a:ext cx="1156970" cy="306705"/>
          </a:xfrm>
          <a:prstGeom prst="rect">
            <a:avLst/>
          </a:prstGeom>
          <a:noFill/>
        </p:spPr>
        <p:txBody>
          <a:bodyPr wrap="square" rtlCol="0">
            <a:spAutoFit/>
          </a:bodyPr>
          <a:lstStyle/>
          <a:p>
            <a:r>
              <a:rPr lang="en-US" altLang="zh-CN" sz="1400" dirty="0" err="1">
                <a:solidFill>
                  <a:schemeClr val="tx1"/>
                </a:solidFill>
              </a:rPr>
              <a:t>getCharge</a:t>
            </a:r>
            <a:r>
              <a:rPr lang="en-US" altLang="zh-CN" sz="1400" dirty="0">
                <a:solidFill>
                  <a:schemeClr val="tx1"/>
                </a:solidFill>
              </a:rPr>
              <a:t>()</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zh-CN" dirty="0"/>
              <a:t>覆盖</a:t>
            </a:r>
            <a:r>
              <a:rPr lang="en-US" altLang="zh-CN" dirty="0"/>
              <a:t>(Override)</a:t>
            </a:r>
            <a:endParaRPr lang="zh-CN" altLang="en-US" dirty="0">
              <a:latin typeface="Times New Roman" panose="02020603050405020304" pitchFamily="18" charset="0"/>
              <a:cs typeface="Times New Roman" panose="02020603050405020304" pitchFamily="18" charset="0"/>
            </a:endParaRPr>
          </a:p>
        </p:txBody>
      </p:sp>
      <p:sp>
        <p:nvSpPr>
          <p:cNvPr id="475139" name="Rectangle 3"/>
          <p:cNvSpPr>
            <a:spLocks noGrp="1" noChangeArrowheads="1"/>
          </p:cNvSpPr>
          <p:nvPr>
            <p:ph idx="1"/>
          </p:nvPr>
        </p:nvSpPr>
        <p:spPr/>
        <p:txBody>
          <a:bodyPr/>
          <a:lstStyle/>
          <a:p>
            <a:r>
              <a:rPr lang="zh-CN" altLang="en-US" dirty="0"/>
              <a:t>子类</a:t>
            </a:r>
            <a:r>
              <a:rPr lang="zh-CN" altLang="en-US" dirty="0">
                <a:solidFill>
                  <a:srgbClr val="C00000"/>
                </a:solidFill>
              </a:rPr>
              <a:t>增加或重新定义</a:t>
            </a:r>
            <a:r>
              <a:rPr lang="zh-CN" altLang="en-US" dirty="0"/>
              <a:t>所继承的属性或方法，从而用新定义的属性和方法来</a:t>
            </a:r>
            <a:r>
              <a:rPr lang="zh-CN" altLang="en-US" dirty="0">
                <a:solidFill>
                  <a:srgbClr val="C00000"/>
                </a:solidFill>
              </a:rPr>
              <a:t>覆盖</a:t>
            </a:r>
            <a:r>
              <a:rPr lang="zh-CN" altLang="en-US" dirty="0"/>
              <a:t>所继承的、来自父类中的属性或方法    </a:t>
            </a:r>
            <a:endParaRPr lang="en-US" altLang="zh-CN" dirty="0"/>
          </a:p>
        </p:txBody>
      </p:sp>
      <p:sp>
        <p:nvSpPr>
          <p:cNvPr id="12" name="矩形 11"/>
          <p:cNvSpPr/>
          <p:nvPr/>
        </p:nvSpPr>
        <p:spPr>
          <a:xfrm>
            <a:off x="874626" y="2240868"/>
            <a:ext cx="6480720" cy="42844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109855"/>
            <a:r>
              <a:rPr lang="en-US" altLang="zh-CN" sz="2000" dirty="0">
                <a:latin typeface="Times New Roman" panose="02020603050405020304" pitchFamily="18" charset="0"/>
                <a:cs typeface="Times New Roman" panose="02020603050405020304" pitchFamily="18" charset="0"/>
              </a:rPr>
              <a:t>public class A</a:t>
            </a:r>
            <a:r>
              <a:rPr lang="zh-CN" altLang="en-US" sz="2000" dirty="0">
                <a:latin typeface="Times New Roman" panose="02020603050405020304" pitchFamily="18" charset="0"/>
                <a:cs typeface="Times New Roman" panose="02020603050405020304" pitchFamily="18" charset="0"/>
              </a:rPr>
              <a:t>｛</a:t>
            </a:r>
          </a:p>
          <a:p>
            <a:pPr marL="109855"/>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String name;</a:t>
            </a:r>
          </a:p>
          <a:p>
            <a:pPr marL="109855"/>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public String </a:t>
            </a:r>
            <a:r>
              <a:rPr lang="en-US" altLang="zh-CN" sz="2000" dirty="0" err="1">
                <a:solidFill>
                  <a:srgbClr val="C00000"/>
                </a:solidFill>
                <a:latin typeface="Times New Roman" panose="02020603050405020304" pitchFamily="18" charset="0"/>
                <a:cs typeface="Times New Roman" panose="02020603050405020304" pitchFamily="18" charset="0"/>
              </a:rPr>
              <a:t>getValue</a:t>
            </a:r>
            <a:r>
              <a:rPr lang="en-US" altLang="zh-CN" sz="2000" dirty="0">
                <a:latin typeface="Times New Roman" panose="02020603050405020304" pitchFamily="18" charset="0"/>
                <a:cs typeface="Times New Roman" panose="02020603050405020304" pitchFamily="18" charset="0"/>
              </a:rPr>
              <a:t>(){</a:t>
            </a:r>
          </a:p>
          <a:p>
            <a:pPr marL="109855"/>
            <a:r>
              <a:rPr lang="en-US" altLang="zh-CN" sz="2000" dirty="0">
                <a:latin typeface="Times New Roman" panose="02020603050405020304" pitchFamily="18" charset="0"/>
                <a:cs typeface="Times New Roman" panose="02020603050405020304" pitchFamily="18" charset="0"/>
              </a:rPr>
              <a:t>                       return “Value is:” + name;</a:t>
            </a:r>
          </a:p>
          <a:p>
            <a:pPr marL="109855"/>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p>
          <a:p>
            <a:pPr marL="109855"/>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marL="109855"/>
            <a:endParaRPr lang="zh-CN" altLang="en-US" sz="2000" dirty="0">
              <a:latin typeface="Times New Roman" panose="02020603050405020304" pitchFamily="18" charset="0"/>
              <a:cs typeface="Times New Roman" panose="02020603050405020304" pitchFamily="18" charset="0"/>
            </a:endParaRPr>
          </a:p>
          <a:p>
            <a:pPr marL="109855"/>
            <a:r>
              <a:rPr lang="en-US" altLang="zh-CN" sz="2000" dirty="0">
                <a:latin typeface="Times New Roman" panose="02020603050405020304" pitchFamily="18" charset="0"/>
                <a:cs typeface="Times New Roman" panose="02020603050405020304" pitchFamily="18" charset="0"/>
              </a:rPr>
              <a:t>public class B extends A {</a:t>
            </a:r>
          </a:p>
          <a:p>
            <a:pPr marL="109855"/>
            <a:r>
              <a:rPr lang="en-US" altLang="zh-CN" sz="2000" dirty="0">
                <a:latin typeface="Times New Roman" panose="02020603050405020304" pitchFamily="18" charset="0"/>
                <a:cs typeface="Times New Roman" panose="02020603050405020304" pitchFamily="18" charset="0"/>
              </a:rPr>
              <a:t>              String address;</a:t>
            </a:r>
          </a:p>
          <a:p>
            <a:pPr marL="109855"/>
            <a:r>
              <a:rPr lang="en-US" altLang="zh-CN" sz="2000" dirty="0">
                <a:latin typeface="Times New Roman" panose="02020603050405020304" pitchFamily="18" charset="0"/>
                <a:cs typeface="Times New Roman" panose="02020603050405020304" pitchFamily="18" charset="0"/>
              </a:rPr>
              <a:t>              public String </a:t>
            </a:r>
            <a:r>
              <a:rPr lang="en-US" altLang="zh-CN" sz="2000" dirty="0" err="1">
                <a:solidFill>
                  <a:srgbClr val="C00000"/>
                </a:solidFill>
                <a:latin typeface="Times New Roman" panose="02020603050405020304" pitchFamily="18" charset="0"/>
                <a:cs typeface="Times New Roman" panose="02020603050405020304" pitchFamily="18" charset="0"/>
              </a:rPr>
              <a:t>getValue</a:t>
            </a:r>
            <a:r>
              <a:rPr lang="en-US" altLang="zh-CN" sz="2000" dirty="0">
                <a:solidFill>
                  <a:srgbClr val="C00000"/>
                </a:solidFill>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p>
          <a:p>
            <a:pPr marL="109855"/>
            <a:r>
              <a:rPr lang="en-US" altLang="zh-CN" sz="2000" dirty="0">
                <a:latin typeface="Times New Roman" panose="02020603050405020304" pitchFamily="18" charset="0"/>
                <a:cs typeface="Times New Roman" panose="02020603050405020304" pitchFamily="18" charset="0"/>
              </a:rPr>
              <a:t>                       return “Value is:” + address;    </a:t>
            </a:r>
          </a:p>
          <a:p>
            <a:pPr marL="109855"/>
            <a:r>
              <a:rPr lang="en-US" altLang="zh-CN" sz="2000" dirty="0">
                <a:latin typeface="Times New Roman" panose="02020603050405020304" pitchFamily="18" charset="0"/>
                <a:cs typeface="Times New Roman" panose="02020603050405020304" pitchFamily="18" charset="0"/>
              </a:rPr>
              <a:t>            }</a:t>
            </a:r>
          </a:p>
          <a:p>
            <a:pPr marL="109855"/>
            <a:r>
              <a:rPr lang="en-US" altLang="zh-CN" sz="2000" dirty="0">
                <a:latin typeface="Times New Roman" panose="02020603050405020304" pitchFamily="18" charset="0"/>
                <a:cs typeface="Times New Roman" panose="02020603050405020304" pitchFamily="18" charset="0"/>
              </a:rPr>
              <a:t>      }</a:t>
            </a:r>
          </a:p>
        </p:txBody>
      </p:sp>
      <p:sp>
        <p:nvSpPr>
          <p:cNvPr id="5" name="线形标注 1 4"/>
          <p:cNvSpPr/>
          <p:nvPr/>
        </p:nvSpPr>
        <p:spPr>
          <a:xfrm>
            <a:off x="8005285" y="3429000"/>
            <a:ext cx="3562529" cy="1208405"/>
          </a:xfrm>
          <a:prstGeom prst="borderCallout1">
            <a:avLst>
              <a:gd name="adj1" fmla="val 18750"/>
              <a:gd name="adj2" fmla="val -8333"/>
              <a:gd name="adj3" fmla="val 145004"/>
              <a:gd name="adj4" fmla="val -10184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a:solidFill>
                  <a:schemeClr val="tx1"/>
                </a:solidFill>
              </a:rPr>
              <a:t>子类</a:t>
            </a:r>
            <a:r>
              <a:rPr lang="en-US" altLang="zh-CN" sz="2800">
                <a:solidFill>
                  <a:schemeClr val="tx1"/>
                </a:solidFill>
              </a:rPr>
              <a:t>B</a:t>
            </a:r>
            <a:r>
              <a:rPr lang="zh-CN" altLang="en-US" sz="2800">
                <a:solidFill>
                  <a:schemeClr val="tx1"/>
                </a:solidFill>
              </a:rPr>
              <a:t>重新定义所继承的方法</a:t>
            </a:r>
            <a:r>
              <a:rPr lang="en-US" altLang="zh-CN" sz="2800">
                <a:solidFill>
                  <a:schemeClr val="tx1"/>
                </a:solidFill>
              </a:rPr>
              <a:t>getValue</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重载</a:t>
            </a:r>
            <a:r>
              <a:rPr lang="en-US" altLang="zh-CN" dirty="0"/>
              <a:t>(Overload)</a:t>
            </a:r>
            <a:endParaRPr lang="zh-CN" altLang="en-US" dirty="0">
              <a:latin typeface="Times New Roman" panose="02020603050405020304" pitchFamily="18" charset="0"/>
              <a:cs typeface="Times New Roman" panose="02020603050405020304" pitchFamily="18" charset="0"/>
            </a:endParaRPr>
          </a:p>
        </p:txBody>
      </p:sp>
      <p:sp>
        <p:nvSpPr>
          <p:cNvPr id="7" name="内容占位符 6"/>
          <p:cNvSpPr>
            <a:spLocks noGrp="1"/>
          </p:cNvSpPr>
          <p:nvPr>
            <p:ph idx="1"/>
          </p:nvPr>
        </p:nvSpPr>
        <p:spPr/>
        <p:txBody>
          <a:bodyPr/>
          <a:lstStyle/>
          <a:p>
            <a:r>
              <a:rPr lang="zh-CN" altLang="en-US" dirty="0"/>
              <a:t>一个类中有多个</a:t>
            </a:r>
            <a:r>
              <a:rPr lang="zh-CN" altLang="en-US" dirty="0">
                <a:solidFill>
                  <a:srgbClr val="C00000"/>
                </a:solidFill>
              </a:rPr>
              <a:t>同名操作，但它们在操作数或操作数类型上有区别</a:t>
            </a:r>
            <a:r>
              <a:rPr lang="zh-CN" altLang="en-US" dirty="0"/>
              <a:t>，系统根据实参引用不同方法</a:t>
            </a:r>
          </a:p>
        </p:txBody>
      </p:sp>
      <p:sp>
        <p:nvSpPr>
          <p:cNvPr id="3" name="文本框 2"/>
          <p:cNvSpPr txBox="1"/>
          <p:nvPr/>
        </p:nvSpPr>
        <p:spPr>
          <a:xfrm>
            <a:off x="730611" y="2240868"/>
            <a:ext cx="9073007"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a:latin typeface="Times New Roman" panose="02020603050405020304" pitchFamily="18" charset="0"/>
                <a:cs typeface="Times New Roman" panose="02020603050405020304" pitchFamily="18" charset="0"/>
              </a:rPr>
              <a:t>Public class A {</a:t>
            </a:r>
          </a:p>
          <a:p>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age;</a:t>
            </a:r>
          </a:p>
          <a:p>
            <a:r>
              <a:rPr lang="en-US" altLang="zh-CN" dirty="0">
                <a:latin typeface="Times New Roman" panose="02020603050405020304" pitchFamily="18" charset="0"/>
                <a:cs typeface="Times New Roman" panose="02020603050405020304" pitchFamily="18" charset="0"/>
              </a:rPr>
              <a:t>         String name;</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public void </a:t>
            </a:r>
            <a:r>
              <a:rPr lang="en-US" altLang="zh-CN" dirty="0" err="1">
                <a:solidFill>
                  <a:srgbClr val="C00000"/>
                </a:solidFill>
                <a:latin typeface="Times New Roman" panose="02020603050405020304" pitchFamily="18" charset="0"/>
                <a:cs typeface="Times New Roman" panose="02020603050405020304" pitchFamily="18" charset="0"/>
              </a:rPr>
              <a:t>setValue</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agePara</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            age = </a:t>
            </a:r>
            <a:r>
              <a:rPr lang="en-US" altLang="zh-CN" dirty="0" err="1">
                <a:latin typeface="Times New Roman" panose="02020603050405020304" pitchFamily="18" charset="0"/>
                <a:cs typeface="Times New Roman" panose="02020603050405020304" pitchFamily="18" charset="0"/>
              </a:rPr>
              <a:t>agePara</a:t>
            </a:r>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        public void </a:t>
            </a:r>
            <a:r>
              <a:rPr lang="en-US" altLang="zh-CN" dirty="0" err="1">
                <a:solidFill>
                  <a:srgbClr val="C00000"/>
                </a:solidFill>
                <a:latin typeface="Times New Roman" panose="02020603050405020304" pitchFamily="18" charset="0"/>
                <a:cs typeface="Times New Roman" panose="02020603050405020304" pitchFamily="18" charset="0"/>
              </a:rPr>
              <a:t>setValue</a:t>
            </a:r>
            <a:r>
              <a:rPr lang="en-US" altLang="zh-CN" dirty="0">
                <a:latin typeface="Times New Roman" panose="02020603050405020304" pitchFamily="18" charset="0"/>
                <a:cs typeface="Times New Roman" panose="02020603050405020304" pitchFamily="18" charset="0"/>
              </a:rPr>
              <a:t>(String </a:t>
            </a:r>
            <a:r>
              <a:rPr lang="en-US" altLang="zh-CN" dirty="0" err="1">
                <a:latin typeface="Times New Roman" panose="02020603050405020304" pitchFamily="18" charset="0"/>
                <a:cs typeface="Times New Roman" panose="02020603050405020304" pitchFamily="18" charset="0"/>
              </a:rPr>
              <a:t>namePara</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              name = </a:t>
            </a:r>
            <a:r>
              <a:rPr lang="en-US" altLang="zh-CN" dirty="0" err="1">
                <a:latin typeface="Times New Roman" panose="02020603050405020304" pitchFamily="18" charset="0"/>
                <a:cs typeface="Times New Roman" panose="02020603050405020304" pitchFamily="18" charset="0"/>
              </a:rPr>
              <a:t>namePara</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a:t>
            </a: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聚合</a:t>
            </a:r>
            <a:r>
              <a:rPr lang="en-US" altLang="zh-CN" b="1" dirty="0"/>
              <a:t>(Aggregation)</a:t>
            </a:r>
            <a:r>
              <a:rPr lang="zh-CN" altLang="en-US" dirty="0"/>
              <a:t>和组合</a:t>
            </a:r>
            <a:r>
              <a:rPr lang="en-US" altLang="zh-CN" b="1" dirty="0"/>
              <a:t>(Composition)</a:t>
            </a:r>
            <a:endParaRPr lang="zh-CN" altLang="en-US" dirty="0"/>
          </a:p>
        </p:txBody>
      </p:sp>
      <p:sp>
        <p:nvSpPr>
          <p:cNvPr id="2" name="内容占位符 1"/>
          <p:cNvSpPr>
            <a:spLocks noGrp="1"/>
          </p:cNvSpPr>
          <p:nvPr>
            <p:ph idx="1"/>
          </p:nvPr>
        </p:nvSpPr>
        <p:spPr/>
        <p:txBody>
          <a:bodyPr>
            <a:normAutofit fontScale="92500" lnSpcReduction="10000"/>
          </a:bodyPr>
          <a:lstStyle/>
          <a:p>
            <a:r>
              <a:rPr lang="zh-CN" altLang="en-US" dirty="0"/>
              <a:t>共性</a:t>
            </a:r>
          </a:p>
          <a:p>
            <a:pPr lvl="1"/>
            <a:r>
              <a:rPr lang="zh-CN" altLang="en-US" dirty="0"/>
              <a:t>均描述</a:t>
            </a:r>
            <a:r>
              <a:rPr lang="zh-CN" altLang="zh-CN" b="1" dirty="0">
                <a:solidFill>
                  <a:srgbClr val="C00000"/>
                </a:solidFill>
              </a:rPr>
              <a:t>整体</a:t>
            </a:r>
            <a:r>
              <a:rPr lang="en-US" altLang="zh-CN" b="1" dirty="0">
                <a:solidFill>
                  <a:srgbClr val="C00000"/>
                </a:solidFill>
              </a:rPr>
              <a:t>-</a:t>
            </a:r>
            <a:r>
              <a:rPr lang="zh-CN" altLang="zh-CN" b="1" dirty="0">
                <a:solidFill>
                  <a:srgbClr val="C00000"/>
                </a:solidFill>
              </a:rPr>
              <a:t>部分关系</a:t>
            </a:r>
            <a:r>
              <a:rPr lang="zh-CN" altLang="zh-CN" dirty="0"/>
              <a:t>，部分类对象是整体类对象的组成部分</a:t>
            </a:r>
            <a:endParaRPr lang="en-US" altLang="zh-CN" dirty="0"/>
          </a:p>
          <a:p>
            <a:pPr lvl="0"/>
            <a:r>
              <a:rPr lang="zh-CN" altLang="en-US" dirty="0"/>
              <a:t>差别</a:t>
            </a:r>
          </a:p>
          <a:p>
            <a:pPr lvl="1"/>
            <a:r>
              <a:rPr lang="zh-CN" altLang="en-US" b="1" dirty="0">
                <a:solidFill>
                  <a:srgbClr val="C00000"/>
                </a:solidFill>
              </a:rPr>
              <a:t>聚合</a:t>
            </a:r>
            <a:r>
              <a:rPr lang="zh-CN" altLang="en-US" dirty="0"/>
              <a:t>：部分类对象可以是多个整体类对象的组成部分，即部分类对象可以为多个整体类对象</a:t>
            </a:r>
            <a:r>
              <a:rPr lang="zh-CN" altLang="en-US" b="1" dirty="0">
                <a:solidFill>
                  <a:srgbClr val="C00000"/>
                </a:solidFill>
              </a:rPr>
              <a:t>所共享</a:t>
            </a:r>
          </a:p>
          <a:p>
            <a:pPr lvl="1"/>
            <a:r>
              <a:rPr lang="zh-CN" altLang="en-US" b="1" dirty="0">
                <a:solidFill>
                  <a:srgbClr val="C00000"/>
                </a:solidFill>
              </a:rPr>
              <a:t>组合</a:t>
            </a:r>
            <a:r>
              <a:rPr lang="zh-CN" altLang="en-US" dirty="0"/>
              <a:t>：部分类对象只能位于某个整体类对象之中，一旦整体类对象消亡，其中部分类对象也无法生存。从设计和实现的角度上看，整体类必须具备完整的管理部分类生命周期的职责。</a:t>
            </a:r>
            <a:endParaRPr lang="en-US" altLang="zh-CN" dirty="0"/>
          </a:p>
          <a:p>
            <a:r>
              <a:rPr lang="zh-CN" altLang="en-US" dirty="0"/>
              <a:t>示例</a:t>
            </a:r>
          </a:p>
          <a:p>
            <a:pPr lvl="1"/>
            <a:r>
              <a:rPr lang="zh-CN" altLang="en-US" b="1" dirty="0">
                <a:solidFill>
                  <a:srgbClr val="C00000"/>
                </a:solidFill>
              </a:rPr>
              <a:t>聚合关系</a:t>
            </a:r>
            <a:r>
              <a:rPr lang="zh-CN" altLang="en-US" dirty="0"/>
              <a:t>：</a:t>
            </a:r>
            <a:r>
              <a:rPr lang="zh-CN" altLang="en-US" dirty="0">
                <a:sym typeface="+mn-ea"/>
              </a:rPr>
              <a:t>老师与大学，老师可以兼职</a:t>
            </a:r>
            <a:endParaRPr lang="zh-CN" altLang="en-US" dirty="0"/>
          </a:p>
          <a:p>
            <a:pPr lvl="1"/>
            <a:r>
              <a:rPr lang="zh-CN" altLang="en-US" b="1" dirty="0">
                <a:solidFill>
                  <a:srgbClr val="C00000"/>
                </a:solidFill>
              </a:rPr>
              <a:t>组合关系</a:t>
            </a:r>
            <a:r>
              <a:rPr lang="zh-CN" altLang="en-US" dirty="0"/>
              <a:t>：校长与大学，校长不可兼职</a:t>
            </a: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思考和讨论</a:t>
            </a:r>
          </a:p>
        </p:txBody>
      </p:sp>
      <p:sp>
        <p:nvSpPr>
          <p:cNvPr id="3" name="内容占位符 2"/>
          <p:cNvSpPr>
            <a:spLocks noGrp="1"/>
          </p:cNvSpPr>
          <p:nvPr>
            <p:ph idx="1"/>
          </p:nvPr>
        </p:nvSpPr>
        <p:spPr/>
        <p:txBody>
          <a:bodyPr/>
          <a:lstStyle/>
          <a:p>
            <a:r>
              <a:rPr lang="zh-CN" altLang="en-US" dirty="0"/>
              <a:t>如何基于面向对象的概念来抽象和描述软件需求？</a:t>
            </a:r>
            <a:endParaRPr lang="en-US" altLang="zh-CN" dirty="0"/>
          </a:p>
          <a:p>
            <a:pPr lvl="1"/>
            <a:r>
              <a:rPr lang="zh-CN" altLang="en-US" dirty="0"/>
              <a:t>对象、类、消息传递等</a:t>
            </a:r>
            <a:endParaRPr lang="en-US" altLang="zh-CN" dirty="0"/>
          </a:p>
          <a:p>
            <a:pPr lvl="1"/>
            <a:endParaRPr lang="en-US" altLang="zh-CN" dirty="0"/>
          </a:p>
          <a:p>
            <a:r>
              <a:rPr lang="zh-CN" altLang="en-US" dirty="0"/>
              <a:t>它们能够描述所有形式的软件需求吗？</a:t>
            </a:r>
            <a:endParaRPr lang="en-US" altLang="zh-CN" dirty="0"/>
          </a:p>
          <a:p>
            <a:pPr lvl="1"/>
            <a:r>
              <a:rPr lang="zh-CN" altLang="en-US" dirty="0"/>
              <a:t>质量需求、软件开发约束需求</a:t>
            </a:r>
          </a:p>
        </p:txBody>
      </p:sp>
      <p:grpSp>
        <p:nvGrpSpPr>
          <p:cNvPr id="4" name="组合 3"/>
          <p:cNvGrpSpPr/>
          <p:nvPr/>
        </p:nvGrpSpPr>
        <p:grpSpPr>
          <a:xfrm>
            <a:off x="8687494" y="3573016"/>
            <a:ext cx="2705101" cy="2517206"/>
            <a:chOff x="7535366" y="1196752"/>
            <a:chExt cx="2705101" cy="2517206"/>
          </a:xfrm>
        </p:grpSpPr>
        <p:sp>
          <p:nvSpPr>
            <p:cNvPr id="5" name="矩形 4"/>
            <p:cNvSpPr/>
            <p:nvPr/>
          </p:nvSpPr>
          <p:spPr>
            <a:xfrm>
              <a:off x="7535367" y="2869459"/>
              <a:ext cx="2705100" cy="844499"/>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solidFill>
                    <a:schemeClr val="lt1"/>
                  </a:solidFill>
                  <a:latin typeface="微软雅黑" panose="020B0503020204020204" charset="-122"/>
                  <a:ea typeface="微软雅黑" panose="020B0503020204020204" charset="-122"/>
                </a:rPr>
                <a:t>讨论</a:t>
              </a:r>
            </a:p>
          </p:txBody>
        </p:sp>
        <p:pic>
          <p:nvPicPr>
            <p:cNvPr id="6" name="图片 5"/>
            <p:cNvPicPr>
              <a:picLocks noChangeAspect="1"/>
            </p:cNvPicPr>
            <p:nvPr/>
          </p:nvPicPr>
          <p:blipFill>
            <a:blip r:embed="rId2"/>
            <a:stretch>
              <a:fillRect/>
            </a:stretch>
          </p:blipFill>
          <p:spPr>
            <a:xfrm>
              <a:off x="7535366" y="1196752"/>
              <a:ext cx="2705100" cy="1685925"/>
            </a:xfrm>
            <a:prstGeom prst="rect">
              <a:avLst/>
            </a:prstGeom>
          </p:spPr>
        </p:pic>
      </p:gr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基于图的模型表示及优势</a:t>
            </a:r>
          </a:p>
        </p:txBody>
      </p:sp>
      <p:sp>
        <p:nvSpPr>
          <p:cNvPr id="2" name="内容占位符 1"/>
          <p:cNvSpPr>
            <a:spLocks noGrp="1"/>
          </p:cNvSpPr>
          <p:nvPr>
            <p:ph idx="1"/>
          </p:nvPr>
        </p:nvSpPr>
        <p:spPr/>
        <p:txBody>
          <a:bodyPr/>
          <a:lstStyle/>
          <a:p>
            <a:r>
              <a:rPr lang="zh-CN" altLang="en-US" dirty="0"/>
              <a:t>表示方法</a:t>
            </a:r>
            <a:endParaRPr lang="en-US" altLang="zh-CN" dirty="0"/>
          </a:p>
          <a:p>
            <a:pPr lvl="1"/>
            <a:r>
              <a:rPr lang="zh-CN" altLang="en-US" dirty="0"/>
              <a:t>形式的符号化表示</a:t>
            </a:r>
            <a:r>
              <a:rPr lang="en-US" altLang="zh-CN" dirty="0"/>
              <a:t>&lt;N, E&gt;</a:t>
            </a:r>
          </a:p>
          <a:p>
            <a:pPr lvl="1"/>
            <a:r>
              <a:rPr lang="zh-CN" altLang="en-US" dirty="0"/>
              <a:t>自然语言的表示</a:t>
            </a:r>
            <a:endParaRPr lang="en-US" altLang="zh-CN" dirty="0"/>
          </a:p>
          <a:p>
            <a:pPr lvl="1"/>
            <a:endParaRPr lang="en-US" altLang="zh-CN" dirty="0"/>
          </a:p>
          <a:p>
            <a:r>
              <a:rPr lang="zh-CN" altLang="en-US" dirty="0"/>
              <a:t>图表示特点和优势</a:t>
            </a:r>
            <a:endParaRPr lang="en-US" altLang="zh-CN" dirty="0"/>
          </a:p>
          <a:p>
            <a:pPr lvl="1"/>
            <a:r>
              <a:rPr lang="zh-CN" altLang="en-US" b="1" dirty="0">
                <a:solidFill>
                  <a:srgbClr val="C00000"/>
                </a:solidFill>
              </a:rPr>
              <a:t>直观</a:t>
            </a:r>
            <a:r>
              <a:rPr lang="zh-CN" altLang="en-US" dirty="0"/>
              <a:t>，一目了然</a:t>
            </a:r>
            <a:endParaRPr lang="en-US" altLang="zh-CN" dirty="0"/>
          </a:p>
          <a:p>
            <a:pPr lvl="1"/>
            <a:r>
              <a:rPr lang="zh-CN" altLang="en-US" dirty="0"/>
              <a:t>可以从不同方面来描述，体现</a:t>
            </a:r>
            <a:r>
              <a:rPr lang="zh-CN" altLang="en-US" b="1" dirty="0">
                <a:solidFill>
                  <a:srgbClr val="C00000"/>
                </a:solidFill>
              </a:rPr>
              <a:t>多视点</a:t>
            </a:r>
            <a:endParaRPr lang="en-US" altLang="zh-CN" b="1" dirty="0">
              <a:solidFill>
                <a:srgbClr val="C00000"/>
              </a:solidFill>
            </a:endParaRPr>
          </a:p>
          <a:p>
            <a:pPr lvl="1"/>
            <a:r>
              <a:rPr lang="zh-CN" altLang="en-US" dirty="0"/>
              <a:t>抽象，</a:t>
            </a:r>
            <a:r>
              <a:rPr lang="zh-CN" altLang="en-US" b="1" dirty="0">
                <a:solidFill>
                  <a:srgbClr val="C00000"/>
                </a:solidFill>
              </a:rPr>
              <a:t>便于发现问题</a:t>
            </a:r>
          </a:p>
        </p:txBody>
      </p:sp>
      <p:pic>
        <p:nvPicPr>
          <p:cNvPr id="12" name="图片 11" descr="图片包含 游戏机, 画, 树&#10;&#10;描述已自动生成"/>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6674" y="716506"/>
            <a:ext cx="2783149" cy="2783149"/>
          </a:xfrm>
          <a:prstGeom prst="rect">
            <a:avLst/>
          </a:prstGeom>
        </p:spPr>
      </p:pic>
      <p:pic>
        <p:nvPicPr>
          <p:cNvPr id="14" name="图片 13" descr="图片包含 游戏机, 画&#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6787" y="3656851"/>
            <a:ext cx="2859564" cy="2367719"/>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sym typeface="+mn-ea"/>
              </a:rPr>
              <a:t>软件开发的本质（</a:t>
            </a:r>
            <a:r>
              <a:rPr lang="en-US" altLang="zh-CN" dirty="0">
                <a:sym typeface="+mn-ea"/>
              </a:rPr>
              <a:t>2/2</a:t>
            </a:r>
            <a:r>
              <a:rPr lang="zh-CN" altLang="en-US" dirty="0">
                <a:sym typeface="+mn-ea"/>
              </a:rPr>
              <a:t>）</a:t>
            </a:r>
            <a:endParaRPr lang="en-US" altLang="zh-CN" dirty="0">
              <a:sym typeface="+mn-ea"/>
            </a:endParaRPr>
          </a:p>
        </p:txBody>
      </p:sp>
      <p:pic>
        <p:nvPicPr>
          <p:cNvPr id="6" name="图片 5"/>
          <p:cNvPicPr>
            <a:picLocks noChangeAspect="1"/>
          </p:cNvPicPr>
          <p:nvPr/>
        </p:nvPicPr>
        <p:blipFill>
          <a:blip r:embed="rId2"/>
          <a:stretch>
            <a:fillRect/>
          </a:stretch>
        </p:blipFill>
        <p:spPr>
          <a:xfrm>
            <a:off x="4865580" y="3596032"/>
            <a:ext cx="1626235" cy="1626235"/>
          </a:xfrm>
          <a:prstGeom prst="rect">
            <a:avLst/>
          </a:prstGeom>
        </p:spPr>
      </p:pic>
      <p:sp>
        <p:nvSpPr>
          <p:cNvPr id="7" name="文本框 6"/>
          <p:cNvSpPr txBox="1"/>
          <p:nvPr/>
        </p:nvSpPr>
        <p:spPr>
          <a:xfrm>
            <a:off x="4295838" y="5413229"/>
            <a:ext cx="2793147"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软件工程师</a:t>
            </a:r>
          </a:p>
        </p:txBody>
      </p:sp>
      <p:sp>
        <p:nvSpPr>
          <p:cNvPr id="8" name="椭圆 7"/>
          <p:cNvSpPr/>
          <p:nvPr/>
        </p:nvSpPr>
        <p:spPr>
          <a:xfrm>
            <a:off x="1327639" y="3703639"/>
            <a:ext cx="1406706" cy="1345924"/>
          </a:xfrm>
          <a:prstGeom prst="ellipse">
            <a:avLst/>
          </a:prstGeom>
        </p:spPr>
        <p:style>
          <a:lnRef idx="2">
            <a:schemeClr val="dk1"/>
          </a:lnRef>
          <a:fillRef idx="1">
            <a:schemeClr val="lt1"/>
          </a:fillRef>
          <a:effectRef idx="0">
            <a:schemeClr val="dk1"/>
          </a:effectRef>
          <a:fontRef idx="minor">
            <a:schemeClr val="dk1"/>
          </a:fontRef>
        </p:style>
        <p:txBody>
          <a:bodyPr vertOverflow="overflow" horzOverflow="overflow" vert="horz" wrap="square" numCol="1" spcCol="0" rtlCol="0" fromWordArt="0" anchor="ctr" anchorCtr="0" forceAA="0" compatLnSpc="1">
            <a:noAutofit/>
          </a:bodyPr>
          <a:lstStyle/>
          <a:p>
            <a:pPr algn="ctr"/>
            <a:r>
              <a:rPr lang="zh-CN" altLang="en-US" sz="2800">
                <a:latin typeface="微软雅黑" panose="020B0503020204020204" charset="-122"/>
                <a:ea typeface="微软雅黑" panose="020B0503020204020204" charset="-122"/>
              </a:rPr>
              <a:t>用户要求</a:t>
            </a:r>
          </a:p>
        </p:txBody>
      </p:sp>
      <p:sp>
        <p:nvSpPr>
          <p:cNvPr id="9" name="右箭头 8"/>
          <p:cNvSpPr/>
          <p:nvPr/>
        </p:nvSpPr>
        <p:spPr>
          <a:xfrm>
            <a:off x="3119897" y="3956051"/>
            <a:ext cx="1473002" cy="841101"/>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右箭头 9"/>
          <p:cNvSpPr/>
          <p:nvPr/>
        </p:nvSpPr>
        <p:spPr>
          <a:xfrm>
            <a:off x="6764496" y="4010201"/>
            <a:ext cx="1490949" cy="80495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圆角矩形 10"/>
          <p:cNvSpPr/>
          <p:nvPr/>
        </p:nvSpPr>
        <p:spPr>
          <a:xfrm>
            <a:off x="8623050" y="3908288"/>
            <a:ext cx="2441019" cy="936625"/>
          </a:xfrm>
          <a:prstGeom prst="roundRect">
            <a:avLst/>
          </a:prstGeom>
        </p:spPr>
        <p:style>
          <a:lnRef idx="2">
            <a:schemeClr val="dk1"/>
          </a:lnRef>
          <a:fillRef idx="1">
            <a:schemeClr val="lt1"/>
          </a:fillRef>
          <a:effectRef idx="0">
            <a:schemeClr val="dk1"/>
          </a:effectRef>
          <a:fontRef idx="minor">
            <a:schemeClr val="dk1"/>
          </a:fontRef>
        </p:style>
        <p:txBody>
          <a:bodyPr vertOverflow="overflow" horzOverflow="overflow" vert="horz" wrap="square" numCol="1" spcCol="0" rtlCol="0" fromWordArt="0" anchor="ctr" anchorCtr="0" forceAA="0" compatLnSpc="1">
            <a:noAutofit/>
          </a:bodyPr>
          <a:lstStyle/>
          <a:p>
            <a:pPr algn="ctr"/>
            <a:r>
              <a:rPr lang="zh-CN" altLang="en-US" sz="2800" dirty="0">
                <a:latin typeface="微软雅黑" panose="020B0503020204020204" charset="-122"/>
                <a:ea typeface="微软雅黑" panose="020B0503020204020204" charset="-122"/>
                <a:sym typeface="+mn-ea"/>
              </a:rPr>
              <a:t>软件系统</a:t>
            </a:r>
          </a:p>
        </p:txBody>
      </p:sp>
      <p:sp>
        <p:nvSpPr>
          <p:cNvPr id="14" name="下箭头 13"/>
          <p:cNvSpPr/>
          <p:nvPr/>
        </p:nvSpPr>
        <p:spPr>
          <a:xfrm>
            <a:off x="5274813" y="2678802"/>
            <a:ext cx="864612" cy="794386"/>
          </a:xfrm>
          <a:prstGeom prst="downArrow">
            <a:avLst/>
          </a:prstGeom>
        </p:spPr>
        <p:style>
          <a:lnRef idx="2">
            <a:schemeClr val="dk1"/>
          </a:lnRef>
          <a:fillRef idx="1">
            <a:schemeClr val="lt1"/>
          </a:fillRef>
          <a:effectRef idx="0">
            <a:schemeClr val="dk1"/>
          </a:effectRef>
          <a:fontRef idx="minor">
            <a:schemeClr val="dk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15" name="矩形 14"/>
          <p:cNvSpPr/>
          <p:nvPr/>
        </p:nvSpPr>
        <p:spPr>
          <a:xfrm>
            <a:off x="-12169" y="6280848"/>
            <a:ext cx="12202582" cy="59944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3200" dirty="0">
                <a:latin typeface="微软雅黑" panose="020B0503020204020204" charset="-122"/>
                <a:ea typeface="微软雅黑" panose="020B0503020204020204" charset="-122"/>
              </a:rPr>
              <a:t>开发软件系统的前提是要明确用户的期望和要求，即软件需求</a:t>
            </a:r>
          </a:p>
        </p:txBody>
      </p:sp>
      <p:sp>
        <p:nvSpPr>
          <p:cNvPr id="2" name="文本框 1"/>
          <p:cNvSpPr txBox="1"/>
          <p:nvPr/>
        </p:nvSpPr>
        <p:spPr>
          <a:xfrm>
            <a:off x="3223029" y="2978379"/>
            <a:ext cx="1072809" cy="954107"/>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rPr>
              <a:t>软件</a:t>
            </a:r>
          </a:p>
          <a:p>
            <a:r>
              <a:rPr lang="zh-CN" altLang="en-US" sz="2800" dirty="0">
                <a:solidFill>
                  <a:srgbClr val="C00000"/>
                </a:solidFill>
                <a:latin typeface="微软雅黑" panose="020B0503020204020204" charset="-122"/>
                <a:ea typeface="微软雅黑" panose="020B0503020204020204" charset="-122"/>
              </a:rPr>
              <a:t>需求</a:t>
            </a:r>
          </a:p>
        </p:txBody>
      </p:sp>
      <p:sp>
        <p:nvSpPr>
          <p:cNvPr id="12" name="文本框 11"/>
          <p:cNvSpPr txBox="1"/>
          <p:nvPr/>
        </p:nvSpPr>
        <p:spPr>
          <a:xfrm>
            <a:off x="6831171" y="2633980"/>
            <a:ext cx="1934653" cy="1384995"/>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rPr>
              <a:t>文档、模型、程序、数据</a:t>
            </a:r>
          </a:p>
        </p:txBody>
      </p:sp>
      <p:sp>
        <p:nvSpPr>
          <p:cNvPr id="4" name="矩形 3"/>
          <p:cNvSpPr/>
          <p:nvPr/>
        </p:nvSpPr>
        <p:spPr>
          <a:xfrm>
            <a:off x="3934966" y="1196752"/>
            <a:ext cx="3154019" cy="1183554"/>
          </a:xfrm>
          <a:prstGeom prst="rect">
            <a:avLst/>
          </a:prstGeom>
        </p:spPr>
        <p:style>
          <a:lnRef idx="2">
            <a:schemeClr val="dk1"/>
          </a:lnRef>
          <a:fillRef idx="1">
            <a:schemeClr val="lt1"/>
          </a:fillRef>
          <a:effectRef idx="0">
            <a:schemeClr val="dk1"/>
          </a:effectRef>
          <a:fontRef idx="minor">
            <a:schemeClr val="dk1"/>
          </a:fontRef>
        </p:style>
        <p:txBody>
          <a:bodyPr vertOverflow="overflow" horzOverflow="overflow" vert="horz" wrap="square" numCol="1" spcCol="0" rtlCol="0" fromWordArt="0" anchor="ctr" anchorCtr="0" forceAA="0" compatLnSpc="1">
            <a:noAutofit/>
          </a:bodyPr>
          <a:lstStyle/>
          <a:p>
            <a:pPr algn="ctr"/>
            <a:r>
              <a:rPr lang="zh-CN" altLang="en-US" sz="2800" dirty="0">
                <a:solidFill>
                  <a:schemeClr val="dk1"/>
                </a:solidFill>
                <a:latin typeface="微软雅黑" panose="020B0503020204020204" charset="-122"/>
                <a:ea typeface="微软雅黑" panose="020B0503020204020204" charset="-122"/>
              </a:rPr>
              <a:t>软件工程过程、方法学和工具</a:t>
            </a:r>
          </a:p>
        </p:txBody>
      </p:sp>
      <p:sp>
        <p:nvSpPr>
          <p:cNvPr id="5" name="矩形 4"/>
          <p:cNvSpPr/>
          <p:nvPr/>
        </p:nvSpPr>
        <p:spPr>
          <a:xfrm>
            <a:off x="1126344" y="2860552"/>
            <a:ext cx="3600710" cy="255267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2.3 </a:t>
            </a:r>
            <a:r>
              <a:rPr lang="zh-CN" altLang="en-US" dirty="0"/>
              <a:t>面向对象建模语言</a:t>
            </a:r>
            <a:endParaRPr lang="en-US" altLang="zh-CN" dirty="0"/>
          </a:p>
        </p:txBody>
      </p:sp>
      <p:sp>
        <p:nvSpPr>
          <p:cNvPr id="2" name="内容占位符 1"/>
          <p:cNvSpPr>
            <a:spLocks noGrp="1"/>
          </p:cNvSpPr>
          <p:nvPr>
            <p:ph idx="1"/>
          </p:nvPr>
        </p:nvSpPr>
        <p:spPr/>
        <p:txBody>
          <a:bodyPr/>
          <a:lstStyle/>
          <a:p>
            <a:r>
              <a:rPr lang="zh-CN" altLang="en-US" dirty="0">
                <a:solidFill>
                  <a:schemeClr val="tx1"/>
                </a:solidFill>
              </a:rPr>
              <a:t>概念</a:t>
            </a:r>
          </a:p>
          <a:p>
            <a:pPr lvl="1"/>
            <a:r>
              <a:rPr lang="zh-CN" altLang="en-US" dirty="0">
                <a:solidFill>
                  <a:schemeClr val="tx1"/>
                </a:solidFill>
              </a:rPr>
              <a:t>基于</a:t>
            </a:r>
            <a:r>
              <a:rPr lang="zh-CN" altLang="en-US" b="1" dirty="0">
                <a:solidFill>
                  <a:srgbClr val="C00000"/>
                </a:solidFill>
              </a:rPr>
              <a:t>面向对象的概念和抽象</a:t>
            </a:r>
            <a:r>
              <a:rPr lang="zh-CN" altLang="en-US" dirty="0"/>
              <a:t>，提供图形化的</a:t>
            </a:r>
            <a:r>
              <a:rPr lang="zh-CN" altLang="en-US" b="1" dirty="0">
                <a:solidFill>
                  <a:srgbClr val="C00000"/>
                </a:solidFill>
              </a:rPr>
              <a:t>图符</a:t>
            </a:r>
            <a:r>
              <a:rPr lang="zh-CN" altLang="en-US" dirty="0"/>
              <a:t>，用来</a:t>
            </a:r>
            <a:r>
              <a:rPr lang="zh-CN" altLang="en-US" b="1" dirty="0">
                <a:solidFill>
                  <a:srgbClr val="C00000"/>
                </a:solidFill>
              </a:rPr>
              <a:t>表示</a:t>
            </a:r>
            <a:r>
              <a:rPr lang="zh-CN" altLang="en-US" dirty="0"/>
              <a:t>软件系统的一种语言</a:t>
            </a:r>
            <a:endParaRPr lang="en-US" altLang="zh-CN" dirty="0"/>
          </a:p>
          <a:p>
            <a:pPr lvl="0"/>
            <a:r>
              <a:rPr lang="zh-CN" altLang="en-US" dirty="0"/>
              <a:t>目的</a:t>
            </a:r>
          </a:p>
          <a:p>
            <a:pPr lvl="1"/>
            <a:r>
              <a:rPr lang="zh-CN" altLang="en-US" b="1" dirty="0">
                <a:solidFill>
                  <a:srgbClr val="C00000"/>
                </a:solidFill>
              </a:rPr>
              <a:t>用于建模</a:t>
            </a:r>
            <a:r>
              <a:rPr lang="zh-CN" altLang="en-US" dirty="0"/>
              <a:t>：绘制和描述软件系统模型</a:t>
            </a:r>
            <a:r>
              <a:rPr lang="en-US" altLang="zh-CN" dirty="0"/>
              <a:t>(</a:t>
            </a:r>
            <a:r>
              <a:rPr lang="zh-CN" altLang="en-US" dirty="0"/>
              <a:t>分析模型和设计模型</a:t>
            </a:r>
            <a:r>
              <a:rPr lang="en-US" altLang="zh-CN" dirty="0"/>
              <a:t>)</a:t>
            </a:r>
            <a:endParaRPr lang="zh-CN" altLang="en-US" dirty="0"/>
          </a:p>
          <a:p>
            <a:pPr lvl="1"/>
            <a:r>
              <a:rPr lang="zh-CN" altLang="en-US" b="1" dirty="0">
                <a:solidFill>
                  <a:srgbClr val="C00000"/>
                </a:solidFill>
              </a:rPr>
              <a:t>支持交流</a:t>
            </a:r>
            <a:r>
              <a:rPr lang="zh-CN" altLang="en-US" dirty="0"/>
              <a:t>：便于开发人员之间的交流、沟通和讨论</a:t>
            </a:r>
          </a:p>
          <a:p>
            <a:pPr lvl="0"/>
            <a:r>
              <a:rPr lang="zh-CN" altLang="en-US" dirty="0"/>
              <a:t>组成</a:t>
            </a:r>
          </a:p>
          <a:p>
            <a:pPr lvl="1"/>
            <a:r>
              <a:rPr lang="zh-CN" altLang="en-US" b="1" dirty="0">
                <a:solidFill>
                  <a:srgbClr val="C00000"/>
                </a:solidFill>
              </a:rPr>
              <a:t>语法</a:t>
            </a:r>
            <a:r>
              <a:rPr lang="zh-CN" altLang="en-US" dirty="0"/>
              <a:t>：图形化的符号表示</a:t>
            </a:r>
          </a:p>
          <a:p>
            <a:pPr lvl="1"/>
            <a:r>
              <a:rPr lang="zh-CN" altLang="en-US" b="1" dirty="0">
                <a:solidFill>
                  <a:srgbClr val="C00000"/>
                </a:solidFill>
              </a:rPr>
              <a:t>语义</a:t>
            </a:r>
            <a:r>
              <a:rPr lang="zh-CN" altLang="en-US" dirty="0"/>
              <a:t>：形式或半形式的语义</a:t>
            </a:r>
          </a:p>
          <a:p>
            <a:pPr lvl="1"/>
            <a:r>
              <a:rPr lang="zh-CN" altLang="en-US" b="1" dirty="0">
                <a:solidFill>
                  <a:srgbClr val="C00000"/>
                </a:solidFill>
              </a:rPr>
              <a:t>语用</a:t>
            </a:r>
            <a:r>
              <a:rPr lang="zh-CN" altLang="en-US" dirty="0"/>
              <a:t>：如何使用语言来建立模型、提供策略和原则</a:t>
            </a:r>
            <a:endParaRPr lang="en-US" altLang="zh-CN" dirty="0"/>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示例：面向对象建模语言的使用</a:t>
            </a:r>
          </a:p>
        </p:txBody>
      </p:sp>
      <p:pic>
        <p:nvPicPr>
          <p:cNvPr id="4" name="图片 3"/>
          <p:cNvPicPr>
            <a:picLocks noChangeAspect="1"/>
          </p:cNvPicPr>
          <p:nvPr/>
        </p:nvPicPr>
        <p:blipFill>
          <a:blip r:embed="rId2"/>
          <a:stretch>
            <a:fillRect/>
          </a:stretch>
        </p:blipFill>
        <p:spPr>
          <a:xfrm>
            <a:off x="905398" y="1124744"/>
            <a:ext cx="10199596" cy="4952512"/>
          </a:xfrm>
          <a:prstGeom prst="rect">
            <a:avLst/>
          </a:prstGeom>
        </p:spPr>
      </p:pic>
      <p:sp>
        <p:nvSpPr>
          <p:cNvPr id="5" name="文本框 4"/>
          <p:cNvSpPr txBox="1"/>
          <p:nvPr/>
        </p:nvSpPr>
        <p:spPr>
          <a:xfrm>
            <a:off x="1234666" y="5962274"/>
            <a:ext cx="9289032"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顺序图：表示对象之间的消息传递和相互协作</a:t>
            </a: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面向对象建模语言的发展历程</a:t>
            </a:r>
          </a:p>
        </p:txBody>
      </p:sp>
      <p:sp>
        <p:nvSpPr>
          <p:cNvPr id="2" name="内容占位符 1"/>
          <p:cNvSpPr>
            <a:spLocks noGrp="1"/>
          </p:cNvSpPr>
          <p:nvPr>
            <p:ph idx="1"/>
          </p:nvPr>
        </p:nvSpPr>
        <p:spPr/>
        <p:txBody>
          <a:bodyPr/>
          <a:lstStyle/>
          <a:p>
            <a:r>
              <a:rPr lang="en-US" altLang="zh-CN" dirty="0"/>
              <a:t>1980s</a:t>
            </a:r>
            <a:r>
              <a:rPr lang="zh-CN" altLang="en-US" dirty="0"/>
              <a:t>末</a:t>
            </a:r>
            <a:r>
              <a:rPr lang="en-US" altLang="zh-CN" dirty="0"/>
              <a:t>-1990s</a:t>
            </a:r>
            <a:r>
              <a:rPr lang="zh-CN" altLang="en-US" dirty="0"/>
              <a:t>初出现大量面向对象建模语言</a:t>
            </a:r>
            <a:endParaRPr lang="en-US" altLang="zh-CN" dirty="0"/>
          </a:p>
          <a:p>
            <a:pPr lvl="1"/>
            <a:r>
              <a:rPr lang="zh-CN" altLang="en-US" dirty="0"/>
              <a:t>数量几十种之多</a:t>
            </a:r>
            <a:endParaRPr lang="en-US" altLang="zh-CN" dirty="0"/>
          </a:p>
          <a:p>
            <a:pPr lvl="1"/>
            <a:r>
              <a:rPr lang="zh-CN" altLang="en-US" dirty="0"/>
              <a:t>代表性：</a:t>
            </a:r>
            <a:r>
              <a:rPr lang="en-US" altLang="zh-CN" dirty="0" err="1"/>
              <a:t>Booch</a:t>
            </a:r>
            <a:r>
              <a:rPr lang="zh-CN" altLang="zh-CN" dirty="0"/>
              <a:t>方法、</a:t>
            </a:r>
            <a:r>
              <a:rPr lang="en-US" altLang="zh-CN" dirty="0"/>
              <a:t>OMT</a:t>
            </a:r>
            <a:r>
              <a:rPr lang="zh-CN" altLang="zh-CN" dirty="0"/>
              <a:t>方法和</a:t>
            </a:r>
            <a:r>
              <a:rPr lang="en-US" altLang="zh-CN" dirty="0"/>
              <a:t>OOSE</a:t>
            </a:r>
            <a:r>
              <a:rPr lang="zh-CN" altLang="zh-CN" dirty="0"/>
              <a:t>方法</a:t>
            </a:r>
            <a:endParaRPr lang="en-US" altLang="zh-CN" dirty="0"/>
          </a:p>
          <a:p>
            <a:pPr lvl="1"/>
            <a:r>
              <a:rPr lang="zh-CN" altLang="zh-CN" dirty="0"/>
              <a:t>各有千秋，却又有很多类似之处，往往让使用者无所适从</a:t>
            </a:r>
            <a:endParaRPr lang="en-US" altLang="zh-CN" dirty="0"/>
          </a:p>
          <a:p>
            <a:pPr lvl="1"/>
            <a:endParaRPr lang="zh-CN" altLang="zh-CN" dirty="0"/>
          </a:p>
          <a:p>
            <a:pPr lvl="0"/>
            <a:r>
              <a:rPr lang="en-US" altLang="zh-CN" dirty="0"/>
              <a:t>UML</a:t>
            </a:r>
            <a:r>
              <a:rPr lang="zh-CN" altLang="en-US" dirty="0"/>
              <a:t>的</a:t>
            </a:r>
            <a:r>
              <a:rPr lang="zh-CN" altLang="zh-CN" dirty="0"/>
              <a:t>初衷</a:t>
            </a:r>
          </a:p>
          <a:p>
            <a:pPr lvl="1"/>
            <a:r>
              <a:rPr lang="zh-CN" altLang="en-US" dirty="0"/>
              <a:t>需要吸收不同建模语言</a:t>
            </a:r>
            <a:r>
              <a:rPr lang="zh-CN" altLang="zh-CN" dirty="0"/>
              <a:t>的优点</a:t>
            </a:r>
            <a:endParaRPr lang="en-US" altLang="zh-CN" dirty="0"/>
          </a:p>
          <a:p>
            <a:pPr lvl="1"/>
            <a:r>
              <a:rPr lang="zh-CN" altLang="en-US" dirty="0"/>
              <a:t>寻求</a:t>
            </a:r>
            <a:r>
              <a:rPr lang="zh-CN" altLang="zh-CN" dirty="0"/>
              <a:t>一种概念清晰、表达能力丰富、适用范围广泛的面向对象的建模语言</a:t>
            </a:r>
            <a:endParaRPr lang="en-US" altLang="zh-CN" dirty="0"/>
          </a:p>
          <a:p>
            <a:pPr lvl="0"/>
            <a:endParaRPr lang="en-US" altLang="zh-CN" dirty="0"/>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UML: Unified Modeling Language</a:t>
            </a:r>
            <a:endParaRPr lang="zh-CN" altLang="en-US" dirty="0">
              <a:latin typeface="Times New Roman" panose="02020603050405020304" pitchFamily="18" charset="0"/>
              <a:cs typeface="Times New Roman" panose="02020603050405020304" pitchFamily="18" charset="0"/>
            </a:endParaRPr>
          </a:p>
        </p:txBody>
      </p:sp>
      <p:sp>
        <p:nvSpPr>
          <p:cNvPr id="7" name="内容占位符 6"/>
          <p:cNvSpPr>
            <a:spLocks noGrp="1"/>
          </p:cNvSpPr>
          <p:nvPr>
            <p:ph idx="1"/>
          </p:nvPr>
        </p:nvSpPr>
        <p:spPr/>
        <p:txBody>
          <a:bodyPr>
            <a:normAutofit lnSpcReduction="10000"/>
          </a:bodyPr>
          <a:lstStyle/>
          <a:p>
            <a:r>
              <a:rPr lang="en-US" altLang="zh-CN" dirty="0">
                <a:latin typeface="Times New Roman" panose="02020603050405020304" pitchFamily="18" charset="0"/>
                <a:cs typeface="Times New Roman" panose="02020603050405020304" pitchFamily="18" charset="0"/>
              </a:rPr>
              <a:t>Unified(</a:t>
            </a:r>
            <a:r>
              <a:rPr lang="zh-CN" altLang="en-US" dirty="0">
                <a:solidFill>
                  <a:srgbClr val="C00000"/>
                </a:solidFill>
                <a:latin typeface="Times New Roman" panose="02020603050405020304" pitchFamily="18" charset="0"/>
                <a:cs typeface="Times New Roman" panose="02020603050405020304" pitchFamily="18" charset="0"/>
              </a:rPr>
              <a:t>统一</a:t>
            </a:r>
            <a:r>
              <a:rPr lang="en-US" altLang="zh-CN" dirty="0">
                <a:latin typeface="Times New Roman" panose="02020603050405020304" pitchFamily="18" charset="0"/>
                <a:cs typeface="Times New Roman" panose="02020603050405020304" pitchFamily="18" charset="0"/>
              </a:rPr>
              <a:t>)</a:t>
            </a:r>
          </a:p>
          <a:p>
            <a:pPr lvl="1"/>
            <a:r>
              <a:rPr lang="zh-CN" altLang="en-US" dirty="0">
                <a:latin typeface="Times New Roman" panose="02020603050405020304" pitchFamily="18" charset="0"/>
                <a:cs typeface="Times New Roman" panose="02020603050405020304" pitchFamily="18" charset="0"/>
              </a:rPr>
              <a:t>提取不同方法中最好建模技术，如</a:t>
            </a:r>
            <a:r>
              <a:rPr lang="en-US" altLang="zh-CN" dirty="0">
                <a:latin typeface="Times New Roman" panose="02020603050405020304" pitchFamily="18" charset="0"/>
                <a:cs typeface="Times New Roman" panose="02020603050405020304" pitchFamily="18" charset="0"/>
              </a:rPr>
              <a:t>OMT(James Rumbaugh)</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Booch</a:t>
            </a:r>
            <a:r>
              <a:rPr lang="en-US" altLang="zh-CN" dirty="0">
                <a:latin typeface="Times New Roman" panose="02020603050405020304" pitchFamily="18" charset="0"/>
                <a:cs typeface="Times New Roman" panose="02020603050405020304" pitchFamily="18" charset="0"/>
              </a:rPr>
              <a:t> method(Grady </a:t>
            </a:r>
            <a:r>
              <a:rPr lang="en-US" altLang="zh-CN" dirty="0" err="1">
                <a:latin typeface="Times New Roman" panose="02020603050405020304" pitchFamily="18" charset="0"/>
                <a:cs typeface="Times New Roman" panose="02020603050405020304" pitchFamily="18" charset="0"/>
              </a:rPr>
              <a:t>Booch</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OOSE(Ivar Jacobson)</a:t>
            </a:r>
          </a:p>
          <a:p>
            <a:pPr lvl="1"/>
            <a:r>
              <a:rPr lang="zh-CN" altLang="en-US" dirty="0">
                <a:latin typeface="Times New Roman" panose="02020603050405020304" pitchFamily="18" charset="0"/>
                <a:cs typeface="Times New Roman" panose="02020603050405020304" pitchFamily="18" charset="0"/>
              </a:rPr>
              <a:t>采用</a:t>
            </a:r>
            <a:r>
              <a:rPr lang="zh-CN" altLang="en-US" b="1" dirty="0">
                <a:solidFill>
                  <a:srgbClr val="C00000"/>
                </a:solidFill>
                <a:latin typeface="Times New Roman" panose="02020603050405020304" pitchFamily="18" charset="0"/>
                <a:cs typeface="Times New Roman" panose="02020603050405020304" pitchFamily="18" charset="0"/>
              </a:rPr>
              <a:t>统一、标准化</a:t>
            </a:r>
            <a:r>
              <a:rPr lang="zh-CN" altLang="en-US" dirty="0">
                <a:latin typeface="Times New Roman" panose="02020603050405020304" pitchFamily="18" charset="0"/>
                <a:cs typeface="Times New Roman" panose="02020603050405020304" pitchFamily="18" charset="0"/>
              </a:rPr>
              <a:t>的表示方式</a:t>
            </a:r>
          </a:p>
          <a:p>
            <a:r>
              <a:rPr lang="en-US" altLang="zh-CN" dirty="0">
                <a:latin typeface="Times New Roman" panose="02020603050405020304" pitchFamily="18" charset="0"/>
                <a:cs typeface="Times New Roman" panose="02020603050405020304" pitchFamily="18" charset="0"/>
              </a:rPr>
              <a:t>Modeling(</a:t>
            </a:r>
            <a:r>
              <a:rPr lang="zh-CN" altLang="en-US" dirty="0">
                <a:solidFill>
                  <a:srgbClr val="C00000"/>
                </a:solidFill>
                <a:latin typeface="Times New Roman" panose="02020603050405020304" pitchFamily="18" charset="0"/>
                <a:cs typeface="Times New Roman" panose="02020603050405020304" pitchFamily="18" charset="0"/>
              </a:rPr>
              <a:t>建模</a:t>
            </a:r>
            <a:r>
              <a:rPr lang="en-US" altLang="zh-CN" dirty="0">
                <a:latin typeface="Times New Roman" panose="02020603050405020304" pitchFamily="18" charset="0"/>
                <a:cs typeface="Times New Roman" panose="02020603050405020304" pitchFamily="18" charset="0"/>
              </a:rPr>
              <a:t>)</a:t>
            </a:r>
          </a:p>
          <a:p>
            <a:pPr lvl="1"/>
            <a:r>
              <a:rPr lang="zh-CN" altLang="en-US" dirty="0">
                <a:latin typeface="Times New Roman" panose="02020603050405020304" pitchFamily="18" charset="0"/>
                <a:cs typeface="Times New Roman" panose="02020603050405020304" pitchFamily="18" charset="0"/>
              </a:rPr>
              <a:t>对现实系统和软件系统进行</a:t>
            </a:r>
            <a:r>
              <a:rPr lang="zh-CN" altLang="en-US" b="1" dirty="0">
                <a:solidFill>
                  <a:srgbClr val="C00000"/>
                </a:solidFill>
                <a:latin typeface="Times New Roman" panose="02020603050405020304" pitchFamily="18" charset="0"/>
                <a:cs typeface="Times New Roman" panose="02020603050405020304" pitchFamily="18" charset="0"/>
              </a:rPr>
              <a:t>可视化建模</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建立系统模型</a:t>
            </a:r>
          </a:p>
          <a:p>
            <a:r>
              <a:rPr lang="en-US" altLang="zh-CN" dirty="0">
                <a:latin typeface="Times New Roman" panose="02020603050405020304" pitchFamily="18" charset="0"/>
                <a:cs typeface="Times New Roman" panose="02020603050405020304" pitchFamily="18" charset="0"/>
              </a:rPr>
              <a:t>Language(</a:t>
            </a:r>
            <a:r>
              <a:rPr lang="zh-CN" altLang="en-US" dirty="0">
                <a:solidFill>
                  <a:srgbClr val="C00000"/>
                </a:solidFill>
                <a:latin typeface="Times New Roman" panose="02020603050405020304" pitchFamily="18" charset="0"/>
                <a:cs typeface="Times New Roman" panose="02020603050405020304" pitchFamily="18" charset="0"/>
              </a:rPr>
              <a:t>语言</a:t>
            </a:r>
            <a:r>
              <a:rPr lang="en-US" altLang="zh-CN" dirty="0">
                <a:latin typeface="Times New Roman" panose="02020603050405020304" pitchFamily="18" charset="0"/>
                <a:cs typeface="Times New Roman" panose="02020603050405020304" pitchFamily="18" charset="0"/>
              </a:rPr>
              <a:t>)</a:t>
            </a:r>
          </a:p>
          <a:p>
            <a:pPr lvl="1"/>
            <a:r>
              <a:rPr lang="zh-CN" altLang="en-US" b="1" dirty="0">
                <a:solidFill>
                  <a:srgbClr val="C00000"/>
                </a:solidFill>
                <a:latin typeface="Times New Roman" panose="02020603050405020304" pitchFamily="18" charset="0"/>
                <a:cs typeface="Times New Roman" panose="02020603050405020304" pitchFamily="18" charset="0"/>
              </a:rPr>
              <a:t>图形化语言</a:t>
            </a:r>
            <a:r>
              <a:rPr lang="zh-CN" altLang="en-US" dirty="0">
                <a:latin typeface="Times New Roman" panose="02020603050405020304" pitchFamily="18" charset="0"/>
                <a:cs typeface="Times New Roman" panose="02020603050405020304" pitchFamily="18" charset="0"/>
              </a:rPr>
              <a:t>：语法、语义和语用</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包括规则，约束 扩展机制</a:t>
            </a:r>
          </a:p>
        </p:txBody>
      </p:sp>
      <p:graphicFrame>
        <p:nvGraphicFramePr>
          <p:cNvPr id="12" name="对象 11"/>
          <p:cNvGraphicFramePr>
            <a:graphicFrameLocks noChangeAspect="1"/>
          </p:cNvGraphicFramePr>
          <p:nvPr>
            <p:extLst>
              <p:ext uri="{D42A27DB-BD31-4B8C-83A1-F6EECF244321}">
                <p14:modId xmlns:p14="http://schemas.microsoft.com/office/powerpoint/2010/main" val="332982985"/>
              </p:ext>
            </p:extLst>
          </p:nvPr>
        </p:nvGraphicFramePr>
        <p:xfrm>
          <a:off x="8789871" y="3192699"/>
          <a:ext cx="2592288" cy="1784473"/>
        </p:xfrm>
        <a:graphic>
          <a:graphicData uri="http://schemas.openxmlformats.org/presentationml/2006/ole">
            <mc:AlternateContent xmlns:mc="http://schemas.openxmlformats.org/markup-compatibility/2006">
              <mc:Choice xmlns:v="urn:schemas-microsoft-com:vml" Requires="v">
                <p:oleObj spid="_x0000_s2072" name="位图图像" r:id="rId3" imgW="1466850" imgH="1009650" progId="PBrush">
                  <p:embed/>
                </p:oleObj>
              </mc:Choice>
              <mc:Fallback>
                <p:oleObj name="位图图像" r:id="rId3" imgW="1466850" imgH="1009650" progId="PBrush">
                  <p:embed/>
                  <p:pic>
                    <p:nvPicPr>
                      <p:cNvPr id="0" name="对象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9871" y="3192699"/>
                        <a:ext cx="2592288" cy="1784473"/>
                      </a:xfrm>
                      <a:prstGeom prst="rect">
                        <a:avLst/>
                      </a:prstGeom>
                      <a:noFill/>
                      <a:ln>
                        <a:noFill/>
                      </a:ln>
                    </p:spPr>
                  </p:pic>
                </p:oleObj>
              </mc:Fallback>
            </mc:AlternateContent>
          </a:graphicData>
        </a:graphic>
      </p:graphicFrame>
      <p:sp>
        <p:nvSpPr>
          <p:cNvPr id="6" name="文本框 5"/>
          <p:cNvSpPr txBox="1"/>
          <p:nvPr/>
        </p:nvSpPr>
        <p:spPr>
          <a:xfrm>
            <a:off x="8789871" y="5345131"/>
            <a:ext cx="3245995" cy="1229752"/>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algn="ctr">
              <a:defRPr sz="2800">
                <a:solidFill>
                  <a:schemeClr val="lt1"/>
                </a:solidFill>
                <a:latin typeface="微软雅黑" panose="020B0503020204020204" charset="-122"/>
                <a:ea typeface="微软雅黑" panose="020B0503020204020204"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a:sym typeface="+mn-ea"/>
              </a:rPr>
              <a:t>OMG</a:t>
            </a:r>
            <a:r>
              <a:rPr lang="zh-CN" altLang="en-US" dirty="0">
                <a:sym typeface="+mn-ea"/>
              </a:rPr>
              <a:t>组织致力于对象技术标准化工作</a:t>
            </a: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12" name="Rectangle 36"/>
          <p:cNvSpPr>
            <a:spLocks noGrp="1" noChangeArrowheads="1"/>
          </p:cNvSpPr>
          <p:nvPr>
            <p:ph type="title"/>
          </p:nvPr>
        </p:nvSpPr>
        <p:spPr>
          <a:noFill/>
        </p:spPr>
        <p:txBody>
          <a:bodyPr/>
          <a:lstStyle/>
          <a:p>
            <a:pPr eaLnBrk="1" hangingPunct="1"/>
            <a:r>
              <a:rPr lang="en-US" altLang="zh-CN" dirty="0"/>
              <a:t>UML</a:t>
            </a:r>
            <a:r>
              <a:rPr lang="zh-CN" altLang="en-US" dirty="0"/>
              <a:t>用途</a:t>
            </a:r>
          </a:p>
        </p:txBody>
      </p:sp>
      <p:pic>
        <p:nvPicPr>
          <p:cNvPr id="3" name="图片 2"/>
          <p:cNvPicPr>
            <a:picLocks noChangeAspect="1"/>
          </p:cNvPicPr>
          <p:nvPr/>
        </p:nvPicPr>
        <p:blipFill>
          <a:blip r:embed="rId3"/>
          <a:stretch>
            <a:fillRect/>
          </a:stretch>
        </p:blipFill>
        <p:spPr>
          <a:xfrm>
            <a:off x="-10531" y="2826624"/>
            <a:ext cx="12190413" cy="3842736"/>
          </a:xfrm>
          <a:prstGeom prst="rect">
            <a:avLst/>
          </a:prstGeom>
          <a:ln>
            <a:solidFill>
              <a:schemeClr val="accent1"/>
            </a:solidFill>
          </a:ln>
        </p:spPr>
      </p:pic>
      <p:sp>
        <p:nvSpPr>
          <p:cNvPr id="38" name="内容占位符 1"/>
          <p:cNvSpPr>
            <a:spLocks noGrp="1"/>
          </p:cNvSpPr>
          <p:nvPr>
            <p:ph idx="1"/>
          </p:nvPr>
        </p:nvSpPr>
        <p:spPr>
          <a:xfrm>
            <a:off x="539750" y="1125538"/>
            <a:ext cx="10920052" cy="1720680"/>
          </a:xfrm>
        </p:spPr>
        <p:txBody>
          <a:bodyPr/>
          <a:lstStyle/>
          <a:p>
            <a:r>
              <a:rPr lang="zh-CN" altLang="zh-CN" dirty="0">
                <a:latin typeface="Times New Roman" panose="02020603050405020304" pitchFamily="18" charset="0"/>
                <a:cs typeface="Times New Roman" panose="02020603050405020304" pitchFamily="18" charset="0"/>
              </a:rPr>
              <a:t>用来</a:t>
            </a:r>
            <a:r>
              <a:rPr lang="zh-CN" altLang="zh-CN" dirty="0">
                <a:solidFill>
                  <a:srgbClr val="C00000"/>
                </a:solidFill>
                <a:latin typeface="Times New Roman" panose="02020603050405020304" pitchFamily="18" charset="0"/>
                <a:cs typeface="Times New Roman" panose="02020603050405020304" pitchFamily="18" charset="0"/>
              </a:rPr>
              <a:t>可视化</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visualize</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 、</a:t>
            </a:r>
            <a:r>
              <a:rPr lang="zh-CN" altLang="zh-CN" dirty="0">
                <a:solidFill>
                  <a:srgbClr val="C00000"/>
                </a:solidFill>
                <a:latin typeface="Times New Roman" panose="02020603050405020304" pitchFamily="18" charset="0"/>
                <a:cs typeface="Times New Roman" panose="02020603050405020304" pitchFamily="18" charset="0"/>
              </a:rPr>
              <a:t>描述</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specify</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a:t>
            </a:r>
            <a:r>
              <a:rPr lang="zh-CN" altLang="zh-CN" dirty="0">
                <a:solidFill>
                  <a:srgbClr val="C00000"/>
                </a:solidFill>
                <a:latin typeface="Times New Roman" panose="02020603050405020304" pitchFamily="18" charset="0"/>
                <a:cs typeface="Times New Roman" panose="02020603050405020304" pitchFamily="18" charset="0"/>
              </a:rPr>
              <a:t>构造</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construct</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和</a:t>
            </a:r>
            <a:r>
              <a:rPr lang="zh-CN" altLang="en-US" dirty="0">
                <a:solidFill>
                  <a:srgbClr val="C00000"/>
                </a:solidFill>
                <a:latin typeface="Times New Roman" panose="02020603050405020304" pitchFamily="18" charset="0"/>
                <a:cs typeface="Times New Roman" panose="02020603050405020304" pitchFamily="18" charset="0"/>
              </a:rPr>
              <a:t>文档化</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document</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软件密集型系统的各种</a:t>
            </a:r>
            <a:r>
              <a:rPr lang="zh-CN" altLang="en-US" dirty="0">
                <a:latin typeface="Times New Roman" panose="02020603050405020304" pitchFamily="18" charset="0"/>
                <a:cs typeface="Times New Roman" panose="02020603050405020304" pitchFamily="18" charset="0"/>
              </a:rPr>
              <a:t>产品</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支持不同人员之间的</a:t>
            </a:r>
            <a:r>
              <a:rPr lang="zh-CN" altLang="en-US" dirty="0">
                <a:solidFill>
                  <a:srgbClr val="C00000"/>
                </a:solidFill>
                <a:latin typeface="Times New Roman" panose="02020603050405020304" pitchFamily="18" charset="0"/>
                <a:cs typeface="Times New Roman" panose="02020603050405020304" pitchFamily="18" charset="0"/>
              </a:rPr>
              <a:t>交流</a:t>
            </a:r>
            <a:r>
              <a:rPr lang="en-US" altLang="zh-CN" dirty="0">
                <a:latin typeface="Times New Roman" panose="02020603050405020304" pitchFamily="18" charset="0"/>
                <a:cs typeface="Times New Roman" panose="02020603050405020304" pitchFamily="18" charset="0"/>
              </a:rPr>
              <a:t>(Communication)</a:t>
            </a:r>
            <a:endParaRPr lang="zh-CN" altLang="en-US" dirty="0">
              <a:latin typeface="Times New Roman" panose="02020603050405020304" pitchFamily="18" charset="0"/>
              <a:cs typeface="Times New Roman" panose="02020603050405020304" pitchFamily="18" charset="0"/>
            </a:endParaRPr>
          </a:p>
        </p:txBody>
      </p:sp>
      <p:grpSp>
        <p:nvGrpSpPr>
          <p:cNvPr id="39" name="组合 38"/>
          <p:cNvGrpSpPr/>
          <p:nvPr/>
        </p:nvGrpSpPr>
        <p:grpSpPr>
          <a:xfrm>
            <a:off x="6161348" y="4204257"/>
            <a:ext cx="1398268" cy="1275390"/>
            <a:chOff x="2844883" y="4188104"/>
            <a:chExt cx="1398268" cy="1275390"/>
          </a:xfrm>
        </p:grpSpPr>
        <p:graphicFrame>
          <p:nvGraphicFramePr>
            <p:cNvPr id="40" name="Object 20"/>
            <p:cNvGraphicFramePr>
              <a:graphicFrameLocks noChangeAspect="1"/>
            </p:cNvGraphicFramePr>
            <p:nvPr/>
          </p:nvGraphicFramePr>
          <p:xfrm>
            <a:off x="3155074" y="4188104"/>
            <a:ext cx="792895" cy="891189"/>
          </p:xfrm>
          <a:graphic>
            <a:graphicData uri="http://schemas.openxmlformats.org/presentationml/2006/ole">
              <mc:AlternateContent xmlns:mc="http://schemas.openxmlformats.org/markup-compatibility/2006">
                <mc:Choice xmlns:v="urn:schemas-microsoft-com:vml" Requires="v">
                  <p:oleObj spid="_x0000_s3156" name="Clip" r:id="rId4" imgW="4029075" imgH="5228590" progId="MS_ClipArt_Gallery.2">
                    <p:embed/>
                  </p:oleObj>
                </mc:Choice>
                <mc:Fallback>
                  <p:oleObj name="Clip" r:id="rId4" imgW="4029075" imgH="5228590" progId="MS_ClipArt_Gallery.2">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5074" y="4188104"/>
                          <a:ext cx="792895" cy="891189"/>
                        </a:xfrm>
                        <a:prstGeom prst="rect">
                          <a:avLst/>
                        </a:prstGeom>
                        <a:noFill/>
                        <a:ln>
                          <a:noFill/>
                        </a:ln>
                        <a:effectLst/>
                      </p:spPr>
                    </p:pic>
                  </p:oleObj>
                </mc:Fallback>
              </mc:AlternateContent>
            </a:graphicData>
          </a:graphic>
        </p:graphicFrame>
        <p:sp>
          <p:nvSpPr>
            <p:cNvPr id="41" name="Text Box 22"/>
            <p:cNvSpPr txBox="1">
              <a:spLocks noChangeArrowheads="1"/>
            </p:cNvSpPr>
            <p:nvPr/>
          </p:nvSpPr>
          <p:spPr bwMode="auto">
            <a:xfrm>
              <a:off x="2844883" y="5063384"/>
              <a:ext cx="13982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C00000"/>
                  </a:solidFill>
                  <a:ea typeface="宋体" panose="02010600030101010101" pitchFamily="2" charset="-122"/>
                </a:rPr>
                <a:t>Visualizing</a:t>
              </a:r>
            </a:p>
          </p:txBody>
        </p:sp>
      </p:grpSp>
      <p:grpSp>
        <p:nvGrpSpPr>
          <p:cNvPr id="42" name="组合 41"/>
          <p:cNvGrpSpPr/>
          <p:nvPr/>
        </p:nvGrpSpPr>
        <p:grpSpPr>
          <a:xfrm>
            <a:off x="10302258" y="4321413"/>
            <a:ext cx="1622560" cy="1115083"/>
            <a:chOff x="4728141" y="3357563"/>
            <a:chExt cx="1622560" cy="1115083"/>
          </a:xfrm>
        </p:grpSpPr>
        <p:grpSp>
          <p:nvGrpSpPr>
            <p:cNvPr id="43" name="Group 23"/>
            <p:cNvGrpSpPr/>
            <p:nvPr/>
          </p:nvGrpSpPr>
          <p:grpSpPr bwMode="auto">
            <a:xfrm>
              <a:off x="5148263" y="3357563"/>
              <a:ext cx="647700" cy="792162"/>
              <a:chOff x="243" y="3050"/>
              <a:chExt cx="912" cy="862"/>
            </a:xfrm>
          </p:grpSpPr>
          <p:sp>
            <p:nvSpPr>
              <p:cNvPr id="45" name="Freeform 24"/>
              <p:cNvSpPr/>
              <p:nvPr/>
            </p:nvSpPr>
            <p:spPr bwMode="auto">
              <a:xfrm>
                <a:off x="547" y="3257"/>
                <a:ext cx="298" cy="241"/>
              </a:xfrm>
              <a:custGeom>
                <a:avLst/>
                <a:gdLst>
                  <a:gd name="T0" fmla="*/ 14 w 595"/>
                  <a:gd name="T1" fmla="*/ 0 h 481"/>
                  <a:gd name="T2" fmla="*/ 62 w 595"/>
                  <a:gd name="T3" fmla="*/ 4 h 481"/>
                  <a:gd name="T4" fmla="*/ 108 w 595"/>
                  <a:gd name="T5" fmla="*/ 29 h 481"/>
                  <a:gd name="T6" fmla="*/ 177 w 595"/>
                  <a:gd name="T7" fmla="*/ 75 h 481"/>
                  <a:gd name="T8" fmla="*/ 242 w 595"/>
                  <a:gd name="T9" fmla="*/ 128 h 481"/>
                  <a:gd name="T10" fmla="*/ 298 w 595"/>
                  <a:gd name="T11" fmla="*/ 183 h 481"/>
                  <a:gd name="T12" fmla="*/ 343 w 595"/>
                  <a:gd name="T13" fmla="*/ 225 h 481"/>
                  <a:gd name="T14" fmla="*/ 390 w 595"/>
                  <a:gd name="T15" fmla="*/ 258 h 481"/>
                  <a:gd name="T16" fmla="*/ 432 w 595"/>
                  <a:gd name="T17" fmla="*/ 288 h 481"/>
                  <a:gd name="T18" fmla="*/ 477 w 595"/>
                  <a:gd name="T19" fmla="*/ 326 h 481"/>
                  <a:gd name="T20" fmla="*/ 533 w 595"/>
                  <a:gd name="T21" fmla="*/ 341 h 481"/>
                  <a:gd name="T22" fmla="*/ 573 w 595"/>
                  <a:gd name="T23" fmla="*/ 352 h 481"/>
                  <a:gd name="T24" fmla="*/ 595 w 595"/>
                  <a:gd name="T25" fmla="*/ 376 h 481"/>
                  <a:gd name="T26" fmla="*/ 580 w 595"/>
                  <a:gd name="T27" fmla="*/ 416 h 481"/>
                  <a:gd name="T28" fmla="*/ 534 w 595"/>
                  <a:gd name="T29" fmla="*/ 448 h 481"/>
                  <a:gd name="T30" fmla="*/ 506 w 595"/>
                  <a:gd name="T31" fmla="*/ 476 h 481"/>
                  <a:gd name="T32" fmla="*/ 466 w 595"/>
                  <a:gd name="T33" fmla="*/ 481 h 481"/>
                  <a:gd name="T34" fmla="*/ 443 w 595"/>
                  <a:gd name="T35" fmla="*/ 457 h 481"/>
                  <a:gd name="T36" fmla="*/ 425 w 595"/>
                  <a:gd name="T37" fmla="*/ 416 h 481"/>
                  <a:gd name="T38" fmla="*/ 440 w 595"/>
                  <a:gd name="T39" fmla="*/ 356 h 481"/>
                  <a:gd name="T40" fmla="*/ 361 w 595"/>
                  <a:gd name="T41" fmla="*/ 288 h 481"/>
                  <a:gd name="T42" fmla="*/ 289 w 595"/>
                  <a:gd name="T43" fmla="*/ 240 h 481"/>
                  <a:gd name="T44" fmla="*/ 224 w 595"/>
                  <a:gd name="T45" fmla="*/ 194 h 481"/>
                  <a:gd name="T46" fmla="*/ 159 w 595"/>
                  <a:gd name="T47" fmla="*/ 161 h 481"/>
                  <a:gd name="T48" fmla="*/ 86 w 595"/>
                  <a:gd name="T49" fmla="*/ 141 h 481"/>
                  <a:gd name="T50" fmla="*/ 34 w 595"/>
                  <a:gd name="T51" fmla="*/ 100 h 481"/>
                  <a:gd name="T52" fmla="*/ 5 w 595"/>
                  <a:gd name="T53" fmla="*/ 54 h 481"/>
                  <a:gd name="T54" fmla="*/ 0 w 595"/>
                  <a:gd name="T55" fmla="*/ 18 h 481"/>
                  <a:gd name="T56" fmla="*/ 14 w 595"/>
                  <a:gd name="T57"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5" h="481">
                    <a:moveTo>
                      <a:pt x="14" y="0"/>
                    </a:moveTo>
                    <a:lnTo>
                      <a:pt x="62" y="4"/>
                    </a:lnTo>
                    <a:lnTo>
                      <a:pt x="108" y="29"/>
                    </a:lnTo>
                    <a:lnTo>
                      <a:pt x="177" y="75"/>
                    </a:lnTo>
                    <a:lnTo>
                      <a:pt x="242" y="128"/>
                    </a:lnTo>
                    <a:lnTo>
                      <a:pt x="298" y="183"/>
                    </a:lnTo>
                    <a:lnTo>
                      <a:pt x="343" y="225"/>
                    </a:lnTo>
                    <a:lnTo>
                      <a:pt x="390" y="258"/>
                    </a:lnTo>
                    <a:lnTo>
                      <a:pt x="432" y="288"/>
                    </a:lnTo>
                    <a:lnTo>
                      <a:pt x="477" y="326"/>
                    </a:lnTo>
                    <a:lnTo>
                      <a:pt x="533" y="341"/>
                    </a:lnTo>
                    <a:lnTo>
                      <a:pt x="573" y="352"/>
                    </a:lnTo>
                    <a:lnTo>
                      <a:pt x="595" y="376"/>
                    </a:lnTo>
                    <a:lnTo>
                      <a:pt x="580" y="416"/>
                    </a:lnTo>
                    <a:lnTo>
                      <a:pt x="534" y="448"/>
                    </a:lnTo>
                    <a:lnTo>
                      <a:pt x="506" y="476"/>
                    </a:lnTo>
                    <a:lnTo>
                      <a:pt x="466" y="481"/>
                    </a:lnTo>
                    <a:lnTo>
                      <a:pt x="443" y="457"/>
                    </a:lnTo>
                    <a:lnTo>
                      <a:pt x="425" y="416"/>
                    </a:lnTo>
                    <a:lnTo>
                      <a:pt x="440" y="356"/>
                    </a:lnTo>
                    <a:lnTo>
                      <a:pt x="361" y="288"/>
                    </a:lnTo>
                    <a:lnTo>
                      <a:pt x="289" y="240"/>
                    </a:lnTo>
                    <a:lnTo>
                      <a:pt x="224" y="194"/>
                    </a:lnTo>
                    <a:lnTo>
                      <a:pt x="159" y="161"/>
                    </a:lnTo>
                    <a:lnTo>
                      <a:pt x="86" y="141"/>
                    </a:lnTo>
                    <a:lnTo>
                      <a:pt x="34" y="100"/>
                    </a:lnTo>
                    <a:lnTo>
                      <a:pt x="5" y="54"/>
                    </a:lnTo>
                    <a:lnTo>
                      <a:pt x="0" y="18"/>
                    </a:lnTo>
                    <a:lnTo>
                      <a:pt x="14" y="0"/>
                    </a:lnTo>
                    <a:close/>
                  </a:path>
                </a:pathLst>
              </a:custGeom>
              <a:solidFill>
                <a:schemeClr val="accent1"/>
              </a:solidFill>
              <a:ln w="9525">
                <a:solidFill>
                  <a:schemeClr val="tx1"/>
                </a:solidFill>
                <a:round/>
              </a:ln>
            </p:spPr>
            <p:txBody>
              <a:bodyPr/>
              <a:lstStyle/>
              <a:p>
                <a:endParaRPr lang="zh-CN" altLang="en-US" sz="2000">
                  <a:solidFill>
                    <a:srgbClr val="C00000"/>
                  </a:solidFill>
                </a:endParaRPr>
              </a:p>
            </p:txBody>
          </p:sp>
          <p:grpSp>
            <p:nvGrpSpPr>
              <p:cNvPr id="46" name="Group 25"/>
              <p:cNvGrpSpPr/>
              <p:nvPr/>
            </p:nvGrpSpPr>
            <p:grpSpPr bwMode="auto">
              <a:xfrm>
                <a:off x="476" y="3255"/>
                <a:ext cx="242" cy="657"/>
                <a:chOff x="476" y="3255"/>
                <a:chExt cx="242" cy="657"/>
              </a:xfrm>
            </p:grpSpPr>
            <p:sp>
              <p:nvSpPr>
                <p:cNvPr id="57" name="Freeform 26"/>
                <p:cNvSpPr/>
                <p:nvPr/>
              </p:nvSpPr>
              <p:spPr bwMode="auto">
                <a:xfrm>
                  <a:off x="497" y="3255"/>
                  <a:ext cx="152" cy="314"/>
                </a:xfrm>
                <a:custGeom>
                  <a:avLst/>
                  <a:gdLst>
                    <a:gd name="T0" fmla="*/ 60 w 304"/>
                    <a:gd name="T1" fmla="*/ 8 h 629"/>
                    <a:gd name="T2" fmla="*/ 102 w 304"/>
                    <a:gd name="T3" fmla="*/ 0 h 629"/>
                    <a:gd name="T4" fmla="*/ 154 w 304"/>
                    <a:gd name="T5" fmla="*/ 15 h 629"/>
                    <a:gd name="T6" fmla="*/ 192 w 304"/>
                    <a:gd name="T7" fmla="*/ 41 h 629"/>
                    <a:gd name="T8" fmla="*/ 226 w 304"/>
                    <a:gd name="T9" fmla="*/ 91 h 629"/>
                    <a:gd name="T10" fmla="*/ 247 w 304"/>
                    <a:gd name="T11" fmla="*/ 146 h 629"/>
                    <a:gd name="T12" fmla="*/ 269 w 304"/>
                    <a:gd name="T13" fmla="*/ 209 h 629"/>
                    <a:gd name="T14" fmla="*/ 283 w 304"/>
                    <a:gd name="T15" fmla="*/ 264 h 629"/>
                    <a:gd name="T16" fmla="*/ 296 w 304"/>
                    <a:gd name="T17" fmla="*/ 334 h 629"/>
                    <a:gd name="T18" fmla="*/ 300 w 304"/>
                    <a:gd name="T19" fmla="*/ 384 h 629"/>
                    <a:gd name="T20" fmla="*/ 304 w 304"/>
                    <a:gd name="T21" fmla="*/ 449 h 629"/>
                    <a:gd name="T22" fmla="*/ 304 w 304"/>
                    <a:gd name="T23" fmla="*/ 510 h 629"/>
                    <a:gd name="T24" fmla="*/ 285 w 304"/>
                    <a:gd name="T25" fmla="*/ 556 h 629"/>
                    <a:gd name="T26" fmla="*/ 264 w 304"/>
                    <a:gd name="T27" fmla="*/ 599 h 629"/>
                    <a:gd name="T28" fmla="*/ 223 w 304"/>
                    <a:gd name="T29" fmla="*/ 622 h 629"/>
                    <a:gd name="T30" fmla="*/ 164 w 304"/>
                    <a:gd name="T31" fmla="*/ 629 h 629"/>
                    <a:gd name="T32" fmla="*/ 109 w 304"/>
                    <a:gd name="T33" fmla="*/ 619 h 629"/>
                    <a:gd name="T34" fmla="*/ 76 w 304"/>
                    <a:gd name="T35" fmla="*/ 597 h 629"/>
                    <a:gd name="T36" fmla="*/ 55 w 304"/>
                    <a:gd name="T37" fmla="*/ 563 h 629"/>
                    <a:gd name="T38" fmla="*/ 42 w 304"/>
                    <a:gd name="T39" fmla="*/ 495 h 629"/>
                    <a:gd name="T40" fmla="*/ 50 w 304"/>
                    <a:gd name="T41" fmla="*/ 436 h 629"/>
                    <a:gd name="T42" fmla="*/ 70 w 304"/>
                    <a:gd name="T43" fmla="*/ 376 h 629"/>
                    <a:gd name="T44" fmla="*/ 81 w 304"/>
                    <a:gd name="T45" fmla="*/ 324 h 629"/>
                    <a:gd name="T46" fmla="*/ 70 w 304"/>
                    <a:gd name="T47" fmla="*/ 283 h 629"/>
                    <a:gd name="T48" fmla="*/ 46 w 304"/>
                    <a:gd name="T49" fmla="*/ 229 h 629"/>
                    <a:gd name="T50" fmla="*/ 19 w 304"/>
                    <a:gd name="T51" fmla="*/ 188 h 629"/>
                    <a:gd name="T52" fmla="*/ 0 w 304"/>
                    <a:gd name="T53" fmla="*/ 126 h 629"/>
                    <a:gd name="T54" fmla="*/ 0 w 304"/>
                    <a:gd name="T55" fmla="*/ 76 h 629"/>
                    <a:gd name="T56" fmla="*/ 15 w 304"/>
                    <a:gd name="T57" fmla="*/ 39 h 629"/>
                    <a:gd name="T58" fmla="*/ 60 w 304"/>
                    <a:gd name="T59" fmla="*/ 8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04" h="629">
                      <a:moveTo>
                        <a:pt x="60" y="8"/>
                      </a:moveTo>
                      <a:lnTo>
                        <a:pt x="102" y="0"/>
                      </a:lnTo>
                      <a:lnTo>
                        <a:pt x="154" y="15"/>
                      </a:lnTo>
                      <a:lnTo>
                        <a:pt x="192" y="41"/>
                      </a:lnTo>
                      <a:lnTo>
                        <a:pt x="226" y="91"/>
                      </a:lnTo>
                      <a:lnTo>
                        <a:pt x="247" y="146"/>
                      </a:lnTo>
                      <a:lnTo>
                        <a:pt x="269" y="209"/>
                      </a:lnTo>
                      <a:lnTo>
                        <a:pt x="283" y="264"/>
                      </a:lnTo>
                      <a:lnTo>
                        <a:pt x="296" y="334"/>
                      </a:lnTo>
                      <a:lnTo>
                        <a:pt x="300" y="384"/>
                      </a:lnTo>
                      <a:lnTo>
                        <a:pt x="304" y="449"/>
                      </a:lnTo>
                      <a:lnTo>
                        <a:pt x="304" y="510"/>
                      </a:lnTo>
                      <a:lnTo>
                        <a:pt x="285" y="556"/>
                      </a:lnTo>
                      <a:lnTo>
                        <a:pt x="264" y="599"/>
                      </a:lnTo>
                      <a:lnTo>
                        <a:pt x="223" y="622"/>
                      </a:lnTo>
                      <a:lnTo>
                        <a:pt x="164" y="629"/>
                      </a:lnTo>
                      <a:lnTo>
                        <a:pt x="109" y="619"/>
                      </a:lnTo>
                      <a:lnTo>
                        <a:pt x="76" y="597"/>
                      </a:lnTo>
                      <a:lnTo>
                        <a:pt x="55" y="563"/>
                      </a:lnTo>
                      <a:lnTo>
                        <a:pt x="42" y="495"/>
                      </a:lnTo>
                      <a:lnTo>
                        <a:pt x="50" y="436"/>
                      </a:lnTo>
                      <a:lnTo>
                        <a:pt x="70" y="376"/>
                      </a:lnTo>
                      <a:lnTo>
                        <a:pt x="81" y="324"/>
                      </a:lnTo>
                      <a:lnTo>
                        <a:pt x="70" y="283"/>
                      </a:lnTo>
                      <a:lnTo>
                        <a:pt x="46" y="229"/>
                      </a:lnTo>
                      <a:lnTo>
                        <a:pt x="19" y="188"/>
                      </a:lnTo>
                      <a:lnTo>
                        <a:pt x="0" y="126"/>
                      </a:lnTo>
                      <a:lnTo>
                        <a:pt x="0" y="76"/>
                      </a:lnTo>
                      <a:lnTo>
                        <a:pt x="15" y="39"/>
                      </a:lnTo>
                      <a:lnTo>
                        <a:pt x="60" y="8"/>
                      </a:lnTo>
                      <a:close/>
                    </a:path>
                  </a:pathLst>
                </a:custGeom>
                <a:solidFill>
                  <a:schemeClr val="accent1"/>
                </a:solidFill>
                <a:ln w="9525">
                  <a:solidFill>
                    <a:schemeClr val="tx1"/>
                  </a:solidFill>
                  <a:round/>
                </a:ln>
              </p:spPr>
              <p:txBody>
                <a:bodyPr/>
                <a:lstStyle/>
                <a:p>
                  <a:endParaRPr lang="zh-CN" altLang="en-US" sz="2000">
                    <a:solidFill>
                      <a:srgbClr val="C00000"/>
                    </a:solidFill>
                  </a:endParaRPr>
                </a:p>
              </p:txBody>
            </p:sp>
            <p:sp>
              <p:nvSpPr>
                <p:cNvPr id="58" name="Freeform 27"/>
                <p:cNvSpPr/>
                <p:nvPr/>
              </p:nvSpPr>
              <p:spPr bwMode="auto">
                <a:xfrm>
                  <a:off x="476" y="3514"/>
                  <a:ext cx="119" cy="398"/>
                </a:xfrm>
                <a:custGeom>
                  <a:avLst/>
                  <a:gdLst>
                    <a:gd name="T0" fmla="*/ 121 w 237"/>
                    <a:gd name="T1" fmla="*/ 153 h 795"/>
                    <a:gd name="T2" fmla="*/ 123 w 237"/>
                    <a:gd name="T3" fmla="*/ 51 h 795"/>
                    <a:gd name="T4" fmla="*/ 148 w 237"/>
                    <a:gd name="T5" fmla="*/ 0 h 795"/>
                    <a:gd name="T6" fmla="*/ 206 w 237"/>
                    <a:gd name="T7" fmla="*/ 0 h 795"/>
                    <a:gd name="T8" fmla="*/ 237 w 237"/>
                    <a:gd name="T9" fmla="*/ 65 h 795"/>
                    <a:gd name="T10" fmla="*/ 237 w 237"/>
                    <a:gd name="T11" fmla="*/ 127 h 795"/>
                    <a:gd name="T12" fmla="*/ 216 w 237"/>
                    <a:gd name="T13" fmla="*/ 218 h 795"/>
                    <a:gd name="T14" fmla="*/ 185 w 237"/>
                    <a:gd name="T15" fmla="*/ 313 h 795"/>
                    <a:gd name="T16" fmla="*/ 168 w 237"/>
                    <a:gd name="T17" fmla="*/ 399 h 795"/>
                    <a:gd name="T18" fmla="*/ 169 w 237"/>
                    <a:gd name="T19" fmla="*/ 452 h 795"/>
                    <a:gd name="T20" fmla="*/ 179 w 237"/>
                    <a:gd name="T21" fmla="*/ 515 h 795"/>
                    <a:gd name="T22" fmla="*/ 178 w 237"/>
                    <a:gd name="T23" fmla="*/ 581 h 795"/>
                    <a:gd name="T24" fmla="*/ 178 w 237"/>
                    <a:gd name="T25" fmla="*/ 624 h 795"/>
                    <a:gd name="T26" fmla="*/ 193 w 237"/>
                    <a:gd name="T27" fmla="*/ 659 h 795"/>
                    <a:gd name="T28" fmla="*/ 183 w 237"/>
                    <a:gd name="T29" fmla="*/ 682 h 795"/>
                    <a:gd name="T30" fmla="*/ 159 w 237"/>
                    <a:gd name="T31" fmla="*/ 700 h 795"/>
                    <a:gd name="T32" fmla="*/ 117 w 237"/>
                    <a:gd name="T33" fmla="*/ 725 h 795"/>
                    <a:gd name="T34" fmla="*/ 86 w 237"/>
                    <a:gd name="T35" fmla="*/ 765 h 795"/>
                    <a:gd name="T36" fmla="*/ 76 w 237"/>
                    <a:gd name="T37" fmla="*/ 795 h 795"/>
                    <a:gd name="T38" fmla="*/ 58 w 237"/>
                    <a:gd name="T39" fmla="*/ 794 h 795"/>
                    <a:gd name="T40" fmla="*/ 34 w 237"/>
                    <a:gd name="T41" fmla="*/ 780 h 795"/>
                    <a:gd name="T42" fmla="*/ 0 w 237"/>
                    <a:gd name="T43" fmla="*/ 738 h 795"/>
                    <a:gd name="T44" fmla="*/ 11 w 237"/>
                    <a:gd name="T45" fmla="*/ 700 h 795"/>
                    <a:gd name="T46" fmla="*/ 63 w 237"/>
                    <a:gd name="T47" fmla="*/ 672 h 795"/>
                    <a:gd name="T48" fmla="*/ 110 w 237"/>
                    <a:gd name="T49" fmla="*/ 649 h 795"/>
                    <a:gd name="T50" fmla="*/ 137 w 237"/>
                    <a:gd name="T51" fmla="*/ 617 h 795"/>
                    <a:gd name="T52" fmla="*/ 138 w 237"/>
                    <a:gd name="T53" fmla="*/ 583 h 795"/>
                    <a:gd name="T54" fmla="*/ 126 w 237"/>
                    <a:gd name="T55" fmla="*/ 512 h 795"/>
                    <a:gd name="T56" fmla="*/ 117 w 237"/>
                    <a:gd name="T57" fmla="*/ 445 h 795"/>
                    <a:gd name="T58" fmla="*/ 115 w 237"/>
                    <a:gd name="T59" fmla="*/ 370 h 795"/>
                    <a:gd name="T60" fmla="*/ 111 w 237"/>
                    <a:gd name="T61" fmla="*/ 289 h 795"/>
                    <a:gd name="T62" fmla="*/ 117 w 237"/>
                    <a:gd name="T63" fmla="*/ 218 h 795"/>
                    <a:gd name="T64" fmla="*/ 121 w 237"/>
                    <a:gd name="T65" fmla="*/ 153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7" h="795">
                      <a:moveTo>
                        <a:pt x="121" y="153"/>
                      </a:moveTo>
                      <a:lnTo>
                        <a:pt x="123" y="51"/>
                      </a:lnTo>
                      <a:lnTo>
                        <a:pt x="148" y="0"/>
                      </a:lnTo>
                      <a:lnTo>
                        <a:pt x="206" y="0"/>
                      </a:lnTo>
                      <a:lnTo>
                        <a:pt x="237" y="65"/>
                      </a:lnTo>
                      <a:lnTo>
                        <a:pt x="237" y="127"/>
                      </a:lnTo>
                      <a:lnTo>
                        <a:pt x="216" y="218"/>
                      </a:lnTo>
                      <a:lnTo>
                        <a:pt x="185" y="313"/>
                      </a:lnTo>
                      <a:lnTo>
                        <a:pt x="168" y="399"/>
                      </a:lnTo>
                      <a:lnTo>
                        <a:pt x="169" y="452"/>
                      </a:lnTo>
                      <a:lnTo>
                        <a:pt x="179" y="515"/>
                      </a:lnTo>
                      <a:lnTo>
                        <a:pt x="178" y="581"/>
                      </a:lnTo>
                      <a:lnTo>
                        <a:pt x="178" y="624"/>
                      </a:lnTo>
                      <a:lnTo>
                        <a:pt x="193" y="659"/>
                      </a:lnTo>
                      <a:lnTo>
                        <a:pt x="183" y="682"/>
                      </a:lnTo>
                      <a:lnTo>
                        <a:pt x="159" y="700"/>
                      </a:lnTo>
                      <a:lnTo>
                        <a:pt x="117" y="725"/>
                      </a:lnTo>
                      <a:lnTo>
                        <a:pt x="86" y="765"/>
                      </a:lnTo>
                      <a:lnTo>
                        <a:pt x="76" y="795"/>
                      </a:lnTo>
                      <a:lnTo>
                        <a:pt x="58" y="794"/>
                      </a:lnTo>
                      <a:lnTo>
                        <a:pt x="34" y="780"/>
                      </a:lnTo>
                      <a:lnTo>
                        <a:pt x="0" y="738"/>
                      </a:lnTo>
                      <a:lnTo>
                        <a:pt x="11" y="700"/>
                      </a:lnTo>
                      <a:lnTo>
                        <a:pt x="63" y="672"/>
                      </a:lnTo>
                      <a:lnTo>
                        <a:pt x="110" y="649"/>
                      </a:lnTo>
                      <a:lnTo>
                        <a:pt x="137" y="617"/>
                      </a:lnTo>
                      <a:lnTo>
                        <a:pt x="138" y="583"/>
                      </a:lnTo>
                      <a:lnTo>
                        <a:pt x="126" y="512"/>
                      </a:lnTo>
                      <a:lnTo>
                        <a:pt x="117" y="445"/>
                      </a:lnTo>
                      <a:lnTo>
                        <a:pt x="115" y="370"/>
                      </a:lnTo>
                      <a:lnTo>
                        <a:pt x="111" y="289"/>
                      </a:lnTo>
                      <a:lnTo>
                        <a:pt x="117" y="218"/>
                      </a:lnTo>
                      <a:lnTo>
                        <a:pt x="121" y="153"/>
                      </a:lnTo>
                      <a:close/>
                    </a:path>
                  </a:pathLst>
                </a:custGeom>
                <a:solidFill>
                  <a:schemeClr val="accent1"/>
                </a:solidFill>
                <a:ln w="9525">
                  <a:solidFill>
                    <a:schemeClr val="tx1"/>
                  </a:solidFill>
                  <a:round/>
                </a:ln>
              </p:spPr>
              <p:txBody>
                <a:bodyPr/>
                <a:lstStyle/>
                <a:p>
                  <a:endParaRPr lang="zh-CN" altLang="en-US" sz="2000">
                    <a:solidFill>
                      <a:srgbClr val="C00000"/>
                    </a:solidFill>
                  </a:endParaRPr>
                </a:p>
              </p:txBody>
            </p:sp>
            <p:sp>
              <p:nvSpPr>
                <p:cNvPr id="59" name="Freeform 28"/>
                <p:cNvSpPr/>
                <p:nvPr/>
              </p:nvSpPr>
              <p:spPr bwMode="auto">
                <a:xfrm>
                  <a:off x="584" y="3504"/>
                  <a:ext cx="134" cy="337"/>
                </a:xfrm>
                <a:custGeom>
                  <a:avLst/>
                  <a:gdLst>
                    <a:gd name="T0" fmla="*/ 32 w 268"/>
                    <a:gd name="T1" fmla="*/ 10 h 674"/>
                    <a:gd name="T2" fmla="*/ 64 w 268"/>
                    <a:gd name="T3" fmla="*/ 0 h 674"/>
                    <a:gd name="T4" fmla="*/ 104 w 268"/>
                    <a:gd name="T5" fmla="*/ 25 h 674"/>
                    <a:gd name="T6" fmla="*/ 125 w 268"/>
                    <a:gd name="T7" fmla="*/ 81 h 674"/>
                    <a:gd name="T8" fmla="*/ 170 w 268"/>
                    <a:gd name="T9" fmla="*/ 167 h 674"/>
                    <a:gd name="T10" fmla="*/ 196 w 268"/>
                    <a:gd name="T11" fmla="*/ 248 h 674"/>
                    <a:gd name="T12" fmla="*/ 208 w 268"/>
                    <a:gd name="T13" fmla="*/ 302 h 674"/>
                    <a:gd name="T14" fmla="*/ 202 w 268"/>
                    <a:gd name="T15" fmla="*/ 348 h 674"/>
                    <a:gd name="T16" fmla="*/ 185 w 268"/>
                    <a:gd name="T17" fmla="*/ 393 h 674"/>
                    <a:gd name="T18" fmla="*/ 137 w 268"/>
                    <a:gd name="T19" fmla="*/ 461 h 674"/>
                    <a:gd name="T20" fmla="*/ 90 w 268"/>
                    <a:gd name="T21" fmla="*/ 527 h 674"/>
                    <a:gd name="T22" fmla="*/ 74 w 268"/>
                    <a:gd name="T23" fmla="*/ 578 h 674"/>
                    <a:gd name="T24" fmla="*/ 74 w 268"/>
                    <a:gd name="T25" fmla="*/ 601 h 674"/>
                    <a:gd name="T26" fmla="*/ 99 w 268"/>
                    <a:gd name="T27" fmla="*/ 618 h 674"/>
                    <a:gd name="T28" fmla="*/ 153 w 268"/>
                    <a:gd name="T29" fmla="*/ 613 h 674"/>
                    <a:gd name="T30" fmla="*/ 208 w 268"/>
                    <a:gd name="T31" fmla="*/ 601 h 674"/>
                    <a:gd name="T32" fmla="*/ 234 w 268"/>
                    <a:gd name="T33" fmla="*/ 603 h 674"/>
                    <a:gd name="T34" fmla="*/ 250 w 268"/>
                    <a:gd name="T35" fmla="*/ 618 h 674"/>
                    <a:gd name="T36" fmla="*/ 268 w 268"/>
                    <a:gd name="T37" fmla="*/ 638 h 674"/>
                    <a:gd name="T38" fmla="*/ 265 w 268"/>
                    <a:gd name="T39" fmla="*/ 662 h 674"/>
                    <a:gd name="T40" fmla="*/ 237 w 268"/>
                    <a:gd name="T41" fmla="*/ 669 h 674"/>
                    <a:gd name="T42" fmla="*/ 182 w 268"/>
                    <a:gd name="T43" fmla="*/ 659 h 674"/>
                    <a:gd name="T44" fmla="*/ 119 w 268"/>
                    <a:gd name="T45" fmla="*/ 659 h 674"/>
                    <a:gd name="T46" fmla="*/ 67 w 268"/>
                    <a:gd name="T47" fmla="*/ 669 h 674"/>
                    <a:gd name="T48" fmla="*/ 42 w 268"/>
                    <a:gd name="T49" fmla="*/ 674 h 674"/>
                    <a:gd name="T50" fmla="*/ 18 w 268"/>
                    <a:gd name="T51" fmla="*/ 656 h 674"/>
                    <a:gd name="T52" fmla="*/ 11 w 268"/>
                    <a:gd name="T53" fmla="*/ 637 h 674"/>
                    <a:gd name="T54" fmla="*/ 28 w 268"/>
                    <a:gd name="T55" fmla="*/ 593 h 674"/>
                    <a:gd name="T56" fmla="*/ 42 w 268"/>
                    <a:gd name="T57" fmla="*/ 542 h 674"/>
                    <a:gd name="T58" fmla="*/ 64 w 268"/>
                    <a:gd name="T59" fmla="*/ 476 h 674"/>
                    <a:gd name="T60" fmla="*/ 95 w 268"/>
                    <a:gd name="T61" fmla="*/ 429 h 674"/>
                    <a:gd name="T62" fmla="*/ 119 w 268"/>
                    <a:gd name="T63" fmla="*/ 370 h 674"/>
                    <a:gd name="T64" fmla="*/ 140 w 268"/>
                    <a:gd name="T65" fmla="*/ 338 h 674"/>
                    <a:gd name="T66" fmla="*/ 135 w 268"/>
                    <a:gd name="T67" fmla="*/ 307 h 674"/>
                    <a:gd name="T68" fmla="*/ 111 w 268"/>
                    <a:gd name="T69" fmla="*/ 254 h 674"/>
                    <a:gd name="T70" fmla="*/ 70 w 268"/>
                    <a:gd name="T71" fmla="*/ 192 h 674"/>
                    <a:gd name="T72" fmla="*/ 33 w 268"/>
                    <a:gd name="T73" fmla="*/ 146 h 674"/>
                    <a:gd name="T74" fmla="*/ 12 w 268"/>
                    <a:gd name="T75" fmla="*/ 106 h 674"/>
                    <a:gd name="T76" fmla="*/ 0 w 268"/>
                    <a:gd name="T77" fmla="*/ 69 h 674"/>
                    <a:gd name="T78" fmla="*/ 5 w 268"/>
                    <a:gd name="T79" fmla="*/ 23 h 674"/>
                    <a:gd name="T80" fmla="*/ 49 w 268"/>
                    <a:gd name="T81" fmla="*/ 3 h 674"/>
                    <a:gd name="T82" fmla="*/ 32 w 268"/>
                    <a:gd name="T83" fmla="*/ 1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8" h="674">
                      <a:moveTo>
                        <a:pt x="32" y="10"/>
                      </a:moveTo>
                      <a:lnTo>
                        <a:pt x="64" y="0"/>
                      </a:lnTo>
                      <a:lnTo>
                        <a:pt x="104" y="25"/>
                      </a:lnTo>
                      <a:lnTo>
                        <a:pt x="125" y="81"/>
                      </a:lnTo>
                      <a:lnTo>
                        <a:pt x="170" y="167"/>
                      </a:lnTo>
                      <a:lnTo>
                        <a:pt x="196" y="248"/>
                      </a:lnTo>
                      <a:lnTo>
                        <a:pt x="208" y="302"/>
                      </a:lnTo>
                      <a:lnTo>
                        <a:pt x="202" y="348"/>
                      </a:lnTo>
                      <a:lnTo>
                        <a:pt x="185" y="393"/>
                      </a:lnTo>
                      <a:lnTo>
                        <a:pt x="137" y="461"/>
                      </a:lnTo>
                      <a:lnTo>
                        <a:pt x="90" y="527"/>
                      </a:lnTo>
                      <a:lnTo>
                        <a:pt x="74" y="578"/>
                      </a:lnTo>
                      <a:lnTo>
                        <a:pt x="74" y="601"/>
                      </a:lnTo>
                      <a:lnTo>
                        <a:pt x="99" y="618"/>
                      </a:lnTo>
                      <a:lnTo>
                        <a:pt x="153" y="613"/>
                      </a:lnTo>
                      <a:lnTo>
                        <a:pt x="208" y="601"/>
                      </a:lnTo>
                      <a:lnTo>
                        <a:pt x="234" y="603"/>
                      </a:lnTo>
                      <a:lnTo>
                        <a:pt x="250" y="618"/>
                      </a:lnTo>
                      <a:lnTo>
                        <a:pt x="268" y="638"/>
                      </a:lnTo>
                      <a:lnTo>
                        <a:pt x="265" y="662"/>
                      </a:lnTo>
                      <a:lnTo>
                        <a:pt x="237" y="669"/>
                      </a:lnTo>
                      <a:lnTo>
                        <a:pt x="182" y="659"/>
                      </a:lnTo>
                      <a:lnTo>
                        <a:pt x="119" y="659"/>
                      </a:lnTo>
                      <a:lnTo>
                        <a:pt x="67" y="669"/>
                      </a:lnTo>
                      <a:lnTo>
                        <a:pt x="42" y="674"/>
                      </a:lnTo>
                      <a:lnTo>
                        <a:pt x="18" y="656"/>
                      </a:lnTo>
                      <a:lnTo>
                        <a:pt x="11" y="637"/>
                      </a:lnTo>
                      <a:lnTo>
                        <a:pt x="28" y="593"/>
                      </a:lnTo>
                      <a:lnTo>
                        <a:pt x="42" y="542"/>
                      </a:lnTo>
                      <a:lnTo>
                        <a:pt x="64" y="476"/>
                      </a:lnTo>
                      <a:lnTo>
                        <a:pt x="95" y="429"/>
                      </a:lnTo>
                      <a:lnTo>
                        <a:pt x="119" y="370"/>
                      </a:lnTo>
                      <a:lnTo>
                        <a:pt x="140" y="338"/>
                      </a:lnTo>
                      <a:lnTo>
                        <a:pt x="135" y="307"/>
                      </a:lnTo>
                      <a:lnTo>
                        <a:pt x="111" y="254"/>
                      </a:lnTo>
                      <a:lnTo>
                        <a:pt x="70" y="192"/>
                      </a:lnTo>
                      <a:lnTo>
                        <a:pt x="33" y="146"/>
                      </a:lnTo>
                      <a:lnTo>
                        <a:pt x="12" y="106"/>
                      </a:lnTo>
                      <a:lnTo>
                        <a:pt x="0" y="69"/>
                      </a:lnTo>
                      <a:lnTo>
                        <a:pt x="5" y="23"/>
                      </a:lnTo>
                      <a:lnTo>
                        <a:pt x="49" y="3"/>
                      </a:lnTo>
                      <a:lnTo>
                        <a:pt x="32" y="10"/>
                      </a:lnTo>
                      <a:close/>
                    </a:path>
                  </a:pathLst>
                </a:custGeom>
                <a:solidFill>
                  <a:schemeClr val="accent1"/>
                </a:solidFill>
                <a:ln w="9525">
                  <a:solidFill>
                    <a:schemeClr val="tx1"/>
                  </a:solidFill>
                  <a:round/>
                </a:ln>
              </p:spPr>
              <p:txBody>
                <a:bodyPr/>
                <a:lstStyle/>
                <a:p>
                  <a:endParaRPr lang="zh-CN" altLang="en-US" sz="2000">
                    <a:solidFill>
                      <a:srgbClr val="C00000"/>
                    </a:solidFill>
                  </a:endParaRPr>
                </a:p>
              </p:txBody>
            </p:sp>
          </p:grpSp>
          <p:sp>
            <p:nvSpPr>
              <p:cNvPr id="47" name="Freeform 29"/>
              <p:cNvSpPr/>
              <p:nvPr/>
            </p:nvSpPr>
            <p:spPr bwMode="auto">
              <a:xfrm>
                <a:off x="249" y="3367"/>
                <a:ext cx="587" cy="389"/>
              </a:xfrm>
              <a:custGeom>
                <a:avLst/>
                <a:gdLst>
                  <a:gd name="T0" fmla="*/ 1090 w 1175"/>
                  <a:gd name="T1" fmla="*/ 11 h 778"/>
                  <a:gd name="T2" fmla="*/ 1079 w 1175"/>
                  <a:gd name="T3" fmla="*/ 0 h 778"/>
                  <a:gd name="T4" fmla="*/ 976 w 1175"/>
                  <a:gd name="T5" fmla="*/ 41 h 778"/>
                  <a:gd name="T6" fmla="*/ 912 w 1175"/>
                  <a:gd name="T7" fmla="*/ 67 h 778"/>
                  <a:gd name="T8" fmla="*/ 717 w 1175"/>
                  <a:gd name="T9" fmla="*/ 191 h 778"/>
                  <a:gd name="T10" fmla="*/ 524 w 1175"/>
                  <a:gd name="T11" fmla="*/ 312 h 778"/>
                  <a:gd name="T12" fmla="*/ 353 w 1175"/>
                  <a:gd name="T13" fmla="*/ 401 h 778"/>
                  <a:gd name="T14" fmla="*/ 237 w 1175"/>
                  <a:gd name="T15" fmla="*/ 459 h 778"/>
                  <a:gd name="T16" fmla="*/ 94 w 1175"/>
                  <a:gd name="T17" fmla="*/ 537 h 778"/>
                  <a:gd name="T18" fmla="*/ 0 w 1175"/>
                  <a:gd name="T19" fmla="*/ 591 h 778"/>
                  <a:gd name="T20" fmla="*/ 10 w 1175"/>
                  <a:gd name="T21" fmla="*/ 636 h 778"/>
                  <a:gd name="T22" fmla="*/ 48 w 1175"/>
                  <a:gd name="T23" fmla="*/ 709 h 778"/>
                  <a:gd name="T24" fmla="*/ 85 w 1175"/>
                  <a:gd name="T25" fmla="*/ 757 h 778"/>
                  <a:gd name="T26" fmla="*/ 114 w 1175"/>
                  <a:gd name="T27" fmla="*/ 778 h 778"/>
                  <a:gd name="T28" fmla="*/ 308 w 1175"/>
                  <a:gd name="T29" fmla="*/ 667 h 778"/>
                  <a:gd name="T30" fmla="*/ 543 w 1175"/>
                  <a:gd name="T31" fmla="*/ 532 h 778"/>
                  <a:gd name="T32" fmla="*/ 690 w 1175"/>
                  <a:gd name="T33" fmla="*/ 446 h 778"/>
                  <a:gd name="T34" fmla="*/ 808 w 1175"/>
                  <a:gd name="T35" fmla="*/ 373 h 778"/>
                  <a:gd name="T36" fmla="*/ 991 w 1175"/>
                  <a:gd name="T37" fmla="*/ 268 h 778"/>
                  <a:gd name="T38" fmla="*/ 1090 w 1175"/>
                  <a:gd name="T39" fmla="*/ 212 h 778"/>
                  <a:gd name="T40" fmla="*/ 1139 w 1175"/>
                  <a:gd name="T41" fmla="*/ 158 h 778"/>
                  <a:gd name="T42" fmla="*/ 1175 w 1175"/>
                  <a:gd name="T43" fmla="*/ 102 h 778"/>
                  <a:gd name="T44" fmla="*/ 1138 w 1175"/>
                  <a:gd name="T45" fmla="*/ 67 h 778"/>
                  <a:gd name="T46" fmla="*/ 1109 w 1175"/>
                  <a:gd name="T47" fmla="*/ 37 h 778"/>
                  <a:gd name="T48" fmla="*/ 1093 w 1175"/>
                  <a:gd name="T49" fmla="*/ 1 h 778"/>
                  <a:gd name="T50" fmla="*/ 1090 w 1175"/>
                  <a:gd name="T51" fmla="*/ 11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75" h="778">
                    <a:moveTo>
                      <a:pt x="1090" y="11"/>
                    </a:moveTo>
                    <a:lnTo>
                      <a:pt x="1079" y="0"/>
                    </a:lnTo>
                    <a:lnTo>
                      <a:pt x="976" y="41"/>
                    </a:lnTo>
                    <a:lnTo>
                      <a:pt x="912" y="67"/>
                    </a:lnTo>
                    <a:lnTo>
                      <a:pt x="717" y="191"/>
                    </a:lnTo>
                    <a:lnTo>
                      <a:pt x="524" y="312"/>
                    </a:lnTo>
                    <a:lnTo>
                      <a:pt x="353" y="401"/>
                    </a:lnTo>
                    <a:lnTo>
                      <a:pt x="237" y="459"/>
                    </a:lnTo>
                    <a:lnTo>
                      <a:pt x="94" y="537"/>
                    </a:lnTo>
                    <a:lnTo>
                      <a:pt x="0" y="591"/>
                    </a:lnTo>
                    <a:lnTo>
                      <a:pt x="10" y="636"/>
                    </a:lnTo>
                    <a:lnTo>
                      <a:pt x="48" y="709"/>
                    </a:lnTo>
                    <a:lnTo>
                      <a:pt x="85" y="757"/>
                    </a:lnTo>
                    <a:lnTo>
                      <a:pt x="114" y="778"/>
                    </a:lnTo>
                    <a:lnTo>
                      <a:pt x="308" y="667"/>
                    </a:lnTo>
                    <a:lnTo>
                      <a:pt x="543" y="532"/>
                    </a:lnTo>
                    <a:lnTo>
                      <a:pt x="690" y="446"/>
                    </a:lnTo>
                    <a:lnTo>
                      <a:pt x="808" y="373"/>
                    </a:lnTo>
                    <a:lnTo>
                      <a:pt x="991" y="268"/>
                    </a:lnTo>
                    <a:lnTo>
                      <a:pt x="1090" y="212"/>
                    </a:lnTo>
                    <a:lnTo>
                      <a:pt x="1139" y="158"/>
                    </a:lnTo>
                    <a:lnTo>
                      <a:pt x="1175" y="102"/>
                    </a:lnTo>
                    <a:lnTo>
                      <a:pt x="1138" y="67"/>
                    </a:lnTo>
                    <a:lnTo>
                      <a:pt x="1109" y="37"/>
                    </a:lnTo>
                    <a:lnTo>
                      <a:pt x="1093" y="1"/>
                    </a:lnTo>
                    <a:lnTo>
                      <a:pt x="1090" y="11"/>
                    </a:lnTo>
                    <a:close/>
                  </a:path>
                </a:pathLst>
              </a:custGeom>
              <a:solidFill>
                <a:srgbClr val="B8994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solidFill>
                    <a:srgbClr val="C00000"/>
                  </a:solidFill>
                </a:endParaRPr>
              </a:p>
            </p:txBody>
          </p:sp>
          <p:sp>
            <p:nvSpPr>
              <p:cNvPr id="48" name="Freeform 30"/>
              <p:cNvSpPr/>
              <p:nvPr/>
            </p:nvSpPr>
            <p:spPr bwMode="auto">
              <a:xfrm>
                <a:off x="726" y="3054"/>
                <a:ext cx="422" cy="422"/>
              </a:xfrm>
              <a:custGeom>
                <a:avLst/>
                <a:gdLst>
                  <a:gd name="T0" fmla="*/ 707 w 843"/>
                  <a:gd name="T1" fmla="*/ 495 h 842"/>
                  <a:gd name="T2" fmla="*/ 543 w 843"/>
                  <a:gd name="T3" fmla="*/ 267 h 842"/>
                  <a:gd name="T4" fmla="*/ 514 w 843"/>
                  <a:gd name="T5" fmla="*/ 254 h 842"/>
                  <a:gd name="T6" fmla="*/ 477 w 843"/>
                  <a:gd name="T7" fmla="*/ 242 h 842"/>
                  <a:gd name="T8" fmla="*/ 452 w 843"/>
                  <a:gd name="T9" fmla="*/ 191 h 842"/>
                  <a:gd name="T10" fmla="*/ 370 w 843"/>
                  <a:gd name="T11" fmla="*/ 131 h 842"/>
                  <a:gd name="T12" fmla="*/ 275 w 843"/>
                  <a:gd name="T13" fmla="*/ 77 h 842"/>
                  <a:gd name="T14" fmla="*/ 190 w 843"/>
                  <a:gd name="T15" fmla="*/ 32 h 842"/>
                  <a:gd name="T16" fmla="*/ 99 w 843"/>
                  <a:gd name="T17" fmla="*/ 0 h 842"/>
                  <a:gd name="T18" fmla="*/ 88 w 843"/>
                  <a:gd name="T19" fmla="*/ 15 h 842"/>
                  <a:gd name="T20" fmla="*/ 271 w 843"/>
                  <a:gd name="T21" fmla="*/ 161 h 842"/>
                  <a:gd name="T22" fmla="*/ 241 w 843"/>
                  <a:gd name="T23" fmla="*/ 153 h 842"/>
                  <a:gd name="T24" fmla="*/ 26 w 843"/>
                  <a:gd name="T25" fmla="*/ 72 h 842"/>
                  <a:gd name="T26" fmla="*/ 0 w 843"/>
                  <a:gd name="T27" fmla="*/ 95 h 842"/>
                  <a:gd name="T28" fmla="*/ 127 w 843"/>
                  <a:gd name="T29" fmla="*/ 168 h 842"/>
                  <a:gd name="T30" fmla="*/ 226 w 843"/>
                  <a:gd name="T31" fmla="*/ 242 h 842"/>
                  <a:gd name="T32" fmla="*/ 279 w 843"/>
                  <a:gd name="T33" fmla="*/ 282 h 842"/>
                  <a:gd name="T34" fmla="*/ 295 w 843"/>
                  <a:gd name="T35" fmla="*/ 333 h 842"/>
                  <a:gd name="T36" fmla="*/ 380 w 843"/>
                  <a:gd name="T37" fmla="*/ 410 h 842"/>
                  <a:gd name="T38" fmla="*/ 380 w 843"/>
                  <a:gd name="T39" fmla="*/ 476 h 842"/>
                  <a:gd name="T40" fmla="*/ 190 w 843"/>
                  <a:gd name="T41" fmla="*/ 597 h 842"/>
                  <a:gd name="T42" fmla="*/ 139 w 843"/>
                  <a:gd name="T43" fmla="*/ 623 h 842"/>
                  <a:gd name="T44" fmla="*/ 122 w 843"/>
                  <a:gd name="T45" fmla="*/ 678 h 842"/>
                  <a:gd name="T46" fmla="*/ 149 w 843"/>
                  <a:gd name="T47" fmla="*/ 713 h 842"/>
                  <a:gd name="T48" fmla="*/ 193 w 843"/>
                  <a:gd name="T49" fmla="*/ 724 h 842"/>
                  <a:gd name="T50" fmla="*/ 230 w 843"/>
                  <a:gd name="T51" fmla="*/ 729 h 842"/>
                  <a:gd name="T52" fmla="*/ 256 w 843"/>
                  <a:gd name="T53" fmla="*/ 678 h 842"/>
                  <a:gd name="T54" fmla="*/ 468 w 843"/>
                  <a:gd name="T55" fmla="*/ 572 h 842"/>
                  <a:gd name="T56" fmla="*/ 519 w 843"/>
                  <a:gd name="T57" fmla="*/ 626 h 842"/>
                  <a:gd name="T58" fmla="*/ 548 w 843"/>
                  <a:gd name="T59" fmla="*/ 638 h 842"/>
                  <a:gd name="T60" fmla="*/ 580 w 843"/>
                  <a:gd name="T61" fmla="*/ 647 h 842"/>
                  <a:gd name="T62" fmla="*/ 603 w 843"/>
                  <a:gd name="T63" fmla="*/ 667 h 842"/>
                  <a:gd name="T64" fmla="*/ 618 w 843"/>
                  <a:gd name="T65" fmla="*/ 707 h 842"/>
                  <a:gd name="T66" fmla="*/ 614 w 843"/>
                  <a:gd name="T67" fmla="*/ 739 h 842"/>
                  <a:gd name="T68" fmla="*/ 593 w 843"/>
                  <a:gd name="T69" fmla="*/ 779 h 842"/>
                  <a:gd name="T70" fmla="*/ 634 w 843"/>
                  <a:gd name="T71" fmla="*/ 842 h 842"/>
                  <a:gd name="T72" fmla="*/ 712 w 843"/>
                  <a:gd name="T73" fmla="*/ 839 h 842"/>
                  <a:gd name="T74" fmla="*/ 756 w 843"/>
                  <a:gd name="T75" fmla="*/ 821 h 842"/>
                  <a:gd name="T76" fmla="*/ 811 w 843"/>
                  <a:gd name="T77" fmla="*/ 773 h 842"/>
                  <a:gd name="T78" fmla="*/ 833 w 843"/>
                  <a:gd name="T79" fmla="*/ 732 h 842"/>
                  <a:gd name="T80" fmla="*/ 843 w 843"/>
                  <a:gd name="T81" fmla="*/ 684 h 842"/>
                  <a:gd name="T82" fmla="*/ 798 w 843"/>
                  <a:gd name="T83" fmla="*/ 618 h 842"/>
                  <a:gd name="T84" fmla="*/ 752 w 843"/>
                  <a:gd name="T85" fmla="*/ 618 h 842"/>
                  <a:gd name="T86" fmla="*/ 712 w 843"/>
                  <a:gd name="T87" fmla="*/ 597 h 842"/>
                  <a:gd name="T88" fmla="*/ 694 w 843"/>
                  <a:gd name="T89" fmla="*/ 588 h 842"/>
                  <a:gd name="T90" fmla="*/ 682 w 843"/>
                  <a:gd name="T91" fmla="*/ 552 h 842"/>
                  <a:gd name="T92" fmla="*/ 694 w 843"/>
                  <a:gd name="T93" fmla="*/ 517 h 842"/>
                  <a:gd name="T94" fmla="*/ 707 w 843"/>
                  <a:gd name="T95" fmla="*/ 495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43" h="842">
                    <a:moveTo>
                      <a:pt x="707" y="495"/>
                    </a:moveTo>
                    <a:lnTo>
                      <a:pt x="543" y="267"/>
                    </a:lnTo>
                    <a:lnTo>
                      <a:pt x="514" y="254"/>
                    </a:lnTo>
                    <a:lnTo>
                      <a:pt x="477" y="242"/>
                    </a:lnTo>
                    <a:lnTo>
                      <a:pt x="452" y="191"/>
                    </a:lnTo>
                    <a:lnTo>
                      <a:pt x="370" y="131"/>
                    </a:lnTo>
                    <a:lnTo>
                      <a:pt x="275" y="77"/>
                    </a:lnTo>
                    <a:lnTo>
                      <a:pt x="190" y="32"/>
                    </a:lnTo>
                    <a:lnTo>
                      <a:pt x="99" y="0"/>
                    </a:lnTo>
                    <a:lnTo>
                      <a:pt x="88" y="15"/>
                    </a:lnTo>
                    <a:lnTo>
                      <a:pt x="271" y="161"/>
                    </a:lnTo>
                    <a:lnTo>
                      <a:pt x="241" y="153"/>
                    </a:lnTo>
                    <a:lnTo>
                      <a:pt x="26" y="72"/>
                    </a:lnTo>
                    <a:lnTo>
                      <a:pt x="0" y="95"/>
                    </a:lnTo>
                    <a:lnTo>
                      <a:pt x="127" y="168"/>
                    </a:lnTo>
                    <a:lnTo>
                      <a:pt x="226" y="242"/>
                    </a:lnTo>
                    <a:lnTo>
                      <a:pt x="279" y="282"/>
                    </a:lnTo>
                    <a:lnTo>
                      <a:pt x="295" y="333"/>
                    </a:lnTo>
                    <a:lnTo>
                      <a:pt x="380" y="410"/>
                    </a:lnTo>
                    <a:lnTo>
                      <a:pt x="380" y="476"/>
                    </a:lnTo>
                    <a:lnTo>
                      <a:pt x="190" y="597"/>
                    </a:lnTo>
                    <a:lnTo>
                      <a:pt x="139" y="623"/>
                    </a:lnTo>
                    <a:lnTo>
                      <a:pt x="122" y="678"/>
                    </a:lnTo>
                    <a:lnTo>
                      <a:pt x="149" y="713"/>
                    </a:lnTo>
                    <a:lnTo>
                      <a:pt x="193" y="724"/>
                    </a:lnTo>
                    <a:lnTo>
                      <a:pt x="230" y="729"/>
                    </a:lnTo>
                    <a:lnTo>
                      <a:pt x="256" y="678"/>
                    </a:lnTo>
                    <a:lnTo>
                      <a:pt x="468" y="572"/>
                    </a:lnTo>
                    <a:lnTo>
                      <a:pt x="519" y="626"/>
                    </a:lnTo>
                    <a:lnTo>
                      <a:pt x="548" y="638"/>
                    </a:lnTo>
                    <a:lnTo>
                      <a:pt x="580" y="647"/>
                    </a:lnTo>
                    <a:lnTo>
                      <a:pt x="603" y="667"/>
                    </a:lnTo>
                    <a:lnTo>
                      <a:pt x="618" y="707"/>
                    </a:lnTo>
                    <a:lnTo>
                      <a:pt x="614" y="739"/>
                    </a:lnTo>
                    <a:lnTo>
                      <a:pt x="593" y="779"/>
                    </a:lnTo>
                    <a:lnTo>
                      <a:pt x="634" y="842"/>
                    </a:lnTo>
                    <a:lnTo>
                      <a:pt x="712" y="839"/>
                    </a:lnTo>
                    <a:lnTo>
                      <a:pt x="756" y="821"/>
                    </a:lnTo>
                    <a:lnTo>
                      <a:pt x="811" y="773"/>
                    </a:lnTo>
                    <a:lnTo>
                      <a:pt x="833" y="732"/>
                    </a:lnTo>
                    <a:lnTo>
                      <a:pt x="843" y="684"/>
                    </a:lnTo>
                    <a:lnTo>
                      <a:pt x="798" y="618"/>
                    </a:lnTo>
                    <a:lnTo>
                      <a:pt x="752" y="618"/>
                    </a:lnTo>
                    <a:lnTo>
                      <a:pt x="712" y="597"/>
                    </a:lnTo>
                    <a:lnTo>
                      <a:pt x="694" y="588"/>
                    </a:lnTo>
                    <a:lnTo>
                      <a:pt x="682" y="552"/>
                    </a:lnTo>
                    <a:lnTo>
                      <a:pt x="694" y="517"/>
                    </a:lnTo>
                    <a:lnTo>
                      <a:pt x="707" y="495"/>
                    </a:lnTo>
                    <a:close/>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solidFill>
                    <a:srgbClr val="C00000"/>
                  </a:solidFill>
                </a:endParaRPr>
              </a:p>
            </p:txBody>
          </p:sp>
          <p:sp>
            <p:nvSpPr>
              <p:cNvPr id="49" name="Freeform 31"/>
              <p:cNvSpPr/>
              <p:nvPr/>
            </p:nvSpPr>
            <p:spPr bwMode="auto">
              <a:xfrm>
                <a:off x="444" y="3077"/>
                <a:ext cx="187" cy="164"/>
              </a:xfrm>
              <a:custGeom>
                <a:avLst/>
                <a:gdLst>
                  <a:gd name="T0" fmla="*/ 252 w 373"/>
                  <a:gd name="T1" fmla="*/ 175 h 329"/>
                  <a:gd name="T2" fmla="*/ 239 w 373"/>
                  <a:gd name="T3" fmla="*/ 127 h 329"/>
                  <a:gd name="T4" fmla="*/ 216 w 373"/>
                  <a:gd name="T5" fmla="*/ 77 h 329"/>
                  <a:gd name="T6" fmla="*/ 189 w 373"/>
                  <a:gd name="T7" fmla="*/ 45 h 329"/>
                  <a:gd name="T8" fmla="*/ 167 w 373"/>
                  <a:gd name="T9" fmla="*/ 20 h 329"/>
                  <a:gd name="T10" fmla="*/ 143 w 373"/>
                  <a:gd name="T11" fmla="*/ 8 h 329"/>
                  <a:gd name="T12" fmla="*/ 117 w 373"/>
                  <a:gd name="T13" fmla="*/ 0 h 329"/>
                  <a:gd name="T14" fmla="*/ 85 w 373"/>
                  <a:gd name="T15" fmla="*/ 3 h 329"/>
                  <a:gd name="T16" fmla="*/ 51 w 373"/>
                  <a:gd name="T17" fmla="*/ 18 h 329"/>
                  <a:gd name="T18" fmla="*/ 24 w 373"/>
                  <a:gd name="T19" fmla="*/ 45 h 329"/>
                  <a:gd name="T20" fmla="*/ 0 w 373"/>
                  <a:gd name="T21" fmla="*/ 93 h 329"/>
                  <a:gd name="T22" fmla="*/ 0 w 373"/>
                  <a:gd name="T23" fmla="*/ 139 h 329"/>
                  <a:gd name="T24" fmla="*/ 3 w 373"/>
                  <a:gd name="T25" fmla="*/ 185 h 329"/>
                  <a:gd name="T26" fmla="*/ 15 w 373"/>
                  <a:gd name="T27" fmla="*/ 230 h 329"/>
                  <a:gd name="T28" fmla="*/ 42 w 373"/>
                  <a:gd name="T29" fmla="*/ 263 h 329"/>
                  <a:gd name="T30" fmla="*/ 70 w 373"/>
                  <a:gd name="T31" fmla="*/ 293 h 329"/>
                  <a:gd name="T32" fmla="*/ 97 w 373"/>
                  <a:gd name="T33" fmla="*/ 310 h 329"/>
                  <a:gd name="T34" fmla="*/ 142 w 373"/>
                  <a:gd name="T35" fmla="*/ 324 h 329"/>
                  <a:gd name="T36" fmla="*/ 188 w 373"/>
                  <a:gd name="T37" fmla="*/ 329 h 329"/>
                  <a:gd name="T38" fmla="*/ 219 w 373"/>
                  <a:gd name="T39" fmla="*/ 324 h 329"/>
                  <a:gd name="T40" fmla="*/ 245 w 373"/>
                  <a:gd name="T41" fmla="*/ 303 h 329"/>
                  <a:gd name="T42" fmla="*/ 252 w 373"/>
                  <a:gd name="T43" fmla="*/ 269 h 329"/>
                  <a:gd name="T44" fmla="*/ 252 w 373"/>
                  <a:gd name="T45" fmla="*/ 237 h 329"/>
                  <a:gd name="T46" fmla="*/ 256 w 373"/>
                  <a:gd name="T47" fmla="*/ 215 h 329"/>
                  <a:gd name="T48" fmla="*/ 308 w 373"/>
                  <a:gd name="T49" fmla="*/ 220 h 329"/>
                  <a:gd name="T50" fmla="*/ 349 w 373"/>
                  <a:gd name="T51" fmla="*/ 237 h 329"/>
                  <a:gd name="T52" fmla="*/ 369 w 373"/>
                  <a:gd name="T53" fmla="*/ 232 h 329"/>
                  <a:gd name="T54" fmla="*/ 373 w 373"/>
                  <a:gd name="T55" fmla="*/ 210 h 329"/>
                  <a:gd name="T56" fmla="*/ 363 w 373"/>
                  <a:gd name="T57" fmla="*/ 189 h 329"/>
                  <a:gd name="T58" fmla="*/ 338 w 373"/>
                  <a:gd name="T59" fmla="*/ 181 h 329"/>
                  <a:gd name="T60" fmla="*/ 292 w 373"/>
                  <a:gd name="T61" fmla="*/ 175 h 329"/>
                  <a:gd name="T62" fmla="*/ 252 w 373"/>
                  <a:gd name="T63" fmla="*/ 175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3" h="329">
                    <a:moveTo>
                      <a:pt x="252" y="175"/>
                    </a:moveTo>
                    <a:lnTo>
                      <a:pt x="239" y="127"/>
                    </a:lnTo>
                    <a:lnTo>
                      <a:pt x="216" y="77"/>
                    </a:lnTo>
                    <a:lnTo>
                      <a:pt x="189" y="45"/>
                    </a:lnTo>
                    <a:lnTo>
                      <a:pt x="167" y="20"/>
                    </a:lnTo>
                    <a:lnTo>
                      <a:pt x="143" y="8"/>
                    </a:lnTo>
                    <a:lnTo>
                      <a:pt x="117" y="0"/>
                    </a:lnTo>
                    <a:lnTo>
                      <a:pt x="85" y="3"/>
                    </a:lnTo>
                    <a:lnTo>
                      <a:pt x="51" y="18"/>
                    </a:lnTo>
                    <a:lnTo>
                      <a:pt x="24" y="45"/>
                    </a:lnTo>
                    <a:lnTo>
                      <a:pt x="0" y="93"/>
                    </a:lnTo>
                    <a:lnTo>
                      <a:pt x="0" y="139"/>
                    </a:lnTo>
                    <a:lnTo>
                      <a:pt x="3" y="185"/>
                    </a:lnTo>
                    <a:lnTo>
                      <a:pt x="15" y="230"/>
                    </a:lnTo>
                    <a:lnTo>
                      <a:pt x="42" y="263"/>
                    </a:lnTo>
                    <a:lnTo>
                      <a:pt x="70" y="293"/>
                    </a:lnTo>
                    <a:lnTo>
                      <a:pt x="97" y="310"/>
                    </a:lnTo>
                    <a:lnTo>
                      <a:pt x="142" y="324"/>
                    </a:lnTo>
                    <a:lnTo>
                      <a:pt x="188" y="329"/>
                    </a:lnTo>
                    <a:lnTo>
                      <a:pt x="219" y="324"/>
                    </a:lnTo>
                    <a:lnTo>
                      <a:pt x="245" y="303"/>
                    </a:lnTo>
                    <a:lnTo>
                      <a:pt x="252" y="269"/>
                    </a:lnTo>
                    <a:lnTo>
                      <a:pt x="252" y="237"/>
                    </a:lnTo>
                    <a:lnTo>
                      <a:pt x="256" y="215"/>
                    </a:lnTo>
                    <a:lnTo>
                      <a:pt x="308" y="220"/>
                    </a:lnTo>
                    <a:lnTo>
                      <a:pt x="349" y="237"/>
                    </a:lnTo>
                    <a:lnTo>
                      <a:pt x="369" y="232"/>
                    </a:lnTo>
                    <a:lnTo>
                      <a:pt x="373" y="210"/>
                    </a:lnTo>
                    <a:lnTo>
                      <a:pt x="363" y="189"/>
                    </a:lnTo>
                    <a:lnTo>
                      <a:pt x="338" y="181"/>
                    </a:lnTo>
                    <a:lnTo>
                      <a:pt x="292" y="175"/>
                    </a:lnTo>
                    <a:lnTo>
                      <a:pt x="252" y="175"/>
                    </a:lnTo>
                    <a:close/>
                  </a:path>
                </a:pathLst>
              </a:custGeom>
              <a:solidFill>
                <a:schemeClr val="accent1"/>
              </a:solidFill>
              <a:ln w="9525">
                <a:solidFill>
                  <a:schemeClr val="tx1"/>
                </a:solidFill>
                <a:round/>
              </a:ln>
            </p:spPr>
            <p:txBody>
              <a:bodyPr/>
              <a:lstStyle/>
              <a:p>
                <a:endParaRPr lang="zh-CN" altLang="en-US" sz="2000">
                  <a:solidFill>
                    <a:srgbClr val="C00000"/>
                  </a:solidFill>
                </a:endParaRPr>
              </a:p>
            </p:txBody>
          </p:sp>
          <p:sp>
            <p:nvSpPr>
              <p:cNvPr id="50" name="Freeform 32"/>
              <p:cNvSpPr/>
              <p:nvPr/>
            </p:nvSpPr>
            <p:spPr bwMode="auto">
              <a:xfrm>
                <a:off x="441" y="3283"/>
                <a:ext cx="118" cy="321"/>
              </a:xfrm>
              <a:custGeom>
                <a:avLst/>
                <a:gdLst>
                  <a:gd name="T0" fmla="*/ 83 w 237"/>
                  <a:gd name="T1" fmla="*/ 125 h 641"/>
                  <a:gd name="T2" fmla="*/ 94 w 237"/>
                  <a:gd name="T3" fmla="*/ 64 h 641"/>
                  <a:gd name="T4" fmla="*/ 106 w 237"/>
                  <a:gd name="T5" fmla="*/ 24 h 641"/>
                  <a:gd name="T6" fmla="*/ 141 w 237"/>
                  <a:gd name="T7" fmla="*/ 0 h 641"/>
                  <a:gd name="T8" fmla="*/ 164 w 237"/>
                  <a:gd name="T9" fmla="*/ 20 h 641"/>
                  <a:gd name="T10" fmla="*/ 185 w 237"/>
                  <a:gd name="T11" fmla="*/ 65 h 641"/>
                  <a:gd name="T12" fmla="*/ 162 w 237"/>
                  <a:gd name="T13" fmla="*/ 109 h 641"/>
                  <a:gd name="T14" fmla="*/ 147 w 237"/>
                  <a:gd name="T15" fmla="*/ 137 h 641"/>
                  <a:gd name="T16" fmla="*/ 120 w 237"/>
                  <a:gd name="T17" fmla="*/ 177 h 641"/>
                  <a:gd name="T18" fmla="*/ 94 w 237"/>
                  <a:gd name="T19" fmla="*/ 243 h 641"/>
                  <a:gd name="T20" fmla="*/ 65 w 237"/>
                  <a:gd name="T21" fmla="*/ 297 h 641"/>
                  <a:gd name="T22" fmla="*/ 58 w 237"/>
                  <a:gd name="T23" fmla="*/ 344 h 641"/>
                  <a:gd name="T24" fmla="*/ 68 w 237"/>
                  <a:gd name="T25" fmla="*/ 402 h 641"/>
                  <a:gd name="T26" fmla="*/ 94 w 237"/>
                  <a:gd name="T27" fmla="*/ 450 h 641"/>
                  <a:gd name="T28" fmla="*/ 127 w 237"/>
                  <a:gd name="T29" fmla="*/ 484 h 641"/>
                  <a:gd name="T30" fmla="*/ 148 w 237"/>
                  <a:gd name="T31" fmla="*/ 494 h 641"/>
                  <a:gd name="T32" fmla="*/ 185 w 237"/>
                  <a:gd name="T33" fmla="*/ 475 h 641"/>
                  <a:gd name="T34" fmla="*/ 210 w 237"/>
                  <a:gd name="T35" fmla="*/ 449 h 641"/>
                  <a:gd name="T36" fmla="*/ 237 w 237"/>
                  <a:gd name="T37" fmla="*/ 459 h 641"/>
                  <a:gd name="T38" fmla="*/ 237 w 237"/>
                  <a:gd name="T39" fmla="*/ 490 h 641"/>
                  <a:gd name="T40" fmla="*/ 203 w 237"/>
                  <a:gd name="T41" fmla="*/ 511 h 641"/>
                  <a:gd name="T42" fmla="*/ 164 w 237"/>
                  <a:gd name="T43" fmla="*/ 519 h 641"/>
                  <a:gd name="T44" fmla="*/ 154 w 237"/>
                  <a:gd name="T45" fmla="*/ 535 h 641"/>
                  <a:gd name="T46" fmla="*/ 157 w 237"/>
                  <a:gd name="T47" fmla="*/ 575 h 641"/>
                  <a:gd name="T48" fmla="*/ 169 w 237"/>
                  <a:gd name="T49" fmla="*/ 601 h 641"/>
                  <a:gd name="T50" fmla="*/ 188 w 237"/>
                  <a:gd name="T51" fmla="*/ 623 h 641"/>
                  <a:gd name="T52" fmla="*/ 174 w 237"/>
                  <a:gd name="T53" fmla="*/ 641 h 641"/>
                  <a:gd name="T54" fmla="*/ 133 w 237"/>
                  <a:gd name="T55" fmla="*/ 641 h 641"/>
                  <a:gd name="T56" fmla="*/ 126 w 237"/>
                  <a:gd name="T57" fmla="*/ 595 h 641"/>
                  <a:gd name="T58" fmla="*/ 120 w 237"/>
                  <a:gd name="T59" fmla="*/ 544 h 641"/>
                  <a:gd name="T60" fmla="*/ 106 w 237"/>
                  <a:gd name="T61" fmla="*/ 535 h 641"/>
                  <a:gd name="T62" fmla="*/ 85 w 237"/>
                  <a:gd name="T63" fmla="*/ 557 h 641"/>
                  <a:gd name="T64" fmla="*/ 75 w 237"/>
                  <a:gd name="T65" fmla="*/ 605 h 641"/>
                  <a:gd name="T66" fmla="*/ 47 w 237"/>
                  <a:gd name="T67" fmla="*/ 601 h 641"/>
                  <a:gd name="T68" fmla="*/ 38 w 237"/>
                  <a:gd name="T69" fmla="*/ 562 h 641"/>
                  <a:gd name="T70" fmla="*/ 59 w 237"/>
                  <a:gd name="T71" fmla="*/ 526 h 641"/>
                  <a:gd name="T72" fmla="*/ 73 w 237"/>
                  <a:gd name="T73" fmla="*/ 510 h 641"/>
                  <a:gd name="T74" fmla="*/ 75 w 237"/>
                  <a:gd name="T75" fmla="*/ 485 h 641"/>
                  <a:gd name="T76" fmla="*/ 47 w 237"/>
                  <a:gd name="T77" fmla="*/ 450 h 641"/>
                  <a:gd name="T78" fmla="*/ 23 w 237"/>
                  <a:gd name="T79" fmla="*/ 405 h 641"/>
                  <a:gd name="T80" fmla="*/ 0 w 237"/>
                  <a:gd name="T81" fmla="*/ 347 h 641"/>
                  <a:gd name="T82" fmla="*/ 0 w 237"/>
                  <a:gd name="T83" fmla="*/ 304 h 641"/>
                  <a:gd name="T84" fmla="*/ 27 w 237"/>
                  <a:gd name="T85" fmla="*/ 262 h 641"/>
                  <a:gd name="T86" fmla="*/ 49 w 237"/>
                  <a:gd name="T87" fmla="*/ 206 h 641"/>
                  <a:gd name="T88" fmla="*/ 65 w 237"/>
                  <a:gd name="T89" fmla="*/ 160 h 641"/>
                  <a:gd name="T90" fmla="*/ 83 w 237"/>
                  <a:gd name="T91" fmla="*/ 125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37" h="641">
                    <a:moveTo>
                      <a:pt x="83" y="125"/>
                    </a:moveTo>
                    <a:lnTo>
                      <a:pt x="94" y="64"/>
                    </a:lnTo>
                    <a:lnTo>
                      <a:pt x="106" y="24"/>
                    </a:lnTo>
                    <a:lnTo>
                      <a:pt x="141" y="0"/>
                    </a:lnTo>
                    <a:lnTo>
                      <a:pt x="164" y="20"/>
                    </a:lnTo>
                    <a:lnTo>
                      <a:pt x="185" y="65"/>
                    </a:lnTo>
                    <a:lnTo>
                      <a:pt x="162" y="109"/>
                    </a:lnTo>
                    <a:lnTo>
                      <a:pt x="147" y="137"/>
                    </a:lnTo>
                    <a:lnTo>
                      <a:pt x="120" y="177"/>
                    </a:lnTo>
                    <a:lnTo>
                      <a:pt x="94" y="243"/>
                    </a:lnTo>
                    <a:lnTo>
                      <a:pt x="65" y="297"/>
                    </a:lnTo>
                    <a:lnTo>
                      <a:pt x="58" y="344"/>
                    </a:lnTo>
                    <a:lnTo>
                      <a:pt x="68" y="402"/>
                    </a:lnTo>
                    <a:lnTo>
                      <a:pt x="94" y="450"/>
                    </a:lnTo>
                    <a:lnTo>
                      <a:pt x="127" y="484"/>
                    </a:lnTo>
                    <a:lnTo>
                      <a:pt x="148" y="494"/>
                    </a:lnTo>
                    <a:lnTo>
                      <a:pt x="185" y="475"/>
                    </a:lnTo>
                    <a:lnTo>
                      <a:pt x="210" y="449"/>
                    </a:lnTo>
                    <a:lnTo>
                      <a:pt x="237" y="459"/>
                    </a:lnTo>
                    <a:lnTo>
                      <a:pt x="237" y="490"/>
                    </a:lnTo>
                    <a:lnTo>
                      <a:pt x="203" y="511"/>
                    </a:lnTo>
                    <a:lnTo>
                      <a:pt x="164" y="519"/>
                    </a:lnTo>
                    <a:lnTo>
                      <a:pt x="154" y="535"/>
                    </a:lnTo>
                    <a:lnTo>
                      <a:pt x="157" y="575"/>
                    </a:lnTo>
                    <a:lnTo>
                      <a:pt x="169" y="601"/>
                    </a:lnTo>
                    <a:lnTo>
                      <a:pt x="188" y="623"/>
                    </a:lnTo>
                    <a:lnTo>
                      <a:pt x="174" y="641"/>
                    </a:lnTo>
                    <a:lnTo>
                      <a:pt x="133" y="641"/>
                    </a:lnTo>
                    <a:lnTo>
                      <a:pt x="126" y="595"/>
                    </a:lnTo>
                    <a:lnTo>
                      <a:pt x="120" y="544"/>
                    </a:lnTo>
                    <a:lnTo>
                      <a:pt x="106" y="535"/>
                    </a:lnTo>
                    <a:lnTo>
                      <a:pt x="85" y="557"/>
                    </a:lnTo>
                    <a:lnTo>
                      <a:pt x="75" y="605"/>
                    </a:lnTo>
                    <a:lnTo>
                      <a:pt x="47" y="601"/>
                    </a:lnTo>
                    <a:lnTo>
                      <a:pt x="38" y="562"/>
                    </a:lnTo>
                    <a:lnTo>
                      <a:pt x="59" y="526"/>
                    </a:lnTo>
                    <a:lnTo>
                      <a:pt x="73" y="510"/>
                    </a:lnTo>
                    <a:lnTo>
                      <a:pt x="75" y="485"/>
                    </a:lnTo>
                    <a:lnTo>
                      <a:pt x="47" y="450"/>
                    </a:lnTo>
                    <a:lnTo>
                      <a:pt x="23" y="405"/>
                    </a:lnTo>
                    <a:lnTo>
                      <a:pt x="0" y="347"/>
                    </a:lnTo>
                    <a:lnTo>
                      <a:pt x="0" y="304"/>
                    </a:lnTo>
                    <a:lnTo>
                      <a:pt x="27" y="262"/>
                    </a:lnTo>
                    <a:lnTo>
                      <a:pt x="49" y="206"/>
                    </a:lnTo>
                    <a:lnTo>
                      <a:pt x="65" y="160"/>
                    </a:lnTo>
                    <a:lnTo>
                      <a:pt x="83" y="125"/>
                    </a:lnTo>
                    <a:close/>
                  </a:path>
                </a:pathLst>
              </a:custGeom>
              <a:solidFill>
                <a:schemeClr val="accent1"/>
              </a:solidFill>
              <a:ln w="9525">
                <a:solidFill>
                  <a:schemeClr val="tx1"/>
                </a:solidFill>
                <a:round/>
              </a:ln>
            </p:spPr>
            <p:txBody>
              <a:bodyPr/>
              <a:lstStyle/>
              <a:p>
                <a:endParaRPr lang="zh-CN" altLang="en-US" sz="2000">
                  <a:solidFill>
                    <a:srgbClr val="C00000"/>
                  </a:solidFill>
                </a:endParaRPr>
              </a:p>
            </p:txBody>
          </p:sp>
          <p:grpSp>
            <p:nvGrpSpPr>
              <p:cNvPr id="51" name="Group 33"/>
              <p:cNvGrpSpPr/>
              <p:nvPr/>
            </p:nvGrpSpPr>
            <p:grpSpPr bwMode="auto">
              <a:xfrm>
                <a:off x="243" y="3050"/>
                <a:ext cx="912" cy="709"/>
                <a:chOff x="243" y="3050"/>
                <a:chExt cx="912" cy="709"/>
              </a:xfrm>
            </p:grpSpPr>
            <p:sp>
              <p:nvSpPr>
                <p:cNvPr id="52" name="Freeform 34"/>
                <p:cNvSpPr/>
                <p:nvPr/>
              </p:nvSpPr>
              <p:spPr bwMode="auto">
                <a:xfrm>
                  <a:off x="243" y="3279"/>
                  <a:ext cx="727" cy="480"/>
                </a:xfrm>
                <a:custGeom>
                  <a:avLst/>
                  <a:gdLst>
                    <a:gd name="T0" fmla="*/ 1356 w 1454"/>
                    <a:gd name="T1" fmla="*/ 0 h 960"/>
                    <a:gd name="T2" fmla="*/ 1232 w 1454"/>
                    <a:gd name="T3" fmla="*/ 83 h 960"/>
                    <a:gd name="T4" fmla="*/ 1105 w 1454"/>
                    <a:gd name="T5" fmla="*/ 164 h 960"/>
                    <a:gd name="T6" fmla="*/ 1008 w 1454"/>
                    <a:gd name="T7" fmla="*/ 198 h 960"/>
                    <a:gd name="T8" fmla="*/ 912 w 1454"/>
                    <a:gd name="T9" fmla="*/ 237 h 960"/>
                    <a:gd name="T10" fmla="*/ 764 w 1454"/>
                    <a:gd name="T11" fmla="*/ 329 h 960"/>
                    <a:gd name="T12" fmla="*/ 530 w 1454"/>
                    <a:gd name="T13" fmla="*/ 475 h 960"/>
                    <a:gd name="T14" fmla="*/ 313 w 1454"/>
                    <a:gd name="T15" fmla="*/ 591 h 960"/>
                    <a:gd name="T16" fmla="*/ 128 w 1454"/>
                    <a:gd name="T17" fmla="*/ 690 h 960"/>
                    <a:gd name="T18" fmla="*/ 0 w 1454"/>
                    <a:gd name="T19" fmla="*/ 762 h 960"/>
                    <a:gd name="T20" fmla="*/ 12 w 1454"/>
                    <a:gd name="T21" fmla="*/ 821 h 960"/>
                    <a:gd name="T22" fmla="*/ 45 w 1454"/>
                    <a:gd name="T23" fmla="*/ 874 h 960"/>
                    <a:gd name="T24" fmla="*/ 85 w 1454"/>
                    <a:gd name="T25" fmla="*/ 934 h 960"/>
                    <a:gd name="T26" fmla="*/ 137 w 1454"/>
                    <a:gd name="T27" fmla="*/ 960 h 960"/>
                    <a:gd name="T28" fmla="*/ 552 w 1454"/>
                    <a:gd name="T29" fmla="*/ 717 h 960"/>
                    <a:gd name="T30" fmla="*/ 828 w 1454"/>
                    <a:gd name="T31" fmla="*/ 554 h 960"/>
                    <a:gd name="T32" fmla="*/ 1040 w 1454"/>
                    <a:gd name="T33" fmla="*/ 429 h 960"/>
                    <a:gd name="T34" fmla="*/ 1115 w 1454"/>
                    <a:gd name="T35" fmla="*/ 389 h 960"/>
                    <a:gd name="T36" fmla="*/ 1185 w 1454"/>
                    <a:gd name="T37" fmla="*/ 308 h 960"/>
                    <a:gd name="T38" fmla="*/ 1237 w 1454"/>
                    <a:gd name="T39" fmla="*/ 227 h 960"/>
                    <a:gd name="T40" fmla="*/ 1346 w 1454"/>
                    <a:gd name="T41" fmla="*/ 172 h 960"/>
                    <a:gd name="T42" fmla="*/ 1454 w 1454"/>
                    <a:gd name="T43" fmla="*/ 126 h 960"/>
                    <a:gd name="T44" fmla="*/ 1436 w 1454"/>
                    <a:gd name="T45" fmla="*/ 101 h 960"/>
                    <a:gd name="T46" fmla="*/ 1252 w 1454"/>
                    <a:gd name="T47" fmla="*/ 197 h 960"/>
                    <a:gd name="T48" fmla="*/ 1222 w 1454"/>
                    <a:gd name="T49" fmla="*/ 213 h 960"/>
                    <a:gd name="T50" fmla="*/ 1204 w 1454"/>
                    <a:gd name="T51" fmla="*/ 237 h 960"/>
                    <a:gd name="T52" fmla="*/ 1160 w 1454"/>
                    <a:gd name="T53" fmla="*/ 297 h 960"/>
                    <a:gd name="T54" fmla="*/ 1114 w 1454"/>
                    <a:gd name="T55" fmla="*/ 359 h 960"/>
                    <a:gd name="T56" fmla="*/ 1074 w 1454"/>
                    <a:gd name="T57" fmla="*/ 389 h 960"/>
                    <a:gd name="T58" fmla="*/ 882 w 1454"/>
                    <a:gd name="T59" fmla="*/ 498 h 960"/>
                    <a:gd name="T60" fmla="*/ 707 w 1454"/>
                    <a:gd name="T61" fmla="*/ 604 h 960"/>
                    <a:gd name="T62" fmla="*/ 522 w 1454"/>
                    <a:gd name="T63" fmla="*/ 707 h 960"/>
                    <a:gd name="T64" fmla="*/ 354 w 1454"/>
                    <a:gd name="T65" fmla="*/ 806 h 960"/>
                    <a:gd name="T66" fmla="*/ 214 w 1454"/>
                    <a:gd name="T67" fmla="*/ 889 h 960"/>
                    <a:gd name="T68" fmla="*/ 128 w 1454"/>
                    <a:gd name="T69" fmla="*/ 938 h 960"/>
                    <a:gd name="T70" fmla="*/ 92 w 1454"/>
                    <a:gd name="T71" fmla="*/ 913 h 960"/>
                    <a:gd name="T72" fmla="*/ 66 w 1454"/>
                    <a:gd name="T73" fmla="*/ 868 h 960"/>
                    <a:gd name="T74" fmla="*/ 40 w 1454"/>
                    <a:gd name="T75" fmla="*/ 821 h 960"/>
                    <a:gd name="T76" fmla="*/ 30 w 1454"/>
                    <a:gd name="T77" fmla="*/ 766 h 960"/>
                    <a:gd name="T78" fmla="*/ 214 w 1454"/>
                    <a:gd name="T79" fmla="*/ 666 h 960"/>
                    <a:gd name="T80" fmla="*/ 496 w 1454"/>
                    <a:gd name="T81" fmla="*/ 516 h 960"/>
                    <a:gd name="T82" fmla="*/ 699 w 1454"/>
                    <a:gd name="T83" fmla="*/ 397 h 960"/>
                    <a:gd name="T84" fmla="*/ 866 w 1454"/>
                    <a:gd name="T85" fmla="*/ 289 h 960"/>
                    <a:gd name="T86" fmla="*/ 957 w 1454"/>
                    <a:gd name="T87" fmla="*/ 242 h 960"/>
                    <a:gd name="T88" fmla="*/ 1060 w 1454"/>
                    <a:gd name="T89" fmla="*/ 198 h 960"/>
                    <a:gd name="T90" fmla="*/ 1129 w 1454"/>
                    <a:gd name="T91" fmla="*/ 173 h 960"/>
                    <a:gd name="T92" fmla="*/ 1376 w 1454"/>
                    <a:gd name="T93" fmla="*/ 21 h 960"/>
                    <a:gd name="T94" fmla="*/ 1356 w 1454"/>
                    <a:gd name="T95" fmla="*/ 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54" h="960">
                      <a:moveTo>
                        <a:pt x="1356" y="0"/>
                      </a:moveTo>
                      <a:lnTo>
                        <a:pt x="1232" y="83"/>
                      </a:lnTo>
                      <a:lnTo>
                        <a:pt x="1105" y="164"/>
                      </a:lnTo>
                      <a:lnTo>
                        <a:pt x="1008" y="198"/>
                      </a:lnTo>
                      <a:lnTo>
                        <a:pt x="912" y="237"/>
                      </a:lnTo>
                      <a:lnTo>
                        <a:pt x="764" y="329"/>
                      </a:lnTo>
                      <a:lnTo>
                        <a:pt x="530" y="475"/>
                      </a:lnTo>
                      <a:lnTo>
                        <a:pt x="313" y="591"/>
                      </a:lnTo>
                      <a:lnTo>
                        <a:pt x="128" y="690"/>
                      </a:lnTo>
                      <a:lnTo>
                        <a:pt x="0" y="762"/>
                      </a:lnTo>
                      <a:lnTo>
                        <a:pt x="12" y="821"/>
                      </a:lnTo>
                      <a:lnTo>
                        <a:pt x="45" y="874"/>
                      </a:lnTo>
                      <a:lnTo>
                        <a:pt x="85" y="934"/>
                      </a:lnTo>
                      <a:lnTo>
                        <a:pt x="137" y="960"/>
                      </a:lnTo>
                      <a:lnTo>
                        <a:pt x="552" y="717"/>
                      </a:lnTo>
                      <a:lnTo>
                        <a:pt x="828" y="554"/>
                      </a:lnTo>
                      <a:lnTo>
                        <a:pt x="1040" y="429"/>
                      </a:lnTo>
                      <a:lnTo>
                        <a:pt x="1115" y="389"/>
                      </a:lnTo>
                      <a:lnTo>
                        <a:pt x="1185" y="308"/>
                      </a:lnTo>
                      <a:lnTo>
                        <a:pt x="1237" y="227"/>
                      </a:lnTo>
                      <a:lnTo>
                        <a:pt x="1346" y="172"/>
                      </a:lnTo>
                      <a:lnTo>
                        <a:pt x="1454" y="126"/>
                      </a:lnTo>
                      <a:lnTo>
                        <a:pt x="1436" y="101"/>
                      </a:lnTo>
                      <a:lnTo>
                        <a:pt x="1252" y="197"/>
                      </a:lnTo>
                      <a:lnTo>
                        <a:pt x="1222" y="213"/>
                      </a:lnTo>
                      <a:lnTo>
                        <a:pt x="1204" y="237"/>
                      </a:lnTo>
                      <a:lnTo>
                        <a:pt x="1160" y="297"/>
                      </a:lnTo>
                      <a:lnTo>
                        <a:pt x="1114" y="359"/>
                      </a:lnTo>
                      <a:lnTo>
                        <a:pt x="1074" y="389"/>
                      </a:lnTo>
                      <a:lnTo>
                        <a:pt x="882" y="498"/>
                      </a:lnTo>
                      <a:lnTo>
                        <a:pt x="707" y="604"/>
                      </a:lnTo>
                      <a:lnTo>
                        <a:pt x="522" y="707"/>
                      </a:lnTo>
                      <a:lnTo>
                        <a:pt x="354" y="806"/>
                      </a:lnTo>
                      <a:lnTo>
                        <a:pt x="214" y="889"/>
                      </a:lnTo>
                      <a:lnTo>
                        <a:pt x="128" y="938"/>
                      </a:lnTo>
                      <a:lnTo>
                        <a:pt x="92" y="913"/>
                      </a:lnTo>
                      <a:lnTo>
                        <a:pt x="66" y="868"/>
                      </a:lnTo>
                      <a:lnTo>
                        <a:pt x="40" y="821"/>
                      </a:lnTo>
                      <a:lnTo>
                        <a:pt x="30" y="766"/>
                      </a:lnTo>
                      <a:lnTo>
                        <a:pt x="214" y="666"/>
                      </a:lnTo>
                      <a:lnTo>
                        <a:pt x="496" y="516"/>
                      </a:lnTo>
                      <a:lnTo>
                        <a:pt x="699" y="397"/>
                      </a:lnTo>
                      <a:lnTo>
                        <a:pt x="866" y="289"/>
                      </a:lnTo>
                      <a:lnTo>
                        <a:pt x="957" y="242"/>
                      </a:lnTo>
                      <a:lnTo>
                        <a:pt x="1060" y="198"/>
                      </a:lnTo>
                      <a:lnTo>
                        <a:pt x="1129" y="173"/>
                      </a:lnTo>
                      <a:lnTo>
                        <a:pt x="1376" y="21"/>
                      </a:lnTo>
                      <a:lnTo>
                        <a:pt x="135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solidFill>
                      <a:srgbClr val="C00000"/>
                    </a:solidFill>
                  </a:endParaRPr>
                </a:p>
              </p:txBody>
            </p:sp>
            <p:sp>
              <p:nvSpPr>
                <p:cNvPr id="53" name="Freeform 35"/>
                <p:cNvSpPr/>
                <p:nvPr/>
              </p:nvSpPr>
              <p:spPr bwMode="auto">
                <a:xfrm>
                  <a:off x="716" y="3050"/>
                  <a:ext cx="369" cy="294"/>
                </a:xfrm>
                <a:custGeom>
                  <a:avLst/>
                  <a:gdLst>
                    <a:gd name="T0" fmla="*/ 737 w 737"/>
                    <a:gd name="T1" fmla="*/ 507 h 589"/>
                    <a:gd name="T2" fmla="*/ 563 w 737"/>
                    <a:gd name="T3" fmla="*/ 270 h 589"/>
                    <a:gd name="T4" fmla="*/ 524 w 737"/>
                    <a:gd name="T5" fmla="*/ 250 h 589"/>
                    <a:gd name="T6" fmla="*/ 498 w 737"/>
                    <a:gd name="T7" fmla="*/ 239 h 589"/>
                    <a:gd name="T8" fmla="*/ 489 w 737"/>
                    <a:gd name="T9" fmla="*/ 204 h 589"/>
                    <a:gd name="T10" fmla="*/ 416 w 737"/>
                    <a:gd name="T11" fmla="*/ 142 h 589"/>
                    <a:gd name="T12" fmla="*/ 326 w 737"/>
                    <a:gd name="T13" fmla="*/ 95 h 589"/>
                    <a:gd name="T14" fmla="*/ 235 w 737"/>
                    <a:gd name="T15" fmla="*/ 41 h 589"/>
                    <a:gd name="T16" fmla="*/ 128 w 737"/>
                    <a:gd name="T17" fmla="*/ 4 h 589"/>
                    <a:gd name="T18" fmla="*/ 106 w 737"/>
                    <a:gd name="T19" fmla="*/ 0 h 589"/>
                    <a:gd name="T20" fmla="*/ 86 w 737"/>
                    <a:gd name="T21" fmla="*/ 25 h 589"/>
                    <a:gd name="T22" fmla="*/ 119 w 737"/>
                    <a:gd name="T23" fmla="*/ 47 h 589"/>
                    <a:gd name="T24" fmla="*/ 203 w 737"/>
                    <a:gd name="T25" fmla="*/ 112 h 589"/>
                    <a:gd name="T26" fmla="*/ 254 w 737"/>
                    <a:gd name="T27" fmla="*/ 148 h 589"/>
                    <a:gd name="T28" fmla="*/ 159 w 737"/>
                    <a:gd name="T29" fmla="*/ 112 h 589"/>
                    <a:gd name="T30" fmla="*/ 97 w 737"/>
                    <a:gd name="T31" fmla="*/ 87 h 589"/>
                    <a:gd name="T32" fmla="*/ 40 w 737"/>
                    <a:gd name="T33" fmla="*/ 66 h 589"/>
                    <a:gd name="T34" fmla="*/ 0 w 737"/>
                    <a:gd name="T35" fmla="*/ 105 h 589"/>
                    <a:gd name="T36" fmla="*/ 40 w 737"/>
                    <a:gd name="T37" fmla="*/ 126 h 589"/>
                    <a:gd name="T38" fmla="*/ 137 w 737"/>
                    <a:gd name="T39" fmla="*/ 182 h 589"/>
                    <a:gd name="T40" fmla="*/ 214 w 737"/>
                    <a:gd name="T41" fmla="*/ 238 h 589"/>
                    <a:gd name="T42" fmla="*/ 294 w 737"/>
                    <a:gd name="T43" fmla="*/ 299 h 589"/>
                    <a:gd name="T44" fmla="*/ 304 w 737"/>
                    <a:gd name="T45" fmla="*/ 347 h 589"/>
                    <a:gd name="T46" fmla="*/ 334 w 737"/>
                    <a:gd name="T47" fmla="*/ 377 h 589"/>
                    <a:gd name="T48" fmla="*/ 388 w 737"/>
                    <a:gd name="T49" fmla="*/ 427 h 589"/>
                    <a:gd name="T50" fmla="*/ 400 w 737"/>
                    <a:gd name="T51" fmla="*/ 478 h 589"/>
                    <a:gd name="T52" fmla="*/ 406 w 737"/>
                    <a:gd name="T53" fmla="*/ 499 h 589"/>
                    <a:gd name="T54" fmla="*/ 482 w 737"/>
                    <a:gd name="T55" fmla="*/ 589 h 589"/>
                    <a:gd name="T56" fmla="*/ 502 w 737"/>
                    <a:gd name="T57" fmla="*/ 579 h 589"/>
                    <a:gd name="T58" fmla="*/ 464 w 737"/>
                    <a:gd name="T59" fmla="*/ 509 h 589"/>
                    <a:gd name="T60" fmla="*/ 421 w 737"/>
                    <a:gd name="T61" fmla="*/ 469 h 589"/>
                    <a:gd name="T62" fmla="*/ 413 w 737"/>
                    <a:gd name="T63" fmla="*/ 423 h 589"/>
                    <a:gd name="T64" fmla="*/ 366 w 737"/>
                    <a:gd name="T65" fmla="*/ 375 h 589"/>
                    <a:gd name="T66" fmla="*/ 321 w 737"/>
                    <a:gd name="T67" fmla="*/ 340 h 589"/>
                    <a:gd name="T68" fmla="*/ 306 w 737"/>
                    <a:gd name="T69" fmla="*/ 285 h 589"/>
                    <a:gd name="T70" fmla="*/ 264 w 737"/>
                    <a:gd name="T71" fmla="*/ 245 h 589"/>
                    <a:gd name="T72" fmla="*/ 199 w 737"/>
                    <a:gd name="T73" fmla="*/ 207 h 589"/>
                    <a:gd name="T74" fmla="*/ 144 w 737"/>
                    <a:gd name="T75" fmla="*/ 163 h 589"/>
                    <a:gd name="T76" fmla="*/ 68 w 737"/>
                    <a:gd name="T77" fmla="*/ 126 h 589"/>
                    <a:gd name="T78" fmla="*/ 35 w 737"/>
                    <a:gd name="T79" fmla="*/ 102 h 589"/>
                    <a:gd name="T80" fmla="*/ 55 w 737"/>
                    <a:gd name="T81" fmla="*/ 92 h 589"/>
                    <a:gd name="T82" fmla="*/ 261 w 737"/>
                    <a:gd name="T83" fmla="*/ 177 h 589"/>
                    <a:gd name="T84" fmla="*/ 324 w 737"/>
                    <a:gd name="T85" fmla="*/ 214 h 589"/>
                    <a:gd name="T86" fmla="*/ 355 w 737"/>
                    <a:gd name="T87" fmla="*/ 235 h 589"/>
                    <a:gd name="T88" fmla="*/ 370 w 737"/>
                    <a:gd name="T89" fmla="*/ 207 h 589"/>
                    <a:gd name="T90" fmla="*/ 280 w 737"/>
                    <a:gd name="T91" fmla="*/ 141 h 589"/>
                    <a:gd name="T92" fmla="*/ 225 w 737"/>
                    <a:gd name="T93" fmla="*/ 97 h 589"/>
                    <a:gd name="T94" fmla="*/ 152 w 737"/>
                    <a:gd name="T95" fmla="*/ 47 h 589"/>
                    <a:gd name="T96" fmla="*/ 122 w 737"/>
                    <a:gd name="T97" fmla="*/ 19 h 589"/>
                    <a:gd name="T98" fmla="*/ 210 w 737"/>
                    <a:gd name="T99" fmla="*/ 50 h 589"/>
                    <a:gd name="T100" fmla="*/ 304 w 737"/>
                    <a:gd name="T101" fmla="*/ 101 h 589"/>
                    <a:gd name="T102" fmla="*/ 396 w 737"/>
                    <a:gd name="T103" fmla="*/ 156 h 589"/>
                    <a:gd name="T104" fmla="*/ 461 w 737"/>
                    <a:gd name="T105" fmla="*/ 207 h 589"/>
                    <a:gd name="T106" fmla="*/ 476 w 737"/>
                    <a:gd name="T107" fmla="*/ 235 h 589"/>
                    <a:gd name="T108" fmla="*/ 483 w 737"/>
                    <a:gd name="T109" fmla="*/ 264 h 589"/>
                    <a:gd name="T110" fmla="*/ 534 w 737"/>
                    <a:gd name="T111" fmla="*/ 274 h 589"/>
                    <a:gd name="T112" fmla="*/ 568 w 737"/>
                    <a:gd name="T113" fmla="*/ 306 h 589"/>
                    <a:gd name="T114" fmla="*/ 629 w 737"/>
                    <a:gd name="T115" fmla="*/ 401 h 589"/>
                    <a:gd name="T116" fmla="*/ 700 w 737"/>
                    <a:gd name="T117" fmla="*/ 498 h 589"/>
                    <a:gd name="T118" fmla="*/ 720 w 737"/>
                    <a:gd name="T119" fmla="*/ 517 h 589"/>
                    <a:gd name="T120" fmla="*/ 737 w 737"/>
                    <a:gd name="T121" fmla="*/ 507 h 5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7" h="589">
                      <a:moveTo>
                        <a:pt x="737" y="507"/>
                      </a:moveTo>
                      <a:lnTo>
                        <a:pt x="563" y="270"/>
                      </a:lnTo>
                      <a:lnTo>
                        <a:pt x="524" y="250"/>
                      </a:lnTo>
                      <a:lnTo>
                        <a:pt x="498" y="239"/>
                      </a:lnTo>
                      <a:lnTo>
                        <a:pt x="489" y="204"/>
                      </a:lnTo>
                      <a:lnTo>
                        <a:pt x="416" y="142"/>
                      </a:lnTo>
                      <a:lnTo>
                        <a:pt x="326" y="95"/>
                      </a:lnTo>
                      <a:lnTo>
                        <a:pt x="235" y="41"/>
                      </a:lnTo>
                      <a:lnTo>
                        <a:pt x="128" y="4"/>
                      </a:lnTo>
                      <a:lnTo>
                        <a:pt x="106" y="0"/>
                      </a:lnTo>
                      <a:lnTo>
                        <a:pt x="86" y="25"/>
                      </a:lnTo>
                      <a:lnTo>
                        <a:pt x="119" y="47"/>
                      </a:lnTo>
                      <a:lnTo>
                        <a:pt x="203" y="112"/>
                      </a:lnTo>
                      <a:lnTo>
                        <a:pt x="254" y="148"/>
                      </a:lnTo>
                      <a:lnTo>
                        <a:pt x="159" y="112"/>
                      </a:lnTo>
                      <a:lnTo>
                        <a:pt x="97" y="87"/>
                      </a:lnTo>
                      <a:lnTo>
                        <a:pt x="40" y="66"/>
                      </a:lnTo>
                      <a:lnTo>
                        <a:pt x="0" y="105"/>
                      </a:lnTo>
                      <a:lnTo>
                        <a:pt x="40" y="126"/>
                      </a:lnTo>
                      <a:lnTo>
                        <a:pt x="137" y="182"/>
                      </a:lnTo>
                      <a:lnTo>
                        <a:pt x="214" y="238"/>
                      </a:lnTo>
                      <a:lnTo>
                        <a:pt x="294" y="299"/>
                      </a:lnTo>
                      <a:lnTo>
                        <a:pt x="304" y="347"/>
                      </a:lnTo>
                      <a:lnTo>
                        <a:pt x="334" y="377"/>
                      </a:lnTo>
                      <a:lnTo>
                        <a:pt x="388" y="427"/>
                      </a:lnTo>
                      <a:lnTo>
                        <a:pt x="400" y="478"/>
                      </a:lnTo>
                      <a:lnTo>
                        <a:pt x="406" y="499"/>
                      </a:lnTo>
                      <a:lnTo>
                        <a:pt x="482" y="589"/>
                      </a:lnTo>
                      <a:lnTo>
                        <a:pt x="502" y="579"/>
                      </a:lnTo>
                      <a:lnTo>
                        <a:pt x="464" y="509"/>
                      </a:lnTo>
                      <a:lnTo>
                        <a:pt x="421" y="469"/>
                      </a:lnTo>
                      <a:lnTo>
                        <a:pt x="413" y="423"/>
                      </a:lnTo>
                      <a:lnTo>
                        <a:pt x="366" y="375"/>
                      </a:lnTo>
                      <a:lnTo>
                        <a:pt x="321" y="340"/>
                      </a:lnTo>
                      <a:lnTo>
                        <a:pt x="306" y="285"/>
                      </a:lnTo>
                      <a:lnTo>
                        <a:pt x="264" y="245"/>
                      </a:lnTo>
                      <a:lnTo>
                        <a:pt x="199" y="207"/>
                      </a:lnTo>
                      <a:lnTo>
                        <a:pt x="144" y="163"/>
                      </a:lnTo>
                      <a:lnTo>
                        <a:pt x="68" y="126"/>
                      </a:lnTo>
                      <a:lnTo>
                        <a:pt x="35" y="102"/>
                      </a:lnTo>
                      <a:lnTo>
                        <a:pt x="55" y="92"/>
                      </a:lnTo>
                      <a:lnTo>
                        <a:pt x="261" y="177"/>
                      </a:lnTo>
                      <a:lnTo>
                        <a:pt x="324" y="214"/>
                      </a:lnTo>
                      <a:lnTo>
                        <a:pt x="355" y="235"/>
                      </a:lnTo>
                      <a:lnTo>
                        <a:pt x="370" y="207"/>
                      </a:lnTo>
                      <a:lnTo>
                        <a:pt x="280" y="141"/>
                      </a:lnTo>
                      <a:lnTo>
                        <a:pt x="225" y="97"/>
                      </a:lnTo>
                      <a:lnTo>
                        <a:pt x="152" y="47"/>
                      </a:lnTo>
                      <a:lnTo>
                        <a:pt x="122" y="19"/>
                      </a:lnTo>
                      <a:lnTo>
                        <a:pt x="210" y="50"/>
                      </a:lnTo>
                      <a:lnTo>
                        <a:pt x="304" y="101"/>
                      </a:lnTo>
                      <a:lnTo>
                        <a:pt x="396" y="156"/>
                      </a:lnTo>
                      <a:lnTo>
                        <a:pt x="461" y="207"/>
                      </a:lnTo>
                      <a:lnTo>
                        <a:pt x="476" y="235"/>
                      </a:lnTo>
                      <a:lnTo>
                        <a:pt x="483" y="264"/>
                      </a:lnTo>
                      <a:lnTo>
                        <a:pt x="534" y="274"/>
                      </a:lnTo>
                      <a:lnTo>
                        <a:pt x="568" y="306"/>
                      </a:lnTo>
                      <a:lnTo>
                        <a:pt x="629" y="401"/>
                      </a:lnTo>
                      <a:lnTo>
                        <a:pt x="700" y="498"/>
                      </a:lnTo>
                      <a:lnTo>
                        <a:pt x="720" y="517"/>
                      </a:lnTo>
                      <a:lnTo>
                        <a:pt x="737" y="50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solidFill>
                      <a:srgbClr val="C00000"/>
                    </a:solidFill>
                  </a:endParaRPr>
                </a:p>
              </p:txBody>
            </p:sp>
            <p:sp>
              <p:nvSpPr>
                <p:cNvPr id="54" name="Freeform 36"/>
                <p:cNvSpPr/>
                <p:nvPr/>
              </p:nvSpPr>
              <p:spPr bwMode="auto">
                <a:xfrm>
                  <a:off x="987" y="3237"/>
                  <a:ext cx="50" cy="60"/>
                </a:xfrm>
                <a:custGeom>
                  <a:avLst/>
                  <a:gdLst>
                    <a:gd name="T0" fmla="*/ 22 w 102"/>
                    <a:gd name="T1" fmla="*/ 0 h 119"/>
                    <a:gd name="T2" fmla="*/ 52 w 102"/>
                    <a:gd name="T3" fmla="*/ 14 h 119"/>
                    <a:gd name="T4" fmla="*/ 83 w 102"/>
                    <a:gd name="T5" fmla="*/ 55 h 119"/>
                    <a:gd name="T6" fmla="*/ 102 w 102"/>
                    <a:gd name="T7" fmla="*/ 97 h 119"/>
                    <a:gd name="T8" fmla="*/ 96 w 102"/>
                    <a:gd name="T9" fmla="*/ 119 h 119"/>
                    <a:gd name="T10" fmla="*/ 61 w 102"/>
                    <a:gd name="T11" fmla="*/ 112 h 119"/>
                    <a:gd name="T12" fmla="*/ 13 w 102"/>
                    <a:gd name="T13" fmla="*/ 61 h 119"/>
                    <a:gd name="T14" fmla="*/ 0 w 102"/>
                    <a:gd name="T15" fmla="*/ 33 h 119"/>
                    <a:gd name="T16" fmla="*/ 0 w 102"/>
                    <a:gd name="T17" fmla="*/ 6 h 119"/>
                    <a:gd name="T18" fmla="*/ 22 w 102"/>
                    <a:gd name="T19"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19">
                      <a:moveTo>
                        <a:pt x="22" y="0"/>
                      </a:moveTo>
                      <a:lnTo>
                        <a:pt x="52" y="14"/>
                      </a:lnTo>
                      <a:lnTo>
                        <a:pt x="83" y="55"/>
                      </a:lnTo>
                      <a:lnTo>
                        <a:pt x="102" y="97"/>
                      </a:lnTo>
                      <a:lnTo>
                        <a:pt x="96" y="119"/>
                      </a:lnTo>
                      <a:lnTo>
                        <a:pt x="61" y="112"/>
                      </a:lnTo>
                      <a:lnTo>
                        <a:pt x="13" y="61"/>
                      </a:lnTo>
                      <a:lnTo>
                        <a:pt x="0" y="33"/>
                      </a:lnTo>
                      <a:lnTo>
                        <a:pt x="0" y="6"/>
                      </a:ln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solidFill>
                      <a:srgbClr val="C00000"/>
                    </a:solidFill>
                  </a:endParaRPr>
                </a:p>
              </p:txBody>
            </p:sp>
            <p:sp>
              <p:nvSpPr>
                <p:cNvPr id="55" name="Freeform 37"/>
                <p:cNvSpPr/>
                <p:nvPr/>
              </p:nvSpPr>
              <p:spPr bwMode="auto">
                <a:xfrm>
                  <a:off x="954" y="3297"/>
                  <a:ext cx="201" cy="184"/>
                </a:xfrm>
                <a:custGeom>
                  <a:avLst/>
                  <a:gdLst>
                    <a:gd name="T0" fmla="*/ 236 w 402"/>
                    <a:gd name="T1" fmla="*/ 0 h 370"/>
                    <a:gd name="T2" fmla="*/ 223 w 402"/>
                    <a:gd name="T3" fmla="*/ 38 h 370"/>
                    <a:gd name="T4" fmla="*/ 216 w 402"/>
                    <a:gd name="T5" fmla="*/ 62 h 370"/>
                    <a:gd name="T6" fmla="*/ 226 w 402"/>
                    <a:gd name="T7" fmla="*/ 94 h 370"/>
                    <a:gd name="T8" fmla="*/ 242 w 402"/>
                    <a:gd name="T9" fmla="*/ 120 h 370"/>
                    <a:gd name="T10" fmla="*/ 289 w 402"/>
                    <a:gd name="T11" fmla="*/ 140 h 370"/>
                    <a:gd name="T12" fmla="*/ 318 w 402"/>
                    <a:gd name="T13" fmla="*/ 146 h 370"/>
                    <a:gd name="T14" fmla="*/ 335 w 402"/>
                    <a:gd name="T15" fmla="*/ 150 h 370"/>
                    <a:gd name="T16" fmla="*/ 375 w 402"/>
                    <a:gd name="T17" fmla="*/ 202 h 370"/>
                    <a:gd name="T18" fmla="*/ 364 w 402"/>
                    <a:gd name="T19" fmla="*/ 252 h 370"/>
                    <a:gd name="T20" fmla="*/ 325 w 402"/>
                    <a:gd name="T21" fmla="*/ 295 h 370"/>
                    <a:gd name="T22" fmla="*/ 272 w 402"/>
                    <a:gd name="T23" fmla="*/ 334 h 370"/>
                    <a:gd name="T24" fmla="*/ 226 w 402"/>
                    <a:gd name="T25" fmla="*/ 344 h 370"/>
                    <a:gd name="T26" fmla="*/ 179 w 402"/>
                    <a:gd name="T27" fmla="*/ 342 h 370"/>
                    <a:gd name="T28" fmla="*/ 146 w 402"/>
                    <a:gd name="T29" fmla="*/ 289 h 370"/>
                    <a:gd name="T30" fmla="*/ 164 w 402"/>
                    <a:gd name="T31" fmla="*/ 246 h 370"/>
                    <a:gd name="T32" fmla="*/ 164 w 402"/>
                    <a:gd name="T33" fmla="*/ 207 h 370"/>
                    <a:gd name="T34" fmla="*/ 149 w 402"/>
                    <a:gd name="T35" fmla="*/ 167 h 370"/>
                    <a:gd name="T36" fmla="*/ 115 w 402"/>
                    <a:gd name="T37" fmla="*/ 143 h 370"/>
                    <a:gd name="T38" fmla="*/ 72 w 402"/>
                    <a:gd name="T39" fmla="*/ 135 h 370"/>
                    <a:gd name="T40" fmla="*/ 11 w 402"/>
                    <a:gd name="T41" fmla="*/ 74 h 370"/>
                    <a:gd name="T42" fmla="*/ 0 w 402"/>
                    <a:gd name="T43" fmla="*/ 94 h 370"/>
                    <a:gd name="T44" fmla="*/ 51 w 402"/>
                    <a:gd name="T45" fmla="*/ 146 h 370"/>
                    <a:gd name="T46" fmla="*/ 74 w 402"/>
                    <a:gd name="T47" fmla="*/ 156 h 370"/>
                    <a:gd name="T48" fmla="*/ 115 w 402"/>
                    <a:gd name="T49" fmla="*/ 164 h 370"/>
                    <a:gd name="T50" fmla="*/ 140 w 402"/>
                    <a:gd name="T51" fmla="*/ 192 h 370"/>
                    <a:gd name="T52" fmla="*/ 146 w 402"/>
                    <a:gd name="T53" fmla="*/ 232 h 370"/>
                    <a:gd name="T54" fmla="*/ 136 w 402"/>
                    <a:gd name="T55" fmla="*/ 273 h 370"/>
                    <a:gd name="T56" fmla="*/ 118 w 402"/>
                    <a:gd name="T57" fmla="*/ 295 h 370"/>
                    <a:gd name="T58" fmla="*/ 164 w 402"/>
                    <a:gd name="T59" fmla="*/ 365 h 370"/>
                    <a:gd name="T60" fmla="*/ 218 w 402"/>
                    <a:gd name="T61" fmla="*/ 370 h 370"/>
                    <a:gd name="T62" fmla="*/ 278 w 402"/>
                    <a:gd name="T63" fmla="*/ 359 h 370"/>
                    <a:gd name="T64" fmla="*/ 305 w 402"/>
                    <a:gd name="T65" fmla="*/ 342 h 370"/>
                    <a:gd name="T66" fmla="*/ 339 w 402"/>
                    <a:gd name="T67" fmla="*/ 310 h 370"/>
                    <a:gd name="T68" fmla="*/ 377 w 402"/>
                    <a:gd name="T69" fmla="*/ 278 h 370"/>
                    <a:gd name="T70" fmla="*/ 387 w 402"/>
                    <a:gd name="T71" fmla="*/ 252 h 370"/>
                    <a:gd name="T72" fmla="*/ 402 w 402"/>
                    <a:gd name="T73" fmla="*/ 197 h 370"/>
                    <a:gd name="T74" fmla="*/ 341 w 402"/>
                    <a:gd name="T75" fmla="*/ 120 h 370"/>
                    <a:gd name="T76" fmla="*/ 305 w 402"/>
                    <a:gd name="T77" fmla="*/ 125 h 370"/>
                    <a:gd name="T78" fmla="*/ 268 w 402"/>
                    <a:gd name="T79" fmla="*/ 108 h 370"/>
                    <a:gd name="T80" fmla="*/ 238 w 402"/>
                    <a:gd name="T81" fmla="*/ 88 h 370"/>
                    <a:gd name="T82" fmla="*/ 238 w 402"/>
                    <a:gd name="T83" fmla="*/ 58 h 370"/>
                    <a:gd name="T84" fmla="*/ 246 w 402"/>
                    <a:gd name="T85" fmla="*/ 32 h 370"/>
                    <a:gd name="T86" fmla="*/ 253 w 402"/>
                    <a:gd name="T87" fmla="*/ 7 h 370"/>
                    <a:gd name="T88" fmla="*/ 236 w 402"/>
                    <a:gd name="T89" fmla="*/ 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02" h="370">
                      <a:moveTo>
                        <a:pt x="236" y="0"/>
                      </a:moveTo>
                      <a:lnTo>
                        <a:pt x="223" y="38"/>
                      </a:lnTo>
                      <a:lnTo>
                        <a:pt x="216" y="62"/>
                      </a:lnTo>
                      <a:lnTo>
                        <a:pt x="226" y="94"/>
                      </a:lnTo>
                      <a:lnTo>
                        <a:pt x="242" y="120"/>
                      </a:lnTo>
                      <a:lnTo>
                        <a:pt x="289" y="140"/>
                      </a:lnTo>
                      <a:lnTo>
                        <a:pt x="318" y="146"/>
                      </a:lnTo>
                      <a:lnTo>
                        <a:pt x="335" y="150"/>
                      </a:lnTo>
                      <a:lnTo>
                        <a:pt x="375" y="202"/>
                      </a:lnTo>
                      <a:lnTo>
                        <a:pt x="364" y="252"/>
                      </a:lnTo>
                      <a:lnTo>
                        <a:pt x="325" y="295"/>
                      </a:lnTo>
                      <a:lnTo>
                        <a:pt x="272" y="334"/>
                      </a:lnTo>
                      <a:lnTo>
                        <a:pt x="226" y="344"/>
                      </a:lnTo>
                      <a:lnTo>
                        <a:pt x="179" y="342"/>
                      </a:lnTo>
                      <a:lnTo>
                        <a:pt x="146" y="289"/>
                      </a:lnTo>
                      <a:lnTo>
                        <a:pt x="164" y="246"/>
                      </a:lnTo>
                      <a:lnTo>
                        <a:pt x="164" y="207"/>
                      </a:lnTo>
                      <a:lnTo>
                        <a:pt x="149" y="167"/>
                      </a:lnTo>
                      <a:lnTo>
                        <a:pt x="115" y="143"/>
                      </a:lnTo>
                      <a:lnTo>
                        <a:pt x="72" y="135"/>
                      </a:lnTo>
                      <a:lnTo>
                        <a:pt x="11" y="74"/>
                      </a:lnTo>
                      <a:lnTo>
                        <a:pt x="0" y="94"/>
                      </a:lnTo>
                      <a:lnTo>
                        <a:pt x="51" y="146"/>
                      </a:lnTo>
                      <a:lnTo>
                        <a:pt x="74" y="156"/>
                      </a:lnTo>
                      <a:lnTo>
                        <a:pt x="115" y="164"/>
                      </a:lnTo>
                      <a:lnTo>
                        <a:pt x="140" y="192"/>
                      </a:lnTo>
                      <a:lnTo>
                        <a:pt x="146" y="232"/>
                      </a:lnTo>
                      <a:lnTo>
                        <a:pt x="136" y="273"/>
                      </a:lnTo>
                      <a:lnTo>
                        <a:pt x="118" y="295"/>
                      </a:lnTo>
                      <a:lnTo>
                        <a:pt x="164" y="365"/>
                      </a:lnTo>
                      <a:lnTo>
                        <a:pt x="218" y="370"/>
                      </a:lnTo>
                      <a:lnTo>
                        <a:pt x="278" y="359"/>
                      </a:lnTo>
                      <a:lnTo>
                        <a:pt x="305" y="342"/>
                      </a:lnTo>
                      <a:lnTo>
                        <a:pt x="339" y="310"/>
                      </a:lnTo>
                      <a:lnTo>
                        <a:pt x="377" y="278"/>
                      </a:lnTo>
                      <a:lnTo>
                        <a:pt x="387" y="252"/>
                      </a:lnTo>
                      <a:lnTo>
                        <a:pt x="402" y="197"/>
                      </a:lnTo>
                      <a:lnTo>
                        <a:pt x="341" y="120"/>
                      </a:lnTo>
                      <a:lnTo>
                        <a:pt x="305" y="125"/>
                      </a:lnTo>
                      <a:lnTo>
                        <a:pt x="268" y="108"/>
                      </a:lnTo>
                      <a:lnTo>
                        <a:pt x="238" y="88"/>
                      </a:lnTo>
                      <a:lnTo>
                        <a:pt x="238" y="58"/>
                      </a:lnTo>
                      <a:lnTo>
                        <a:pt x="246" y="32"/>
                      </a:lnTo>
                      <a:lnTo>
                        <a:pt x="253" y="7"/>
                      </a:lnTo>
                      <a:lnTo>
                        <a:pt x="23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solidFill>
                      <a:srgbClr val="C00000"/>
                    </a:solidFill>
                  </a:endParaRPr>
                </a:p>
              </p:txBody>
            </p:sp>
            <p:sp>
              <p:nvSpPr>
                <p:cNvPr id="56" name="Freeform 38"/>
                <p:cNvSpPr/>
                <p:nvPr/>
              </p:nvSpPr>
              <p:spPr bwMode="auto">
                <a:xfrm>
                  <a:off x="1038" y="3383"/>
                  <a:ext cx="80" cy="61"/>
                </a:xfrm>
                <a:custGeom>
                  <a:avLst/>
                  <a:gdLst>
                    <a:gd name="T0" fmla="*/ 159 w 159"/>
                    <a:gd name="T1" fmla="*/ 0 h 124"/>
                    <a:gd name="T2" fmla="*/ 143 w 159"/>
                    <a:gd name="T3" fmla="*/ 49 h 124"/>
                    <a:gd name="T4" fmla="*/ 110 w 159"/>
                    <a:gd name="T5" fmla="*/ 95 h 124"/>
                    <a:gd name="T6" fmla="*/ 62 w 159"/>
                    <a:gd name="T7" fmla="*/ 124 h 124"/>
                    <a:gd name="T8" fmla="*/ 0 w 159"/>
                    <a:gd name="T9" fmla="*/ 124 h 124"/>
                    <a:gd name="T10" fmla="*/ 36 w 159"/>
                    <a:gd name="T11" fmla="*/ 108 h 124"/>
                    <a:gd name="T12" fmla="*/ 90 w 159"/>
                    <a:gd name="T13" fmla="*/ 81 h 124"/>
                    <a:gd name="T14" fmla="*/ 127 w 159"/>
                    <a:gd name="T15" fmla="*/ 46 h 124"/>
                    <a:gd name="T16" fmla="*/ 159 w 159"/>
                    <a:gd name="T17"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9" h="124">
                      <a:moveTo>
                        <a:pt x="159" y="0"/>
                      </a:moveTo>
                      <a:lnTo>
                        <a:pt x="143" y="49"/>
                      </a:lnTo>
                      <a:lnTo>
                        <a:pt x="110" y="95"/>
                      </a:lnTo>
                      <a:lnTo>
                        <a:pt x="62" y="124"/>
                      </a:lnTo>
                      <a:lnTo>
                        <a:pt x="0" y="124"/>
                      </a:lnTo>
                      <a:lnTo>
                        <a:pt x="36" y="108"/>
                      </a:lnTo>
                      <a:lnTo>
                        <a:pt x="90" y="81"/>
                      </a:lnTo>
                      <a:lnTo>
                        <a:pt x="127" y="46"/>
                      </a:lnTo>
                      <a:lnTo>
                        <a:pt x="159"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solidFill>
                      <a:srgbClr val="C00000"/>
                    </a:solidFill>
                  </a:endParaRPr>
                </a:p>
              </p:txBody>
            </p:sp>
          </p:grpSp>
        </p:grpSp>
        <p:sp>
          <p:nvSpPr>
            <p:cNvPr id="44" name="Text Box 39"/>
            <p:cNvSpPr txBox="1">
              <a:spLocks noChangeArrowheads="1"/>
            </p:cNvSpPr>
            <p:nvPr/>
          </p:nvSpPr>
          <p:spPr bwMode="auto">
            <a:xfrm>
              <a:off x="4728141" y="4072536"/>
              <a:ext cx="16225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C00000"/>
                  </a:solidFill>
                  <a:ea typeface="宋体" panose="02010600030101010101" pitchFamily="2" charset="-122"/>
                </a:rPr>
                <a:t>Constructing</a:t>
              </a:r>
            </a:p>
          </p:txBody>
        </p:sp>
      </p:grpSp>
      <p:grpSp>
        <p:nvGrpSpPr>
          <p:cNvPr id="60" name="组合 59"/>
          <p:cNvGrpSpPr/>
          <p:nvPr/>
        </p:nvGrpSpPr>
        <p:grpSpPr>
          <a:xfrm>
            <a:off x="6095206" y="5612871"/>
            <a:ext cx="1651414" cy="970361"/>
            <a:chOff x="6640513" y="3622337"/>
            <a:chExt cx="1651414" cy="970361"/>
          </a:xfrm>
        </p:grpSpPr>
        <p:pic>
          <p:nvPicPr>
            <p:cNvPr id="61" name="Picture 4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96611" y="3622337"/>
              <a:ext cx="844037" cy="678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Text Box 41"/>
            <p:cNvSpPr txBox="1">
              <a:spLocks noChangeArrowheads="1"/>
            </p:cNvSpPr>
            <p:nvPr/>
          </p:nvSpPr>
          <p:spPr bwMode="auto">
            <a:xfrm>
              <a:off x="6640513" y="4192588"/>
              <a:ext cx="16514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C00000"/>
                  </a:solidFill>
                  <a:ea typeface="宋体" panose="02010600030101010101" pitchFamily="2" charset="-122"/>
                </a:rPr>
                <a:t>Documenting</a:t>
              </a:r>
            </a:p>
          </p:txBody>
        </p:sp>
      </p:grpSp>
      <p:grpSp>
        <p:nvGrpSpPr>
          <p:cNvPr id="63" name="组合 62"/>
          <p:cNvGrpSpPr/>
          <p:nvPr/>
        </p:nvGrpSpPr>
        <p:grpSpPr>
          <a:xfrm>
            <a:off x="7852415" y="4382784"/>
            <a:ext cx="2226945" cy="1061720"/>
            <a:chOff x="10198" y="6849"/>
            <a:chExt cx="3507" cy="1672"/>
          </a:xfrm>
        </p:grpSpPr>
        <p:graphicFrame>
          <p:nvGraphicFramePr>
            <p:cNvPr id="64" name="Object 42">
              <a:hlinkClick r:id="" action="ppaction://ole?verb=0"/>
            </p:cNvPr>
            <p:cNvGraphicFramePr/>
            <p:nvPr/>
          </p:nvGraphicFramePr>
          <p:xfrm>
            <a:off x="11111" y="6849"/>
            <a:ext cx="1796" cy="1199"/>
          </p:xfrm>
          <a:graphic>
            <a:graphicData uri="http://schemas.openxmlformats.org/presentationml/2006/ole">
              <mc:AlternateContent xmlns:mc="http://schemas.openxmlformats.org/markup-compatibility/2006">
                <mc:Choice xmlns:v="urn:schemas-microsoft-com:vml" Requires="v">
                  <p:oleObj spid="_x0000_s3157" name="Clip" r:id="rId7" imgW="944245" imgH="903605" progId="MS_ClipArt_Gallery.2">
                    <p:embed/>
                  </p:oleObj>
                </mc:Choice>
                <mc:Fallback>
                  <p:oleObj name="Clip" r:id="rId7" imgW="944245" imgH="903605" progId="MS_ClipArt_Gallery.2">
                    <p:embed/>
                    <p:pic>
                      <p:nvPicPr>
                        <p:cNvPr id="0" name="Object 42">
                          <a:hlinkClick r:id="" action="ppaction://ole?verb=0"/>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11" y="6849"/>
                          <a:ext cx="1796" cy="1199"/>
                        </a:xfrm>
                        <a:prstGeom prst="rect">
                          <a:avLst/>
                        </a:prstGeom>
                        <a:noFill/>
                        <a:ln>
                          <a:noFill/>
                        </a:ln>
                        <a:effectLst/>
                      </p:spPr>
                    </p:pic>
                  </p:oleObj>
                </mc:Fallback>
              </mc:AlternateContent>
            </a:graphicData>
          </a:graphic>
        </p:graphicFrame>
        <p:sp>
          <p:nvSpPr>
            <p:cNvPr id="65" name="Text Box 44"/>
            <p:cNvSpPr txBox="1">
              <a:spLocks noChangeArrowheads="1"/>
            </p:cNvSpPr>
            <p:nvPr/>
          </p:nvSpPr>
          <p:spPr bwMode="auto">
            <a:xfrm>
              <a:off x="10198" y="7891"/>
              <a:ext cx="3507" cy="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C00000"/>
                  </a:solidFill>
                  <a:ea typeface="宋体" panose="02010600030101010101" pitchFamily="2" charset="-122"/>
                </a:rPr>
                <a:t>Business Modeling</a:t>
              </a:r>
            </a:p>
          </p:txBody>
        </p:sp>
      </p:grpSp>
      <p:grpSp>
        <p:nvGrpSpPr>
          <p:cNvPr id="66" name="Group 15"/>
          <p:cNvGrpSpPr/>
          <p:nvPr/>
        </p:nvGrpSpPr>
        <p:grpSpPr bwMode="auto">
          <a:xfrm>
            <a:off x="8304143" y="5489453"/>
            <a:ext cx="1323487" cy="1071575"/>
            <a:chOff x="507" y="2835"/>
            <a:chExt cx="684" cy="548"/>
          </a:xfrm>
        </p:grpSpPr>
        <p:graphicFrame>
          <p:nvGraphicFramePr>
            <p:cNvPr id="67" name="Object 16"/>
            <p:cNvGraphicFramePr>
              <a:graphicFrameLocks noChangeAspect="1"/>
            </p:cNvGraphicFramePr>
            <p:nvPr/>
          </p:nvGraphicFramePr>
          <p:xfrm>
            <a:off x="676" y="2835"/>
            <a:ext cx="312" cy="397"/>
          </p:xfrm>
          <a:graphic>
            <a:graphicData uri="http://schemas.openxmlformats.org/presentationml/2006/ole">
              <mc:AlternateContent xmlns:mc="http://schemas.openxmlformats.org/markup-compatibility/2006">
                <mc:Choice xmlns:v="urn:schemas-microsoft-com:vml" Requires="v">
                  <p:oleObj spid="_x0000_s3158" name="CorelDRAW" r:id="rId9" imgW="457200" imgH="457200" progId="CorelDraw.Graphic.8">
                    <p:embed/>
                  </p:oleObj>
                </mc:Choice>
                <mc:Fallback>
                  <p:oleObj name="CorelDRAW" r:id="rId9" imgW="457200" imgH="457200" progId="CorelDraw.Graphic.8">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6" y="2835"/>
                          <a:ext cx="312"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 name="Text Box 17"/>
            <p:cNvSpPr txBox="1">
              <a:spLocks noChangeArrowheads="1"/>
            </p:cNvSpPr>
            <p:nvPr/>
          </p:nvSpPr>
          <p:spPr bwMode="auto">
            <a:xfrm>
              <a:off x="507" y="3178"/>
              <a:ext cx="684" cy="205"/>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flatTx/>
            </a:bodyPr>
            <a:lstStyle/>
            <a:p>
              <a:pPr algn="ctr" eaLnBrk="0" hangingPunct="0"/>
              <a:r>
                <a:rPr lang="en-US" altLang="zh-CN" sz="2000" dirty="0">
                  <a:solidFill>
                    <a:srgbClr val="C00000"/>
                  </a:solidFill>
                  <a:ea typeface="宋体" panose="02010600030101010101" pitchFamily="2" charset="-122"/>
                </a:rPr>
                <a:t>Specifying</a:t>
              </a:r>
            </a:p>
          </p:txBody>
        </p:sp>
      </p:grpSp>
      <p:grpSp>
        <p:nvGrpSpPr>
          <p:cNvPr id="69" name="组合 68"/>
          <p:cNvGrpSpPr/>
          <p:nvPr/>
        </p:nvGrpSpPr>
        <p:grpSpPr>
          <a:xfrm>
            <a:off x="10040925" y="5612871"/>
            <a:ext cx="2048959" cy="970591"/>
            <a:chOff x="5559425" y="4941888"/>
            <a:chExt cx="2048959" cy="970591"/>
          </a:xfrm>
        </p:grpSpPr>
        <p:graphicFrame>
          <p:nvGraphicFramePr>
            <p:cNvPr id="70" name="Object 45">
              <a:hlinkClick r:id="" action="ppaction://ole?verb=0"/>
            </p:cNvPr>
            <p:cNvGraphicFramePr/>
            <p:nvPr/>
          </p:nvGraphicFramePr>
          <p:xfrm>
            <a:off x="5724525" y="4941888"/>
            <a:ext cx="1439863" cy="647700"/>
          </p:xfrm>
          <a:graphic>
            <a:graphicData uri="http://schemas.openxmlformats.org/presentationml/2006/ole">
              <mc:AlternateContent xmlns:mc="http://schemas.openxmlformats.org/markup-compatibility/2006">
                <mc:Choice xmlns:v="urn:schemas-microsoft-com:vml" Requires="v">
                  <p:oleObj spid="_x0000_s3159" name="Clip" r:id="rId11" imgW="2473960" imgH="1068070" progId="MS_ClipArt_Gallery.2">
                    <p:embed/>
                  </p:oleObj>
                </mc:Choice>
                <mc:Fallback>
                  <p:oleObj name="Clip" r:id="rId11" imgW="2473960" imgH="1068070" progId="MS_ClipArt_Gallery.2">
                    <p:embed/>
                    <p:pic>
                      <p:nvPicPr>
                        <p:cNvPr id="0" name="Object 45">
                          <a:hlinkClick r:id="" action="ppaction://ole?verb=0"/>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24525" y="4941888"/>
                          <a:ext cx="1439863"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 name="Text Box 46"/>
            <p:cNvSpPr txBox="1">
              <a:spLocks noChangeArrowheads="1"/>
            </p:cNvSpPr>
            <p:nvPr/>
          </p:nvSpPr>
          <p:spPr bwMode="auto">
            <a:xfrm>
              <a:off x="5559425" y="5512369"/>
              <a:ext cx="20489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dirty="0">
                  <a:solidFill>
                    <a:srgbClr val="C00000"/>
                  </a:solidFill>
                  <a:ea typeface="宋体" panose="02010600030101010101" pitchFamily="2" charset="-122"/>
                </a:rPr>
                <a:t>Communications</a:t>
              </a:r>
            </a:p>
          </p:txBody>
        </p:sp>
      </p:gr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多视点建模（</a:t>
            </a:r>
            <a:r>
              <a:rPr lang="en-US" altLang="zh-CN" dirty="0"/>
              <a:t>1/2</a:t>
            </a:r>
            <a:r>
              <a:rPr lang="zh-CN" altLang="en-US" dirty="0"/>
              <a:t>）</a:t>
            </a:r>
          </a:p>
        </p:txBody>
      </p:sp>
      <p:sp>
        <p:nvSpPr>
          <p:cNvPr id="3" name="内容占位符 2"/>
          <p:cNvSpPr>
            <a:spLocks noGrp="1"/>
          </p:cNvSpPr>
          <p:nvPr>
            <p:ph idx="1"/>
          </p:nvPr>
        </p:nvSpPr>
        <p:spPr>
          <a:xfrm>
            <a:off x="539750" y="1125538"/>
            <a:ext cx="10920052" cy="5040312"/>
          </a:xfrm>
        </p:spPr>
        <p:txBody>
          <a:bodyPr/>
          <a:lstStyle/>
          <a:p>
            <a:r>
              <a:rPr lang="zh-CN" altLang="zh-CN" dirty="0"/>
              <a:t>结构视点（</a:t>
            </a:r>
            <a:r>
              <a:rPr lang="en-US" altLang="zh-CN" dirty="0"/>
              <a:t>Structural View</a:t>
            </a:r>
            <a:r>
              <a:rPr lang="zh-CN" altLang="zh-CN" dirty="0"/>
              <a:t>）</a:t>
            </a:r>
            <a:endParaRPr lang="en-US" altLang="zh-CN" dirty="0"/>
          </a:p>
          <a:p>
            <a:pPr lvl="1"/>
            <a:r>
              <a:rPr lang="zh-CN" altLang="zh-CN" b="1" dirty="0">
                <a:solidFill>
                  <a:srgbClr val="C00000"/>
                </a:solidFill>
              </a:rPr>
              <a:t>用于描述系统的构成</a:t>
            </a:r>
            <a:endParaRPr lang="en-US" altLang="zh-CN" b="1" dirty="0">
              <a:solidFill>
                <a:srgbClr val="C00000"/>
              </a:solidFill>
            </a:endParaRPr>
          </a:p>
          <a:p>
            <a:pPr lvl="1"/>
            <a:r>
              <a:rPr lang="en-US" altLang="zh-CN" dirty="0"/>
              <a:t>UML</a:t>
            </a:r>
            <a:r>
              <a:rPr lang="zh-CN" altLang="zh-CN" dirty="0"/>
              <a:t>提供了包图（</a:t>
            </a:r>
            <a:r>
              <a:rPr lang="en-US" altLang="zh-CN" dirty="0"/>
              <a:t>Package Diagram</a:t>
            </a:r>
            <a:r>
              <a:rPr lang="zh-CN" altLang="zh-CN" dirty="0"/>
              <a:t>）、类图（</a:t>
            </a:r>
            <a:r>
              <a:rPr lang="en-US" altLang="zh-CN" dirty="0"/>
              <a:t>Class Diagram</a:t>
            </a:r>
            <a:r>
              <a:rPr lang="zh-CN" altLang="zh-CN" dirty="0"/>
              <a:t>）、对象图（</a:t>
            </a:r>
            <a:r>
              <a:rPr lang="en-US" altLang="zh-CN" dirty="0"/>
              <a:t>Object Diagram</a:t>
            </a:r>
            <a:r>
              <a:rPr lang="zh-CN" altLang="zh-CN" dirty="0"/>
              <a:t>）和构件图（</a:t>
            </a:r>
            <a:r>
              <a:rPr lang="en-US" altLang="zh-CN" dirty="0"/>
              <a:t>Component Diagram</a:t>
            </a:r>
            <a:r>
              <a:rPr lang="zh-CN" altLang="zh-CN" dirty="0"/>
              <a:t>），从不同的抽象层次来表示系统的静态组织及结构</a:t>
            </a:r>
            <a:endParaRPr lang="en-US" altLang="zh-CN" dirty="0"/>
          </a:p>
          <a:p>
            <a:r>
              <a:rPr lang="zh-CN" altLang="zh-CN" dirty="0"/>
              <a:t>行为视点（</a:t>
            </a:r>
            <a:r>
              <a:rPr lang="en-US" altLang="zh-CN" dirty="0"/>
              <a:t>Behavioral View</a:t>
            </a:r>
            <a:r>
              <a:rPr lang="zh-CN" altLang="zh-CN" dirty="0"/>
              <a:t>）</a:t>
            </a:r>
            <a:endParaRPr lang="en-US" altLang="zh-CN" dirty="0"/>
          </a:p>
          <a:p>
            <a:pPr lvl="1"/>
            <a:r>
              <a:rPr lang="zh-CN" altLang="zh-CN" b="1" dirty="0">
                <a:solidFill>
                  <a:srgbClr val="C00000"/>
                </a:solidFill>
              </a:rPr>
              <a:t>刻画系统的行为</a:t>
            </a:r>
            <a:endParaRPr lang="en-US" altLang="zh-CN" b="1" dirty="0">
              <a:solidFill>
                <a:srgbClr val="C00000"/>
              </a:solidFill>
            </a:endParaRPr>
          </a:p>
          <a:p>
            <a:pPr lvl="1"/>
            <a:r>
              <a:rPr lang="en-US" altLang="zh-CN" dirty="0"/>
              <a:t>UML</a:t>
            </a:r>
            <a:r>
              <a:rPr lang="zh-CN" altLang="zh-CN" dirty="0"/>
              <a:t>提供了交互图（</a:t>
            </a:r>
            <a:r>
              <a:rPr lang="en-US" altLang="zh-CN" dirty="0"/>
              <a:t>Interaction Diagram</a:t>
            </a:r>
            <a:r>
              <a:rPr lang="zh-CN" altLang="zh-CN" dirty="0"/>
              <a:t>）、状态图（</a:t>
            </a:r>
            <a:r>
              <a:rPr lang="en-US" altLang="zh-CN" dirty="0" err="1"/>
              <a:t>Statechart</a:t>
            </a:r>
            <a:r>
              <a:rPr lang="en-US" altLang="zh-CN" dirty="0"/>
              <a:t> Diagram</a:t>
            </a:r>
            <a:r>
              <a:rPr lang="zh-CN" altLang="zh-CN" dirty="0"/>
              <a:t>）与活动图（</a:t>
            </a:r>
            <a:r>
              <a:rPr lang="en-US" altLang="zh-CN" dirty="0"/>
              <a:t>Activity Diagram</a:t>
            </a:r>
            <a:r>
              <a:rPr lang="zh-CN" altLang="zh-CN" dirty="0"/>
              <a:t>），以从不同侧面刻画系统的动态行为。</a:t>
            </a:r>
            <a:endParaRPr lang="zh-CN" altLang="en-US" dirty="0"/>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多视点建模（</a:t>
            </a:r>
            <a:r>
              <a:rPr lang="en-US" altLang="zh-CN" dirty="0"/>
              <a:t>2/2</a:t>
            </a:r>
            <a:r>
              <a:rPr lang="zh-CN" altLang="en-US" dirty="0"/>
              <a:t>）</a:t>
            </a:r>
          </a:p>
        </p:txBody>
      </p:sp>
      <p:sp>
        <p:nvSpPr>
          <p:cNvPr id="3" name="内容占位符 2"/>
          <p:cNvSpPr>
            <a:spLocks noGrp="1"/>
          </p:cNvSpPr>
          <p:nvPr>
            <p:ph idx="1"/>
          </p:nvPr>
        </p:nvSpPr>
        <p:spPr>
          <a:xfrm>
            <a:off x="539750" y="1125538"/>
            <a:ext cx="10920052" cy="5040312"/>
          </a:xfrm>
        </p:spPr>
        <p:txBody>
          <a:bodyPr/>
          <a:lstStyle/>
          <a:p>
            <a:r>
              <a:rPr lang="zh-CN" altLang="zh-CN" dirty="0"/>
              <a:t>部署视点（</a:t>
            </a:r>
            <a:r>
              <a:rPr lang="en-US" altLang="zh-CN" dirty="0"/>
              <a:t>Deployment View</a:t>
            </a:r>
            <a:r>
              <a:rPr lang="zh-CN" altLang="zh-CN" dirty="0"/>
              <a:t>）</a:t>
            </a:r>
          </a:p>
          <a:p>
            <a:pPr lvl="1"/>
            <a:r>
              <a:rPr lang="zh-CN" altLang="zh-CN" b="1" dirty="0">
                <a:solidFill>
                  <a:srgbClr val="C00000"/>
                </a:solidFill>
              </a:rPr>
              <a:t>刻画目标软件系统的软件制品及其运行环境</a:t>
            </a:r>
            <a:endParaRPr lang="en-US" altLang="zh-CN" b="1" dirty="0">
              <a:solidFill>
                <a:srgbClr val="C00000"/>
              </a:solidFill>
            </a:endParaRPr>
          </a:p>
          <a:p>
            <a:pPr lvl="1"/>
            <a:r>
              <a:rPr lang="en-US" altLang="zh-CN" dirty="0"/>
              <a:t>UML</a:t>
            </a:r>
            <a:r>
              <a:rPr lang="zh-CN" altLang="zh-CN" dirty="0"/>
              <a:t>提供了部署图（</a:t>
            </a:r>
            <a:r>
              <a:rPr lang="en-US" altLang="zh-CN" dirty="0"/>
              <a:t>Deployment Diagram</a:t>
            </a:r>
            <a:r>
              <a:rPr lang="zh-CN" altLang="zh-CN" dirty="0"/>
              <a:t>）来描述软件系统的部署模型</a:t>
            </a:r>
            <a:endParaRPr lang="en-US" altLang="zh-CN" dirty="0"/>
          </a:p>
          <a:p>
            <a:pPr lvl="1"/>
            <a:endParaRPr lang="en-US" altLang="zh-CN" dirty="0"/>
          </a:p>
          <a:p>
            <a:r>
              <a:rPr lang="zh-CN" altLang="zh-CN" dirty="0"/>
              <a:t>用例视点（</a:t>
            </a:r>
            <a:r>
              <a:rPr lang="en-US" altLang="zh-CN" dirty="0"/>
              <a:t>Use Case View</a:t>
            </a:r>
            <a:r>
              <a:rPr lang="zh-CN" altLang="zh-CN" dirty="0"/>
              <a:t>）</a:t>
            </a:r>
            <a:endParaRPr lang="en-US" altLang="zh-CN" dirty="0"/>
          </a:p>
          <a:p>
            <a:pPr lvl="1"/>
            <a:r>
              <a:rPr lang="zh-CN" altLang="zh-CN" b="1" dirty="0">
                <a:solidFill>
                  <a:srgbClr val="C00000"/>
                </a:solidFill>
              </a:rPr>
              <a:t>刻画系统的功能</a:t>
            </a:r>
            <a:endParaRPr lang="en-US" altLang="zh-CN" b="1" dirty="0">
              <a:solidFill>
                <a:srgbClr val="C00000"/>
              </a:solidFill>
            </a:endParaRPr>
          </a:p>
          <a:p>
            <a:pPr lvl="1"/>
            <a:r>
              <a:rPr lang="en-US" altLang="zh-CN" dirty="0"/>
              <a:t>UML</a:t>
            </a:r>
            <a:r>
              <a:rPr lang="zh-CN" altLang="zh-CN" dirty="0"/>
              <a:t>提供了用例图（</a:t>
            </a:r>
            <a:r>
              <a:rPr lang="en-US" altLang="zh-CN" dirty="0"/>
              <a:t>Use Case Diagram</a:t>
            </a:r>
            <a:r>
              <a:rPr lang="zh-CN" altLang="zh-CN" dirty="0"/>
              <a:t>）以描述系统的用例及其与外部执行者之间的关系。</a:t>
            </a:r>
            <a:endParaRPr lang="zh-CN" altLang="en-US" dirty="0"/>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lstStyle/>
          <a:p>
            <a:r>
              <a:rPr lang="en-US" altLang="zh-CN" dirty="0"/>
              <a:t>UML</a:t>
            </a:r>
            <a:r>
              <a:rPr lang="zh-CN" altLang="en-US" dirty="0"/>
              <a:t>的视点及图</a:t>
            </a:r>
          </a:p>
        </p:txBody>
      </p:sp>
      <p:graphicFrame>
        <p:nvGraphicFramePr>
          <p:cNvPr id="2" name="表格 1"/>
          <p:cNvGraphicFramePr/>
          <p:nvPr/>
        </p:nvGraphicFramePr>
        <p:xfrm>
          <a:off x="622598" y="944835"/>
          <a:ext cx="10837204" cy="5573381"/>
        </p:xfrm>
        <a:graphic>
          <a:graphicData uri="http://schemas.openxmlformats.org/drawingml/2006/table">
            <a:tbl>
              <a:tblPr firstRow="1" bandRow="1">
                <a:tableStyleId>{5940675A-B579-460E-94D1-54222C63F5DA}</a:tableStyleId>
              </a:tblPr>
              <a:tblGrid>
                <a:gridCol w="1066949"/>
                <a:gridCol w="4800851"/>
                <a:gridCol w="4969404"/>
              </a:tblGrid>
              <a:tr h="450215">
                <a:tc>
                  <a:txBody>
                    <a:bodyPr/>
                    <a:lstStyle/>
                    <a:p>
                      <a:pPr indent="0">
                        <a:buNone/>
                      </a:pPr>
                      <a:r>
                        <a:rPr lang="en-US" sz="2800" b="1">
                          <a:solidFill>
                            <a:schemeClr val="tx1"/>
                          </a:solidFill>
                          <a:latin typeface="Times New Roman" panose="02020603050405020304" pitchFamily="18" charset="0"/>
                          <a:ea typeface="微软雅黑" panose="020B0503020204020204" charset="-122"/>
                          <a:cs typeface="宋体" panose="02010600030101010101" pitchFamily="2" charset="-122"/>
                        </a:rPr>
                        <a:t>视点</a:t>
                      </a:r>
                      <a:endParaRPr lang="en-US" altLang="en-US" sz="2800" b="1">
                        <a:solidFill>
                          <a:schemeClr val="tx1"/>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1">
                          <a:solidFill>
                            <a:schemeClr val="tx1"/>
                          </a:solidFill>
                          <a:latin typeface="Times New Roman" panose="02020603050405020304" pitchFamily="18" charset="0"/>
                          <a:ea typeface="微软雅黑" panose="020B0503020204020204" charset="-122"/>
                          <a:cs typeface="Times New Roman" panose="02020603050405020304" pitchFamily="18" charset="0"/>
                        </a:rPr>
                        <a:t>图（diagram）</a:t>
                      </a:r>
                      <a:endParaRPr lang="en-US" altLang="en-US" sz="2800" b="1">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说明</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rowSpan="4">
                  <a:txBody>
                    <a:bodyPr/>
                    <a:lstStyle/>
                    <a:p>
                      <a:pPr indent="0">
                        <a:buNone/>
                      </a:pPr>
                      <a:endParaRPr lang="en-US" sz="2400" b="1"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endParaRPr lang="en-US" sz="2400" b="1"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sz="2400" b="1" dirty="0" err="1">
                          <a:solidFill>
                            <a:srgbClr val="000000"/>
                          </a:solidFill>
                          <a:latin typeface="Times New Roman" panose="02020603050405020304" pitchFamily="18" charset="0"/>
                          <a:ea typeface="微软雅黑" panose="020B0503020204020204" charset="-122"/>
                          <a:cs typeface="宋体" panose="02010600030101010101" pitchFamily="2" charset="-122"/>
                        </a:rPr>
                        <a:t>结构</a:t>
                      </a:r>
                      <a:endParaRPr lang="en-US" sz="2400" b="1"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altLang="zh-CN" sz="2400" b="1" dirty="0">
                          <a:solidFill>
                            <a:srgbClr val="000000"/>
                          </a:solidFill>
                          <a:latin typeface="Times New Roman" panose="02020603050405020304" pitchFamily="18" charset="0"/>
                          <a:ea typeface="微软雅黑" panose="020B0503020204020204" charset="-122"/>
                        </a:rPr>
                        <a:t> </a:t>
                      </a:r>
                    </a:p>
                    <a:p>
                      <a:pPr indent="0">
                        <a:buNone/>
                      </a:pPr>
                      <a:r>
                        <a:rPr lang="en-US" altLang="zh-CN" sz="2400" b="1" dirty="0">
                          <a:solidFill>
                            <a:srgbClr val="000000"/>
                          </a:solidFill>
                          <a:latin typeface="Times New Roman" panose="02020603050405020304" pitchFamily="18" charset="0"/>
                          <a:ea typeface="微软雅黑" panose="020B0503020204020204" charset="-122"/>
                        </a:rPr>
                        <a:t> </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包图（package diagram）</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a:latin typeface="Times New Roman" panose="02020603050405020304" pitchFamily="18" charset="0"/>
                          <a:ea typeface="微软雅黑" panose="020B0503020204020204" charset="-122"/>
                          <a:cs typeface="Times New Roman" panose="02020603050405020304" pitchFamily="18" charset="0"/>
                          <a:sym typeface="+mn-ea"/>
                        </a:rPr>
                        <a:t>从</a:t>
                      </a:r>
                      <a:r>
                        <a:rPr lang="zh-CN" altLang="en-US" sz="2400">
                          <a:latin typeface="Times New Roman" panose="02020603050405020304" pitchFamily="18" charset="0"/>
                          <a:ea typeface="微软雅黑" panose="020B0503020204020204" charset="-122"/>
                          <a:cs typeface="Times New Roman" panose="02020603050405020304" pitchFamily="18" charset="0"/>
                          <a:sym typeface="+mn-ea"/>
                        </a:rPr>
                        <a:t>包</a:t>
                      </a:r>
                      <a:r>
                        <a:rPr lang="en-US" altLang="en-US" sz="2400">
                          <a:latin typeface="Times New Roman" panose="02020603050405020304" pitchFamily="18" charset="0"/>
                          <a:ea typeface="微软雅黑" panose="020B0503020204020204" charset="-122"/>
                          <a:cs typeface="Times New Roman" panose="02020603050405020304" pitchFamily="18" charset="0"/>
                          <a:sym typeface="+mn-ea"/>
                        </a:rPr>
                        <a:t>层面</a:t>
                      </a:r>
                      <a:r>
                        <a:rPr lang="zh-CN" altLang="en-US" sz="2400">
                          <a:latin typeface="Times New Roman" panose="02020603050405020304" pitchFamily="18" charset="0"/>
                          <a:ea typeface="微软雅黑" panose="020B0503020204020204" charset="-122"/>
                          <a:cs typeface="Times New Roman" panose="02020603050405020304" pitchFamily="18" charset="0"/>
                          <a:sym typeface="+mn-ea"/>
                        </a:rPr>
                        <a:t>描述</a:t>
                      </a:r>
                      <a:r>
                        <a:rPr lang="en-US" altLang="en-US" sz="2400">
                          <a:latin typeface="Times New Roman" panose="02020603050405020304" pitchFamily="18" charset="0"/>
                          <a:ea typeface="微软雅黑" panose="020B0503020204020204" charset="-122"/>
                          <a:cs typeface="Times New Roman" panose="02020603050405020304" pitchFamily="18" charset="0"/>
                          <a:sym typeface="+mn-ea"/>
                        </a:rPr>
                        <a:t>系统的静态结构</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类图（class </a:t>
                      </a:r>
                      <a:r>
                        <a:rPr lang="en-US" sz="2400" b="0">
                          <a:latin typeface="Times New Roman" panose="02020603050405020304" pitchFamily="18" charset="0"/>
                          <a:ea typeface="微软雅黑" panose="020B0503020204020204" charset="-122"/>
                          <a:cs typeface="Times New Roman" panose="02020603050405020304" pitchFamily="18" charset="0"/>
                        </a:rPr>
                        <a:t>diagram</a:t>
                      </a: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a:t>
                      </a:r>
                      <a:endPar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从</a:t>
                      </a:r>
                      <a:r>
                        <a:rPr lang="zh-CN"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类</a:t>
                      </a:r>
                      <a:r>
                        <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层面</a:t>
                      </a:r>
                      <a:r>
                        <a:rPr lang="zh-CN"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描述</a:t>
                      </a:r>
                      <a:r>
                        <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系统的静态结构</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对象图（object diagram）</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latin typeface="Times New Roman" panose="02020603050405020304" pitchFamily="18" charset="0"/>
                          <a:ea typeface="微软雅黑" panose="020B0503020204020204" charset="-122"/>
                          <a:cs typeface="Times New Roman" panose="02020603050405020304" pitchFamily="18" charset="0"/>
                        </a:rPr>
                        <a:t>从</a:t>
                      </a:r>
                      <a:r>
                        <a:rPr lang="zh-CN" altLang="en-US" sz="2400" b="0">
                          <a:latin typeface="Times New Roman" panose="02020603050405020304" pitchFamily="18" charset="0"/>
                          <a:ea typeface="微软雅黑" panose="020B0503020204020204" charset="-122"/>
                          <a:cs typeface="Times New Roman" panose="02020603050405020304" pitchFamily="18" charset="0"/>
                        </a:rPr>
                        <a:t>对象</a:t>
                      </a:r>
                      <a:r>
                        <a:rPr lang="en-US" altLang="en-US" sz="2400" b="0">
                          <a:latin typeface="Times New Roman" panose="02020603050405020304" pitchFamily="18" charset="0"/>
                          <a:ea typeface="微软雅黑" panose="020B0503020204020204" charset="-122"/>
                          <a:cs typeface="Times New Roman" panose="02020603050405020304" pitchFamily="18" charset="0"/>
                        </a:rPr>
                        <a:t>层面</a:t>
                      </a:r>
                      <a:r>
                        <a:rPr lang="zh-CN" altLang="en-US" sz="2400" b="0">
                          <a:latin typeface="Times New Roman" panose="02020603050405020304" pitchFamily="18" charset="0"/>
                          <a:ea typeface="微软雅黑" panose="020B0503020204020204" charset="-122"/>
                          <a:cs typeface="Times New Roman" panose="02020603050405020304" pitchFamily="18" charset="0"/>
                        </a:rPr>
                        <a:t>描述</a:t>
                      </a:r>
                      <a:r>
                        <a:rPr lang="en-US" altLang="en-US" sz="2400" b="0">
                          <a:latin typeface="Times New Roman" panose="02020603050405020304" pitchFamily="18" charset="0"/>
                          <a:ea typeface="微软雅黑" panose="020B0503020204020204" charset="-122"/>
                          <a:cs typeface="Times New Roman" panose="02020603050405020304" pitchFamily="18" charset="0"/>
                        </a:rPr>
                        <a:t>系统的静态结构</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构件图(component diagram)</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latin typeface="Times New Roman" panose="02020603050405020304" pitchFamily="18" charset="0"/>
                          <a:ea typeface="微软雅黑" panose="020B0503020204020204" charset="-122"/>
                          <a:cs typeface="Times New Roman" panose="02020603050405020304" pitchFamily="18" charset="0"/>
                        </a:rPr>
                        <a:t>描述系统中构件及</a:t>
                      </a:r>
                      <a:r>
                        <a:rPr lang="zh-CN" altLang="en-US" sz="2400" b="0">
                          <a:latin typeface="Times New Roman" panose="02020603050405020304" pitchFamily="18" charset="0"/>
                          <a:ea typeface="微软雅黑" panose="020B0503020204020204" charset="-122"/>
                          <a:cs typeface="Times New Roman" panose="02020603050405020304" pitchFamily="18" charset="0"/>
                        </a:rPr>
                        <a:t>其</a:t>
                      </a:r>
                      <a:r>
                        <a:rPr lang="en-US" altLang="en-US" sz="2400" b="0">
                          <a:latin typeface="Times New Roman" panose="02020603050405020304" pitchFamily="18" charset="0"/>
                          <a:ea typeface="微软雅黑" panose="020B0503020204020204" charset="-122"/>
                          <a:cs typeface="Times New Roman" panose="02020603050405020304" pitchFamily="18" charset="0"/>
                        </a:rPr>
                        <a:t>依赖关系</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850">
                <a:tc rowSpan="4">
                  <a:txBody>
                    <a:bodyPr/>
                    <a:lstStyle/>
                    <a:p>
                      <a:pPr indent="0">
                        <a:buNone/>
                      </a:pPr>
                      <a:endParaRPr lang="en-US" sz="2400" b="1"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endParaRPr lang="en-US" sz="2400" b="1"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sz="2400" b="1" dirty="0" err="1">
                          <a:solidFill>
                            <a:srgbClr val="000000"/>
                          </a:solidFill>
                          <a:latin typeface="Times New Roman" panose="02020603050405020304" pitchFamily="18" charset="0"/>
                          <a:ea typeface="微软雅黑" panose="020B0503020204020204" charset="-122"/>
                          <a:cs typeface="宋体" panose="02010600030101010101" pitchFamily="2" charset="-122"/>
                        </a:rPr>
                        <a:t>行为</a:t>
                      </a:r>
                      <a:endParaRPr lang="en-US" sz="2400" b="1"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altLang="zh-CN" sz="2400" b="1" dirty="0">
                          <a:solidFill>
                            <a:srgbClr val="000000"/>
                          </a:solidFill>
                          <a:latin typeface="Times New Roman" panose="02020603050405020304" pitchFamily="18" charset="0"/>
                          <a:ea typeface="微软雅黑" panose="020B0503020204020204" charset="-122"/>
                        </a:rPr>
                        <a:t> </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状态图(statechart diagram )</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400" b="0">
                          <a:latin typeface="Times New Roman" panose="02020603050405020304" pitchFamily="18" charset="0"/>
                          <a:ea typeface="微软雅黑" panose="020B0503020204020204" charset="-122"/>
                          <a:cs typeface="Times New Roman" panose="02020603050405020304" pitchFamily="18" charset="0"/>
                        </a:rPr>
                        <a:t>描述状态的变迁</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49580">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活动图(activity diagram)</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400" b="0">
                          <a:latin typeface="Times New Roman" panose="02020603050405020304" pitchFamily="18" charset="0"/>
                          <a:ea typeface="微软雅黑" panose="020B0503020204020204" charset="-122"/>
                          <a:cs typeface="Times New Roman" panose="02020603050405020304" pitchFamily="18" charset="0"/>
                        </a:rPr>
                        <a:t>描述系统活动的实施</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8323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通信图(communication diagram)</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a:latin typeface="Times New Roman" panose="02020603050405020304" pitchFamily="18" charset="0"/>
                          <a:ea typeface="微软雅黑" panose="020B0503020204020204" charset="-122"/>
                          <a:cs typeface="Times New Roman" panose="02020603050405020304" pitchFamily="18" charset="0"/>
                          <a:sym typeface="+mn-ea"/>
                        </a:rPr>
                        <a:t>描述对象间</a:t>
                      </a:r>
                      <a:r>
                        <a:rPr lang="zh-CN" altLang="en-US" sz="2400">
                          <a:latin typeface="Times New Roman" panose="02020603050405020304" pitchFamily="18" charset="0"/>
                          <a:ea typeface="微软雅黑" panose="020B0503020204020204" charset="-122"/>
                          <a:cs typeface="Times New Roman" panose="02020603050405020304" pitchFamily="18" charset="0"/>
                          <a:sym typeface="+mn-ea"/>
                        </a:rPr>
                        <a:t>的</a:t>
                      </a:r>
                      <a:r>
                        <a:rPr lang="en-US" altLang="en-US" sz="2400">
                          <a:latin typeface="Times New Roman" panose="02020603050405020304" pitchFamily="18" charset="0"/>
                          <a:ea typeface="微软雅黑" panose="020B0503020204020204" charset="-122"/>
                          <a:cs typeface="Times New Roman" panose="02020603050405020304" pitchFamily="18" charset="0"/>
                          <a:sym typeface="+mn-ea"/>
                        </a:rPr>
                        <a:t>消息传递与协作</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49580">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顺序图(sequence diagram)</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latin typeface="Times New Roman" panose="02020603050405020304" pitchFamily="18" charset="0"/>
                          <a:ea typeface="微软雅黑" panose="020B0503020204020204" charset="-122"/>
                          <a:cs typeface="Times New Roman" panose="02020603050405020304" pitchFamily="18" charset="0"/>
                        </a:rPr>
                        <a:t>描述对象间</a:t>
                      </a:r>
                      <a:r>
                        <a:rPr lang="zh-CN" altLang="en-US" sz="2400" b="0">
                          <a:latin typeface="Times New Roman" panose="02020603050405020304" pitchFamily="18" charset="0"/>
                          <a:ea typeface="微软雅黑" panose="020B0503020204020204" charset="-122"/>
                          <a:cs typeface="Times New Roman" panose="02020603050405020304" pitchFamily="18" charset="0"/>
                        </a:rPr>
                        <a:t>的</a:t>
                      </a:r>
                      <a:r>
                        <a:rPr lang="en-US" altLang="en-US" sz="2400" b="0">
                          <a:latin typeface="Times New Roman" panose="02020603050405020304" pitchFamily="18" charset="0"/>
                          <a:ea typeface="微软雅黑" panose="020B0503020204020204" charset="-122"/>
                          <a:cs typeface="Times New Roman" panose="02020603050405020304" pitchFamily="18" charset="0"/>
                        </a:rPr>
                        <a:t>消息传递与协作</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532765">
                <a:tc>
                  <a:txBody>
                    <a:bodyPr/>
                    <a:lstStyle/>
                    <a:p>
                      <a:pPr indent="0">
                        <a:buNone/>
                      </a:pPr>
                      <a:r>
                        <a:rPr lang="en-US" sz="2400" b="1" dirty="0" err="1">
                          <a:solidFill>
                            <a:srgbClr val="000000"/>
                          </a:solidFill>
                          <a:latin typeface="Times New Roman" panose="02020603050405020304" pitchFamily="18" charset="0"/>
                          <a:ea typeface="微软雅黑" panose="020B0503020204020204" charset="-122"/>
                          <a:cs typeface="宋体" panose="02010600030101010101" pitchFamily="2" charset="-122"/>
                        </a:rPr>
                        <a:t>部署</a:t>
                      </a:r>
                      <a:endParaRPr lang="en-US" altLang="en-US" sz="2400" b="1" dirty="0">
                        <a:solidFill>
                          <a:srgbClr val="000000"/>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部署图（deployment </a:t>
                      </a:r>
                      <a:r>
                        <a:rPr lang="en-US" sz="2400" b="0">
                          <a:latin typeface="Times New Roman" panose="02020603050405020304" pitchFamily="18" charset="0"/>
                          <a:ea typeface="微软雅黑" panose="020B0503020204020204" charset="-122"/>
                          <a:cs typeface="Times New Roman" panose="02020603050405020304" pitchFamily="18" charset="0"/>
                        </a:rPr>
                        <a:t>diagram</a:t>
                      </a: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a:t>
                      </a:r>
                      <a:endPar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描述系统中工件在物理运行环境中的</a:t>
                      </a:r>
                      <a:r>
                        <a:rPr lang="zh-CN"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部署</a:t>
                      </a:r>
                      <a:r>
                        <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情况</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a:txBody>
                    <a:bodyPr/>
                    <a:lstStyle/>
                    <a:p>
                      <a:pPr indent="0">
                        <a:buNone/>
                      </a:pPr>
                      <a:r>
                        <a:rPr lang="en-US" sz="2400" b="1" dirty="0" err="1">
                          <a:solidFill>
                            <a:srgbClr val="C00000"/>
                          </a:solidFill>
                          <a:latin typeface="Times New Roman" panose="02020603050405020304" pitchFamily="18" charset="0"/>
                          <a:ea typeface="微软雅黑" panose="020B0503020204020204" charset="-122"/>
                          <a:cs typeface="宋体" panose="02010600030101010101" pitchFamily="2" charset="-122"/>
                        </a:rPr>
                        <a:t>用例</a:t>
                      </a:r>
                      <a:endParaRPr lang="en-US" altLang="en-US" sz="2400" b="1" dirty="0">
                        <a:solidFill>
                          <a:srgbClr val="C00000"/>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用例图（use</a:t>
                      </a:r>
                      <a:r>
                        <a:rPr 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 case diagram）</a:t>
                      </a:r>
                      <a:endParaRPr lang="en-US"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sym typeface="+mn-ea"/>
                        </a:rPr>
                        <a:t>从外部用户角度描述系统功能</a:t>
                      </a:r>
                      <a:endParaRPr lang="en-US"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2.4 </a:t>
            </a:r>
            <a:r>
              <a:rPr lang="zh-CN" altLang="zh-CN" dirty="0"/>
              <a:t>面向对象需求分析步骤</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solidFill>
                  <a:srgbClr val="C00000"/>
                </a:solidFill>
              </a:rPr>
              <a:t>明确问题边界，获取软件需求，建立用例模型</a:t>
            </a:r>
            <a:endParaRPr lang="en-US" altLang="zh-CN" dirty="0">
              <a:solidFill>
                <a:srgbClr val="C00000"/>
              </a:solidFill>
            </a:endParaRPr>
          </a:p>
          <a:p>
            <a:pPr lvl="1"/>
            <a:r>
              <a:rPr lang="zh-CN" altLang="zh-CN" dirty="0"/>
              <a:t>理解系统边界，识别系统利益相关方，导出或构思软件需求，绘制出软件用例图，建立软件用例模型</a:t>
            </a:r>
          </a:p>
          <a:p>
            <a:r>
              <a:rPr lang="zh-CN" altLang="zh-CN" dirty="0">
                <a:solidFill>
                  <a:srgbClr val="C00000"/>
                </a:solidFill>
              </a:rPr>
              <a:t>开展用例分析，精化软件需求，建立分析模型</a:t>
            </a:r>
            <a:endParaRPr lang="en-US" altLang="zh-CN" dirty="0">
              <a:solidFill>
                <a:srgbClr val="C00000"/>
              </a:solidFill>
            </a:endParaRPr>
          </a:p>
          <a:p>
            <a:pPr lvl="1"/>
            <a:r>
              <a:rPr lang="zh-CN" altLang="zh-CN" dirty="0"/>
              <a:t>分析用例，从而精化软件需求，建立起用例的交互模型，并依此导出系统的分析类图</a:t>
            </a:r>
          </a:p>
          <a:p>
            <a:r>
              <a:rPr lang="zh-CN" altLang="zh-CN" dirty="0">
                <a:solidFill>
                  <a:srgbClr val="C00000"/>
                </a:solidFill>
              </a:rPr>
              <a:t>汇总需求模型，撰写需求文档，评审软件需求</a:t>
            </a:r>
            <a:endParaRPr lang="en-US" altLang="zh-CN" dirty="0">
              <a:solidFill>
                <a:srgbClr val="C00000"/>
              </a:solidFill>
            </a:endParaRPr>
          </a:p>
          <a:p>
            <a:pPr lvl="1"/>
            <a:r>
              <a:rPr lang="zh-CN" altLang="zh-CN" dirty="0"/>
              <a:t>汇总不同视点、不同抽象层次的需求模型，撰写软件需求文档，对软件需求模型和文档进行评审，以确保它们的质量</a:t>
            </a:r>
          </a:p>
          <a:p>
            <a:endParaRPr lang="zh-CN" altLang="en-US" dirty="0"/>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面向对象需求分析方法的优势和特色</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solidFill>
                  <a:srgbClr val="C00000"/>
                </a:solidFill>
              </a:rPr>
              <a:t>自然建模</a:t>
            </a:r>
            <a:endParaRPr lang="en-US" altLang="zh-CN" dirty="0">
              <a:solidFill>
                <a:srgbClr val="C00000"/>
              </a:solidFill>
            </a:endParaRPr>
          </a:p>
          <a:p>
            <a:pPr lvl="1"/>
            <a:r>
              <a:rPr lang="zh-CN" altLang="zh-CN" dirty="0"/>
              <a:t>面向对象提供了一系列更加贴近现实世界（而非计算机世界）的概念和抽象来描述软件需求</a:t>
            </a:r>
            <a:endParaRPr lang="en-US" altLang="zh-CN" dirty="0"/>
          </a:p>
          <a:p>
            <a:pPr lvl="1"/>
            <a:endParaRPr lang="en-US" altLang="zh-CN" dirty="0"/>
          </a:p>
          <a:p>
            <a:r>
              <a:rPr lang="zh-CN" altLang="zh-CN" dirty="0">
                <a:solidFill>
                  <a:srgbClr val="C00000"/>
                </a:solidFill>
              </a:rPr>
              <a:t>统一的概念和抽象</a:t>
            </a:r>
            <a:endParaRPr lang="en-US" altLang="zh-CN" dirty="0">
              <a:solidFill>
                <a:srgbClr val="C00000"/>
              </a:solidFill>
            </a:endParaRPr>
          </a:p>
          <a:p>
            <a:pPr lvl="1"/>
            <a:r>
              <a:rPr lang="zh-CN" altLang="zh-CN" dirty="0"/>
              <a:t>提供统一的概念和抽象，方便用户和软件开发人员用同一个概念模型来理解问题、分析问题和解决问题</a:t>
            </a:r>
            <a:endParaRPr lang="en-US" altLang="zh-CN" dirty="0"/>
          </a:p>
          <a:p>
            <a:pPr lvl="1"/>
            <a:r>
              <a:rPr lang="zh-CN" altLang="zh-CN" dirty="0"/>
              <a:t>无需采用模型转换的方式，而是采用不断精化模型的方法来开展软件开发，从而简化软件开发的复杂度</a:t>
            </a:r>
          </a:p>
          <a:p>
            <a:endParaRPr lang="zh-CN" alt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4"/>
          <p:cNvSpPr>
            <a:spLocks noGrp="1" noChangeArrowheads="1"/>
          </p:cNvSpPr>
          <p:nvPr>
            <p:ph type="title"/>
          </p:nvPr>
        </p:nvSpPr>
        <p:spPr/>
        <p:txBody>
          <a:bodyPr/>
          <a:lstStyle/>
          <a:p>
            <a:r>
              <a:rPr lang="en-US" altLang="zh-CN" dirty="0"/>
              <a:t>1.2 </a:t>
            </a:r>
            <a:r>
              <a:rPr lang="zh-CN" altLang="en-US" dirty="0"/>
              <a:t>软件系统的利益相关方</a:t>
            </a:r>
            <a:endParaRPr lang="en-US" altLang="zh-CN" dirty="0"/>
          </a:p>
        </p:txBody>
      </p:sp>
      <p:sp>
        <p:nvSpPr>
          <p:cNvPr id="107525" name="Rectangle 5"/>
          <p:cNvSpPr>
            <a:spLocks noGrp="1" noChangeArrowheads="1"/>
          </p:cNvSpPr>
          <p:nvPr>
            <p:ph idx="1"/>
          </p:nvPr>
        </p:nvSpPr>
        <p:spPr/>
        <p:txBody>
          <a:bodyPr/>
          <a:lstStyle/>
          <a:p>
            <a:r>
              <a:rPr lang="zh-CN" altLang="en-US" dirty="0"/>
              <a:t>何为利益相关方</a:t>
            </a:r>
            <a:r>
              <a:rPr lang="en-US" altLang="zh-CN" dirty="0"/>
              <a:t>(stakeholder)</a:t>
            </a:r>
            <a:endParaRPr lang="zh-CN" altLang="en-US" dirty="0"/>
          </a:p>
          <a:p>
            <a:pPr lvl="1"/>
            <a:r>
              <a:rPr lang="zh-CN" altLang="en-US" dirty="0"/>
              <a:t>从软件系统中</a:t>
            </a:r>
            <a:r>
              <a:rPr lang="zh-CN" altLang="en-US" b="1" dirty="0">
                <a:solidFill>
                  <a:srgbClr val="C00000"/>
                </a:solidFill>
              </a:rPr>
              <a:t>受益</a:t>
            </a:r>
            <a:r>
              <a:rPr lang="zh-CN" altLang="en-US" dirty="0"/>
              <a:t>或与软件系统</a:t>
            </a:r>
            <a:r>
              <a:rPr lang="zh-CN" altLang="en-US" b="1" dirty="0">
                <a:solidFill>
                  <a:srgbClr val="C00000"/>
                </a:solidFill>
              </a:rPr>
              <a:t>相关</a:t>
            </a:r>
            <a:r>
              <a:rPr lang="zh-CN" altLang="en-US" dirty="0"/>
              <a:t>的</a:t>
            </a:r>
            <a:r>
              <a:rPr lang="zh-CN" altLang="en-US" b="1" u="sng" dirty="0">
                <a:solidFill>
                  <a:srgbClr val="C00000"/>
                </a:solidFill>
              </a:rPr>
              <a:t>人、组织或者系统</a:t>
            </a:r>
            <a:endParaRPr lang="en-US" altLang="zh-CN" b="1" u="sng" dirty="0">
              <a:solidFill>
                <a:srgbClr val="C00000"/>
              </a:solidFill>
            </a:endParaRPr>
          </a:p>
          <a:p>
            <a:pPr lvl="1"/>
            <a:r>
              <a:rPr lang="zh-CN" altLang="en-US" b="1" dirty="0">
                <a:solidFill>
                  <a:srgbClr val="C00000"/>
                </a:solidFill>
              </a:rPr>
              <a:t>受益</a:t>
            </a:r>
            <a:r>
              <a:rPr lang="zh-CN" altLang="en-US" dirty="0"/>
              <a:t>：使用、获益、盈利</a:t>
            </a:r>
            <a:endParaRPr lang="en-US" altLang="zh-CN" dirty="0"/>
          </a:p>
          <a:p>
            <a:pPr lvl="1"/>
            <a:r>
              <a:rPr lang="zh-CN" altLang="en-US" b="1" dirty="0">
                <a:solidFill>
                  <a:srgbClr val="C00000"/>
                </a:solidFill>
              </a:rPr>
              <a:t>相关</a:t>
            </a:r>
            <a:r>
              <a:rPr lang="zh-CN" altLang="en-US" dirty="0"/>
              <a:t>：发生操作和交互、存在关联性</a:t>
            </a:r>
            <a:endParaRPr lang="en-US" altLang="zh-CN" dirty="0"/>
          </a:p>
          <a:p>
            <a:pPr lvl="1"/>
            <a:endParaRPr lang="en-US" altLang="zh-CN" dirty="0"/>
          </a:p>
          <a:p>
            <a:pPr lvl="0"/>
            <a:r>
              <a:rPr lang="zh-CN" altLang="en-US" dirty="0"/>
              <a:t>软件利益相关方的表现形式</a:t>
            </a:r>
          </a:p>
          <a:p>
            <a:pPr lvl="1"/>
            <a:r>
              <a:rPr lang="zh-CN" altLang="en-US" b="1" dirty="0">
                <a:solidFill>
                  <a:srgbClr val="C00000"/>
                </a:solidFill>
              </a:rPr>
              <a:t>用户</a:t>
            </a:r>
            <a:r>
              <a:rPr lang="zh-CN" altLang="en-US" b="1" dirty="0">
                <a:solidFill>
                  <a:schemeClr val="tx1"/>
                </a:solidFill>
              </a:rPr>
              <a:t>：</a:t>
            </a:r>
            <a:r>
              <a:rPr lang="zh-CN" altLang="en-US" dirty="0"/>
              <a:t>最终使用软件的人</a:t>
            </a:r>
            <a:endParaRPr lang="en-US" altLang="zh-CN" dirty="0"/>
          </a:p>
          <a:p>
            <a:pPr lvl="1"/>
            <a:r>
              <a:rPr lang="zh-CN" altLang="en-US" b="1" dirty="0">
                <a:solidFill>
                  <a:srgbClr val="C00000"/>
                </a:solidFill>
              </a:rPr>
              <a:t>客户</a:t>
            </a:r>
            <a:r>
              <a:rPr lang="zh-CN" altLang="en-US" b="1" dirty="0">
                <a:solidFill>
                  <a:schemeClr val="tx1"/>
                </a:solidFill>
              </a:rPr>
              <a:t>：</a:t>
            </a:r>
            <a:r>
              <a:rPr lang="zh-CN" altLang="en-US" dirty="0"/>
              <a:t>从中获取利益的组织</a:t>
            </a:r>
          </a:p>
          <a:p>
            <a:pPr lvl="1"/>
            <a:r>
              <a:rPr lang="zh-CN" altLang="en-US" b="1" dirty="0">
                <a:solidFill>
                  <a:srgbClr val="C00000"/>
                </a:solidFill>
              </a:rPr>
              <a:t>系统</a:t>
            </a:r>
            <a:r>
              <a:rPr lang="zh-CN" altLang="en-US" b="1" dirty="0">
                <a:solidFill>
                  <a:schemeClr val="tx1"/>
                </a:solidFill>
              </a:rPr>
              <a:t>：</a:t>
            </a:r>
            <a:r>
              <a:rPr lang="zh-CN" altLang="en-US" dirty="0"/>
              <a:t>与待开发系统进行交互的系统</a:t>
            </a:r>
            <a:endParaRPr lang="en-US" altLang="zh-CN" dirty="0"/>
          </a:p>
          <a:p>
            <a:pPr lvl="1"/>
            <a:r>
              <a:rPr lang="zh-CN" altLang="en-US" b="1" dirty="0">
                <a:solidFill>
                  <a:srgbClr val="C00000"/>
                </a:solidFill>
              </a:rPr>
              <a:t>开发者</a:t>
            </a:r>
            <a:r>
              <a:rPr lang="zh-CN" altLang="en-US" b="1" dirty="0">
                <a:solidFill>
                  <a:schemeClr val="tx1"/>
                </a:solidFill>
              </a:rPr>
              <a:t>：</a:t>
            </a:r>
            <a:r>
              <a:rPr lang="zh-CN" altLang="en-US" dirty="0"/>
              <a:t>负责开发软件系统的人</a:t>
            </a: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需求工程的</a:t>
            </a:r>
            <a:r>
              <a:rPr lang="en-US" altLang="zh-CN" dirty="0"/>
              <a:t>CASE</a:t>
            </a:r>
            <a:r>
              <a:rPr lang="zh-CN" altLang="zh-CN" dirty="0"/>
              <a:t>工具</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solidFill>
                  <a:srgbClr val="C00000"/>
                </a:solidFill>
              </a:rPr>
              <a:t>需求文档撰写工具</a:t>
            </a:r>
            <a:r>
              <a:rPr lang="zh-CN" altLang="zh-CN" dirty="0"/>
              <a:t>，如借助于</a:t>
            </a:r>
            <a:r>
              <a:rPr lang="en-US" altLang="zh-CN" dirty="0"/>
              <a:t>Microsoft Office</a:t>
            </a:r>
            <a:r>
              <a:rPr lang="zh-CN" altLang="zh-CN" dirty="0"/>
              <a:t>、</a:t>
            </a:r>
            <a:r>
              <a:rPr lang="en-US" altLang="zh-CN" dirty="0"/>
              <a:t>WPS</a:t>
            </a:r>
          </a:p>
          <a:p>
            <a:r>
              <a:rPr lang="zh-CN" altLang="zh-CN" dirty="0">
                <a:solidFill>
                  <a:srgbClr val="C00000"/>
                </a:solidFill>
              </a:rPr>
              <a:t>需求建模工具</a:t>
            </a:r>
            <a:r>
              <a:rPr lang="zh-CN" altLang="zh-CN" dirty="0"/>
              <a:t>，如利用</a:t>
            </a:r>
            <a:r>
              <a:rPr lang="en-US" altLang="zh-CN" dirty="0"/>
              <a:t>Microsoft Visio</a:t>
            </a:r>
            <a:r>
              <a:rPr lang="zh-CN" altLang="zh-CN" dirty="0"/>
              <a:t>、</a:t>
            </a:r>
            <a:r>
              <a:rPr lang="en-US" altLang="zh-CN" dirty="0"/>
              <a:t>Rational Rose</a:t>
            </a:r>
            <a:r>
              <a:rPr lang="zh-CN" altLang="zh-CN" dirty="0"/>
              <a:t>、</a:t>
            </a:r>
            <a:r>
              <a:rPr lang="en-US" altLang="zh-CN" dirty="0" err="1"/>
              <a:t>StarUML</a:t>
            </a:r>
            <a:endParaRPr lang="en-US" altLang="zh-CN" dirty="0"/>
          </a:p>
          <a:p>
            <a:r>
              <a:rPr lang="zh-CN" altLang="zh-CN" dirty="0">
                <a:solidFill>
                  <a:srgbClr val="C00000"/>
                </a:solidFill>
              </a:rPr>
              <a:t>软件原型开发工具</a:t>
            </a:r>
            <a:r>
              <a:rPr lang="zh-CN" altLang="zh-CN" dirty="0"/>
              <a:t>，如</a:t>
            </a:r>
            <a:r>
              <a:rPr lang="en-US" altLang="zh-CN" dirty="0" err="1"/>
              <a:t>Mockplus</a:t>
            </a:r>
            <a:r>
              <a:rPr lang="zh-CN" altLang="zh-CN" dirty="0"/>
              <a:t>、</a:t>
            </a:r>
            <a:r>
              <a:rPr lang="en-US" altLang="zh-CN" dirty="0"/>
              <a:t>Axure RP Pro</a:t>
            </a:r>
            <a:r>
              <a:rPr lang="zh-CN" altLang="zh-CN" dirty="0"/>
              <a:t>、</a:t>
            </a:r>
            <a:r>
              <a:rPr lang="en-US" altLang="zh-CN" dirty="0" err="1"/>
              <a:t>UIDesigner</a:t>
            </a:r>
            <a:endParaRPr lang="en-US" altLang="zh-CN" dirty="0"/>
          </a:p>
          <a:p>
            <a:r>
              <a:rPr lang="zh-CN" altLang="zh-CN" dirty="0">
                <a:solidFill>
                  <a:srgbClr val="C00000"/>
                </a:solidFill>
              </a:rPr>
              <a:t>需求分析和管理专用工具</a:t>
            </a:r>
            <a:r>
              <a:rPr lang="zh-CN" altLang="zh-CN" dirty="0"/>
              <a:t>，如</a:t>
            </a:r>
            <a:r>
              <a:rPr lang="en-US" altLang="zh-CN" dirty="0"/>
              <a:t>IBM Rational </a:t>
            </a:r>
            <a:r>
              <a:rPr lang="en-US" altLang="zh-CN" dirty="0" err="1"/>
              <a:t>RequisitePro</a:t>
            </a:r>
            <a:endParaRPr lang="en-US" altLang="zh-CN" dirty="0"/>
          </a:p>
          <a:p>
            <a:r>
              <a:rPr lang="zh-CN" altLang="zh-CN" dirty="0">
                <a:solidFill>
                  <a:srgbClr val="C00000"/>
                </a:solidFill>
              </a:rPr>
              <a:t>配置管理工具和平台</a:t>
            </a:r>
            <a:r>
              <a:rPr lang="zh-CN" altLang="zh-CN" dirty="0"/>
              <a:t>，如</a:t>
            </a:r>
            <a:r>
              <a:rPr lang="en-US" altLang="zh-CN" dirty="0"/>
              <a:t>Git</a:t>
            </a:r>
            <a:r>
              <a:rPr lang="zh-CN" altLang="zh-CN" dirty="0"/>
              <a:t>、</a:t>
            </a:r>
            <a:r>
              <a:rPr lang="en-US" altLang="zh-CN" dirty="0" err="1"/>
              <a:t>Github</a:t>
            </a:r>
            <a:r>
              <a:rPr lang="zh-CN" altLang="zh-CN" dirty="0"/>
              <a:t>、</a:t>
            </a:r>
            <a:r>
              <a:rPr lang="en-US" altLang="zh-CN" dirty="0"/>
              <a:t>Gitlab</a:t>
            </a:r>
            <a:r>
              <a:rPr lang="zh-CN" altLang="zh-CN" dirty="0"/>
              <a:t>、</a:t>
            </a:r>
            <a:r>
              <a:rPr lang="en-US" altLang="zh-CN" dirty="0"/>
              <a:t>PVCS</a:t>
            </a:r>
            <a:r>
              <a:rPr lang="zh-CN" altLang="zh-CN" dirty="0"/>
              <a:t>、</a:t>
            </a:r>
            <a:r>
              <a:rPr lang="en-US" altLang="zh-CN" dirty="0"/>
              <a:t>Microsoft SourceSafe</a:t>
            </a:r>
            <a:r>
              <a:rPr lang="zh-CN" altLang="zh-CN" dirty="0"/>
              <a:t>等</a:t>
            </a:r>
            <a:endParaRPr lang="zh-CN" altLang="en-US" dirty="0"/>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normAutofit/>
          </a:bodyPr>
          <a:lstStyle/>
          <a:p>
            <a:pPr marL="514350" indent="-514350">
              <a:buFont typeface="+mj-lt"/>
              <a:buAutoNum type="arabicPeriod"/>
            </a:pPr>
            <a:r>
              <a:rPr lang="zh-CN" altLang="en-US" dirty="0">
                <a:solidFill>
                  <a:schemeClr val="bg1">
                    <a:lumMod val="85000"/>
                  </a:schemeClr>
                </a:solidFill>
              </a:rPr>
              <a:t>软件需求和需求工程</a:t>
            </a:r>
            <a:endParaRPr lang="en-US" altLang="zh-CN" dirty="0">
              <a:solidFill>
                <a:schemeClr val="bg1">
                  <a:lumMod val="85000"/>
                </a:schemeClr>
              </a:solidFill>
            </a:endParaRPr>
          </a:p>
          <a:p>
            <a:pPr lvl="1"/>
            <a:r>
              <a:rPr lang="zh-CN" altLang="en-US" dirty="0">
                <a:solidFill>
                  <a:schemeClr val="bg1">
                    <a:lumMod val="85000"/>
                  </a:schemeClr>
                </a:solidFill>
              </a:rPr>
              <a:t>概念和类别、地位和作用</a:t>
            </a:r>
          </a:p>
          <a:p>
            <a:pPr lvl="1"/>
            <a:r>
              <a:rPr lang="zh-CN" altLang="en-US" dirty="0">
                <a:solidFill>
                  <a:schemeClr val="bg1">
                    <a:lumMod val="85000"/>
                  </a:schemeClr>
                </a:solidFill>
              </a:rPr>
              <a:t>任务、过程和方法学</a:t>
            </a:r>
          </a:p>
          <a:p>
            <a:pPr marL="514350" lvl="0" indent="-514350">
              <a:buFont typeface="+mj-lt"/>
              <a:buAutoNum type="arabicPeriod"/>
            </a:pPr>
            <a:r>
              <a:rPr lang="zh-CN" altLang="en-US" dirty="0">
                <a:solidFill>
                  <a:schemeClr val="bg1">
                    <a:lumMod val="85000"/>
                  </a:schemeClr>
                </a:solidFill>
                <a:sym typeface="+mn-ea"/>
              </a:rPr>
              <a:t>面向对象需求分析方法学</a:t>
            </a:r>
            <a:endParaRPr lang="en-US" altLang="zh-CN" dirty="0">
              <a:solidFill>
                <a:schemeClr val="bg1">
                  <a:lumMod val="85000"/>
                </a:schemeClr>
              </a:solidFill>
              <a:sym typeface="+mn-ea"/>
            </a:endParaRPr>
          </a:p>
          <a:p>
            <a:pPr lvl="1"/>
            <a:r>
              <a:rPr lang="zh-CN" altLang="en-US" dirty="0">
                <a:solidFill>
                  <a:schemeClr val="bg1">
                    <a:lumMod val="85000"/>
                  </a:schemeClr>
                </a:solidFill>
                <a:sym typeface="+mn-ea"/>
              </a:rPr>
              <a:t>思想、语言、步骤、策略</a:t>
            </a:r>
            <a:endParaRPr lang="en-US" altLang="zh-CN" dirty="0">
              <a:solidFill>
                <a:schemeClr val="bg1">
                  <a:lumMod val="85000"/>
                </a:schemeClr>
              </a:solidFill>
              <a:sym typeface="+mn-ea"/>
            </a:endParaRPr>
          </a:p>
          <a:p>
            <a:pPr lvl="1"/>
            <a:r>
              <a:rPr lang="zh-CN" altLang="en-US" dirty="0">
                <a:solidFill>
                  <a:schemeClr val="bg1">
                    <a:lumMod val="85000"/>
                  </a:schemeClr>
                </a:solidFill>
                <a:sym typeface="+mn-ea"/>
              </a:rPr>
              <a:t>需求工程的</a:t>
            </a:r>
            <a:r>
              <a:rPr lang="en-US" altLang="zh-CN" dirty="0">
                <a:solidFill>
                  <a:schemeClr val="bg1">
                    <a:lumMod val="85000"/>
                  </a:schemeClr>
                </a:solidFill>
                <a:sym typeface="+mn-ea"/>
              </a:rPr>
              <a:t>CASE</a:t>
            </a:r>
            <a:r>
              <a:rPr lang="zh-CN" altLang="en-US" dirty="0">
                <a:solidFill>
                  <a:schemeClr val="bg1">
                    <a:lumMod val="85000"/>
                  </a:schemeClr>
                </a:solidFill>
                <a:sym typeface="+mn-ea"/>
              </a:rPr>
              <a:t>工具</a:t>
            </a:r>
            <a:endParaRPr lang="en-US" altLang="zh-CN" dirty="0">
              <a:solidFill>
                <a:schemeClr val="bg1">
                  <a:lumMod val="85000"/>
                </a:schemeClr>
              </a:solidFill>
              <a:sym typeface="+mn-ea"/>
            </a:endParaRPr>
          </a:p>
          <a:p>
            <a:pPr marL="514350" lvl="0" indent="-514350">
              <a:buFont typeface="+mj-lt"/>
              <a:buAutoNum type="arabicPeriod"/>
            </a:pPr>
            <a:r>
              <a:rPr lang="zh-CN" altLang="en-US" dirty="0">
                <a:solidFill>
                  <a:srgbClr val="C00000"/>
                </a:solidFill>
                <a:sym typeface="+mn-ea"/>
              </a:rPr>
              <a:t>需求工程的输出和评审</a:t>
            </a:r>
          </a:p>
          <a:p>
            <a:pPr lvl="1"/>
            <a:r>
              <a:rPr lang="zh-CN" altLang="en-US" dirty="0">
                <a:solidFill>
                  <a:srgbClr val="C00000"/>
                </a:solidFill>
              </a:rPr>
              <a:t>输出制品、需求缺陷和需求评审</a:t>
            </a:r>
          </a:p>
          <a:p>
            <a:pPr lvl="1"/>
            <a:r>
              <a:rPr lang="zh-CN" altLang="en-US" dirty="0">
                <a:solidFill>
                  <a:srgbClr val="C00000"/>
                </a:solidFill>
                <a:sym typeface="+mn-ea"/>
              </a:rPr>
              <a:t>软件需求</a:t>
            </a:r>
            <a:r>
              <a:rPr lang="zh-CN" altLang="en-US" dirty="0">
                <a:solidFill>
                  <a:srgbClr val="C00000"/>
                </a:solidFill>
              </a:rPr>
              <a:t>变更及管理</a:t>
            </a:r>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74602" y="4918075"/>
            <a:ext cx="1466215" cy="14897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3.1 </a:t>
            </a:r>
            <a:r>
              <a:rPr lang="zh-CN" altLang="zh-CN" dirty="0"/>
              <a:t>需求工程的</a:t>
            </a:r>
            <a:r>
              <a:rPr lang="zh-CN" altLang="en-US" dirty="0"/>
              <a:t>输出</a:t>
            </a:r>
            <a:r>
              <a:rPr lang="zh-CN" altLang="zh-CN" dirty="0"/>
              <a:t>软件需求制品</a:t>
            </a:r>
            <a:endParaRPr lang="zh-CN" altLang="en-US" dirty="0"/>
          </a:p>
        </p:txBody>
      </p:sp>
      <p:sp>
        <p:nvSpPr>
          <p:cNvPr id="5" name="内容占位符 4"/>
          <p:cNvSpPr>
            <a:spLocks noGrp="1"/>
          </p:cNvSpPr>
          <p:nvPr>
            <p:ph idx="1"/>
          </p:nvPr>
        </p:nvSpPr>
        <p:spPr>
          <a:xfrm>
            <a:off x="539750" y="1125538"/>
            <a:ext cx="10920052" cy="5040312"/>
          </a:xfrm>
        </p:spPr>
        <p:txBody>
          <a:bodyPr/>
          <a:lstStyle/>
          <a:p>
            <a:r>
              <a:rPr lang="zh-CN" altLang="zh-CN" dirty="0">
                <a:solidFill>
                  <a:srgbClr val="C00000"/>
                </a:solidFill>
              </a:rPr>
              <a:t>软件需求模型</a:t>
            </a:r>
            <a:endParaRPr lang="en-US" altLang="zh-CN" dirty="0">
              <a:solidFill>
                <a:srgbClr val="C00000"/>
              </a:solidFill>
            </a:endParaRPr>
          </a:p>
          <a:p>
            <a:pPr lvl="1"/>
            <a:r>
              <a:rPr lang="zh-CN" altLang="en-US" dirty="0"/>
              <a:t>抽象和直观地表示软件需求</a:t>
            </a:r>
            <a:endParaRPr lang="en-US" altLang="zh-CN" dirty="0"/>
          </a:p>
          <a:p>
            <a:pPr lvl="1"/>
            <a:endParaRPr lang="en-US" altLang="zh-CN" dirty="0"/>
          </a:p>
          <a:p>
            <a:r>
              <a:rPr lang="zh-CN" altLang="zh-CN" dirty="0">
                <a:solidFill>
                  <a:srgbClr val="C00000"/>
                </a:solidFill>
              </a:rPr>
              <a:t>软件需求文档</a:t>
            </a:r>
            <a:endParaRPr lang="en-US" altLang="zh-CN" dirty="0">
              <a:solidFill>
                <a:srgbClr val="C00000"/>
              </a:solidFill>
            </a:endParaRPr>
          </a:p>
          <a:p>
            <a:pPr lvl="1"/>
            <a:r>
              <a:rPr lang="zh-CN" altLang="en-US" dirty="0"/>
              <a:t>完整和详尽地记录软件需求</a:t>
            </a:r>
            <a:endParaRPr lang="en-US" altLang="zh-CN" dirty="0"/>
          </a:p>
          <a:p>
            <a:pPr lvl="1"/>
            <a:endParaRPr lang="en-US" altLang="zh-CN" dirty="0"/>
          </a:p>
          <a:p>
            <a:r>
              <a:rPr lang="zh-CN" altLang="zh-CN" dirty="0">
                <a:solidFill>
                  <a:srgbClr val="C00000"/>
                </a:solidFill>
              </a:rPr>
              <a:t>软件原型</a:t>
            </a:r>
            <a:endParaRPr lang="en-US" altLang="zh-CN" dirty="0">
              <a:solidFill>
                <a:srgbClr val="C00000"/>
              </a:solidFill>
            </a:endParaRPr>
          </a:p>
          <a:p>
            <a:pPr lvl="1"/>
            <a:r>
              <a:rPr lang="zh-CN" altLang="en-US" dirty="0"/>
              <a:t>直观地展示软件需求</a:t>
            </a: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软件需求文档的内容</a:t>
            </a:r>
          </a:p>
        </p:txBody>
      </p:sp>
      <p:sp>
        <p:nvSpPr>
          <p:cNvPr id="3" name="内容占位符 2"/>
          <p:cNvSpPr>
            <a:spLocks noGrp="1"/>
          </p:cNvSpPr>
          <p:nvPr>
            <p:ph idx="1"/>
          </p:nvPr>
        </p:nvSpPr>
        <p:spPr>
          <a:xfrm>
            <a:off x="539750" y="1125538"/>
            <a:ext cx="10920052" cy="5040312"/>
          </a:xfrm>
        </p:spPr>
        <p:txBody>
          <a:bodyPr/>
          <a:lstStyle/>
          <a:p>
            <a:pPr marL="514350" indent="-514350">
              <a:buFont typeface="+mj-ea"/>
              <a:buAutoNum type="circleNumDbPlain"/>
            </a:pPr>
            <a:r>
              <a:rPr lang="zh-CN" altLang="zh-CN" dirty="0"/>
              <a:t>系统和文档概述</a:t>
            </a:r>
          </a:p>
          <a:p>
            <a:pPr marL="514350" indent="-514350">
              <a:buFont typeface="+mj-ea"/>
              <a:buAutoNum type="circleNumDbPlain"/>
            </a:pPr>
            <a:r>
              <a:rPr lang="zh-CN" altLang="zh-CN" dirty="0"/>
              <a:t>软件功能性需求</a:t>
            </a:r>
          </a:p>
          <a:p>
            <a:pPr marL="514350" indent="-514350">
              <a:buFont typeface="+mj-ea"/>
              <a:buAutoNum type="circleNumDbPlain"/>
            </a:pPr>
            <a:r>
              <a:rPr lang="zh-CN" altLang="zh-CN" dirty="0"/>
              <a:t>软件质量</a:t>
            </a:r>
            <a:r>
              <a:rPr lang="zh-CN" altLang="en-US" dirty="0"/>
              <a:t>方面的</a:t>
            </a:r>
            <a:r>
              <a:rPr lang="zh-CN" altLang="zh-CN" dirty="0"/>
              <a:t>需求</a:t>
            </a:r>
          </a:p>
          <a:p>
            <a:pPr marL="514350" indent="-514350">
              <a:buFont typeface="+mj-ea"/>
              <a:buAutoNum type="circleNumDbPlain"/>
            </a:pPr>
            <a:r>
              <a:rPr lang="zh-CN" altLang="zh-CN" dirty="0"/>
              <a:t>软件开发的约束性需求</a:t>
            </a:r>
          </a:p>
          <a:p>
            <a:pPr marL="514350" indent="-514350">
              <a:buFont typeface="+mj-ea"/>
              <a:buAutoNum type="circleNumDbPlain"/>
            </a:pPr>
            <a:r>
              <a:rPr lang="zh-CN" altLang="zh-CN" dirty="0"/>
              <a:t>软件需求的优先级</a:t>
            </a:r>
          </a:p>
          <a:p>
            <a:endParaRPr lang="zh-CN" altLang="en-US" dirty="0"/>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en-US" altLang="zh-CN" dirty="0"/>
              <a:t>3.2 </a:t>
            </a:r>
            <a:r>
              <a:rPr lang="zh-CN" altLang="zh-CN" dirty="0"/>
              <a:t>软件需求缺陷</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solidFill>
                  <a:srgbClr val="C00000"/>
                </a:solidFill>
              </a:rPr>
              <a:t>需求缺失</a:t>
            </a:r>
            <a:r>
              <a:rPr lang="zh-CN" altLang="zh-CN" dirty="0"/>
              <a:t>，即漏掉了一些重要的软件需求</a:t>
            </a:r>
            <a:endParaRPr lang="en-US" altLang="zh-CN" dirty="0"/>
          </a:p>
          <a:p>
            <a:r>
              <a:rPr lang="zh-CN" altLang="zh-CN" dirty="0"/>
              <a:t>需求描述</a:t>
            </a:r>
            <a:r>
              <a:rPr lang="zh-CN" altLang="zh-CN" dirty="0">
                <a:solidFill>
                  <a:srgbClr val="C00000"/>
                </a:solidFill>
              </a:rPr>
              <a:t>不正确</a:t>
            </a:r>
            <a:r>
              <a:rPr lang="zh-CN" altLang="zh-CN" dirty="0"/>
              <a:t>，对软件需求的理解存在偏差</a:t>
            </a:r>
            <a:endParaRPr lang="en-US" altLang="zh-CN" dirty="0"/>
          </a:p>
          <a:p>
            <a:r>
              <a:rPr lang="zh-CN" altLang="zh-CN" dirty="0"/>
              <a:t>需求描述</a:t>
            </a:r>
            <a:r>
              <a:rPr lang="zh-CN" altLang="zh-CN" dirty="0">
                <a:solidFill>
                  <a:srgbClr val="C00000"/>
                </a:solidFill>
              </a:rPr>
              <a:t>不准确</a:t>
            </a:r>
            <a:r>
              <a:rPr lang="zh-CN" altLang="zh-CN" dirty="0"/>
              <a:t>，软件需求的表述与用户的要求不一致</a:t>
            </a:r>
            <a:endParaRPr lang="en-US" altLang="zh-CN" dirty="0"/>
          </a:p>
          <a:p>
            <a:r>
              <a:rPr lang="zh-CN" altLang="zh-CN" dirty="0"/>
              <a:t>软件需求</a:t>
            </a:r>
            <a:r>
              <a:rPr lang="zh-CN" altLang="zh-CN" dirty="0">
                <a:solidFill>
                  <a:srgbClr val="C00000"/>
                </a:solidFill>
              </a:rPr>
              <a:t>有冲突</a:t>
            </a:r>
            <a:r>
              <a:rPr lang="zh-CN" altLang="zh-CN" dirty="0"/>
              <a:t>、不一致</a:t>
            </a:r>
            <a:endParaRPr lang="en-US" altLang="zh-CN" dirty="0"/>
          </a:p>
          <a:p>
            <a:r>
              <a:rPr lang="zh-CN" altLang="zh-CN" dirty="0"/>
              <a:t>软件需求</a:t>
            </a:r>
            <a:r>
              <a:rPr lang="zh-CN" altLang="zh-CN" dirty="0">
                <a:solidFill>
                  <a:srgbClr val="C00000"/>
                </a:solidFill>
              </a:rPr>
              <a:t>不可行</a:t>
            </a:r>
            <a:r>
              <a:rPr lang="zh-CN" altLang="zh-CN" dirty="0"/>
              <a:t>，存在可行性问题</a:t>
            </a:r>
            <a:endParaRPr lang="en-US" altLang="zh-CN" dirty="0"/>
          </a:p>
          <a:p>
            <a:r>
              <a:rPr lang="zh-CN" altLang="zh-CN" dirty="0"/>
              <a:t>软件需求</a:t>
            </a:r>
            <a:r>
              <a:rPr lang="zh-CN" altLang="zh-CN" dirty="0">
                <a:solidFill>
                  <a:srgbClr val="C00000"/>
                </a:solidFill>
              </a:rPr>
              <a:t>不详尽</a:t>
            </a:r>
            <a:r>
              <a:rPr lang="zh-CN" altLang="en-US" dirty="0"/>
              <a:t>，没有提供足够详细的信息</a:t>
            </a: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软件需求</a:t>
            </a:r>
            <a:r>
              <a:rPr lang="zh-CN" altLang="en-US" dirty="0"/>
              <a:t>确认和验证</a:t>
            </a:r>
          </a:p>
        </p:txBody>
      </p:sp>
      <p:sp>
        <p:nvSpPr>
          <p:cNvPr id="3" name="内容占位符 2"/>
          <p:cNvSpPr>
            <a:spLocks noGrp="1"/>
          </p:cNvSpPr>
          <p:nvPr>
            <p:ph idx="1"/>
          </p:nvPr>
        </p:nvSpPr>
        <p:spPr>
          <a:xfrm>
            <a:off x="539750" y="1125538"/>
            <a:ext cx="10920052" cy="5040312"/>
          </a:xfrm>
        </p:spPr>
        <p:txBody>
          <a:bodyPr/>
          <a:lstStyle/>
          <a:p>
            <a:r>
              <a:rPr lang="zh-CN" altLang="zh-CN" dirty="0"/>
              <a:t>软件需求</a:t>
            </a:r>
            <a:r>
              <a:rPr lang="zh-CN" altLang="en-US" dirty="0"/>
              <a:t>确认</a:t>
            </a:r>
            <a:endParaRPr lang="en-US" altLang="zh-CN" dirty="0"/>
          </a:p>
          <a:p>
            <a:pPr lvl="1"/>
            <a:r>
              <a:rPr lang="zh-CN" altLang="zh-CN" b="1" dirty="0">
                <a:solidFill>
                  <a:srgbClr val="C00000"/>
                </a:solidFill>
              </a:rPr>
              <a:t>站在用户和客户的角度，确保软件需求的正确性</a:t>
            </a:r>
            <a:r>
              <a:rPr lang="zh-CN" altLang="zh-CN" dirty="0"/>
              <a:t>，通常采用需求评审（</a:t>
            </a:r>
            <a:r>
              <a:rPr lang="en-US" altLang="zh-CN" dirty="0"/>
              <a:t>Review</a:t>
            </a:r>
            <a:r>
              <a:rPr lang="zh-CN" altLang="zh-CN" dirty="0"/>
              <a:t>）、原型确认等方式。</a:t>
            </a:r>
            <a:endParaRPr lang="en-US" altLang="zh-CN" dirty="0"/>
          </a:p>
          <a:p>
            <a:pPr lvl="1"/>
            <a:r>
              <a:rPr lang="zh-CN" altLang="zh-CN" dirty="0"/>
              <a:t>例如，</a:t>
            </a:r>
            <a:r>
              <a:rPr lang="en-US" altLang="zh-CN" dirty="0"/>
              <a:t>12306 App</a:t>
            </a:r>
            <a:r>
              <a:rPr lang="zh-CN" altLang="zh-CN" dirty="0"/>
              <a:t>软件的开发者可邀请一些旅客，作为软件的用户代表，评审</a:t>
            </a:r>
            <a:r>
              <a:rPr lang="en-US" altLang="zh-CN" dirty="0"/>
              <a:t>12306 App</a:t>
            </a:r>
            <a:r>
              <a:rPr lang="zh-CN" altLang="zh-CN" dirty="0"/>
              <a:t>软件的需求文档以及所开发的软件原型，逐条确认各项软件需求的合法性和正确性</a:t>
            </a:r>
            <a:endParaRPr lang="en-US" altLang="zh-CN" dirty="0"/>
          </a:p>
          <a:p>
            <a:pPr lvl="1"/>
            <a:r>
              <a:rPr lang="zh-CN" altLang="zh-CN" dirty="0"/>
              <a:t>基于原型的确认是一种常用且有效的方式</a:t>
            </a:r>
            <a:endParaRPr lang="en-US" altLang="zh-CN" dirty="0"/>
          </a:p>
          <a:p>
            <a:r>
              <a:rPr lang="zh-CN" altLang="zh-CN" dirty="0"/>
              <a:t>软件需求验证</a:t>
            </a:r>
            <a:endParaRPr lang="en-US" altLang="zh-CN" dirty="0"/>
          </a:p>
          <a:p>
            <a:pPr lvl="1"/>
            <a:r>
              <a:rPr lang="zh-CN" altLang="zh-CN" b="1" dirty="0">
                <a:solidFill>
                  <a:srgbClr val="C00000"/>
                </a:solidFill>
              </a:rPr>
              <a:t>判断软件需求文档和模型是否准确地刻画了用户和客户的要求</a:t>
            </a:r>
            <a:r>
              <a:rPr lang="zh-CN" altLang="zh-CN" dirty="0"/>
              <a:t>，后续的软件设计制品、程序代码等是否正确地实现了软件需求</a:t>
            </a:r>
            <a:endParaRPr lang="zh-CN" altLang="en-US" dirty="0"/>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软件需求变更管理</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软件需求的变更管理</a:t>
            </a:r>
            <a:endParaRPr lang="en-US" altLang="zh-CN" dirty="0"/>
          </a:p>
          <a:p>
            <a:pPr lvl="1"/>
            <a:r>
              <a:rPr lang="zh-CN" altLang="zh-CN" b="1" dirty="0">
                <a:solidFill>
                  <a:srgbClr val="C00000"/>
                </a:solidFill>
              </a:rPr>
              <a:t>多变性和易变性</a:t>
            </a:r>
            <a:r>
              <a:rPr lang="zh-CN" altLang="en-US" dirty="0"/>
              <a:t>引起的，</a:t>
            </a:r>
            <a:r>
              <a:rPr lang="zh-CN" altLang="zh-CN" dirty="0"/>
              <a:t>明确哪些方面的需求发生了变化、反应在软件需求模型和文档的哪些部分、导致软件需求模型和文档的版本发生了什么样变化等</a:t>
            </a:r>
          </a:p>
          <a:p>
            <a:r>
              <a:rPr lang="zh-CN" altLang="zh-CN" dirty="0"/>
              <a:t>软件需求的追溯管理</a:t>
            </a:r>
            <a:endParaRPr lang="en-US" altLang="zh-CN" dirty="0"/>
          </a:p>
          <a:p>
            <a:pPr lvl="1"/>
            <a:r>
              <a:rPr lang="zh-CN" altLang="zh-CN" dirty="0"/>
              <a:t>开展</a:t>
            </a:r>
            <a:r>
              <a:rPr lang="zh-CN" altLang="zh-CN" b="1" dirty="0">
                <a:solidFill>
                  <a:srgbClr val="C00000"/>
                </a:solidFill>
              </a:rPr>
              <a:t>溯源追踪</a:t>
            </a:r>
            <a:r>
              <a:rPr lang="zh-CN" altLang="zh-CN" dirty="0"/>
              <a:t>，掌握清楚是谁提出需求变更、为什么要进行变更等内容，以判别需求变更的合法性</a:t>
            </a:r>
            <a:r>
              <a:rPr lang="zh-CN" altLang="en-US" dirty="0"/>
              <a:t>；</a:t>
            </a:r>
            <a:r>
              <a:rPr lang="zh-CN" altLang="zh-CN" dirty="0"/>
              <a:t>评估需求变更的影响域，基于对需求变更的理解，分析需求变更会对哪些软件制品会产生什么样的影响</a:t>
            </a:r>
            <a:r>
              <a:rPr lang="zh-CN" altLang="en-US" dirty="0"/>
              <a:t>；</a:t>
            </a:r>
            <a:r>
              <a:rPr lang="zh-CN" altLang="zh-CN" dirty="0"/>
              <a:t>评估需求变更对软件项目开发带来的影响</a:t>
            </a:r>
          </a:p>
          <a:p>
            <a:r>
              <a:rPr lang="zh-CN" altLang="zh-CN" dirty="0"/>
              <a:t>软件需求的配置管理</a:t>
            </a:r>
          </a:p>
          <a:p>
            <a:pPr lvl="1"/>
            <a:r>
              <a:rPr lang="zh-CN" altLang="en-US" dirty="0"/>
              <a:t>形成软件需求基线</a:t>
            </a: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en-US" dirty="0"/>
              <a:t>软件需求</a:t>
            </a:r>
            <a:endParaRPr lang="en-US" altLang="zh-CN" dirty="0"/>
          </a:p>
          <a:p>
            <a:pPr lvl="1"/>
            <a:r>
              <a:rPr lang="zh-CN" altLang="en-US" dirty="0"/>
              <a:t>来自于</a:t>
            </a:r>
            <a:r>
              <a:rPr lang="zh-CN" altLang="en-US" b="1" dirty="0">
                <a:solidFill>
                  <a:srgbClr val="C00000"/>
                </a:solidFill>
              </a:rPr>
              <a:t>软件利益相关者</a:t>
            </a:r>
            <a:r>
              <a:rPr lang="zh-CN" altLang="en-US" dirty="0"/>
              <a:t>，表现为</a:t>
            </a:r>
            <a:r>
              <a:rPr lang="zh-CN" altLang="en-US" b="1" dirty="0">
                <a:solidFill>
                  <a:srgbClr val="C00000"/>
                </a:solidFill>
              </a:rPr>
              <a:t>多种形式</a:t>
            </a:r>
            <a:r>
              <a:rPr lang="zh-CN" altLang="en-US" dirty="0"/>
              <a:t>，具有</a:t>
            </a:r>
            <a:r>
              <a:rPr lang="zh-CN" altLang="en-US" b="1" dirty="0">
                <a:solidFill>
                  <a:srgbClr val="C00000"/>
                </a:solidFill>
              </a:rPr>
              <a:t>多变易变</a:t>
            </a:r>
            <a:r>
              <a:rPr lang="zh-CN" altLang="en-US" dirty="0"/>
              <a:t>特点</a:t>
            </a:r>
            <a:endParaRPr lang="en-US" altLang="zh-CN" dirty="0"/>
          </a:p>
          <a:p>
            <a:r>
              <a:rPr lang="zh-CN" altLang="en-US" dirty="0"/>
              <a:t>需求工程</a:t>
            </a:r>
            <a:endParaRPr lang="en-US" altLang="zh-CN" dirty="0"/>
          </a:p>
          <a:p>
            <a:pPr lvl="1"/>
            <a:r>
              <a:rPr lang="zh-CN" altLang="en-US" dirty="0"/>
              <a:t>基于工程的手段来支持需求的</a:t>
            </a:r>
            <a:r>
              <a:rPr lang="zh-CN" altLang="en-US" b="1" dirty="0">
                <a:solidFill>
                  <a:srgbClr val="C00000"/>
                </a:solidFill>
              </a:rPr>
              <a:t>获取、分析、建模和文档化</a:t>
            </a:r>
            <a:endParaRPr lang="en-US" altLang="zh-CN" b="1" dirty="0">
              <a:solidFill>
                <a:srgbClr val="C00000"/>
              </a:solidFill>
            </a:endParaRPr>
          </a:p>
          <a:p>
            <a:r>
              <a:rPr lang="zh-CN" altLang="en-US" dirty="0"/>
              <a:t>面向对象需求分析方法学</a:t>
            </a:r>
            <a:endParaRPr lang="en-US" altLang="zh-CN" dirty="0"/>
          </a:p>
          <a:p>
            <a:pPr lvl="1"/>
            <a:r>
              <a:rPr lang="zh-CN" altLang="en-US" dirty="0"/>
              <a:t>基本思想：系统中的</a:t>
            </a:r>
            <a:r>
              <a:rPr lang="zh-CN" altLang="en-US" b="1" dirty="0">
                <a:solidFill>
                  <a:srgbClr val="C00000"/>
                </a:solidFill>
              </a:rPr>
              <a:t>对象及其展现的功能、行为和协作</a:t>
            </a:r>
            <a:endParaRPr lang="en-US" altLang="zh-CN" b="1" dirty="0">
              <a:solidFill>
                <a:srgbClr val="C00000"/>
              </a:solidFill>
            </a:endParaRPr>
          </a:p>
          <a:p>
            <a:pPr lvl="1"/>
            <a:r>
              <a:rPr lang="zh-CN" altLang="en-US" dirty="0"/>
              <a:t>基本概念：对象、类、消息传递等</a:t>
            </a:r>
            <a:endParaRPr lang="en-US" altLang="zh-CN" dirty="0"/>
          </a:p>
          <a:p>
            <a:pPr lvl="1"/>
            <a:r>
              <a:rPr lang="zh-CN" altLang="en-US" dirty="0"/>
              <a:t>建模语言：</a:t>
            </a:r>
            <a:r>
              <a:rPr lang="en-US" altLang="zh-CN" dirty="0"/>
              <a:t>UML</a:t>
            </a:r>
            <a:r>
              <a:rPr lang="zh-CN" altLang="en-US" dirty="0"/>
              <a:t>、视角、图</a:t>
            </a:r>
            <a:endParaRPr lang="en-US" altLang="zh-CN" dirty="0"/>
          </a:p>
          <a:p>
            <a:r>
              <a:rPr lang="zh-CN" altLang="en-US" dirty="0"/>
              <a:t>需求输出，</a:t>
            </a:r>
            <a:r>
              <a:rPr lang="zh-CN" altLang="en-US" dirty="0">
                <a:solidFill>
                  <a:srgbClr val="C00000"/>
                </a:solidFill>
              </a:rPr>
              <a:t>模型、文档和原型</a:t>
            </a: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综合实践一</a:t>
            </a:r>
            <a:endParaRPr lang="zh-CN" altLang="en-US" dirty="0"/>
          </a:p>
        </p:txBody>
      </p:sp>
      <p:sp>
        <p:nvSpPr>
          <p:cNvPr id="3" name="内容占位符 2"/>
          <p:cNvSpPr>
            <a:spLocks noGrp="1"/>
          </p:cNvSpPr>
          <p:nvPr>
            <p:ph idx="1"/>
          </p:nvPr>
        </p:nvSpPr>
        <p:spPr>
          <a:xfrm>
            <a:off x="539750" y="1125538"/>
            <a:ext cx="11136076" cy="5040312"/>
          </a:xfrm>
        </p:spPr>
        <p:txBody>
          <a:bodyPr/>
          <a:lstStyle/>
          <a:p>
            <a:pPr lvl="0"/>
            <a:r>
              <a:rPr lang="zh-CN" altLang="zh-CN" dirty="0"/>
              <a:t>任务：标注代码</a:t>
            </a:r>
          </a:p>
          <a:p>
            <a:pPr lvl="0"/>
            <a:r>
              <a:rPr lang="zh-CN" altLang="zh-CN" dirty="0"/>
              <a:t>方法</a:t>
            </a:r>
            <a:endParaRPr lang="en-US" altLang="zh-CN" dirty="0"/>
          </a:p>
          <a:p>
            <a:pPr lvl="1"/>
            <a:r>
              <a:rPr lang="zh-CN" altLang="zh-CN" dirty="0"/>
              <a:t>在软件开发环境（如</a:t>
            </a:r>
            <a:r>
              <a:rPr lang="en-US" altLang="zh-CN" dirty="0"/>
              <a:t>Eclipse</a:t>
            </a:r>
            <a:r>
              <a:rPr lang="zh-CN" altLang="zh-CN" dirty="0"/>
              <a:t>）中标注代码，也可借助</a:t>
            </a:r>
            <a:r>
              <a:rPr lang="en-US" altLang="zh-CN" dirty="0" err="1"/>
              <a:t>CodePedia</a:t>
            </a:r>
            <a:r>
              <a:rPr lang="zh-CN" altLang="zh-CN" dirty="0"/>
              <a:t>等软件工具来标注代码</a:t>
            </a:r>
          </a:p>
          <a:p>
            <a:pPr lvl="0"/>
            <a:r>
              <a:rPr lang="zh-CN" altLang="zh-CN" dirty="0"/>
              <a:t>要求</a:t>
            </a:r>
            <a:endParaRPr lang="en-US" altLang="zh-CN" dirty="0"/>
          </a:p>
          <a:p>
            <a:pPr lvl="1"/>
            <a:r>
              <a:rPr lang="zh-CN" altLang="zh-CN" dirty="0"/>
              <a:t>对类、方法、语句块和语句等多个层次代码标注；注释要简洁和正确，确保质量；标注的代码量要有一定规模，建议在</a:t>
            </a:r>
            <a:r>
              <a:rPr lang="en-US" altLang="zh-CN" dirty="0"/>
              <a:t>1000-4000</a:t>
            </a:r>
            <a:r>
              <a:rPr lang="zh-CN" altLang="zh-CN" dirty="0"/>
              <a:t>行</a:t>
            </a:r>
          </a:p>
          <a:p>
            <a:pPr lvl="0"/>
            <a:r>
              <a:rPr lang="zh-CN" altLang="zh-CN" dirty="0"/>
              <a:t>结果：具有标注的开源软件代码及其文件。</a:t>
            </a:r>
          </a:p>
          <a:p>
            <a:endParaRPr lang="zh-CN" altLang="en-US" dirty="0"/>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综合实践二</a:t>
            </a:r>
            <a:endParaRPr lang="zh-CN" altLang="en-US" dirty="0"/>
          </a:p>
        </p:txBody>
      </p:sp>
      <p:sp>
        <p:nvSpPr>
          <p:cNvPr id="3" name="内容占位符 2"/>
          <p:cNvSpPr>
            <a:spLocks noGrp="1"/>
          </p:cNvSpPr>
          <p:nvPr>
            <p:ph idx="1"/>
          </p:nvPr>
        </p:nvSpPr>
        <p:spPr>
          <a:xfrm>
            <a:off x="539750" y="1125538"/>
            <a:ext cx="10920052" cy="5040312"/>
          </a:xfrm>
        </p:spPr>
        <p:txBody>
          <a:bodyPr/>
          <a:lstStyle/>
          <a:p>
            <a:pPr lvl="0"/>
            <a:r>
              <a:rPr lang="zh-CN" altLang="zh-CN" dirty="0"/>
              <a:t>任务：初步构思基于软件的问题解决方案</a:t>
            </a:r>
          </a:p>
          <a:p>
            <a:pPr lvl="0"/>
            <a:r>
              <a:rPr lang="zh-CN" altLang="zh-CN" dirty="0"/>
              <a:t>方法</a:t>
            </a:r>
            <a:endParaRPr lang="en-US" altLang="zh-CN" dirty="0"/>
          </a:p>
          <a:p>
            <a:pPr lvl="1"/>
            <a:r>
              <a:rPr lang="zh-CN" altLang="zh-CN" dirty="0"/>
              <a:t>针对行业或领域问题来构思软件解决方案，开发团队共同参与构思，也可邀请其他人员一起讨论；要集思广益，精益求精，不断完善和优化方案，以突出方案的有效性和新颖性</a:t>
            </a:r>
          </a:p>
          <a:p>
            <a:pPr lvl="0"/>
            <a:r>
              <a:rPr lang="zh-CN" altLang="zh-CN" dirty="0"/>
              <a:t>要求</a:t>
            </a:r>
            <a:endParaRPr lang="en-US" altLang="zh-CN" dirty="0"/>
          </a:p>
          <a:p>
            <a:pPr lvl="1"/>
            <a:r>
              <a:rPr lang="zh-CN" altLang="zh-CN" dirty="0"/>
              <a:t>根据对行业或领域问题的分析，构思软件解决方案，确保解决方案有新意，并需讨论其可行性</a:t>
            </a:r>
          </a:p>
          <a:p>
            <a:pPr lvl="0"/>
            <a:r>
              <a:rPr lang="zh-CN" altLang="zh-CN" dirty="0"/>
              <a:t>结果</a:t>
            </a:r>
            <a:endParaRPr lang="en-US" altLang="zh-CN" dirty="0"/>
          </a:p>
          <a:p>
            <a:pPr lvl="1"/>
            <a:r>
              <a:rPr lang="zh-CN" altLang="zh-CN" dirty="0"/>
              <a:t>撰写软件需求构思文档，重点阐述欲解决的问题是什么，如何基于软件来解决问题，软件的主要职责和关键需求有哪些等</a:t>
            </a:r>
          </a:p>
          <a:p>
            <a:endParaRPr lang="zh-CN" alt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zh-CN" altLang="en-US" dirty="0"/>
              <a:t>软件案例</a:t>
            </a:r>
            <a:r>
              <a:rPr lang="en-US" altLang="zh-CN" dirty="0"/>
              <a:t>: </a:t>
            </a:r>
            <a:r>
              <a:rPr lang="zh-CN" altLang="en-US" dirty="0"/>
              <a:t>空巢老人看护系统</a:t>
            </a:r>
          </a:p>
        </p:txBody>
      </p:sp>
      <p:sp>
        <p:nvSpPr>
          <p:cNvPr id="2" name="内容占位符 1"/>
          <p:cNvSpPr>
            <a:spLocks noGrp="1"/>
          </p:cNvSpPr>
          <p:nvPr>
            <p:ph idx="1"/>
          </p:nvPr>
        </p:nvSpPr>
        <p:spPr/>
        <p:txBody>
          <a:bodyPr/>
          <a:lstStyle/>
          <a:p>
            <a:r>
              <a:rPr lang="zh-CN" altLang="en-US" dirty="0"/>
              <a:t>软件密集型信息系统，通过软件将自主机器人、智能手机等设备相结合，对家中独居老人进行监护</a:t>
            </a:r>
          </a:p>
          <a:p>
            <a:pPr lvl="1"/>
            <a:r>
              <a:rPr lang="zh-CN" altLang="en-US" dirty="0"/>
              <a:t>跟踪老人在家情况</a:t>
            </a:r>
          </a:p>
          <a:p>
            <a:pPr lvl="1"/>
            <a:r>
              <a:rPr lang="zh-CN" altLang="en-US" dirty="0">
                <a:sym typeface="+mn-ea"/>
              </a:rPr>
              <a:t>老人与远端的家属进行语音和视频交互</a:t>
            </a:r>
          </a:p>
          <a:p>
            <a:pPr lvl="1"/>
            <a:r>
              <a:rPr lang="zh-CN" altLang="en-US" dirty="0">
                <a:sym typeface="+mn-ea"/>
              </a:rPr>
              <a:t>发现和通告异常情况（如摔倒、突发疾病）</a:t>
            </a:r>
            <a:endParaRPr lang="zh-CN" altLang="en-US" dirty="0"/>
          </a:p>
          <a:p>
            <a:pPr lvl="1"/>
            <a:r>
              <a:rPr lang="zh-CN" altLang="en-US" dirty="0">
                <a:sym typeface="+mn-ea"/>
              </a:rPr>
              <a:t>将老人在家状况（如图像和视频）和异常信息传送到远端家属或医生的智能手机上</a:t>
            </a:r>
          </a:p>
          <a:p>
            <a:pPr lvl="1"/>
            <a:r>
              <a:rPr lang="zh-CN" altLang="en-US" dirty="0">
                <a:sym typeface="+mn-ea"/>
              </a:rPr>
              <a:t>通过语音进行呼叫和报警</a:t>
            </a:r>
          </a:p>
          <a:p>
            <a:pPr lvl="1"/>
            <a:r>
              <a:rPr lang="zh-CN" altLang="en-US" dirty="0"/>
              <a:t>提醒老人按时服药和保健</a:t>
            </a:r>
          </a:p>
          <a:p>
            <a:pPr lvl="1"/>
            <a:r>
              <a:rPr lang="en-US" altLang="zh-CN" dirty="0"/>
              <a:t>......</a:t>
            </a:r>
          </a:p>
        </p:txBody>
      </p:sp>
      <p:grpSp>
        <p:nvGrpSpPr>
          <p:cNvPr id="8" name="组合 7"/>
          <p:cNvGrpSpPr/>
          <p:nvPr/>
        </p:nvGrpSpPr>
        <p:grpSpPr>
          <a:xfrm>
            <a:off x="5727606" y="4293096"/>
            <a:ext cx="6056231" cy="2281786"/>
            <a:chOff x="2949" y="3918"/>
            <a:chExt cx="8404" cy="2964"/>
          </a:xfrm>
        </p:grpSpPr>
        <p:grpSp>
          <p:nvGrpSpPr>
            <p:cNvPr id="99" name="画布 99"/>
            <p:cNvGrpSpPr/>
            <p:nvPr/>
          </p:nvGrpSpPr>
          <p:grpSpPr>
            <a:xfrm>
              <a:off x="2949" y="3918"/>
              <a:ext cx="8404" cy="2964"/>
              <a:chOff x="-62230" y="0"/>
              <a:chExt cx="5336540" cy="1882140"/>
            </a:xfrm>
          </p:grpSpPr>
          <p:sp>
            <p:nvSpPr>
              <p:cNvPr id="6" name="画布 99"/>
              <p:cNvSpPr/>
              <p:nvPr/>
            </p:nvSpPr>
            <p:spPr>
              <a:xfrm>
                <a:off x="0" y="0"/>
                <a:ext cx="5274310" cy="1882140"/>
              </a:xfrm>
            </p:spPr>
          </p:sp>
          <p:pic>
            <p:nvPicPr>
              <p:cNvPr id="105" name="图片 2" descr="IMG_256"/>
              <p:cNvPicPr>
                <a:picLocks noChangeAspect="1"/>
              </p:cNvPicPr>
              <p:nvPr/>
            </p:nvPicPr>
            <p:blipFill>
              <a:blip r:embed="rId2"/>
              <a:stretch>
                <a:fillRect/>
              </a:stretch>
            </p:blipFill>
            <p:spPr>
              <a:xfrm>
                <a:off x="1087755" y="741680"/>
                <a:ext cx="537845" cy="619760"/>
              </a:xfrm>
              <a:prstGeom prst="rect">
                <a:avLst/>
              </a:prstGeom>
              <a:noFill/>
              <a:ln w="9525">
                <a:noFill/>
              </a:ln>
            </p:spPr>
          </p:pic>
          <p:sp>
            <p:nvSpPr>
              <p:cNvPr id="111" name="云形 50"/>
              <p:cNvSpPr/>
              <p:nvPr/>
            </p:nvSpPr>
            <p:spPr>
              <a:xfrm>
                <a:off x="2087880" y="685800"/>
                <a:ext cx="1404620" cy="725805"/>
              </a:xfrm>
              <a:prstGeom prst="cloud">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600" kern="100">
                    <a:latin typeface="微软雅黑" panose="020B0503020204020204" charset="-122"/>
                    <a:ea typeface="微软雅黑" panose="020B0503020204020204" charset="-122"/>
                    <a:cs typeface="宋体" panose="02010600030101010101" pitchFamily="2" charset="-122"/>
                    <a:sym typeface="Times New Roman" panose="02020603050405020304"/>
                  </a:rPr>
                  <a:t>移动互联网</a:t>
                </a:r>
              </a:p>
            </p:txBody>
          </p:sp>
          <p:pic>
            <p:nvPicPr>
              <p:cNvPr id="112" name="图片 7"/>
              <p:cNvPicPr>
                <a:picLocks noChangeAspect="1"/>
              </p:cNvPicPr>
              <p:nvPr/>
            </p:nvPicPr>
            <p:blipFill>
              <a:blip r:embed="rId3"/>
              <a:stretch>
                <a:fillRect/>
              </a:stretch>
            </p:blipFill>
            <p:spPr>
              <a:xfrm flipH="1">
                <a:off x="4591685" y="1010920"/>
                <a:ext cx="449580" cy="787400"/>
              </a:xfrm>
              <a:prstGeom prst="rect">
                <a:avLst/>
              </a:prstGeom>
              <a:noFill/>
              <a:ln w="9525">
                <a:noFill/>
              </a:ln>
            </p:spPr>
          </p:pic>
          <p:pic>
            <p:nvPicPr>
              <p:cNvPr id="113" name="图片 8"/>
              <p:cNvPicPr>
                <a:picLocks noChangeAspect="1"/>
              </p:cNvPicPr>
              <p:nvPr/>
            </p:nvPicPr>
            <p:blipFill>
              <a:blip r:embed="rId4"/>
              <a:stretch>
                <a:fillRect/>
              </a:stretch>
            </p:blipFill>
            <p:spPr>
              <a:xfrm>
                <a:off x="4575810" y="69850"/>
                <a:ext cx="532130" cy="679450"/>
              </a:xfrm>
              <a:prstGeom prst="rect">
                <a:avLst/>
              </a:prstGeom>
              <a:noFill/>
              <a:ln w="9525">
                <a:noFill/>
              </a:ln>
            </p:spPr>
          </p:pic>
          <p:cxnSp>
            <p:nvCxnSpPr>
              <p:cNvPr id="114" name="直接箭头连接符 57"/>
              <p:cNvCxnSpPr/>
              <p:nvPr/>
            </p:nvCxnSpPr>
            <p:spPr>
              <a:xfrm>
                <a:off x="617855" y="1054100"/>
                <a:ext cx="473710" cy="635"/>
              </a:xfrm>
              <a:prstGeom prst="straightConnector1">
                <a:avLst/>
              </a:prstGeom>
              <a:ln w="12700">
                <a:solidFill>
                  <a:schemeClr val="tx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pic>
            <p:nvPicPr>
              <p:cNvPr id="115" name="图片 9"/>
              <p:cNvPicPr>
                <a:picLocks noChangeAspect="1"/>
              </p:cNvPicPr>
              <p:nvPr/>
            </p:nvPicPr>
            <p:blipFill>
              <a:blip r:embed="rId5"/>
              <a:stretch>
                <a:fillRect/>
              </a:stretch>
            </p:blipFill>
            <p:spPr>
              <a:xfrm>
                <a:off x="-62230" y="726440"/>
                <a:ext cx="617855" cy="685165"/>
              </a:xfrm>
              <a:prstGeom prst="rect">
                <a:avLst/>
              </a:prstGeom>
              <a:noFill/>
              <a:ln w="9525">
                <a:noFill/>
              </a:ln>
            </p:spPr>
          </p:pic>
          <p:cxnSp>
            <p:nvCxnSpPr>
              <p:cNvPr id="116" name="直接箭头连接符 59"/>
              <p:cNvCxnSpPr/>
              <p:nvPr/>
            </p:nvCxnSpPr>
            <p:spPr>
              <a:xfrm>
                <a:off x="1602105" y="1047115"/>
                <a:ext cx="473710" cy="635"/>
              </a:xfrm>
              <a:prstGeom prst="straightConnector1">
                <a:avLst/>
              </a:prstGeom>
              <a:ln w="12700">
                <a:solidFill>
                  <a:schemeClr val="tx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17" name="直接箭头连接符 60"/>
              <p:cNvCxnSpPr/>
              <p:nvPr/>
            </p:nvCxnSpPr>
            <p:spPr>
              <a:xfrm flipV="1">
                <a:off x="3485515" y="466725"/>
                <a:ext cx="1048385" cy="540385"/>
              </a:xfrm>
              <a:prstGeom prst="straightConnector1">
                <a:avLst/>
              </a:prstGeom>
              <a:ln w="12700">
                <a:solidFill>
                  <a:schemeClr val="tx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pic>
            <p:nvPicPr>
              <p:cNvPr id="118" name="图片 11"/>
              <p:cNvPicPr>
                <a:picLocks noChangeAspect="1"/>
              </p:cNvPicPr>
              <p:nvPr/>
            </p:nvPicPr>
            <p:blipFill>
              <a:blip r:embed="rId6"/>
              <a:stretch>
                <a:fillRect/>
              </a:stretch>
            </p:blipFill>
            <p:spPr>
              <a:xfrm>
                <a:off x="4268470" y="105410"/>
                <a:ext cx="347345" cy="286385"/>
              </a:xfrm>
              <a:prstGeom prst="rect">
                <a:avLst/>
              </a:prstGeom>
              <a:noFill/>
              <a:ln w="9525">
                <a:noFill/>
              </a:ln>
            </p:spPr>
          </p:pic>
          <p:pic>
            <p:nvPicPr>
              <p:cNvPr id="119" name="图片 11"/>
              <p:cNvPicPr>
                <a:picLocks noChangeAspect="1"/>
              </p:cNvPicPr>
              <p:nvPr/>
            </p:nvPicPr>
            <p:blipFill>
              <a:blip r:embed="rId6"/>
              <a:stretch>
                <a:fillRect/>
              </a:stretch>
            </p:blipFill>
            <p:spPr>
              <a:xfrm>
                <a:off x="4218305" y="1497330"/>
                <a:ext cx="347345" cy="286385"/>
              </a:xfrm>
              <a:prstGeom prst="rect">
                <a:avLst/>
              </a:prstGeom>
              <a:noFill/>
              <a:ln w="9525">
                <a:noFill/>
              </a:ln>
            </p:spPr>
          </p:pic>
          <p:sp>
            <p:nvSpPr>
              <p:cNvPr id="120" name="文本框 69"/>
              <p:cNvSpPr txBox="1"/>
              <p:nvPr/>
            </p:nvSpPr>
            <p:spPr>
              <a:xfrm>
                <a:off x="311150" y="391795"/>
                <a:ext cx="927735" cy="461010"/>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1400" kern="100">
                    <a:latin typeface="微软雅黑" panose="020B0503020204020204" charset="-122"/>
                    <a:ea typeface="微软雅黑" panose="020B0503020204020204" charset="-122"/>
                    <a:cs typeface="宋体" panose="02010600030101010101" pitchFamily="2" charset="-122"/>
                    <a:sym typeface="Times New Roman" panose="02020603050405020304"/>
                  </a:rPr>
                  <a:t>语音和视频交互</a:t>
                </a:r>
              </a:p>
            </p:txBody>
          </p:sp>
          <p:sp>
            <p:nvSpPr>
              <p:cNvPr id="121" name="文本框 71"/>
              <p:cNvSpPr txBox="1"/>
              <p:nvPr/>
            </p:nvSpPr>
            <p:spPr>
              <a:xfrm>
                <a:off x="556260" y="1222375"/>
                <a:ext cx="601345" cy="280035"/>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1400" kern="100">
                    <a:latin typeface="微软雅黑" panose="020B0503020204020204" charset="-122"/>
                    <a:ea typeface="微软雅黑" panose="020B0503020204020204" charset="-122"/>
                    <a:cs typeface="宋体" panose="02010600030101010101" pitchFamily="2" charset="-122"/>
                    <a:sym typeface="Times New Roman" panose="02020603050405020304"/>
                  </a:rPr>
                  <a:t>监视</a:t>
                </a:r>
              </a:p>
            </p:txBody>
          </p:sp>
          <p:sp>
            <p:nvSpPr>
              <p:cNvPr id="122" name="文本框 72"/>
              <p:cNvSpPr txBox="1"/>
              <p:nvPr/>
            </p:nvSpPr>
            <p:spPr>
              <a:xfrm>
                <a:off x="3388360" y="287020"/>
                <a:ext cx="781685" cy="462280"/>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1400" kern="100" dirty="0" err="1">
                    <a:latin typeface="微软雅黑" panose="020B0503020204020204" charset="-122"/>
                    <a:ea typeface="微软雅黑" panose="020B0503020204020204" charset="-122"/>
                    <a:cs typeface="宋体" panose="02010600030101010101" pitchFamily="2" charset="-122"/>
                    <a:sym typeface="Times New Roman" panose="02020603050405020304"/>
                  </a:rPr>
                  <a:t>视频和语音</a:t>
                </a:r>
                <a:endParaRPr lang="en-US" altLang="zh-CN" sz="1400" kern="100" dirty="0">
                  <a:latin typeface="微软雅黑" panose="020B0503020204020204" charset="-122"/>
                  <a:ea typeface="微软雅黑" panose="020B0503020204020204" charset="-122"/>
                  <a:cs typeface="宋体" panose="02010600030101010101" pitchFamily="2" charset="-122"/>
                  <a:sym typeface="Times New Roman" panose="02020603050405020304"/>
                </a:endParaRPr>
              </a:p>
            </p:txBody>
          </p:sp>
          <p:sp>
            <p:nvSpPr>
              <p:cNvPr id="123" name="文本框 79"/>
              <p:cNvSpPr txBox="1"/>
              <p:nvPr/>
            </p:nvSpPr>
            <p:spPr>
              <a:xfrm>
                <a:off x="3388360" y="1222375"/>
                <a:ext cx="829310" cy="561340"/>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1400" kern="100" dirty="0" err="1">
                    <a:latin typeface="微软雅黑" panose="020B0503020204020204" charset="-122"/>
                    <a:ea typeface="微软雅黑" panose="020B0503020204020204" charset="-122"/>
                    <a:cs typeface="宋体" panose="02010600030101010101" pitchFamily="2" charset="-122"/>
                    <a:sym typeface="Times New Roman" panose="02020603050405020304"/>
                  </a:rPr>
                  <a:t>视频和语音</a:t>
                </a:r>
                <a:endParaRPr lang="en-US" altLang="zh-CN" sz="1400" kern="100" dirty="0">
                  <a:latin typeface="微软雅黑" panose="020B0503020204020204" charset="-122"/>
                  <a:ea typeface="微软雅黑" panose="020B0503020204020204" charset="-122"/>
                  <a:cs typeface="宋体" panose="02010600030101010101" pitchFamily="2" charset="-122"/>
                  <a:sym typeface="Times New Roman" panose="02020603050405020304"/>
                </a:endParaRPr>
              </a:p>
            </p:txBody>
          </p:sp>
          <p:sp>
            <p:nvSpPr>
              <p:cNvPr id="124" name="文本框 81"/>
              <p:cNvSpPr txBox="1"/>
              <p:nvPr/>
            </p:nvSpPr>
            <p:spPr>
              <a:xfrm>
                <a:off x="1554480" y="701675"/>
                <a:ext cx="669290" cy="283210"/>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1400" kern="100">
                    <a:latin typeface="微软雅黑" panose="020B0503020204020204" charset="-122"/>
                    <a:ea typeface="微软雅黑" panose="020B0503020204020204" charset="-122"/>
                    <a:cs typeface="宋体" panose="02010600030101010101" pitchFamily="2" charset="-122"/>
                    <a:sym typeface="Times New Roman" panose="02020603050405020304"/>
                  </a:rPr>
                  <a:t>数据</a:t>
                </a:r>
              </a:p>
            </p:txBody>
          </p:sp>
        </p:grpSp>
        <p:cxnSp>
          <p:nvCxnSpPr>
            <p:cNvPr id="7" name="直接箭头连接符 60"/>
            <p:cNvCxnSpPr/>
            <p:nvPr/>
          </p:nvCxnSpPr>
          <p:spPr>
            <a:xfrm>
              <a:off x="8560" y="5627"/>
              <a:ext cx="1248" cy="567"/>
            </a:xfrm>
            <a:prstGeom prst="straightConnector1">
              <a:avLst/>
            </a:prstGeom>
            <a:ln w="12700">
              <a:solidFill>
                <a:schemeClr val="tx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042978" y="1088740"/>
            <a:ext cx="3852428" cy="1188132"/>
          </a:xfrm>
          <a:prstGeom prst="rect">
            <a:avLst/>
          </a:prstGeom>
        </p:spPr>
        <p:txBody>
          <a:bodyPr vert="horz" anchor="b">
            <a:normAutofit fontScale="97500"/>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algn="ctr">
              <a:lnSpc>
                <a:spcPct val="150000"/>
              </a:lnSpc>
              <a:defRPr/>
            </a:pPr>
            <a:r>
              <a:rPr lang="zh-CN" altLang="en-US" sz="4400" dirty="0">
                <a:solidFill>
                  <a:srgbClr val="C00000"/>
                </a:solidFill>
                <a:latin typeface="微软雅黑" panose="020B0503020204020204" charset="-122"/>
                <a:ea typeface="微软雅黑" panose="020B0503020204020204" charset="-122"/>
              </a:rPr>
              <a:t>问题和讨论</a:t>
            </a:r>
          </a:p>
        </p:txBody>
      </p:sp>
      <p:pic>
        <p:nvPicPr>
          <p:cNvPr id="6" name="图片 5"/>
          <p:cNvPicPr>
            <a:picLocks noChangeAspect="1"/>
          </p:cNvPicPr>
          <p:nvPr/>
        </p:nvPicPr>
        <p:blipFill>
          <a:blip r:embed="rId2"/>
          <a:stretch>
            <a:fillRect/>
          </a:stretch>
        </p:blipFill>
        <p:spPr>
          <a:xfrm>
            <a:off x="4547034" y="2780928"/>
            <a:ext cx="2340260" cy="2585042"/>
          </a:xfrm>
          <a:prstGeom prst="rect">
            <a:avLst/>
          </a:prstGeom>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示例：空巢老人看护软件的利益相关方</a:t>
            </a:r>
          </a:p>
        </p:txBody>
      </p:sp>
      <p:sp>
        <p:nvSpPr>
          <p:cNvPr id="3" name="内容占位符 2"/>
          <p:cNvSpPr>
            <a:spLocks noGrp="1"/>
          </p:cNvSpPr>
          <p:nvPr>
            <p:ph idx="1"/>
          </p:nvPr>
        </p:nvSpPr>
        <p:spPr/>
        <p:txBody>
          <a:bodyPr/>
          <a:lstStyle/>
          <a:p>
            <a:r>
              <a:rPr lang="zh-CN" altLang="en-US" dirty="0">
                <a:solidFill>
                  <a:srgbClr val="C00000"/>
                </a:solidFill>
              </a:rPr>
              <a:t>用户</a:t>
            </a:r>
            <a:endParaRPr lang="en-US" altLang="zh-CN" dirty="0">
              <a:solidFill>
                <a:srgbClr val="C00000"/>
              </a:solidFill>
            </a:endParaRPr>
          </a:p>
          <a:p>
            <a:pPr lvl="1"/>
            <a:r>
              <a:rPr lang="zh-CN" altLang="en-US" dirty="0"/>
              <a:t>老人</a:t>
            </a:r>
            <a:endParaRPr lang="en-US" altLang="zh-CN" dirty="0"/>
          </a:p>
          <a:p>
            <a:pPr lvl="1"/>
            <a:r>
              <a:rPr lang="zh-CN" altLang="en-US" dirty="0"/>
              <a:t>家属</a:t>
            </a:r>
            <a:endParaRPr lang="en-US" altLang="zh-CN" dirty="0"/>
          </a:p>
          <a:p>
            <a:pPr lvl="1"/>
            <a:r>
              <a:rPr lang="zh-CN" altLang="en-US" dirty="0"/>
              <a:t>医生</a:t>
            </a:r>
            <a:endParaRPr lang="en-US" altLang="zh-CN" dirty="0"/>
          </a:p>
          <a:p>
            <a:r>
              <a:rPr lang="zh-CN" altLang="en-US" dirty="0">
                <a:solidFill>
                  <a:srgbClr val="C00000"/>
                </a:solidFill>
              </a:rPr>
              <a:t>客户</a:t>
            </a:r>
            <a:endParaRPr lang="en-US" altLang="zh-CN" dirty="0">
              <a:solidFill>
                <a:srgbClr val="C00000"/>
              </a:solidFill>
            </a:endParaRPr>
          </a:p>
          <a:p>
            <a:pPr lvl="1"/>
            <a:r>
              <a:rPr lang="zh-CN" altLang="en-US" dirty="0"/>
              <a:t>投资方</a:t>
            </a:r>
            <a:endParaRPr lang="en-US" altLang="zh-CN" dirty="0"/>
          </a:p>
          <a:p>
            <a:r>
              <a:rPr lang="zh-CN" altLang="en-US" dirty="0">
                <a:solidFill>
                  <a:srgbClr val="C00000"/>
                </a:solidFill>
              </a:rPr>
              <a:t>系统</a:t>
            </a:r>
            <a:endParaRPr lang="en-US" altLang="zh-CN" dirty="0">
              <a:solidFill>
                <a:srgbClr val="C00000"/>
              </a:solidFill>
            </a:endParaRPr>
          </a:p>
          <a:p>
            <a:pPr lvl="1"/>
            <a:r>
              <a:rPr lang="zh-CN" altLang="en-US" dirty="0"/>
              <a:t>机器人</a:t>
            </a:r>
            <a:endParaRPr lang="en-US" altLang="zh-CN" dirty="0"/>
          </a:p>
        </p:txBody>
      </p:sp>
      <p:grpSp>
        <p:nvGrpSpPr>
          <p:cNvPr id="24" name="组合 23"/>
          <p:cNvGrpSpPr/>
          <p:nvPr/>
        </p:nvGrpSpPr>
        <p:grpSpPr>
          <a:xfrm>
            <a:off x="4443956" y="2132856"/>
            <a:ext cx="7200800" cy="2898992"/>
            <a:chOff x="4443956" y="2132856"/>
            <a:chExt cx="7200800" cy="2898992"/>
          </a:xfrm>
        </p:grpSpPr>
        <p:grpSp>
          <p:nvGrpSpPr>
            <p:cNvPr id="4" name="组合 3"/>
            <p:cNvGrpSpPr/>
            <p:nvPr/>
          </p:nvGrpSpPr>
          <p:grpSpPr>
            <a:xfrm>
              <a:off x="4443956" y="2259540"/>
              <a:ext cx="7200800" cy="2772308"/>
              <a:chOff x="2949" y="3918"/>
              <a:chExt cx="8404" cy="2964"/>
            </a:xfrm>
          </p:grpSpPr>
          <p:grpSp>
            <p:nvGrpSpPr>
              <p:cNvPr id="5" name="画布 99"/>
              <p:cNvGrpSpPr/>
              <p:nvPr/>
            </p:nvGrpSpPr>
            <p:grpSpPr>
              <a:xfrm>
                <a:off x="2949" y="3918"/>
                <a:ext cx="8404" cy="2964"/>
                <a:chOff x="-62230" y="0"/>
                <a:chExt cx="5336540" cy="1882140"/>
              </a:xfrm>
            </p:grpSpPr>
            <p:sp>
              <p:nvSpPr>
                <p:cNvPr id="7" name="画布 99"/>
                <p:cNvSpPr/>
                <p:nvPr/>
              </p:nvSpPr>
              <p:spPr>
                <a:xfrm>
                  <a:off x="0" y="0"/>
                  <a:ext cx="5274310" cy="1882140"/>
                </a:xfrm>
              </p:spPr>
            </p:sp>
            <p:pic>
              <p:nvPicPr>
                <p:cNvPr id="8" name="图片 2" descr="IMG_256"/>
                <p:cNvPicPr>
                  <a:picLocks noChangeAspect="1"/>
                </p:cNvPicPr>
                <p:nvPr/>
              </p:nvPicPr>
              <p:blipFill>
                <a:blip r:embed="rId2"/>
                <a:stretch>
                  <a:fillRect/>
                </a:stretch>
              </p:blipFill>
              <p:spPr>
                <a:xfrm>
                  <a:off x="1087755" y="741680"/>
                  <a:ext cx="537845" cy="619760"/>
                </a:xfrm>
                <a:prstGeom prst="rect">
                  <a:avLst/>
                </a:prstGeom>
                <a:noFill/>
                <a:ln w="9525">
                  <a:noFill/>
                </a:ln>
              </p:spPr>
            </p:pic>
            <p:sp>
              <p:nvSpPr>
                <p:cNvPr id="9" name="云形 50"/>
                <p:cNvSpPr/>
                <p:nvPr/>
              </p:nvSpPr>
              <p:spPr>
                <a:xfrm>
                  <a:off x="2087880" y="685800"/>
                  <a:ext cx="1404620" cy="725805"/>
                </a:xfrm>
                <a:prstGeom prst="cloud">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kern="100" dirty="0" err="1">
                      <a:latin typeface="微软雅黑" panose="020B0503020204020204" charset="-122"/>
                      <a:ea typeface="微软雅黑" panose="020B0503020204020204" charset="-122"/>
                      <a:cs typeface="宋体" panose="02010600030101010101" pitchFamily="2" charset="-122"/>
                      <a:sym typeface="Times New Roman" panose="02020603050405020304"/>
                    </a:rPr>
                    <a:t>移动互联网</a:t>
                  </a:r>
                  <a:endParaRPr lang="en-US" altLang="zh-CN" sz="2000" kern="100" dirty="0">
                    <a:latin typeface="微软雅黑" panose="020B0503020204020204" charset="-122"/>
                    <a:ea typeface="微软雅黑" panose="020B0503020204020204" charset="-122"/>
                    <a:cs typeface="宋体" panose="02010600030101010101" pitchFamily="2" charset="-122"/>
                    <a:sym typeface="Times New Roman" panose="02020603050405020304"/>
                  </a:endParaRPr>
                </a:p>
              </p:txBody>
            </p:sp>
            <p:pic>
              <p:nvPicPr>
                <p:cNvPr id="10" name="图片 7"/>
                <p:cNvPicPr>
                  <a:picLocks noChangeAspect="1"/>
                </p:cNvPicPr>
                <p:nvPr/>
              </p:nvPicPr>
              <p:blipFill>
                <a:blip r:embed="rId3"/>
                <a:stretch>
                  <a:fillRect/>
                </a:stretch>
              </p:blipFill>
              <p:spPr>
                <a:xfrm flipH="1">
                  <a:off x="4591685" y="1010920"/>
                  <a:ext cx="449580" cy="787400"/>
                </a:xfrm>
                <a:prstGeom prst="rect">
                  <a:avLst/>
                </a:prstGeom>
                <a:noFill/>
                <a:ln w="9525">
                  <a:noFill/>
                </a:ln>
              </p:spPr>
            </p:pic>
            <p:pic>
              <p:nvPicPr>
                <p:cNvPr id="11" name="图片 8"/>
                <p:cNvPicPr>
                  <a:picLocks noChangeAspect="1"/>
                </p:cNvPicPr>
                <p:nvPr/>
              </p:nvPicPr>
              <p:blipFill>
                <a:blip r:embed="rId4"/>
                <a:stretch>
                  <a:fillRect/>
                </a:stretch>
              </p:blipFill>
              <p:spPr>
                <a:xfrm>
                  <a:off x="4575810" y="69850"/>
                  <a:ext cx="532130" cy="679450"/>
                </a:xfrm>
                <a:prstGeom prst="rect">
                  <a:avLst/>
                </a:prstGeom>
                <a:noFill/>
                <a:ln w="9525">
                  <a:noFill/>
                </a:ln>
              </p:spPr>
            </p:pic>
            <p:cxnSp>
              <p:nvCxnSpPr>
                <p:cNvPr id="12" name="直接箭头连接符 57"/>
                <p:cNvCxnSpPr/>
                <p:nvPr/>
              </p:nvCxnSpPr>
              <p:spPr>
                <a:xfrm>
                  <a:off x="617855" y="1054100"/>
                  <a:ext cx="473710" cy="635"/>
                </a:xfrm>
                <a:prstGeom prst="straightConnector1">
                  <a:avLst/>
                </a:prstGeom>
                <a:ln w="25400">
                  <a:solidFill>
                    <a:schemeClr val="tx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pic>
              <p:nvPicPr>
                <p:cNvPr id="13" name="图片 9"/>
                <p:cNvPicPr>
                  <a:picLocks noChangeAspect="1"/>
                </p:cNvPicPr>
                <p:nvPr/>
              </p:nvPicPr>
              <p:blipFill>
                <a:blip r:embed="rId5"/>
                <a:stretch>
                  <a:fillRect/>
                </a:stretch>
              </p:blipFill>
              <p:spPr>
                <a:xfrm>
                  <a:off x="-62230" y="726440"/>
                  <a:ext cx="617855" cy="685165"/>
                </a:xfrm>
                <a:prstGeom prst="rect">
                  <a:avLst/>
                </a:prstGeom>
                <a:noFill/>
                <a:ln w="9525">
                  <a:noFill/>
                </a:ln>
              </p:spPr>
            </p:pic>
            <p:cxnSp>
              <p:nvCxnSpPr>
                <p:cNvPr id="14" name="直接箭头连接符 59"/>
                <p:cNvCxnSpPr/>
                <p:nvPr/>
              </p:nvCxnSpPr>
              <p:spPr>
                <a:xfrm>
                  <a:off x="1602105" y="1047115"/>
                  <a:ext cx="473710" cy="635"/>
                </a:xfrm>
                <a:prstGeom prst="straightConnector1">
                  <a:avLst/>
                </a:prstGeom>
                <a:ln w="25400">
                  <a:solidFill>
                    <a:schemeClr val="tx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60"/>
                <p:cNvCxnSpPr/>
                <p:nvPr/>
              </p:nvCxnSpPr>
              <p:spPr>
                <a:xfrm flipV="1">
                  <a:off x="3485515" y="466725"/>
                  <a:ext cx="1048385" cy="540385"/>
                </a:xfrm>
                <a:prstGeom prst="straightConnector1">
                  <a:avLst/>
                </a:prstGeom>
                <a:ln w="25400">
                  <a:solidFill>
                    <a:schemeClr val="tx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pic>
              <p:nvPicPr>
                <p:cNvPr id="16" name="图片 11"/>
                <p:cNvPicPr>
                  <a:picLocks noChangeAspect="1"/>
                </p:cNvPicPr>
                <p:nvPr/>
              </p:nvPicPr>
              <p:blipFill>
                <a:blip r:embed="rId6"/>
                <a:stretch>
                  <a:fillRect/>
                </a:stretch>
              </p:blipFill>
              <p:spPr>
                <a:xfrm>
                  <a:off x="4268470" y="105410"/>
                  <a:ext cx="347345" cy="286385"/>
                </a:xfrm>
                <a:prstGeom prst="rect">
                  <a:avLst/>
                </a:prstGeom>
                <a:noFill/>
                <a:ln w="9525">
                  <a:noFill/>
                </a:ln>
              </p:spPr>
            </p:pic>
            <p:pic>
              <p:nvPicPr>
                <p:cNvPr id="17" name="图片 11"/>
                <p:cNvPicPr>
                  <a:picLocks noChangeAspect="1"/>
                </p:cNvPicPr>
                <p:nvPr/>
              </p:nvPicPr>
              <p:blipFill>
                <a:blip r:embed="rId6"/>
                <a:stretch>
                  <a:fillRect/>
                </a:stretch>
              </p:blipFill>
              <p:spPr>
                <a:xfrm>
                  <a:off x="4218305" y="1497330"/>
                  <a:ext cx="347345" cy="286385"/>
                </a:xfrm>
                <a:prstGeom prst="rect">
                  <a:avLst/>
                </a:prstGeom>
                <a:noFill/>
                <a:ln w="9525">
                  <a:noFill/>
                </a:ln>
              </p:spPr>
            </p:pic>
            <p:sp>
              <p:nvSpPr>
                <p:cNvPr id="18" name="文本框 69"/>
                <p:cNvSpPr txBox="1"/>
                <p:nvPr/>
              </p:nvSpPr>
              <p:spPr>
                <a:xfrm>
                  <a:off x="301066" y="265038"/>
                  <a:ext cx="1109269" cy="461010"/>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2000" kern="100" dirty="0" err="1">
                      <a:latin typeface="微软雅黑" panose="020B0503020204020204" charset="-122"/>
                      <a:ea typeface="微软雅黑" panose="020B0503020204020204" charset="-122"/>
                      <a:cs typeface="宋体" panose="02010600030101010101" pitchFamily="2" charset="-122"/>
                      <a:sym typeface="Times New Roman" panose="02020603050405020304"/>
                    </a:rPr>
                    <a:t>语音和视频交互</a:t>
                  </a:r>
                  <a:endParaRPr lang="en-US" altLang="zh-CN" sz="2000" kern="100" dirty="0">
                    <a:latin typeface="微软雅黑" panose="020B0503020204020204" charset="-122"/>
                    <a:ea typeface="微软雅黑" panose="020B0503020204020204" charset="-122"/>
                    <a:cs typeface="宋体" panose="02010600030101010101" pitchFamily="2" charset="-122"/>
                    <a:sym typeface="Times New Roman" panose="02020603050405020304"/>
                  </a:endParaRPr>
                </a:p>
              </p:txBody>
            </p:sp>
            <p:sp>
              <p:nvSpPr>
                <p:cNvPr id="19" name="文本框 71"/>
                <p:cNvSpPr txBox="1"/>
                <p:nvPr/>
              </p:nvSpPr>
              <p:spPr>
                <a:xfrm>
                  <a:off x="556260" y="1222375"/>
                  <a:ext cx="601345" cy="280035"/>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2000" kern="100" dirty="0" err="1">
                      <a:latin typeface="微软雅黑" panose="020B0503020204020204" charset="-122"/>
                      <a:ea typeface="微软雅黑" panose="020B0503020204020204" charset="-122"/>
                      <a:cs typeface="宋体" panose="02010600030101010101" pitchFamily="2" charset="-122"/>
                      <a:sym typeface="Times New Roman" panose="02020603050405020304"/>
                    </a:rPr>
                    <a:t>监视</a:t>
                  </a:r>
                  <a:endParaRPr lang="en-US" altLang="zh-CN" sz="2000" kern="100" dirty="0">
                    <a:latin typeface="微软雅黑" panose="020B0503020204020204" charset="-122"/>
                    <a:ea typeface="微软雅黑" panose="020B0503020204020204" charset="-122"/>
                    <a:cs typeface="宋体" panose="02010600030101010101" pitchFamily="2" charset="-122"/>
                    <a:sym typeface="Times New Roman" panose="02020603050405020304"/>
                  </a:endParaRPr>
                </a:p>
              </p:txBody>
            </p:sp>
            <p:sp>
              <p:nvSpPr>
                <p:cNvPr id="20" name="文本框 72"/>
                <p:cNvSpPr txBox="1"/>
                <p:nvPr/>
              </p:nvSpPr>
              <p:spPr>
                <a:xfrm>
                  <a:off x="3388360" y="287020"/>
                  <a:ext cx="781685" cy="462280"/>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2000" kern="100" dirty="0" err="1">
                      <a:latin typeface="微软雅黑" panose="020B0503020204020204" charset="-122"/>
                      <a:ea typeface="微软雅黑" panose="020B0503020204020204" charset="-122"/>
                      <a:cs typeface="宋体" panose="02010600030101010101" pitchFamily="2" charset="-122"/>
                      <a:sym typeface="Times New Roman" panose="02020603050405020304"/>
                    </a:rPr>
                    <a:t>视频和语音</a:t>
                  </a:r>
                  <a:endParaRPr lang="en-US" altLang="zh-CN" sz="2000" kern="100" dirty="0">
                    <a:latin typeface="微软雅黑" panose="020B0503020204020204" charset="-122"/>
                    <a:ea typeface="微软雅黑" panose="020B0503020204020204" charset="-122"/>
                    <a:cs typeface="宋体" panose="02010600030101010101" pitchFamily="2" charset="-122"/>
                    <a:sym typeface="Times New Roman" panose="02020603050405020304"/>
                  </a:endParaRPr>
                </a:p>
              </p:txBody>
            </p:sp>
            <p:sp>
              <p:nvSpPr>
                <p:cNvPr id="21" name="文本框 79"/>
                <p:cNvSpPr txBox="1"/>
                <p:nvPr/>
              </p:nvSpPr>
              <p:spPr>
                <a:xfrm>
                  <a:off x="3272896" y="1285943"/>
                  <a:ext cx="829310" cy="561340"/>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2000" kern="100" dirty="0" err="1">
                      <a:latin typeface="微软雅黑" panose="020B0503020204020204" charset="-122"/>
                      <a:ea typeface="微软雅黑" panose="020B0503020204020204" charset="-122"/>
                      <a:cs typeface="宋体" panose="02010600030101010101" pitchFamily="2" charset="-122"/>
                      <a:sym typeface="Times New Roman" panose="02020603050405020304"/>
                    </a:rPr>
                    <a:t>视频和语音</a:t>
                  </a:r>
                  <a:endParaRPr lang="en-US" altLang="zh-CN" sz="2000" kern="100" dirty="0">
                    <a:latin typeface="微软雅黑" panose="020B0503020204020204" charset="-122"/>
                    <a:ea typeface="微软雅黑" panose="020B0503020204020204" charset="-122"/>
                    <a:cs typeface="宋体" panose="02010600030101010101" pitchFamily="2" charset="-122"/>
                    <a:sym typeface="Times New Roman" panose="02020603050405020304"/>
                  </a:endParaRPr>
                </a:p>
              </p:txBody>
            </p:sp>
            <p:sp>
              <p:nvSpPr>
                <p:cNvPr id="22" name="文本框 81"/>
                <p:cNvSpPr txBox="1"/>
                <p:nvPr/>
              </p:nvSpPr>
              <p:spPr>
                <a:xfrm>
                  <a:off x="1554480" y="701675"/>
                  <a:ext cx="669290" cy="283210"/>
                </a:xfrm>
                <a:prstGeom prst="rect">
                  <a:avLst/>
                </a:prstGeom>
                <a:no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r>
                    <a:rPr lang="en-US" altLang="zh-CN" sz="2000" kern="100">
                      <a:latin typeface="微软雅黑" panose="020B0503020204020204" charset="-122"/>
                      <a:ea typeface="微软雅黑" panose="020B0503020204020204" charset="-122"/>
                      <a:cs typeface="宋体" panose="02010600030101010101" pitchFamily="2" charset="-122"/>
                      <a:sym typeface="Times New Roman" panose="02020603050405020304"/>
                    </a:rPr>
                    <a:t>数据</a:t>
                  </a:r>
                </a:p>
              </p:txBody>
            </p:sp>
          </p:grpSp>
          <p:cxnSp>
            <p:nvCxnSpPr>
              <p:cNvPr id="6" name="直接箭头连接符 60"/>
              <p:cNvCxnSpPr/>
              <p:nvPr/>
            </p:nvCxnSpPr>
            <p:spPr>
              <a:xfrm>
                <a:off x="8560" y="5627"/>
                <a:ext cx="1248" cy="567"/>
              </a:xfrm>
              <a:prstGeom prst="straightConnector1">
                <a:avLst/>
              </a:prstGeom>
              <a:ln w="25400">
                <a:solidFill>
                  <a:schemeClr val="tx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4443956" y="2132856"/>
              <a:ext cx="7200800" cy="284764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5781"/>
            <a:ext cx="10909212" cy="707886"/>
          </a:xfrm>
        </p:spPr>
        <p:txBody>
          <a:bodyPr/>
          <a:lstStyle/>
          <a:p>
            <a:r>
              <a:rPr lang="zh-CN" altLang="en-US" dirty="0"/>
              <a:t>软件需求及其利益相关方</a:t>
            </a:r>
          </a:p>
        </p:txBody>
      </p:sp>
      <p:grpSp>
        <p:nvGrpSpPr>
          <p:cNvPr id="4" name="画布 7"/>
          <p:cNvGrpSpPr/>
          <p:nvPr/>
        </p:nvGrpSpPr>
        <p:grpSpPr>
          <a:xfrm>
            <a:off x="640600" y="1160748"/>
            <a:ext cx="10909212" cy="4176464"/>
            <a:chOff x="0" y="0"/>
            <a:chExt cx="5274310" cy="1238250"/>
          </a:xfrm>
        </p:grpSpPr>
        <p:sp>
          <p:nvSpPr>
            <p:cNvPr id="5" name="矩形 4"/>
            <p:cNvSpPr/>
            <p:nvPr/>
          </p:nvSpPr>
          <p:spPr>
            <a:xfrm>
              <a:off x="0" y="0"/>
              <a:ext cx="5274310" cy="1238250"/>
            </a:xfrm>
            <a:prstGeom prst="rect">
              <a:avLst/>
            </a:prstGeom>
            <a:solidFill>
              <a:prstClr val="white"/>
            </a:solidFill>
          </p:spPr>
          <p:txBody>
            <a:bodyPr/>
            <a:lstStyle/>
            <a:p>
              <a:endParaRPr lang="zh-CN" altLang="en-US" dirty="0"/>
            </a:p>
          </p:txBody>
        </p:sp>
        <p:sp>
          <p:nvSpPr>
            <p:cNvPr id="6" name="椭圆 5"/>
            <p:cNvSpPr/>
            <p:nvPr/>
          </p:nvSpPr>
          <p:spPr>
            <a:xfrm>
              <a:off x="2070100" y="336550"/>
              <a:ext cx="1225550" cy="561975"/>
            </a:xfrm>
            <a:prstGeom prst="ellipse">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en-US" sz="900" kern="100">
                  <a:effectLst/>
                  <a:latin typeface="宋体" panose="02010600030101010101" pitchFamily="2" charset="-122"/>
                  <a:ea typeface="等线" panose="02010600030101010101" pitchFamily="2" charset="-122"/>
                  <a:cs typeface="Times New Roman" panose="02020603050405020304" pitchFamily="18" charset="0"/>
                </a:rPr>
                <a:t> </a:t>
              </a:r>
              <a:endParaRPr lang="zh-CN" sz="1050" kern="100">
                <a:effectLst/>
                <a:ea typeface="等线" panose="02010600030101010101" pitchFamily="2" charset="-122"/>
                <a:cs typeface="Times New Roman" panose="02020603050405020304" pitchFamily="18" charset="0"/>
              </a:endParaRPr>
            </a:p>
          </p:txBody>
        </p:sp>
        <p:sp>
          <p:nvSpPr>
            <p:cNvPr id="7" name="流程图: 过程 6"/>
            <p:cNvSpPr/>
            <p:nvPr/>
          </p:nvSpPr>
          <p:spPr>
            <a:xfrm>
              <a:off x="352424" y="50800"/>
              <a:ext cx="841375" cy="368049"/>
            </a:xfrm>
            <a:prstGeom prst="flowChartProcess">
              <a:avLst/>
            </a:prstGeom>
            <a:noFill/>
            <a:ln w="254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pPr>
              <a:r>
                <a:rPr lang="zh-CN" altLang="en-US" kern="100">
                  <a:latin typeface="+mn-ea"/>
                  <a:cs typeface="Times New Roman" panose="02020603050405020304" pitchFamily="18" charset="0"/>
                </a:rPr>
                <a:t>用户</a:t>
              </a:r>
            </a:p>
          </p:txBody>
        </p:sp>
        <p:sp>
          <p:nvSpPr>
            <p:cNvPr id="8" name="流程图: 过程 7"/>
            <p:cNvSpPr/>
            <p:nvPr/>
          </p:nvSpPr>
          <p:spPr>
            <a:xfrm>
              <a:off x="376850" y="837225"/>
              <a:ext cx="841375" cy="368049"/>
            </a:xfrm>
            <a:prstGeom prst="flowChartProcess">
              <a:avLst/>
            </a:prstGeom>
            <a:noFill/>
            <a:ln w="254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pPr>
              <a:r>
                <a:rPr lang="zh-CN" altLang="en-US" kern="100">
                  <a:latin typeface="+mn-ea"/>
                  <a:cs typeface="Times New Roman" panose="02020603050405020304" pitchFamily="18" charset="0"/>
                </a:rPr>
                <a:t>客户</a:t>
              </a:r>
            </a:p>
          </p:txBody>
        </p:sp>
        <p:sp>
          <p:nvSpPr>
            <p:cNvPr id="9" name="流程图: 过程 8"/>
            <p:cNvSpPr/>
            <p:nvPr/>
          </p:nvSpPr>
          <p:spPr>
            <a:xfrm>
              <a:off x="4028517" y="50800"/>
              <a:ext cx="1007219" cy="368049"/>
            </a:xfrm>
            <a:prstGeom prst="flowChartProcess">
              <a:avLst/>
            </a:prstGeom>
            <a:noFill/>
            <a:ln w="254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pPr>
              <a:r>
                <a:rPr lang="zh-CN" altLang="en-US" kern="100" dirty="0">
                  <a:latin typeface="+mn-ea"/>
                  <a:cs typeface="Times New Roman" panose="02020603050405020304" pitchFamily="18" charset="0"/>
                </a:rPr>
                <a:t>其他系统</a:t>
              </a:r>
            </a:p>
          </p:txBody>
        </p:sp>
        <p:cxnSp>
          <p:nvCxnSpPr>
            <p:cNvPr id="10" name="直接箭头连接符 9"/>
            <p:cNvCxnSpPr>
              <a:stCxn id="7" idx="3"/>
              <a:endCxn id="6" idx="1"/>
            </p:cNvCxnSpPr>
            <p:nvPr/>
          </p:nvCxnSpPr>
          <p:spPr>
            <a:xfrm>
              <a:off x="1193799" y="234825"/>
              <a:ext cx="1055779" cy="184024"/>
            </a:xfrm>
            <a:prstGeom prst="straightConnector1">
              <a:avLst/>
            </a:prstGeom>
            <a:ln w="254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8" idx="3"/>
              <a:endCxn id="6" idx="3"/>
            </p:cNvCxnSpPr>
            <p:nvPr/>
          </p:nvCxnSpPr>
          <p:spPr>
            <a:xfrm flipV="1">
              <a:off x="1218225" y="816226"/>
              <a:ext cx="1031353" cy="205024"/>
            </a:xfrm>
            <a:prstGeom prst="straightConnector1">
              <a:avLst/>
            </a:prstGeom>
            <a:ln w="254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9" idx="1"/>
              <a:endCxn id="6" idx="7"/>
            </p:cNvCxnSpPr>
            <p:nvPr/>
          </p:nvCxnSpPr>
          <p:spPr>
            <a:xfrm flipH="1">
              <a:off x="3116172" y="234825"/>
              <a:ext cx="912345" cy="184024"/>
            </a:xfrm>
            <a:prstGeom prst="straightConnector1">
              <a:avLst/>
            </a:prstGeom>
            <a:ln w="254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13" name="流程图: 过程 12"/>
            <p:cNvSpPr/>
            <p:nvPr/>
          </p:nvSpPr>
          <p:spPr>
            <a:xfrm>
              <a:off x="4050742" y="824773"/>
              <a:ext cx="1007219" cy="368049"/>
            </a:xfrm>
            <a:prstGeom prst="flowChartProcess">
              <a:avLst/>
            </a:prstGeom>
            <a:noFill/>
            <a:ln w="2540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ts val="1000"/>
                </a:lnSpc>
              </a:pPr>
              <a:r>
                <a:rPr lang="zh-CN" kern="100">
                  <a:effectLst/>
                  <a:latin typeface="+mn-ea"/>
                  <a:cs typeface="Times New Roman" panose="02020603050405020304" pitchFamily="18" charset="0"/>
                </a:rPr>
                <a:t>开发者群体</a:t>
              </a:r>
            </a:p>
          </p:txBody>
        </p:sp>
        <p:sp>
          <p:nvSpPr>
            <p:cNvPr id="14" name="文本框 15"/>
            <p:cNvSpPr txBox="1"/>
            <p:nvPr/>
          </p:nvSpPr>
          <p:spPr>
            <a:xfrm>
              <a:off x="2335757" y="534508"/>
              <a:ext cx="647065" cy="196967"/>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dirty="0">
                  <a:solidFill>
                    <a:srgbClr val="C00000"/>
                  </a:solidFill>
                  <a:effectLst/>
                  <a:latin typeface="+mn-ea"/>
                  <a:ea typeface="+mn-ea"/>
                  <a:cs typeface="Times New Roman" panose="02020603050405020304" pitchFamily="18" charset="0"/>
                </a:rPr>
                <a:t>软件需求</a:t>
              </a:r>
            </a:p>
          </p:txBody>
        </p:sp>
        <p:cxnSp>
          <p:nvCxnSpPr>
            <p:cNvPr id="15" name="直接箭头连接符 14"/>
            <p:cNvCxnSpPr>
              <a:stCxn id="13" idx="1"/>
              <a:endCxn id="6" idx="5"/>
            </p:cNvCxnSpPr>
            <p:nvPr/>
          </p:nvCxnSpPr>
          <p:spPr>
            <a:xfrm flipH="1" flipV="1">
              <a:off x="3116172" y="816226"/>
              <a:ext cx="934570" cy="192572"/>
            </a:xfrm>
            <a:prstGeom prst="straightConnector1">
              <a:avLst/>
            </a:prstGeom>
            <a:ln w="25400">
              <a:solidFill>
                <a:schemeClr val="tx1"/>
              </a:solidFill>
              <a:tailEnd type="arrow" w="sm" len="sm"/>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2754925" y="371724"/>
              <a:ext cx="182506" cy="111984"/>
            </a:xfrm>
            <a:prstGeom prst="ellipse">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7" name="椭圆 16"/>
            <p:cNvSpPr/>
            <p:nvPr/>
          </p:nvSpPr>
          <p:spPr>
            <a:xfrm>
              <a:off x="2440600" y="382224"/>
              <a:ext cx="182506" cy="102585"/>
            </a:xfrm>
            <a:prstGeom prst="ellipse">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8" name="椭圆 17"/>
            <p:cNvSpPr/>
            <p:nvPr/>
          </p:nvSpPr>
          <p:spPr>
            <a:xfrm>
              <a:off x="2158025" y="503850"/>
              <a:ext cx="182506" cy="111984"/>
            </a:xfrm>
            <a:prstGeom prst="ellipse">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椭圆 18"/>
            <p:cNvSpPr/>
            <p:nvPr/>
          </p:nvSpPr>
          <p:spPr>
            <a:xfrm>
              <a:off x="2383450" y="697524"/>
              <a:ext cx="182506" cy="111984"/>
            </a:xfrm>
            <a:prstGeom prst="ellipse">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0" name="椭圆 19"/>
            <p:cNvSpPr/>
            <p:nvPr/>
          </p:nvSpPr>
          <p:spPr>
            <a:xfrm>
              <a:off x="2754925" y="731476"/>
              <a:ext cx="182506" cy="111984"/>
            </a:xfrm>
            <a:prstGeom prst="ellipse">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1" name="椭圆 20"/>
            <p:cNvSpPr/>
            <p:nvPr/>
          </p:nvSpPr>
          <p:spPr>
            <a:xfrm>
              <a:off x="2982822" y="546224"/>
              <a:ext cx="171976" cy="107450"/>
            </a:xfrm>
            <a:prstGeom prst="ellipse">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2" name="文本框 15"/>
            <p:cNvSpPr txBox="1"/>
            <p:nvPr/>
          </p:nvSpPr>
          <p:spPr>
            <a:xfrm>
              <a:off x="2383450" y="910241"/>
              <a:ext cx="707503" cy="182764"/>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软件系统</a:t>
              </a:r>
            </a:p>
          </p:txBody>
        </p:sp>
      </p:grpSp>
      <p:sp>
        <p:nvSpPr>
          <p:cNvPr id="23" name="文本框 15"/>
          <p:cNvSpPr txBox="1"/>
          <p:nvPr/>
        </p:nvSpPr>
        <p:spPr>
          <a:xfrm>
            <a:off x="1406254" y="3085824"/>
            <a:ext cx="1463376" cy="616440"/>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altLang="en-US" kern="100" dirty="0">
                <a:solidFill>
                  <a:srgbClr val="C00000"/>
                </a:solidFill>
                <a:effectLst/>
                <a:latin typeface="+mn-ea"/>
                <a:ea typeface="+mn-ea"/>
                <a:cs typeface="Times New Roman" panose="02020603050405020304" pitchFamily="18" charset="0"/>
              </a:rPr>
              <a:t>利益相关方</a:t>
            </a:r>
            <a:endParaRPr lang="zh-CN" kern="100" dirty="0">
              <a:solidFill>
                <a:srgbClr val="C00000"/>
              </a:solidFill>
              <a:effectLst/>
              <a:latin typeface="+mn-ea"/>
              <a:ea typeface="+mn-ea"/>
              <a:cs typeface="Times New Roman" panose="02020603050405020304" pitchFamily="18" charset="0"/>
            </a:endParaRPr>
          </a:p>
        </p:txBody>
      </p:sp>
      <p:sp>
        <p:nvSpPr>
          <p:cNvPr id="24" name="文本框 15"/>
          <p:cNvSpPr txBox="1"/>
          <p:nvPr/>
        </p:nvSpPr>
        <p:spPr>
          <a:xfrm>
            <a:off x="9264552" y="2987529"/>
            <a:ext cx="1463376" cy="616440"/>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altLang="en-US" kern="100" dirty="0">
                <a:solidFill>
                  <a:srgbClr val="C00000"/>
                </a:solidFill>
                <a:effectLst/>
                <a:latin typeface="+mn-ea"/>
                <a:ea typeface="+mn-ea"/>
                <a:cs typeface="Times New Roman" panose="02020603050405020304" pitchFamily="18" charset="0"/>
              </a:rPr>
              <a:t>利益相关方</a:t>
            </a:r>
            <a:endParaRPr lang="zh-CN" kern="100" dirty="0">
              <a:solidFill>
                <a:srgbClr val="C00000"/>
              </a:solidFill>
              <a:effectLst/>
              <a:latin typeface="+mn-ea"/>
              <a:ea typeface="+mn-ea"/>
              <a:cs typeface="Times New Roman" panose="02020603050405020304" pitchFamily="18" charset="0"/>
            </a:endParaRPr>
          </a:p>
        </p:txBody>
      </p:sp>
      <p:sp>
        <p:nvSpPr>
          <p:cNvPr id="3" name="文本框 2"/>
          <p:cNvSpPr txBox="1"/>
          <p:nvPr/>
        </p:nvSpPr>
        <p:spPr>
          <a:xfrm flipH="1">
            <a:off x="2036167" y="5932430"/>
            <a:ext cx="8307209" cy="523220"/>
          </a:xfrm>
          <a:prstGeom prst="rect">
            <a:avLst/>
          </a:prstGeom>
          <a:noFill/>
        </p:spPr>
        <p:txBody>
          <a:bodyPr wrap="square" rtlCol="0">
            <a:spAutoFit/>
          </a:bodyPr>
          <a:lstStyle/>
          <a:p>
            <a:pPr algn="ctr"/>
            <a:r>
              <a:rPr lang="zh-CN" altLang="en-US" sz="2800" dirty="0">
                <a:solidFill>
                  <a:srgbClr val="C00000"/>
                </a:solidFill>
                <a:latin typeface="+mn-ea"/>
                <a:ea typeface="+mn-ea"/>
              </a:rPr>
              <a:t>软件利益相关方会站在自身的角度对软件提出要求</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4"/>
          <p:cNvSpPr>
            <a:spLocks noGrp="1" noChangeArrowheads="1"/>
          </p:cNvSpPr>
          <p:nvPr>
            <p:ph type="title"/>
          </p:nvPr>
        </p:nvSpPr>
        <p:spPr>
          <a:xfrm>
            <a:off x="550590" y="8620"/>
            <a:ext cx="10909212" cy="707886"/>
          </a:xfrm>
        </p:spPr>
        <p:txBody>
          <a:bodyPr/>
          <a:lstStyle/>
          <a:p>
            <a:r>
              <a:rPr lang="en-US" altLang="zh-CN" dirty="0"/>
              <a:t>1.3 </a:t>
            </a:r>
            <a:r>
              <a:rPr lang="zh-CN" altLang="en-US" dirty="0"/>
              <a:t>何为软件需求</a:t>
            </a:r>
            <a:r>
              <a:rPr lang="en-US" altLang="zh-CN" dirty="0"/>
              <a:t>(Software Requirement)?</a:t>
            </a:r>
          </a:p>
        </p:txBody>
      </p:sp>
      <p:sp>
        <p:nvSpPr>
          <p:cNvPr id="107525" name="Rectangle 5"/>
          <p:cNvSpPr>
            <a:spLocks noGrp="1" noChangeArrowheads="1"/>
          </p:cNvSpPr>
          <p:nvPr>
            <p:ph idx="1"/>
          </p:nvPr>
        </p:nvSpPr>
        <p:spPr>
          <a:xfrm>
            <a:off x="539750" y="1125538"/>
            <a:ext cx="10920052" cy="5040312"/>
          </a:xfrm>
        </p:spPr>
        <p:txBody>
          <a:bodyPr/>
          <a:lstStyle/>
          <a:p>
            <a:r>
              <a:rPr lang="zh-CN" altLang="zh-CN" dirty="0"/>
              <a:t>从软件本身的角度，</a:t>
            </a:r>
            <a:r>
              <a:rPr lang="zh-CN" altLang="zh-CN" dirty="0">
                <a:solidFill>
                  <a:srgbClr val="C00000"/>
                </a:solidFill>
              </a:rPr>
              <a:t>软件需求</a:t>
            </a:r>
            <a:r>
              <a:rPr lang="zh-CN" altLang="zh-CN" dirty="0"/>
              <a:t>是指软件用于解决现实世界问题时所表现出的</a:t>
            </a:r>
            <a:r>
              <a:rPr lang="zh-CN" altLang="zh-CN" dirty="0">
                <a:solidFill>
                  <a:srgbClr val="C00000"/>
                </a:solidFill>
              </a:rPr>
              <a:t>功能和性能等</a:t>
            </a:r>
            <a:r>
              <a:rPr lang="zh-CN" altLang="en-US" dirty="0">
                <a:solidFill>
                  <a:srgbClr val="C00000"/>
                </a:solidFill>
              </a:rPr>
              <a:t>方面的</a:t>
            </a:r>
            <a:r>
              <a:rPr lang="zh-CN" altLang="zh-CN" dirty="0">
                <a:solidFill>
                  <a:srgbClr val="C00000"/>
                </a:solidFill>
              </a:rPr>
              <a:t>要求</a:t>
            </a:r>
            <a:endParaRPr lang="en-US" altLang="zh-CN" dirty="0">
              <a:solidFill>
                <a:srgbClr val="C00000"/>
              </a:solidFill>
            </a:endParaRPr>
          </a:p>
          <a:p>
            <a:endParaRPr lang="en-US" altLang="zh-CN" dirty="0">
              <a:solidFill>
                <a:srgbClr val="C00000"/>
              </a:solidFill>
            </a:endParaRPr>
          </a:p>
          <a:p>
            <a:r>
              <a:rPr lang="zh-CN" altLang="zh-CN" dirty="0"/>
              <a:t>从软件利益相关方的角度，软件需求是指软件系统的</a:t>
            </a:r>
            <a:r>
              <a:rPr lang="zh-CN" altLang="zh-CN" dirty="0">
                <a:solidFill>
                  <a:srgbClr val="C00000"/>
                </a:solidFill>
              </a:rPr>
              <a:t>利益相关方</a:t>
            </a:r>
            <a:r>
              <a:rPr lang="zh-CN" altLang="zh-CN" dirty="0"/>
              <a:t>对软件系统的</a:t>
            </a:r>
            <a:r>
              <a:rPr lang="zh-CN" altLang="zh-CN" dirty="0">
                <a:solidFill>
                  <a:srgbClr val="C00000"/>
                </a:solidFill>
              </a:rPr>
              <a:t>功能和质量</a:t>
            </a:r>
            <a:r>
              <a:rPr lang="zh-CN" altLang="zh-CN" dirty="0"/>
              <a:t>，以及软件运行环境、交付进度等方面提出的</a:t>
            </a:r>
            <a:r>
              <a:rPr lang="zh-CN" altLang="zh-CN" dirty="0">
                <a:solidFill>
                  <a:srgbClr val="C00000"/>
                </a:solidFill>
              </a:rPr>
              <a:t>期望和要求</a:t>
            </a:r>
            <a:endParaRPr lang="en-US" altLang="zh-CN" dirty="0">
              <a:solidFill>
                <a:srgbClr val="C00000"/>
              </a:solidFill>
            </a:endParaRPr>
          </a:p>
          <a:p>
            <a:endParaRPr lang="en-US" altLang="zh-CN" dirty="0">
              <a:solidFill>
                <a:srgbClr val="C00000"/>
              </a:solidFill>
            </a:endParaRPr>
          </a:p>
          <a:p>
            <a:r>
              <a:rPr lang="zh-CN" altLang="zh-CN" dirty="0"/>
              <a:t>软件需求刻画了软件系统能做什么（</a:t>
            </a:r>
            <a:r>
              <a:rPr lang="en-US" altLang="zh-CN" dirty="0">
                <a:solidFill>
                  <a:srgbClr val="C00000"/>
                </a:solidFill>
              </a:rPr>
              <a:t>What</a:t>
            </a:r>
            <a:r>
              <a:rPr lang="en-US" altLang="zh-CN" dirty="0"/>
              <a:t> to do</a:t>
            </a:r>
            <a:r>
              <a:rPr lang="zh-CN" altLang="zh-CN" dirty="0"/>
              <a:t>），应表现出怎样的</a:t>
            </a:r>
            <a:r>
              <a:rPr lang="zh-CN" altLang="zh-CN" dirty="0">
                <a:solidFill>
                  <a:srgbClr val="C00000"/>
                </a:solidFill>
              </a:rPr>
              <a:t>行为</a:t>
            </a:r>
            <a:r>
              <a:rPr lang="zh-CN" altLang="zh-CN" dirty="0"/>
              <a:t>，需满足哪些方面的</a:t>
            </a:r>
            <a:r>
              <a:rPr lang="zh-CN" altLang="zh-CN" dirty="0">
                <a:solidFill>
                  <a:srgbClr val="C00000"/>
                </a:solidFill>
              </a:rPr>
              <a:t>条件和约束</a:t>
            </a:r>
            <a:r>
              <a:rPr lang="zh-CN" altLang="zh-CN" dirty="0"/>
              <a:t>等要求</a:t>
            </a:r>
            <a:endParaRPr lang="en-US" altLang="zh-CN" dirty="0"/>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KSO_WM_DOC_GUID" val="{cb355037-087a-4cdd-a4de-972ce56b9656}"/>
</p:tagLst>
</file>

<file path=ppt/theme/theme1.xml><?xml version="1.0" encoding="utf-8"?>
<a:theme xmlns:a="http://schemas.openxmlformats.org/drawingml/2006/main" name="自定义设计方案">
  <a:themeElements>
    <a:clrScheme name="自定义 16">
      <a:dk1>
        <a:sysClr val="windowText" lastClr="000000"/>
      </a:dk1>
      <a:lt1>
        <a:sysClr val="window" lastClr="FFFFFF"/>
      </a:lt1>
      <a:dk2>
        <a:srgbClr val="1F497D"/>
      </a:dk2>
      <a:lt2>
        <a:srgbClr val="EEECE1"/>
      </a:lt2>
      <a:accent1>
        <a:srgbClr val="000000"/>
      </a:accent1>
      <a:accent2>
        <a:srgbClr val="000000"/>
      </a:accent2>
      <a:accent3>
        <a:srgbClr val="0000FF"/>
      </a:accent3>
      <a:accent4>
        <a:srgbClr val="00B0F0"/>
      </a:accent4>
      <a:accent5>
        <a:srgbClr val="0000BF"/>
      </a:accent5>
      <a:accent6>
        <a:srgbClr val="00B050"/>
      </a:accent6>
      <a:hlink>
        <a:srgbClr val="92D050"/>
      </a:hlink>
      <a:folHlink>
        <a:srgbClr val="FF0000"/>
      </a:folHlink>
    </a:clrScheme>
    <a:fontScheme name="自定义 11">
      <a:majorFont>
        <a:latin typeface="Times New Roman"/>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《卫星导航定位导论》 20100913</Template>
  <TotalTime>1</TotalTime>
  <Words>4336</Words>
  <Application>Microsoft Office PowerPoint</Application>
  <PresentationFormat>自定义</PresentationFormat>
  <Paragraphs>541</Paragraphs>
  <Slides>60</Slides>
  <Notes>5</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60</vt:i4>
      </vt:variant>
    </vt:vector>
  </HeadingPairs>
  <TitlesOfParts>
    <vt:vector size="73" baseType="lpstr">
      <vt:lpstr>等线</vt:lpstr>
      <vt:lpstr>黑体</vt:lpstr>
      <vt:lpstr>宋体</vt:lpstr>
      <vt:lpstr>微软雅黑</vt:lpstr>
      <vt:lpstr>Arial</vt:lpstr>
      <vt:lpstr>Times New Roman</vt:lpstr>
      <vt:lpstr>Verdana</vt:lpstr>
      <vt:lpstr>Wingdings</vt:lpstr>
      <vt:lpstr>自定义设计方案</vt:lpstr>
      <vt:lpstr>Visio</vt:lpstr>
      <vt:lpstr>位图图像</vt:lpstr>
      <vt:lpstr>Clip</vt:lpstr>
      <vt:lpstr>CorelDRAW</vt:lpstr>
      <vt:lpstr>PowerPoint 演示文稿</vt:lpstr>
      <vt:lpstr>内容</vt:lpstr>
      <vt:lpstr>1.1 软件开发的本质（1/2）</vt:lpstr>
      <vt:lpstr>软件开发的本质（2/2）</vt:lpstr>
      <vt:lpstr>1.2 软件系统的利益相关方</vt:lpstr>
      <vt:lpstr>软件案例: 空巢老人看护系统</vt:lpstr>
      <vt:lpstr>示例：空巢老人看护软件的利益相关方</vt:lpstr>
      <vt:lpstr>软件需求及其利益相关方</vt:lpstr>
      <vt:lpstr>1.3 何为软件需求(Software Requirement)?</vt:lpstr>
      <vt:lpstr>软件需求的类别</vt:lpstr>
      <vt:lpstr>示例：空巢老人看护软件的需求</vt:lpstr>
      <vt:lpstr>软件需求的特点（1/2）</vt:lpstr>
      <vt:lpstr>软件需求的特点（2/2）</vt:lpstr>
      <vt:lpstr>软件需求的质量要求（1/2）</vt:lpstr>
      <vt:lpstr>软件需求的质量要求（2/2）</vt:lpstr>
      <vt:lpstr>软件需求的重要性</vt:lpstr>
      <vt:lpstr>思考和讨论</vt:lpstr>
      <vt:lpstr>1.4 何为需求工程？</vt:lpstr>
      <vt:lpstr>需求工程的一般性过程</vt:lpstr>
      <vt:lpstr>需求工程的特点</vt:lpstr>
      <vt:lpstr>需求工程的方法学（1/3）- 抽象</vt:lpstr>
      <vt:lpstr>需求工程的方法学（2/3）- 建模</vt:lpstr>
      <vt:lpstr>需求工程的方法学（3/3）- 分析</vt:lpstr>
      <vt:lpstr>软件需求工程师</vt:lpstr>
      <vt:lpstr>内容</vt:lpstr>
      <vt:lpstr>2.1 基本思想（1/2）</vt:lpstr>
      <vt:lpstr>基本思想（2/2）</vt:lpstr>
      <vt:lpstr>2.2 面向对象的核心概念</vt:lpstr>
      <vt:lpstr>对象(Object)</vt:lpstr>
      <vt:lpstr>类(Class)</vt:lpstr>
      <vt:lpstr>消息(Message)</vt:lpstr>
      <vt:lpstr>继承(Inheritance)</vt:lpstr>
      <vt:lpstr>单重继承和多重继承</vt:lpstr>
      <vt:lpstr>多态(Polymorphism)</vt:lpstr>
      <vt:lpstr>覆盖(Override)</vt:lpstr>
      <vt:lpstr>重载(Overload)</vt:lpstr>
      <vt:lpstr>聚合(Aggregation)和组合(Composition)</vt:lpstr>
      <vt:lpstr>思考和讨论</vt:lpstr>
      <vt:lpstr>基于图的模型表示及优势</vt:lpstr>
      <vt:lpstr>2.3 面向对象建模语言</vt:lpstr>
      <vt:lpstr>示例：面向对象建模语言的使用</vt:lpstr>
      <vt:lpstr>面向对象建模语言的发展历程</vt:lpstr>
      <vt:lpstr>UML: Unified Modeling Language</vt:lpstr>
      <vt:lpstr>UML用途</vt:lpstr>
      <vt:lpstr>多视点建模（1/2）</vt:lpstr>
      <vt:lpstr>多视点建模（2/2）</vt:lpstr>
      <vt:lpstr>UML的视点及图</vt:lpstr>
      <vt:lpstr>2.4 面向对象需求分析步骤</vt:lpstr>
      <vt:lpstr>面向对象需求分析方法的优势和特色</vt:lpstr>
      <vt:lpstr>需求工程的CASE工具</vt:lpstr>
      <vt:lpstr>内容</vt:lpstr>
      <vt:lpstr>3.1 需求工程的输出软件需求制品</vt:lpstr>
      <vt:lpstr>软件需求文档的内容</vt:lpstr>
      <vt:lpstr>3.2 软件需求缺陷</vt:lpstr>
      <vt:lpstr>软件需求确认和验证</vt:lpstr>
      <vt:lpstr>软件需求变更管理</vt:lpstr>
      <vt:lpstr>小结</vt:lpstr>
      <vt:lpstr>综合实践一</vt:lpstr>
      <vt:lpstr>综合实践二</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dc:creator>
  <cp:lastModifiedBy>倪文慧</cp:lastModifiedBy>
  <cp:revision>2569</cp:revision>
  <dcterms:created xsi:type="dcterms:W3CDTF">2113-01-01T00:00:00Z</dcterms:created>
  <dcterms:modified xsi:type="dcterms:W3CDTF">2023-11-24T05:48:08Z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517CC8EDEBFB40E28A5E6B60C65CD102</vt:lpwstr>
  </property>
</Properties>
</file>