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659" r:id="rId2"/>
    <p:sldId id="584" r:id="rId3"/>
    <p:sldId id="585" r:id="rId4"/>
    <p:sldId id="586" r:id="rId5"/>
    <p:sldId id="587" r:id="rId6"/>
    <p:sldId id="660" r:id="rId7"/>
    <p:sldId id="588" r:id="rId8"/>
    <p:sldId id="661" r:id="rId9"/>
    <p:sldId id="662" r:id="rId10"/>
    <p:sldId id="663" r:id="rId11"/>
    <p:sldId id="664" r:id="rId12"/>
    <p:sldId id="594" r:id="rId13"/>
    <p:sldId id="595" r:id="rId14"/>
    <p:sldId id="665" r:id="rId15"/>
    <p:sldId id="666" r:id="rId16"/>
    <p:sldId id="596" r:id="rId17"/>
    <p:sldId id="667" r:id="rId18"/>
    <p:sldId id="668" r:id="rId19"/>
    <p:sldId id="669" r:id="rId20"/>
    <p:sldId id="670" r:id="rId21"/>
    <p:sldId id="599" r:id="rId22"/>
    <p:sldId id="671" r:id="rId23"/>
    <p:sldId id="672" r:id="rId24"/>
    <p:sldId id="673" r:id="rId25"/>
    <p:sldId id="674" r:id="rId26"/>
    <p:sldId id="675" r:id="rId27"/>
    <p:sldId id="600" r:id="rId28"/>
    <p:sldId id="601" r:id="rId29"/>
    <p:sldId id="602" r:id="rId30"/>
    <p:sldId id="603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1" r:id="rId40"/>
    <p:sldId id="622" r:id="rId41"/>
    <p:sldId id="623" r:id="rId42"/>
    <p:sldId id="676" r:id="rId43"/>
    <p:sldId id="677" r:id="rId44"/>
    <p:sldId id="678" r:id="rId45"/>
    <p:sldId id="679" r:id="rId46"/>
    <p:sldId id="624" r:id="rId47"/>
    <p:sldId id="680" r:id="rId48"/>
    <p:sldId id="681" r:id="rId49"/>
    <p:sldId id="682" r:id="rId50"/>
    <p:sldId id="683" r:id="rId51"/>
    <p:sldId id="684" r:id="rId52"/>
    <p:sldId id="687" r:id="rId53"/>
    <p:sldId id="688" r:id="rId54"/>
    <p:sldId id="689" r:id="rId55"/>
    <p:sldId id="690" r:id="rId56"/>
    <p:sldId id="636" r:id="rId57"/>
    <p:sldId id="691" r:id="rId58"/>
    <p:sldId id="692" r:id="rId59"/>
    <p:sldId id="649" r:id="rId60"/>
    <p:sldId id="650" r:id="rId61"/>
    <p:sldId id="651" r:id="rId62"/>
    <p:sldId id="652" r:id="rId63"/>
    <p:sldId id="693" r:id="rId64"/>
    <p:sldId id="653" r:id="rId65"/>
    <p:sldId id="654" r:id="rId66"/>
    <p:sldId id="655" r:id="rId67"/>
    <p:sldId id="656" r:id="rId68"/>
    <p:sldId id="657" r:id="rId69"/>
    <p:sldId id="658" r:id="rId70"/>
    <p:sldId id="694" r:id="rId71"/>
    <p:sldId id="695" r:id="rId72"/>
    <p:sldId id="696" r:id="rId73"/>
    <p:sldId id="697" r:id="rId74"/>
    <p:sldId id="698" r:id="rId75"/>
    <p:sldId id="699" r:id="rId76"/>
    <p:sldId id="305" r:id="rId7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FFFF"/>
    <a:srgbClr val="99FF33"/>
    <a:srgbClr val="CFE5D6"/>
    <a:srgbClr val="C2F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58" autoAdjust="0"/>
    <p:restoredTop sz="93715" autoAdjust="0"/>
  </p:normalViewPr>
  <p:slideViewPr>
    <p:cSldViewPr>
      <p:cViewPr varScale="1">
        <p:scale>
          <a:sx n="61" d="100"/>
          <a:sy n="61" d="100"/>
        </p:scale>
        <p:origin x="8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1686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a.operator@(b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a.operator@(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第</a:t>
            </a:r>
            <a:r>
              <a:rPr lang="en-US" altLang="zh-CN" dirty="0"/>
              <a:t>6</a:t>
            </a:r>
            <a:r>
              <a:rPr lang="zh-CN" altLang="zh-CN" b="1" dirty="0"/>
              <a:t>章</a:t>
            </a:r>
            <a:r>
              <a:rPr lang="en-US" altLang="zh-CN" b="1" dirty="0"/>
              <a:t>  </a:t>
            </a:r>
            <a:r>
              <a:rPr lang="zh-CN" altLang="zh-CN" b="1" dirty="0">
                <a:solidFill>
                  <a:srgbClr val="FF0000"/>
                </a:solidFill>
              </a:rPr>
              <a:t>运算符</a:t>
            </a:r>
            <a:r>
              <a:rPr lang="zh-CN" altLang="zh-CN" b="1" dirty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运算符重载是</a:t>
            </a:r>
            <a:r>
              <a:rPr lang="en-US" altLang="zh-CN" b="1" dirty="0"/>
              <a:t>C++</a:t>
            </a:r>
            <a:r>
              <a:rPr lang="zh-CN" altLang="en-US" b="1" dirty="0"/>
              <a:t>的一项强大功能。通过重载，可以扩展</a:t>
            </a:r>
            <a:r>
              <a:rPr lang="en-US" altLang="zh-CN" b="1" dirty="0"/>
              <a:t>C++</a:t>
            </a:r>
            <a:r>
              <a:rPr lang="zh-CN" altLang="en-US" b="1" dirty="0"/>
              <a:t>运算符的功能，使它们能够操作用户自定义的数据类型，增加程序代码的</a:t>
            </a:r>
            <a:r>
              <a:rPr lang="zh-CN" altLang="en-US" b="1" dirty="0">
                <a:solidFill>
                  <a:srgbClr val="0000CC"/>
                </a:solidFill>
              </a:rPr>
              <a:t>直观性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0000CC"/>
                </a:solidFill>
              </a:rPr>
              <a:t>可读性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zh-CN" dirty="0">
                <a:solidFill>
                  <a:srgbClr val="0000CC"/>
                </a:solidFill>
              </a:rPr>
              <a:t>本章介绍</a:t>
            </a:r>
            <a:r>
              <a:rPr lang="en-US" altLang="zh-CN" dirty="0">
                <a:solidFill>
                  <a:srgbClr val="0000CC"/>
                </a:solidFill>
              </a:rPr>
              <a:t>C++</a:t>
            </a:r>
            <a:r>
              <a:rPr lang="zh-CN" altLang="zh-CN" dirty="0">
                <a:solidFill>
                  <a:srgbClr val="0000CC"/>
                </a:solidFill>
              </a:rPr>
              <a:t>运算符重载的相关内容</a:t>
            </a:r>
            <a:r>
              <a:rPr lang="zh-CN" altLang="en-US" dirty="0"/>
              <a:t>，包括：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以类成员函数、友元和普通函数方式进行运算符重载的方法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/>
              <a:t>输出运算符</a:t>
            </a:r>
            <a:r>
              <a:rPr lang="zh-CN" altLang="en-US" dirty="0"/>
              <a:t>重载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某</a:t>
            </a:r>
            <a:r>
              <a:rPr lang="zh-CN" altLang="zh-CN" dirty="0"/>
              <a:t>些特殊运算符（如</a:t>
            </a:r>
            <a:r>
              <a:rPr lang="en-US" altLang="zh-CN" dirty="0"/>
              <a:t>++</a:t>
            </a:r>
            <a:r>
              <a:rPr lang="zh-CN" altLang="zh-CN" dirty="0"/>
              <a:t>、</a:t>
            </a:r>
            <a:r>
              <a:rPr lang="en-US" altLang="zh-CN" dirty="0"/>
              <a:t>--</a:t>
            </a:r>
            <a:r>
              <a:rPr lang="zh-CN" altLang="zh-CN" dirty="0"/>
              <a:t>、</a:t>
            </a:r>
            <a:r>
              <a:rPr lang="en-US" altLang="zh-CN" dirty="0"/>
              <a:t>[]</a:t>
            </a:r>
            <a:r>
              <a:rPr lang="zh-CN" altLang="zh-CN" dirty="0"/>
              <a:t>、（）等）重载。</a:t>
            </a:r>
            <a:endParaRPr lang="zh-CN" altLang="en-US" b="1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54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zh-CN" sz="2800" dirty="0">
                <a:solidFill>
                  <a:srgbClr val="FF0000"/>
                </a:solidFill>
              </a:rPr>
              <a:t>友元或普通函数重载运算符</a:t>
            </a:r>
          </a:p>
          <a:p>
            <a:r>
              <a:rPr lang="zh-CN" altLang="zh-CN" sz="2400" dirty="0"/>
              <a:t>重载</a:t>
            </a:r>
            <a:r>
              <a:rPr lang="zh-CN" altLang="en-US" sz="2400" dirty="0"/>
              <a:t>为</a:t>
            </a:r>
            <a:r>
              <a:rPr lang="zh-CN" altLang="zh-CN" sz="2400" dirty="0"/>
              <a:t>普通函数或类的友元，参数个数就与运算符实际参数个数相同。形式如下：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class Complex{</a:t>
            </a:r>
            <a:endParaRPr lang="zh-CN" altLang="zh-CN" sz="2000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</a:t>
            </a:r>
            <a:r>
              <a:rPr lang="zh-CN" altLang="zh-CN" sz="2000" dirty="0">
                <a:solidFill>
                  <a:srgbClr val="0000CC"/>
                </a:solidFill>
              </a:rPr>
              <a:t>……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	   friend Complex operator+(Complex </a:t>
            </a:r>
            <a:r>
              <a:rPr lang="en-US" altLang="zh-CN" sz="2000" dirty="0" err="1">
                <a:solidFill>
                  <a:srgbClr val="0000CC"/>
                </a:solidFill>
              </a:rPr>
              <a:t>a,Complex</a:t>
            </a:r>
            <a:r>
              <a:rPr lang="en-US" altLang="zh-CN" sz="2000" dirty="0">
                <a:solidFill>
                  <a:srgbClr val="0000CC"/>
                </a:solidFill>
              </a:rPr>
              <a:t> b);	</a:t>
            </a:r>
            <a:endParaRPr lang="zh-CN" altLang="zh-CN" sz="2000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};</a:t>
            </a:r>
            <a:endParaRPr lang="zh-CN" altLang="zh-CN" sz="2000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Complex  operator+(Complex </a:t>
            </a:r>
            <a:r>
              <a:rPr lang="en-US" altLang="zh-CN" sz="2000" dirty="0" err="1">
                <a:solidFill>
                  <a:srgbClr val="0000CC"/>
                </a:solidFill>
              </a:rPr>
              <a:t>a,Complex</a:t>
            </a:r>
            <a:r>
              <a:rPr lang="en-US" altLang="zh-CN" sz="2000" dirty="0">
                <a:solidFill>
                  <a:srgbClr val="0000CC"/>
                </a:solidFill>
              </a:rPr>
              <a:t> b){</a:t>
            </a:r>
            <a:r>
              <a:rPr lang="zh-CN" altLang="zh-CN" sz="2000" dirty="0">
                <a:solidFill>
                  <a:srgbClr val="0000CC"/>
                </a:solidFill>
              </a:rPr>
              <a:t>……</a:t>
            </a:r>
            <a:r>
              <a:rPr lang="en-US" altLang="zh-CN" sz="2000" dirty="0">
                <a:solidFill>
                  <a:srgbClr val="0000CC"/>
                </a:solidFill>
              </a:rPr>
              <a:t>}     //</a:t>
            </a:r>
            <a:r>
              <a:rPr lang="zh-CN" altLang="zh-CN" sz="2000" dirty="0">
                <a:solidFill>
                  <a:srgbClr val="0000CC"/>
                </a:solidFill>
              </a:rPr>
              <a:t>友元定义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Complex  operator-(Complex </a:t>
            </a:r>
            <a:r>
              <a:rPr lang="en-US" altLang="zh-CN" sz="2000" dirty="0" err="1">
                <a:solidFill>
                  <a:srgbClr val="0000CC"/>
                </a:solidFill>
              </a:rPr>
              <a:t>a,Complex</a:t>
            </a:r>
            <a:r>
              <a:rPr lang="en-US" altLang="zh-CN" sz="2000" dirty="0">
                <a:solidFill>
                  <a:srgbClr val="0000CC"/>
                </a:solidFill>
              </a:rPr>
              <a:t> b){</a:t>
            </a:r>
            <a:r>
              <a:rPr lang="zh-CN" altLang="zh-CN" sz="2000" dirty="0">
                <a:solidFill>
                  <a:srgbClr val="0000CC"/>
                </a:solidFill>
              </a:rPr>
              <a:t>……</a:t>
            </a:r>
            <a:r>
              <a:rPr lang="en-US" altLang="zh-CN" sz="2000" dirty="0">
                <a:solidFill>
                  <a:srgbClr val="0000CC"/>
                </a:solidFill>
              </a:rPr>
              <a:t>}     //</a:t>
            </a:r>
            <a:r>
              <a:rPr lang="zh-CN" altLang="zh-CN" sz="2000" dirty="0">
                <a:solidFill>
                  <a:srgbClr val="0000CC"/>
                </a:solidFill>
              </a:rPr>
              <a:t>普通函数</a:t>
            </a:r>
          </a:p>
          <a:p>
            <a:r>
              <a:rPr lang="en-US" altLang="zh-CN" sz="2400" dirty="0"/>
              <a:t> </a:t>
            </a:r>
            <a:r>
              <a:rPr lang="zh-CN" altLang="zh-CN" sz="2400" dirty="0"/>
              <a:t>友元和普通函数的区别在于友元可以直接访问类的私有成员，而普通函数只能通过类的公有成员访问其私有成员。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99775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zh-CN" sz="2800" dirty="0">
                <a:solidFill>
                  <a:srgbClr val="FF0000"/>
                </a:solidFill>
              </a:rPr>
              <a:t>重载为成员与非成员函数的选择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altLang="zh-CN" sz="2400" dirty="0"/>
              <a:t>“=</a:t>
            </a:r>
            <a:r>
              <a:rPr lang="zh-CN" altLang="en-US" sz="2400" dirty="0"/>
              <a:t>，</a:t>
            </a:r>
            <a:r>
              <a:rPr lang="en-US" altLang="zh-CN" sz="2400" dirty="0"/>
              <a:t>[ ]</a:t>
            </a:r>
            <a:r>
              <a:rPr lang="zh-CN" altLang="en-US" sz="2400" dirty="0"/>
              <a:t>，</a:t>
            </a:r>
            <a:r>
              <a:rPr lang="en-US" altLang="zh-CN" sz="2400" dirty="0"/>
              <a:t>()</a:t>
            </a:r>
            <a:r>
              <a:rPr lang="zh-CN" altLang="en-US" sz="2400" dirty="0"/>
              <a:t>，</a:t>
            </a:r>
            <a:r>
              <a:rPr lang="en-US" altLang="zh-CN" sz="2400" dirty="0"/>
              <a:t>-&gt;”</a:t>
            </a:r>
            <a:r>
              <a:rPr lang="zh-CN" altLang="zh-CN" sz="2400" dirty="0"/>
              <a:t>只能重载为类成员函数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857250" lvl="1" indent="-457200">
              <a:buFont typeface="+mj-lt"/>
              <a:buAutoNum type="alphaLcParenR"/>
            </a:pPr>
            <a:r>
              <a:rPr lang="zh-CN" altLang="zh-CN" sz="2400" dirty="0"/>
              <a:t>一般而言，复合赋值运算符（如</a:t>
            </a:r>
            <a:r>
              <a:rPr lang="en-US" altLang="zh-CN" sz="2400" dirty="0"/>
              <a:t>+=</a:t>
            </a:r>
            <a:r>
              <a:rPr lang="zh-CN" altLang="zh-CN" sz="2400" dirty="0"/>
              <a:t>、</a:t>
            </a:r>
            <a:r>
              <a:rPr lang="en-US" altLang="zh-CN" sz="2400" dirty="0"/>
              <a:t>-=</a:t>
            </a:r>
            <a:r>
              <a:rPr lang="zh-CN" altLang="zh-CN" sz="2400" dirty="0"/>
              <a:t>、</a:t>
            </a:r>
            <a:r>
              <a:rPr lang="en-US" altLang="zh-CN" sz="2400" dirty="0"/>
              <a:t>*=</a:t>
            </a:r>
            <a:r>
              <a:rPr lang="zh-CN" altLang="zh-CN" sz="2400" dirty="0"/>
              <a:t>、</a:t>
            </a:r>
            <a:r>
              <a:rPr lang="en-US" altLang="zh-CN" sz="2400" dirty="0"/>
              <a:t>/=</a:t>
            </a:r>
            <a:r>
              <a:rPr lang="zh-CN" altLang="zh-CN" sz="2400" dirty="0"/>
              <a:t>等）通常应该重载为类成员，但并不是必须这样做（这一点与“</a:t>
            </a:r>
            <a:r>
              <a:rPr lang="en-US" altLang="zh-CN" sz="2400" dirty="0"/>
              <a:t>=</a:t>
            </a:r>
            <a:r>
              <a:rPr lang="zh-CN" altLang="zh-CN" sz="2400" dirty="0"/>
              <a:t>”不同）；</a:t>
            </a:r>
            <a:endParaRPr lang="en-US" altLang="zh-CN" sz="2400" dirty="0"/>
          </a:p>
          <a:p>
            <a:pPr marL="857250" lvl="1" indent="-457200">
              <a:buFont typeface="+mj-lt"/>
              <a:buAutoNum type="alphaLcParenR"/>
            </a:pPr>
            <a:r>
              <a:rPr lang="zh-CN" altLang="zh-CN" sz="2400" dirty="0"/>
              <a:t>对于要改变对象状态的运算符，或者与给定类型密切相关的运算符，如</a:t>
            </a:r>
            <a:r>
              <a:rPr lang="en-US" altLang="zh-CN" sz="2400" dirty="0"/>
              <a:t>++</a:t>
            </a:r>
            <a:r>
              <a:rPr lang="zh-CN" altLang="zh-CN" sz="2400" dirty="0"/>
              <a:t>（自增）、</a:t>
            </a:r>
            <a:r>
              <a:rPr lang="en-US" altLang="zh-CN" sz="2400" dirty="0"/>
              <a:t>--</a:t>
            </a:r>
            <a:r>
              <a:rPr lang="zh-CN" altLang="zh-CN" sz="2400" dirty="0"/>
              <a:t>（自减）、解引用运算符，也适宜重载为类成员函数。</a:t>
            </a:r>
          </a:p>
          <a:p>
            <a:pPr marL="857250" lvl="1" indent="-457200">
              <a:buFont typeface="+mj-lt"/>
              <a:buAutoNum type="alphaLcParenR"/>
            </a:pPr>
            <a:r>
              <a:rPr lang="zh-CN" altLang="zh-CN" sz="2400" dirty="0"/>
              <a:t>算术运算（</a:t>
            </a:r>
            <a:r>
              <a:rPr lang="en-US" altLang="zh-CN" sz="2400" dirty="0"/>
              <a:t>+</a:t>
            </a:r>
            <a:r>
              <a:rPr lang="zh-CN" altLang="zh-CN" sz="2400" dirty="0"/>
              <a:t>、</a:t>
            </a:r>
            <a:r>
              <a:rPr lang="en-US" altLang="zh-CN" sz="2400" dirty="0"/>
              <a:t>*</a:t>
            </a:r>
            <a:r>
              <a:rPr lang="zh-CN" altLang="zh-CN" sz="2400" dirty="0"/>
              <a:t>、</a:t>
            </a:r>
            <a:r>
              <a:rPr lang="en-US" altLang="zh-CN" sz="2400" dirty="0"/>
              <a:t>/</a:t>
            </a:r>
            <a:r>
              <a:rPr lang="zh-CN" altLang="zh-CN" sz="2400" dirty="0"/>
              <a:t>、</a:t>
            </a:r>
            <a:r>
              <a:rPr lang="en-US" altLang="zh-CN" sz="2400" dirty="0"/>
              <a:t>-</a:t>
            </a:r>
            <a:r>
              <a:rPr lang="zh-CN" altLang="zh-CN" sz="2400" dirty="0"/>
              <a:t>等）、相等与否的比较、关系运算、位运算等运算符具有对称性，通常允许运算符左、右两边的对象进行交换或类型转换，则适宜重载为非成员函数。</a:t>
            </a:r>
          </a:p>
          <a:p>
            <a:endParaRPr lang="zh-CN" altLang="en-US" sz="2400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16453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09613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6.2  </a:t>
            </a:r>
            <a:r>
              <a:rPr lang="zh-CN" altLang="en-US" b="1" dirty="0"/>
              <a:t>重载</a:t>
            </a:r>
            <a:r>
              <a:rPr lang="zh-CN" altLang="en-US" b="1" dirty="0">
                <a:solidFill>
                  <a:srgbClr val="FF0000"/>
                </a:solidFill>
              </a:rPr>
              <a:t>二元运算符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7345363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、二元运算符的调用形式与解析</a:t>
            </a:r>
          </a:p>
          <a:p>
            <a:pPr lvl="1" eaLnBrk="1" hangingPunct="1">
              <a:buFontTx/>
              <a:buNone/>
            </a:pPr>
            <a:r>
              <a:rPr lang="en-US" altLang="zh-CN" dirty="0" err="1"/>
              <a:t>aa@bb</a:t>
            </a:r>
            <a:r>
              <a:rPr lang="en-US" altLang="zh-CN" dirty="0"/>
              <a:t>    </a:t>
            </a:r>
            <a:r>
              <a:rPr lang="zh-CN" altLang="en-US" dirty="0"/>
              <a:t>可解释成  </a:t>
            </a:r>
            <a:r>
              <a:rPr lang="en-US" altLang="zh-CN" dirty="0" err="1">
                <a:solidFill>
                  <a:schemeClr val="accent2"/>
                </a:solidFill>
                <a:hlinkClick r:id="rId2"/>
              </a:rPr>
              <a:t>aa.operator</a:t>
            </a:r>
            <a:r>
              <a:rPr lang="en-US" altLang="zh-CN" dirty="0">
                <a:solidFill>
                  <a:schemeClr val="accent2"/>
                </a:solidFill>
                <a:hlinkClick r:id="rId2"/>
              </a:rPr>
              <a:t>@(bb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或解释成 </a:t>
            </a:r>
            <a:r>
              <a:rPr lang="en-US" altLang="zh-CN" dirty="0"/>
              <a:t>operator@(</a:t>
            </a:r>
            <a:r>
              <a:rPr lang="en-US" altLang="zh-CN" dirty="0" err="1"/>
              <a:t>aa,bb</a:t>
            </a:r>
            <a:r>
              <a:rPr lang="en-US" altLang="zh-CN" dirty="0"/>
              <a:t>)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如果两者都有定义</a:t>
            </a:r>
            <a:r>
              <a:rPr lang="en-US" altLang="zh-CN" dirty="0"/>
              <a:t>,</a:t>
            </a:r>
            <a:r>
              <a:rPr lang="zh-CN" altLang="en-US" dirty="0"/>
              <a:t>就按照重载解析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class X{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public: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void operator+(</a:t>
            </a:r>
            <a:r>
              <a:rPr lang="en-US" altLang="zh-CN" b="1" dirty="0" err="1">
                <a:solidFill>
                  <a:schemeClr val="accent2"/>
                </a:solidFill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</a:rPr>
              <a:t>);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	X(</a:t>
            </a:r>
            <a:r>
              <a:rPr lang="en-US" altLang="zh-CN" b="1" dirty="0" err="1">
                <a:solidFill>
                  <a:schemeClr val="accent2"/>
                </a:solidFill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</a:rPr>
              <a:t>);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};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void operator+(X,X);</a:t>
            </a:r>
          </a:p>
          <a:p>
            <a:pPr lvl="2" eaLnBrk="1" hangingPunct="1">
              <a:buFontTx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void operator+(</a:t>
            </a:r>
            <a:r>
              <a:rPr lang="en-US" altLang="zh-CN" b="1" dirty="0" err="1">
                <a:solidFill>
                  <a:schemeClr val="accent2"/>
                </a:solidFill>
              </a:rPr>
              <a:t>X,double</a:t>
            </a:r>
            <a:r>
              <a:rPr lang="en-US" altLang="zh-CN" b="1" dirty="0">
                <a:solidFill>
                  <a:schemeClr val="accent2"/>
                </a:solidFill>
              </a:rPr>
              <a:t>);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716463" y="3141663"/>
            <a:ext cx="45688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void f(X a)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   a+2;    //a.operator+(2)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2+a;    //::operator+(X(2),a)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   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a+2.0;   //::operator+(X,double);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4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836"/>
            <a:ext cx="7772400" cy="955892"/>
          </a:xfrm>
        </p:spPr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7990656" cy="47546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  </a:t>
            </a:r>
            <a:r>
              <a:rPr lang="zh-CN" altLang="en-US" sz="2800" b="1" dirty="0">
                <a:solidFill>
                  <a:srgbClr val="0000CC"/>
                </a:solidFill>
              </a:rPr>
              <a:t>作为成员函数重载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 dirty="0"/>
              <a:t>作为类的非静态成员函数的二元运算符，只能够有一个参数，这个参数是运算符右边的参数，它的第一个参数是通过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指针传递的，其重载形式类似于下</a:t>
            </a:r>
            <a:r>
              <a:rPr lang="zh-CN" altLang="en-US" sz="2400" b="1" dirty="0"/>
              <a:t>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		T1 operator@(T2 b){ ……};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其中，</a:t>
            </a:r>
            <a:r>
              <a:rPr lang="en-US" altLang="zh-CN" sz="2000" b="1" dirty="0"/>
              <a:t>T1</a:t>
            </a:r>
            <a:r>
              <a:rPr lang="zh-CN" altLang="en-US" sz="2000" b="1" dirty="0"/>
              <a:t>是运算符函数的返回类型，</a:t>
            </a:r>
            <a:r>
              <a:rPr lang="en-US" altLang="zh-CN" sz="2000" b="1" dirty="0"/>
              <a:t>T2</a:t>
            </a:r>
            <a:r>
              <a:rPr lang="zh-CN" altLang="en-US" sz="2000" b="1" dirty="0"/>
              <a:t>是参数的类型，原则上</a:t>
            </a:r>
            <a:r>
              <a:rPr lang="en-US" altLang="zh-CN" sz="2000" b="1" dirty="0"/>
              <a:t>T1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T2</a:t>
            </a:r>
            <a:r>
              <a:rPr lang="zh-CN" altLang="en-US" sz="2000" b="1" dirty="0"/>
              <a:t>可以是任何数据类型，但事实上它们常与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相同。</a:t>
            </a:r>
          </a:p>
        </p:txBody>
      </p:sp>
    </p:spTree>
    <p:extLst>
      <p:ext uri="{BB962C8B-B14F-4D97-AF65-F5344CB8AC3E}">
        <p14:creationId xmlns:p14="http://schemas.microsoft.com/office/powerpoint/2010/main" val="41083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81" y="1196752"/>
            <a:ext cx="8838837" cy="48965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</a:rPr>
              <a:t>、作为友元或普通函数重载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重载二元运算符为类的友元函数时需要两个参数，其形式如下：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……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0000CC"/>
                </a:solidFill>
              </a:rPr>
              <a:t>	friend T1 operator@(T2 a,T3 b);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T1 operator@(T2 a,T3 b){ ……} //</a:t>
            </a:r>
            <a:r>
              <a:rPr lang="zh-CN" altLang="en-US" sz="2000" b="1" dirty="0">
                <a:solidFill>
                  <a:srgbClr val="0000CC"/>
                </a:solidFill>
              </a:rPr>
              <a:t>友元：可直接访问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en-US" sz="2000" b="1" dirty="0">
                <a:solidFill>
                  <a:srgbClr val="0000CC"/>
                </a:solidFill>
              </a:rPr>
              <a:t>，</a:t>
            </a:r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  <a:r>
              <a:rPr lang="zh-CN" altLang="en-US" sz="2000" b="1" dirty="0">
                <a:solidFill>
                  <a:srgbClr val="0000CC"/>
                </a:solidFill>
              </a:rPr>
              <a:t>私有成员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z="2000" b="1" dirty="0">
              <a:solidFill>
                <a:srgbClr val="0000CC"/>
              </a:solidFill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T1 operator#(T2 a,T3 b){ ……}  //</a:t>
            </a:r>
            <a:r>
              <a:rPr lang="zh-CN" altLang="en-US" sz="2000" b="1" dirty="0">
                <a:solidFill>
                  <a:srgbClr val="FF0000"/>
                </a:solidFill>
              </a:rPr>
              <a:t>普通函数：只能访问</a:t>
            </a:r>
            <a:r>
              <a:rPr lang="en-US" altLang="zh-CN" sz="2000" b="1" dirty="0" err="1">
                <a:solidFill>
                  <a:srgbClr val="FF0000"/>
                </a:solidFill>
              </a:rPr>
              <a:t>a,b</a:t>
            </a:r>
            <a:r>
              <a:rPr lang="zh-CN" altLang="en-US" sz="2000" b="1" dirty="0">
                <a:solidFill>
                  <a:srgbClr val="FF0000"/>
                </a:solidFill>
              </a:rPr>
              <a:t>公有成员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b="1" dirty="0"/>
              <a:t>T1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T3</a:t>
            </a:r>
            <a:r>
              <a:rPr lang="zh-CN" altLang="en-US" sz="2400" b="1" dirty="0"/>
              <a:t>代表不同的数据类型，事实上它们常与类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相同。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26942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3、</a:t>
            </a:r>
            <a:r>
              <a:rPr lang="zh-CN" altLang="zh-CN" sz="2800" dirty="0">
                <a:solidFill>
                  <a:srgbClr val="0000CC"/>
                </a:solidFill>
              </a:rPr>
              <a:t>非静态成员函数、普通函数、友元重载的区别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400" dirty="0"/>
              <a:t>以非静态成员函数的方式重载二元运算符时，只能够有一个参数，它实际上是函数的第二个参数（即运算符右边的操作数），其第一个参数（运算符左边的操作数）由</a:t>
            </a:r>
            <a:r>
              <a:rPr lang="en-US" altLang="zh-CN" sz="2400" dirty="0"/>
              <a:t>C++</a:t>
            </a:r>
            <a:r>
              <a:rPr lang="zh-CN" altLang="zh-CN" sz="2400" dirty="0"/>
              <a:t>通过</a:t>
            </a:r>
            <a:r>
              <a:rPr lang="en-US" altLang="zh-CN" sz="2400" dirty="0"/>
              <a:t>this</a:t>
            </a:r>
            <a:r>
              <a:rPr lang="zh-CN" altLang="zh-CN" sz="2400" dirty="0"/>
              <a:t>指针隐式传递，而作为普通函数和类的友元函数重载时需要两个参数；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400" dirty="0"/>
              <a:t>调用类的重载运算符时，作为类成员函数运算符的左参数必须是一个类对象，而作为友元或普通函数重载的运算符则无此限制。</a:t>
            </a:r>
            <a:endParaRPr lang="en-US" altLang="zh-CN" sz="2400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sz="2400" dirty="0"/>
              <a:t>在某些情况下，只有非类成员函数重载才能解决某些特殊情况。</a:t>
            </a:r>
            <a:endParaRPr lang="en-US" altLang="zh-CN" sz="2400" dirty="0"/>
          </a:p>
          <a:p>
            <a:pPr marL="0" lvl="0" indent="0">
              <a:buNone/>
            </a:pP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6131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856984" cy="573325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solidFill>
                  <a:srgbClr val="0000CC"/>
                </a:solidFill>
              </a:rPr>
              <a:t>【例</a:t>
            </a:r>
            <a:r>
              <a:rPr lang="fr-FR" altLang="zh-CN" sz="2400" dirty="0">
                <a:solidFill>
                  <a:srgbClr val="0000CC"/>
                </a:solidFill>
              </a:rPr>
              <a:t>6-1</a:t>
            </a:r>
            <a:r>
              <a:rPr lang="zh-CN" altLang="zh-CN" sz="2400" dirty="0">
                <a:solidFill>
                  <a:srgbClr val="0000CC"/>
                </a:solidFill>
              </a:rPr>
              <a:t>】 设计复数类</a:t>
            </a:r>
            <a:r>
              <a:rPr lang="fr-FR" altLang="zh-CN" sz="2400" dirty="0">
                <a:solidFill>
                  <a:srgbClr val="0000CC"/>
                </a:solidFill>
              </a:rPr>
              <a:t>Complex</a:t>
            </a:r>
            <a:r>
              <a:rPr lang="zh-CN" altLang="zh-CN" sz="2400" dirty="0">
                <a:solidFill>
                  <a:srgbClr val="0000CC"/>
                </a:solidFill>
              </a:rPr>
              <a:t>，利用成员运算符函数重载实现复数的加、减运算，用友元运算符函数重载实现其乘、除等复数运算。</a:t>
            </a:r>
          </a:p>
          <a:p>
            <a:pPr marL="0" indent="0">
              <a:buNone/>
            </a:pPr>
            <a:r>
              <a:rPr lang="fr-FR" altLang="zh-CN" sz="1800" dirty="0"/>
              <a:t>#include&lt;iostream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class Complex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private: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double  r,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public: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Complex (double R=0, double I=0):r(R),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(I){ };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Complex operator+(Complex b); 		//L1  </a:t>
            </a:r>
            <a:r>
              <a:rPr lang="zh-CN" altLang="zh-CN" sz="1800" dirty="0"/>
              <a:t>复数加法</a:t>
            </a:r>
          </a:p>
          <a:p>
            <a:pPr marL="0" indent="0">
              <a:buNone/>
            </a:pPr>
            <a:r>
              <a:rPr lang="en-US" altLang="zh-CN" sz="1800" dirty="0"/>
              <a:t>    Complex operator-(Complex b); 		//L2  </a:t>
            </a:r>
            <a:r>
              <a:rPr lang="zh-CN" altLang="zh-CN" sz="1800" dirty="0"/>
              <a:t>复数减法</a:t>
            </a:r>
          </a:p>
          <a:p>
            <a:pPr marL="0" indent="0">
              <a:buNone/>
            </a:pPr>
            <a:r>
              <a:rPr lang="en-US" altLang="zh-CN" sz="1800" dirty="0"/>
              <a:t>    friend	Complex operator*(Complex </a:t>
            </a:r>
            <a:r>
              <a:rPr lang="en-US" altLang="zh-CN" sz="1800" dirty="0" err="1"/>
              <a:t>a,Complex</a:t>
            </a:r>
            <a:r>
              <a:rPr lang="en-US" altLang="zh-CN" sz="1800" dirty="0"/>
              <a:t> b); 	//L3  </a:t>
            </a:r>
            <a:r>
              <a:rPr lang="zh-CN" altLang="zh-CN" sz="1800" dirty="0"/>
              <a:t>复数乘法</a:t>
            </a:r>
          </a:p>
          <a:p>
            <a:pPr marL="0" indent="0">
              <a:buNone/>
            </a:pPr>
            <a:r>
              <a:rPr lang="en-US" altLang="zh-CN" sz="1800" dirty="0"/>
              <a:t>    friend	Complex operator/(Complex </a:t>
            </a:r>
            <a:r>
              <a:rPr lang="en-US" altLang="zh-CN" sz="1800" dirty="0" err="1"/>
              <a:t>a,Complex</a:t>
            </a:r>
            <a:r>
              <a:rPr lang="en-US" altLang="zh-CN" sz="1800" dirty="0"/>
              <a:t> b); 	//L4  </a:t>
            </a:r>
            <a:r>
              <a:rPr lang="zh-CN" altLang="zh-CN" sz="1800" dirty="0"/>
              <a:t>复数除法</a:t>
            </a:r>
          </a:p>
          <a:p>
            <a:pPr marL="0" indent="0">
              <a:buNone/>
            </a:pPr>
            <a:r>
              <a:rPr lang="en-US" altLang="zh-CN" sz="1800" dirty="0"/>
              <a:t>    void  display();</a:t>
            </a:r>
          </a:p>
          <a:p>
            <a:pPr marL="0" indent="0">
              <a:buNone/>
            </a:pPr>
            <a:r>
              <a:rPr lang="en-US" altLang="zh-CN" sz="1800" dirty="0"/>
              <a:t>};</a:t>
            </a:r>
            <a:endParaRPr lang="zh-CN" altLang="zh-CN" sz="1800" dirty="0"/>
          </a:p>
          <a:p>
            <a:pPr marL="0" indent="0">
              <a:buNone/>
            </a:pPr>
            <a:endParaRPr lang="zh-CN" altLang="zh-CN" sz="1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3868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623212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Complex Complex::operator +(Complex b){return Complex(</a:t>
            </a:r>
            <a:r>
              <a:rPr lang="en-US" altLang="zh-CN" sz="2000" dirty="0" err="1"/>
              <a:t>r+b.r,i+b.i</a:t>
            </a:r>
            <a:r>
              <a:rPr lang="en-US" altLang="zh-CN" sz="2000" dirty="0"/>
              <a:t>);}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Complex Complex::operator -(Complex b){return Complex(r-</a:t>
            </a:r>
            <a:r>
              <a:rPr lang="en-US" altLang="zh-CN" sz="2000" dirty="0" err="1"/>
              <a:t>b.r,i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b.i</a:t>
            </a:r>
            <a:r>
              <a:rPr lang="en-US" altLang="zh-CN" sz="2000" dirty="0"/>
              <a:t>);}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Complex operator *(Complex </a:t>
            </a:r>
            <a:r>
              <a:rPr lang="en-US" altLang="zh-CN" sz="2000" dirty="0" err="1"/>
              <a:t>a,Complex</a:t>
            </a:r>
            <a:r>
              <a:rPr lang="en-US" altLang="zh-CN" sz="2000" dirty="0"/>
              <a:t> b){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Complex 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t.r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a.r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b.r-a.i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b.i</a:t>
            </a:r>
            <a:r>
              <a:rPr lang="en-US" altLang="zh-CN" sz="2000" dirty="0"/>
              <a:t>;    </a:t>
            </a:r>
            <a:r>
              <a:rPr lang="en-US" altLang="zh-CN" sz="2000" dirty="0" err="1"/>
              <a:t>t.i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b.r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b.i+b.i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b.r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Complex operator /(Complex </a:t>
            </a:r>
            <a:r>
              <a:rPr lang="en-US" altLang="zh-CN" sz="2000" dirty="0" err="1"/>
              <a:t>a,Complex</a:t>
            </a:r>
            <a:r>
              <a:rPr lang="en-US" altLang="zh-CN" sz="2000" dirty="0"/>
              <a:t> b)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fr-FR" altLang="zh-CN" sz="2000" dirty="0"/>
              <a:t>Complex t;</a:t>
            </a:r>
            <a:endParaRPr lang="zh-CN" altLang="zh-CN" sz="2000" dirty="0"/>
          </a:p>
          <a:p>
            <a:pPr marL="0" indent="0">
              <a:buNone/>
            </a:pPr>
            <a:r>
              <a:rPr lang="fr-FR" altLang="zh-CN" sz="2000" dirty="0"/>
              <a:t> </a:t>
            </a:r>
            <a:r>
              <a:rPr lang="en-US" altLang="zh-CN" sz="2000" dirty="0"/>
              <a:t>   </a:t>
            </a:r>
            <a:r>
              <a:rPr lang="fr-FR" altLang="zh-CN" sz="2000" dirty="0"/>
              <a:t>double x;</a:t>
            </a:r>
            <a:endParaRPr lang="zh-CN" altLang="zh-CN" sz="2000" dirty="0"/>
          </a:p>
          <a:p>
            <a:pPr marL="0" indent="0">
              <a:buNone/>
            </a:pPr>
            <a:r>
              <a:rPr lang="fr-FR" altLang="zh-CN" sz="2000" dirty="0"/>
              <a:t> </a:t>
            </a:r>
            <a:r>
              <a:rPr lang="en-US" altLang="zh-CN" sz="2000" dirty="0"/>
              <a:t>   </a:t>
            </a:r>
            <a:r>
              <a:rPr lang="fr-FR" altLang="zh-CN" sz="2000" dirty="0"/>
              <a:t>x=1/(b.r*b.r+b.i*b.i);    t.r=x*(a.r*b.r+a.i*b.i);    t.i=x*(a.i*b.r-a.r*b.i);</a:t>
            </a:r>
            <a:endParaRPr lang="zh-CN" altLang="zh-CN" sz="2000" dirty="0"/>
          </a:p>
          <a:p>
            <a:pPr marL="0" indent="0">
              <a:buNone/>
            </a:pPr>
            <a:r>
              <a:rPr lang="fr-FR" altLang="zh-CN" sz="2000" dirty="0"/>
              <a:t> </a:t>
            </a:r>
            <a:r>
              <a:rPr lang="en-US" altLang="zh-CN" sz="2000" dirty="0"/>
              <a:t>   return 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void Complex::display(){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&lt;&lt;r;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&gt;0)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&lt;&lt;"+";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!=0)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&lt;&lt;"</a:t>
            </a:r>
            <a:r>
              <a:rPr lang="en-US" altLang="zh-CN" sz="2000" dirty="0" err="1"/>
              <a:t>i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47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void main(void)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Complex c1(1,2),c2(3,4),c3,c4,c5,c6;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c3=c1+c2;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c4=c1-c2;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c5=c1*c2;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c6=c1/c2;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c1.display();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c2.display();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c3.display();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c4.display();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c5.display();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c6.display();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  <p:sp>
        <p:nvSpPr>
          <p:cNvPr id="5" name="对话气泡: 矩形 4"/>
          <p:cNvSpPr/>
          <p:nvPr/>
        </p:nvSpPr>
        <p:spPr>
          <a:xfrm>
            <a:off x="4139952" y="2564904"/>
            <a:ext cx="4546848" cy="3456384"/>
          </a:xfrm>
          <a:prstGeom prst="wedgeRectCallout">
            <a:avLst>
              <a:gd name="adj1" fmla="val -75596"/>
              <a:gd name="adj2" fmla="val -1442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b="1">
                <a:solidFill>
                  <a:schemeClr val="tx1"/>
                </a:solidFill>
              </a:rPr>
              <a:t>程序的运行结果如下：</a:t>
            </a:r>
          </a:p>
          <a:p>
            <a:r>
              <a:rPr lang="en-US" altLang="zh-CN" sz="2800" b="1">
                <a:solidFill>
                  <a:schemeClr val="tx1"/>
                </a:solidFill>
              </a:rPr>
              <a:t>1+2i</a:t>
            </a:r>
            <a:endParaRPr lang="zh-CN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3+4i</a:t>
            </a:r>
            <a:endParaRPr lang="zh-CN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4+6i</a:t>
            </a:r>
            <a:endParaRPr lang="zh-CN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-2-2i</a:t>
            </a:r>
            <a:endParaRPr lang="zh-CN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-5+10i</a:t>
            </a:r>
            <a:endParaRPr lang="zh-CN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0.44+0.08i</a:t>
            </a:r>
            <a:endParaRPr lang="zh-CN" altLang="zh-CN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solidFill>
                  <a:srgbClr val="FF0000"/>
                </a:solidFill>
              </a:rPr>
              <a:t>对于程序中的运算符调用</a:t>
            </a:r>
          </a:p>
          <a:p>
            <a:pPr marL="800100" lvl="2" indent="0">
              <a:buNone/>
            </a:pPr>
            <a:r>
              <a:rPr lang="en-US" altLang="zh-CN" dirty="0"/>
              <a:t>c3=c1+c2;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c4=c1-c2;</a:t>
            </a:r>
            <a:endParaRPr lang="zh-CN" altLang="zh-CN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C++</a:t>
            </a:r>
            <a:r>
              <a:rPr lang="zh-CN" altLang="zh-CN" sz="2400" dirty="0">
                <a:solidFill>
                  <a:srgbClr val="FF0000"/>
                </a:solidFill>
              </a:rPr>
              <a:t>会将它们转换成下面形式的调用语句：</a:t>
            </a:r>
          </a:p>
          <a:p>
            <a:pPr marL="0" indent="0">
              <a:buNone/>
            </a:pPr>
            <a:r>
              <a:rPr lang="en-US" altLang="zh-CN" sz="2400" dirty="0"/>
              <a:t>	c3=c1.operator+(c2);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c4=c1.operator-(c2);</a:t>
            </a:r>
            <a:endParaRPr lang="zh-CN" altLang="zh-CN" sz="2400" dirty="0"/>
          </a:p>
          <a:p>
            <a:pPr lvl="1" indent="-342900"/>
            <a:r>
              <a:rPr lang="zh-CN" altLang="zh-CN" sz="2000" dirty="0"/>
              <a:t>从形式上看，这两次函数调用只提供了一个参数</a:t>
            </a:r>
            <a:r>
              <a:rPr lang="en-US" altLang="zh-CN" sz="2000" dirty="0"/>
              <a:t>c2</a:t>
            </a:r>
            <a:r>
              <a:rPr lang="zh-CN" altLang="zh-CN" sz="2000" dirty="0"/>
              <a:t>，但实际上是两个参数，其左参数虽然没有出现在参数表中，但编译器会通过</a:t>
            </a:r>
            <a:r>
              <a:rPr lang="en-US" altLang="zh-CN" sz="2000" dirty="0"/>
              <a:t>c1</a:t>
            </a:r>
            <a:r>
              <a:rPr lang="zh-CN" altLang="zh-CN" sz="2000" dirty="0"/>
              <a:t>对象的</a:t>
            </a:r>
            <a:r>
              <a:rPr lang="en-US" altLang="zh-CN" sz="2000" dirty="0"/>
              <a:t>this</a:t>
            </a:r>
            <a:r>
              <a:rPr lang="zh-CN" altLang="zh-CN" sz="2000" dirty="0"/>
              <a:t>指针传递该参数。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总括</a:t>
            </a:r>
            <a:r>
              <a:rPr lang="zh-CN" altLang="zh-CN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在程序可用下面两种方式调用</a:t>
            </a:r>
            <a:r>
              <a:rPr lang="zh-CN" altLang="zh-CN" sz="2400" dirty="0">
                <a:solidFill>
                  <a:srgbClr val="FF0000"/>
                </a:solidFill>
              </a:rPr>
              <a:t>以类成员函数方式重载的二元运算符：</a:t>
            </a:r>
          </a:p>
          <a:p>
            <a:pPr marL="800100" lvl="2" indent="0">
              <a:buNone/>
            </a:pPr>
            <a:r>
              <a:rPr lang="en-US" altLang="zh-CN" dirty="0"/>
              <a:t>a @ b;                                 //</a:t>
            </a:r>
            <a:r>
              <a:rPr lang="zh-CN" altLang="zh-CN" dirty="0"/>
              <a:t>隐式调用二元运算符</a:t>
            </a:r>
            <a:r>
              <a:rPr lang="en-US" altLang="zh-CN" dirty="0"/>
              <a:t>@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 err="1"/>
              <a:t>a.operator</a:t>
            </a:r>
            <a:r>
              <a:rPr lang="en-US" altLang="zh-CN" dirty="0"/>
              <a:t>@(b)                   //</a:t>
            </a:r>
            <a:r>
              <a:rPr lang="zh-CN" altLang="zh-CN" dirty="0"/>
              <a:t>显式调用二元运算符</a:t>
            </a:r>
            <a:r>
              <a:rPr lang="en-US" altLang="zh-CN" dirty="0"/>
              <a:t>@</a:t>
            </a:r>
            <a:endParaRPr lang="zh-CN" altLang="zh-CN" dirty="0"/>
          </a:p>
          <a:p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02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832" y="-19406"/>
            <a:ext cx="7772400" cy="1008062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6.1 </a:t>
            </a:r>
            <a:r>
              <a:rPr lang="zh-CN" altLang="en-US" b="1" dirty="0"/>
              <a:t>运算符</a:t>
            </a:r>
            <a:r>
              <a:rPr lang="zh-CN" altLang="en-US" b="1" dirty="0">
                <a:solidFill>
                  <a:srgbClr val="FF0000"/>
                </a:solidFill>
              </a:rPr>
              <a:t>重载基础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1"/>
            <a:ext cx="7990656" cy="48272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、运算符重载的概念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C++</a:t>
            </a:r>
            <a:r>
              <a:rPr lang="zh-CN" altLang="en-US" b="1" dirty="0"/>
              <a:t>的运算符对语言预定义类型是重载的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i</a:t>
            </a:r>
            <a:r>
              <a:rPr lang="en-US" altLang="zh-CN" b="1" dirty="0"/>
              <a:t>=2+3;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double  j=2+4.8;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float  f=float(3.1)+float(2.0);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对于上面的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个加法表达式，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系统提供了类似于下面形式的运算符重载函数：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 operator+(</a:t>
            </a:r>
            <a:r>
              <a:rPr lang="en-US" altLang="zh-CN" b="1" dirty="0" err="1"/>
              <a:t>int,int</a:t>
            </a:r>
            <a:r>
              <a:rPr lang="en-US" altLang="zh-CN" b="1" dirty="0"/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double  operator+(</a:t>
            </a:r>
            <a:r>
              <a:rPr lang="en-US" altLang="zh-CN" b="1" dirty="0" err="1"/>
              <a:t>int,double</a:t>
            </a:r>
            <a:r>
              <a:rPr lang="en-US" altLang="zh-CN" b="1" dirty="0"/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float  operator+(</a:t>
            </a:r>
            <a:r>
              <a:rPr lang="en-US" altLang="zh-CN" b="1" dirty="0" err="1"/>
              <a:t>float,float</a:t>
            </a:r>
            <a:r>
              <a:rPr lang="en-US" altLang="zh-CN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50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对于</a:t>
            </a:r>
            <a:r>
              <a:rPr lang="en-US" altLang="zh-CN" sz="2400" dirty="0">
                <a:solidFill>
                  <a:srgbClr val="FF0000"/>
                </a:solidFill>
              </a:rPr>
              <a:t>c5</a:t>
            </a:r>
            <a:r>
              <a:rPr lang="zh-CN" altLang="zh-CN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c6</a:t>
            </a:r>
            <a:r>
              <a:rPr lang="zh-CN" altLang="zh-CN" sz="2400" dirty="0">
                <a:solidFill>
                  <a:srgbClr val="FF0000"/>
                </a:solidFill>
              </a:rPr>
              <a:t>的计算</a:t>
            </a:r>
            <a:r>
              <a:rPr lang="zh-CN" altLang="en-US" sz="2400" dirty="0">
                <a:solidFill>
                  <a:srgbClr val="FF0000"/>
                </a:solidFill>
              </a:rPr>
              <a:t>语句：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/>
              <a:t>c5=c1*c2;</a:t>
            </a:r>
            <a:endParaRPr lang="zh-CN" altLang="zh-CN" dirty="0"/>
          </a:p>
          <a:p>
            <a:pPr marL="914400" lvl="2" indent="0">
              <a:buNone/>
            </a:pPr>
            <a:r>
              <a:rPr lang="en-US" altLang="zh-CN" dirty="0"/>
              <a:t>c6=c1/c2;</a:t>
            </a:r>
            <a:endParaRPr lang="zh-CN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因为</a:t>
            </a:r>
            <a:r>
              <a:rPr lang="zh-CN" altLang="zh-CN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zh-CN" sz="2400" dirty="0">
                <a:solidFill>
                  <a:srgbClr val="FF0000"/>
                </a:solidFill>
              </a:rPr>
              <a:t>”和“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zh-CN" sz="2400" dirty="0">
                <a:solidFill>
                  <a:srgbClr val="FF0000"/>
                </a:solidFill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</a:rPr>
              <a:t>通过友元</a:t>
            </a:r>
            <a:r>
              <a:rPr lang="zh-CN" altLang="zh-CN" sz="2400" dirty="0">
                <a:solidFill>
                  <a:srgbClr val="FF0000"/>
                </a:solidFill>
              </a:rPr>
              <a:t>重载实现的，</a:t>
            </a:r>
            <a:r>
              <a:rPr lang="en-US" altLang="zh-CN" sz="2400" dirty="0">
                <a:solidFill>
                  <a:srgbClr val="FF0000"/>
                </a:solidFill>
              </a:rPr>
              <a:t>C++</a:t>
            </a:r>
            <a:r>
              <a:rPr lang="zh-CN" altLang="zh-CN" sz="2400" dirty="0">
                <a:solidFill>
                  <a:srgbClr val="FF0000"/>
                </a:solidFill>
              </a:rPr>
              <a:t>编译器会将它们转换成下面的函数调用形式：</a:t>
            </a:r>
          </a:p>
          <a:p>
            <a:pPr marL="800100" lvl="2" indent="0">
              <a:buNone/>
            </a:pPr>
            <a:r>
              <a:rPr lang="en-US" altLang="zh-CN" dirty="0"/>
              <a:t>c5=operator*(c1,c2);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c6=operator/(c1,c2);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总括：以</a:t>
            </a:r>
            <a:r>
              <a:rPr lang="zh-CN" altLang="zh-CN" sz="2400" dirty="0">
                <a:solidFill>
                  <a:srgbClr val="FF0000"/>
                </a:solidFill>
              </a:rPr>
              <a:t>友元</a:t>
            </a:r>
            <a:r>
              <a:rPr lang="zh-CN" altLang="en-US" sz="2400" dirty="0">
                <a:solidFill>
                  <a:srgbClr val="FF0000"/>
                </a:solidFill>
              </a:rPr>
              <a:t>重载</a:t>
            </a:r>
            <a:r>
              <a:rPr lang="zh-CN" altLang="zh-CN" sz="2400" dirty="0">
                <a:solidFill>
                  <a:srgbClr val="FF0000"/>
                </a:solidFill>
              </a:rPr>
              <a:t>运算符函数</a:t>
            </a:r>
            <a:r>
              <a:rPr lang="zh-CN" altLang="en-US" sz="2400" dirty="0">
                <a:solidFill>
                  <a:srgbClr val="FF0000"/>
                </a:solidFill>
              </a:rPr>
              <a:t>在程序中可用</a:t>
            </a:r>
            <a:r>
              <a:rPr lang="zh-CN" altLang="zh-CN" sz="2400" dirty="0">
                <a:solidFill>
                  <a:srgbClr val="FF0000"/>
                </a:solidFill>
              </a:rPr>
              <a:t>下面两种形式</a:t>
            </a:r>
            <a:r>
              <a:rPr lang="zh-CN" altLang="en-US" sz="2400" dirty="0">
                <a:solidFill>
                  <a:srgbClr val="FF0000"/>
                </a:solidFill>
              </a:rPr>
              <a:t>进行调用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</a:p>
          <a:p>
            <a:pPr marL="800100" lvl="2" indent="0">
              <a:buNone/>
            </a:pPr>
            <a:r>
              <a:rPr lang="en-US" altLang="zh-CN" dirty="0" err="1"/>
              <a:t>a@b</a:t>
            </a:r>
            <a:r>
              <a:rPr lang="en-US" altLang="zh-CN" dirty="0"/>
              <a:t>;                           // </a:t>
            </a:r>
            <a:r>
              <a:rPr lang="zh-CN" altLang="zh-CN" dirty="0"/>
              <a:t>隐式调用二元运算符</a:t>
            </a:r>
            <a:r>
              <a:rPr lang="en-US" altLang="zh-CN" dirty="0"/>
              <a:t>@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operator@(</a:t>
            </a:r>
            <a:r>
              <a:rPr lang="en-US" altLang="zh-CN" dirty="0" err="1"/>
              <a:t>a,b</a:t>
            </a:r>
            <a:r>
              <a:rPr lang="en-US" altLang="zh-CN" dirty="0"/>
              <a:t>)            // </a:t>
            </a:r>
            <a:r>
              <a:rPr lang="zh-CN" altLang="zh-CN" dirty="0"/>
              <a:t>显式调用二元运算符</a:t>
            </a:r>
            <a:r>
              <a:rPr lang="en-US" altLang="zh-CN" dirty="0"/>
              <a:t>@</a:t>
            </a:r>
            <a:endParaRPr lang="zh-CN" altLang="zh-CN" dirty="0"/>
          </a:p>
          <a:p>
            <a:pPr marL="400050" lvl="1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4411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33709"/>
            <a:ext cx="8134672" cy="5691187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对于程序中的运算符调用：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c3=c1+c2;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c4=c1-c2;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c5=c1*c2;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c6=c1/c2;</a:t>
            </a: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C++</a:t>
            </a:r>
            <a:r>
              <a:rPr lang="zh-CN" altLang="en-US" sz="2800" b="1" dirty="0">
                <a:solidFill>
                  <a:srgbClr val="FF0000"/>
                </a:solidFill>
              </a:rPr>
              <a:t>会将它们转换成下面形式的调用语句：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c3=c1.operator+(c2);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c4=c1.operator –(c2);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c5=operator *(c1,c2);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c6=operator /(c1,c2);</a:t>
            </a:r>
          </a:p>
          <a:p>
            <a:pPr lvl="1" eaLnBrk="1" hangingPunct="1"/>
            <a:r>
              <a:rPr lang="zh-CN" altLang="en-US" sz="2400" b="1" dirty="0"/>
              <a:t>实际上，在程序中也可以直接写出这样的表达式，显式调用重载的运算符函数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en-US" altLang="zh-CN" b="1" dirty="0"/>
              <a:t>6.2.1  </a:t>
            </a:r>
            <a:r>
              <a:rPr lang="zh-CN" altLang="zh-CN" b="1" dirty="0"/>
              <a:t>类与</a:t>
            </a:r>
            <a:r>
              <a:rPr lang="zh-CN" altLang="zh-CN" b="1" dirty="0">
                <a:solidFill>
                  <a:srgbClr val="FF0000"/>
                </a:solidFill>
              </a:rPr>
              <a:t>二元运算符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4931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6.2.2  </a:t>
            </a:r>
            <a:r>
              <a:rPr lang="zh-CN" altLang="zh-CN" sz="2800" b="1" dirty="0">
                <a:solidFill>
                  <a:srgbClr val="FF0000"/>
                </a:solidFill>
              </a:rPr>
              <a:t>非类成员方式</a:t>
            </a:r>
            <a:r>
              <a:rPr lang="zh-CN" altLang="zh-CN" sz="2800" b="1" dirty="0"/>
              <a:t>重载二元运算符的特殊用途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712968" cy="5168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1、</a:t>
            </a:r>
            <a:r>
              <a:rPr lang="zh-CN" altLang="en-US" sz="2400" b="1" dirty="0">
                <a:solidFill>
                  <a:srgbClr val="0000CC"/>
                </a:solidFill>
              </a:rPr>
              <a:t>解决运算符左、右操作数据的次序交换问题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400" dirty="0"/>
              <a:t>对于不要求返回左值且可以交换参数次序的运算符函数（如</a:t>
            </a:r>
            <a:r>
              <a:rPr lang="en-US" altLang="zh-CN" sz="2400" dirty="0"/>
              <a:t>+</a:t>
            </a:r>
            <a:r>
              <a:rPr lang="zh-CN" altLang="zh-CN" sz="2400" dirty="0"/>
              <a:t>、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zh-CN" altLang="zh-CN" sz="2400" dirty="0"/>
              <a:t>、</a:t>
            </a:r>
            <a:r>
              <a:rPr lang="en-US" altLang="zh-CN" sz="2400" dirty="0"/>
              <a:t>*</a:t>
            </a:r>
            <a:r>
              <a:rPr lang="zh-CN" altLang="zh-CN" sz="2400" dirty="0"/>
              <a:t>、</a:t>
            </a:r>
            <a:r>
              <a:rPr lang="en-US" altLang="zh-CN" sz="2400" dirty="0"/>
              <a:t>/ </a:t>
            </a:r>
            <a:r>
              <a:rPr lang="zh-CN" altLang="zh-CN" sz="2400" dirty="0"/>
              <a:t>等运算符），最好用非成员形式（包括友元和普通函数）重载它。</a:t>
            </a:r>
            <a:endParaRPr lang="en-US" altLang="zh-CN" sz="2400" dirty="0"/>
          </a:p>
          <a:p>
            <a:pPr lvl="1"/>
            <a:r>
              <a:rPr lang="zh-CN" altLang="en-US" sz="2400" dirty="0"/>
              <a:t>原因是</a:t>
            </a:r>
            <a:r>
              <a:rPr lang="zh-CN" altLang="zh-CN" sz="2400" dirty="0"/>
              <a:t>在用运算符计算表达式的值时，如果参数的类型与运算符需要的类型不匹配，</a:t>
            </a:r>
            <a:r>
              <a:rPr lang="en-US" altLang="zh-CN" sz="2400" dirty="0"/>
              <a:t>C++</a:t>
            </a:r>
            <a:r>
              <a:rPr lang="zh-CN" altLang="zh-CN" sz="2400" dirty="0"/>
              <a:t>会</a:t>
            </a:r>
            <a:r>
              <a:rPr lang="zh-CN" altLang="zh-CN" sz="2400" b="1" dirty="0">
                <a:solidFill>
                  <a:srgbClr val="FF0000"/>
                </a:solidFill>
              </a:rPr>
              <a:t>对参数进行隐式转换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2、</a:t>
            </a:r>
            <a:r>
              <a:rPr lang="zh-CN" altLang="en-US" sz="2400" b="1" dirty="0">
                <a:solidFill>
                  <a:srgbClr val="0000CC"/>
                </a:solidFill>
              </a:rPr>
              <a:t>解决运算符左操作数据的类型转换问题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400" dirty="0"/>
              <a:t>在调用重载的二元运算符函数时，如果第</a:t>
            </a:r>
            <a:r>
              <a:rPr lang="en-US" altLang="zh-CN" sz="2400" dirty="0"/>
              <a:t>2</a:t>
            </a:r>
            <a:r>
              <a:rPr lang="zh-CN" altLang="zh-CN" sz="2400" dirty="0"/>
              <a:t>个实参与形参的类型不匹配，</a:t>
            </a:r>
            <a:r>
              <a:rPr lang="en-US" altLang="zh-CN" sz="2400" dirty="0"/>
              <a:t>C++</a:t>
            </a:r>
            <a:r>
              <a:rPr lang="zh-CN" altLang="zh-CN" sz="2400" dirty="0"/>
              <a:t>将进行所有可能的隐式类型转换。</a:t>
            </a:r>
            <a:endParaRPr lang="en-US" altLang="zh-CN" sz="2400" dirty="0"/>
          </a:p>
          <a:p>
            <a:pPr lvl="1"/>
            <a:r>
              <a:rPr lang="zh-CN" altLang="zh-CN" sz="2400" dirty="0"/>
              <a:t>对于第一个参数，就要分情况了：对于非类成员的重载运算符函数，</a:t>
            </a:r>
            <a:r>
              <a:rPr lang="en-US" altLang="zh-CN" sz="2400" dirty="0"/>
              <a:t>C++</a:t>
            </a:r>
            <a:r>
              <a:rPr lang="zh-CN" altLang="zh-CN" sz="2400" dirty="0"/>
              <a:t>编译器在参数不匹配的情况下将</a:t>
            </a:r>
            <a:r>
              <a:rPr lang="zh-CN" altLang="zh-CN" sz="2400" dirty="0">
                <a:solidFill>
                  <a:srgbClr val="FF0000"/>
                </a:solidFill>
              </a:rPr>
              <a:t>对第一个参数进行隐式类型转换</a:t>
            </a:r>
            <a:r>
              <a:rPr lang="zh-CN" altLang="en-US" sz="2400" dirty="0"/>
              <a:t>；</a:t>
            </a:r>
            <a:r>
              <a:rPr lang="zh-CN" altLang="zh-CN" sz="2400" dirty="0"/>
              <a:t>但不会对类成员运算符函数的第一个参数进行任何隐式类型转换。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3047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6-2</a:t>
            </a:r>
            <a:r>
              <a:rPr lang="zh-CN" altLang="zh-CN" sz="2400" b="1" dirty="0">
                <a:solidFill>
                  <a:srgbClr val="0000CC"/>
                </a:solidFill>
              </a:rPr>
              <a:t>】 </a:t>
            </a:r>
            <a:r>
              <a:rPr lang="zh-CN" altLang="en-US" sz="2400" b="1" dirty="0">
                <a:solidFill>
                  <a:srgbClr val="0000CC"/>
                </a:solidFill>
              </a:rPr>
              <a:t>设计复数类</a:t>
            </a:r>
            <a:r>
              <a:rPr lang="en-US" altLang="zh-CN" sz="2400" b="1" dirty="0">
                <a:solidFill>
                  <a:srgbClr val="0000CC"/>
                </a:solidFill>
              </a:rPr>
              <a:t>Complex</a:t>
            </a:r>
            <a:r>
              <a:rPr lang="zh-CN" altLang="en-US" sz="2400" b="1" dirty="0">
                <a:solidFill>
                  <a:srgbClr val="0000CC"/>
                </a:solidFill>
              </a:rPr>
              <a:t>，使它能够实现下列</a:t>
            </a:r>
            <a:r>
              <a:rPr lang="en-US" altLang="zh-CN" sz="2400" b="1" dirty="0">
                <a:solidFill>
                  <a:srgbClr val="0000CC"/>
                </a:solidFill>
              </a:rPr>
              <a:t>L1，L2</a:t>
            </a:r>
            <a:r>
              <a:rPr lang="zh-CN" altLang="en-US" sz="2400" b="1" dirty="0">
                <a:solidFill>
                  <a:srgbClr val="0000CC"/>
                </a:solidFill>
              </a:rPr>
              <a:t>式的加法运算。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/>
              <a:t>void main(){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Complex c1,c2(1,2);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c1=c2+2;				//L1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/>
              <a:t>c1.display();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c1=2+c2;				//L2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/>
              <a:t>c1.display();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问题分析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/>
              <a:t>L1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L2</a:t>
            </a:r>
            <a:r>
              <a:rPr lang="zh-CN" altLang="en-US" sz="2000" b="1" dirty="0"/>
              <a:t>两条语句是数学中的常见运算，</a:t>
            </a:r>
            <a:r>
              <a:rPr lang="en-US" altLang="zh-CN" sz="2000" b="1" dirty="0"/>
              <a:t>“+、-、×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/”</a:t>
            </a:r>
            <a:r>
              <a:rPr lang="zh-CN" altLang="en-US" sz="2000" b="1" dirty="0"/>
              <a:t>等运算的两个操作数可以交换次序。如果用类成员方式重载</a:t>
            </a:r>
            <a:r>
              <a:rPr lang="en-US" altLang="zh-CN" sz="2000" b="1" dirty="0"/>
              <a:t>“+”，</a:t>
            </a:r>
            <a:r>
              <a:rPr lang="zh-CN" altLang="en-US" sz="2000" b="1" dirty="0"/>
              <a:t>则只能完成</a:t>
            </a:r>
            <a:r>
              <a:rPr lang="en-US" altLang="zh-CN" sz="2000" b="1" dirty="0"/>
              <a:t>L1</a:t>
            </a:r>
            <a:r>
              <a:rPr lang="zh-CN" altLang="en-US" sz="2000" b="1" dirty="0"/>
              <a:t>语句的运算，</a:t>
            </a:r>
            <a:r>
              <a:rPr lang="en-US" altLang="zh-CN" sz="2000" b="1" dirty="0"/>
              <a:t>L2</a:t>
            </a:r>
            <a:r>
              <a:rPr lang="zh-CN" altLang="en-US" sz="2000" b="1" dirty="0"/>
              <a:t>语句则不能实现。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解决这样的问题，可以用友元重载</a:t>
            </a:r>
            <a:r>
              <a:rPr lang="en-US" altLang="zh-CN" sz="2000" b="1" dirty="0"/>
              <a:t>“+”</a:t>
            </a:r>
            <a:r>
              <a:rPr lang="zh-CN" altLang="en-US" sz="2000" b="1" dirty="0"/>
              <a:t>运算符。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6.2.2  </a:t>
            </a:r>
            <a:r>
              <a:rPr lang="zh-CN" altLang="zh-CN" sz="2800" b="1" dirty="0">
                <a:solidFill>
                  <a:srgbClr val="FF0000"/>
                </a:solidFill>
              </a:rPr>
              <a:t>非类成员方式</a:t>
            </a:r>
            <a:r>
              <a:rPr lang="zh-CN" altLang="zh-CN" sz="2800" b="1" dirty="0"/>
              <a:t>重载二元运算符的特殊用途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81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4814"/>
            <a:ext cx="8623212" cy="68331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class Complex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private: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double  r,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public: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Complex(double R = 0, double I = 0) :r(R),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(I) {};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friend Complex </a:t>
            </a:r>
            <a:r>
              <a:rPr lang="en-US" altLang="zh-CN" sz="2400" dirty="0">
                <a:solidFill>
                  <a:srgbClr val="0000CC"/>
                </a:solidFill>
              </a:rPr>
              <a:t>operator+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Complex </a:t>
            </a:r>
            <a:r>
              <a:rPr lang="en-US" altLang="zh-CN" sz="2400" dirty="0"/>
              <a:t>a, </a:t>
            </a:r>
            <a:r>
              <a:rPr lang="en-US" altLang="zh-CN" sz="2400" dirty="0">
                <a:solidFill>
                  <a:srgbClr val="FF0000"/>
                </a:solidFill>
              </a:rPr>
              <a:t>double</a:t>
            </a:r>
            <a:r>
              <a:rPr lang="en-US" altLang="zh-CN" sz="2400" dirty="0"/>
              <a:t> b)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return Complex(</a:t>
            </a:r>
            <a:r>
              <a:rPr lang="en-US" altLang="zh-CN" sz="2400" dirty="0" err="1"/>
              <a:t>a.r</a:t>
            </a:r>
            <a:r>
              <a:rPr lang="en-US" altLang="zh-CN" sz="2400" dirty="0"/>
              <a:t> + b, </a:t>
            </a:r>
            <a:r>
              <a:rPr lang="en-US" altLang="zh-CN" sz="2400" dirty="0" err="1"/>
              <a:t>a.i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friend Complex </a:t>
            </a:r>
            <a:r>
              <a:rPr lang="en-US" altLang="zh-CN" sz="2400" dirty="0">
                <a:solidFill>
                  <a:srgbClr val="0000CC"/>
                </a:solidFill>
              </a:rPr>
              <a:t>operator+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double</a:t>
            </a:r>
            <a:r>
              <a:rPr lang="en-US" altLang="zh-CN" sz="2400" dirty="0"/>
              <a:t> a, </a:t>
            </a:r>
            <a:r>
              <a:rPr lang="en-US" altLang="zh-CN" sz="2400" dirty="0">
                <a:solidFill>
                  <a:srgbClr val="FF0000"/>
                </a:solidFill>
              </a:rPr>
              <a:t>Complex</a:t>
            </a:r>
            <a:r>
              <a:rPr lang="en-US" altLang="zh-CN" sz="2400" dirty="0"/>
              <a:t> b)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return Complex(a + </a:t>
            </a:r>
            <a:r>
              <a:rPr lang="en-US" altLang="zh-CN" sz="2400" dirty="0" err="1"/>
              <a:t>b.r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b.i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void  display();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};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对话气泡: 矩形 1"/>
          <p:cNvSpPr/>
          <p:nvPr/>
        </p:nvSpPr>
        <p:spPr>
          <a:xfrm>
            <a:off x="5220072" y="260648"/>
            <a:ext cx="3096344" cy="1872208"/>
          </a:xfrm>
          <a:prstGeom prst="wedgeRectCallout">
            <a:avLst>
              <a:gd name="adj1" fmla="val 40370"/>
              <a:gd name="adj2" fmla="val 97891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解决方案一：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直接用两个友元函数对不同类型参数进行运算的加法运算符</a:t>
            </a:r>
          </a:p>
        </p:txBody>
      </p:sp>
    </p:spTree>
    <p:extLst>
      <p:ext uri="{BB962C8B-B14F-4D97-AF65-F5344CB8AC3E}">
        <p14:creationId xmlns:p14="http://schemas.microsoft.com/office/powerpoint/2010/main" val="32292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void Complex::display()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r;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&gt;0)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"+";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!= 0)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&lt;&lt; 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"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void main(void)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Complex c1(1, 2), c2;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c2 = c1 + 5;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c2.display();                //</a:t>
            </a:r>
            <a:r>
              <a:rPr lang="zh-CN" altLang="zh-CN" sz="2400" dirty="0"/>
              <a:t>输出：</a:t>
            </a:r>
            <a:r>
              <a:rPr lang="en-US" altLang="zh-CN" sz="2400" dirty="0"/>
              <a:t>6+2i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c2 = 5 + c1;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c2.display();                //</a:t>
            </a:r>
            <a:r>
              <a:rPr lang="zh-CN" altLang="zh-CN" sz="2400" dirty="0"/>
              <a:t>输出：</a:t>
            </a:r>
            <a:r>
              <a:rPr lang="en-US" altLang="zh-CN" sz="2400" dirty="0"/>
              <a:t>6+2i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6.2.2  </a:t>
            </a:r>
            <a:r>
              <a:rPr lang="zh-CN" altLang="zh-CN" sz="2800" b="1" dirty="0">
                <a:solidFill>
                  <a:srgbClr val="FF0000"/>
                </a:solidFill>
              </a:rPr>
              <a:t>非类成员方式</a:t>
            </a:r>
            <a:r>
              <a:rPr lang="zh-CN" altLang="zh-CN" sz="2800" b="1" dirty="0"/>
              <a:t>重载二元运算符的特殊用途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593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623212" cy="60565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class Complex {</a:t>
            </a:r>
          </a:p>
          <a:p>
            <a:pPr marL="0" indent="0">
              <a:buNone/>
            </a:pPr>
            <a:r>
              <a:rPr lang="en-US" altLang="zh-CN" sz="1600" dirty="0"/>
              <a:t>private:</a:t>
            </a:r>
          </a:p>
          <a:p>
            <a:pPr marL="0" indent="0">
              <a:buNone/>
            </a:pPr>
            <a:r>
              <a:rPr lang="en-US" altLang="zh-CN" sz="1600" dirty="0"/>
              <a:t>double  r,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public:</a:t>
            </a:r>
          </a:p>
          <a:p>
            <a:pPr marL="0" indent="0">
              <a:buNone/>
            </a:pPr>
            <a:r>
              <a:rPr lang="pt-BR" altLang="zh-CN" sz="1600" b="1" dirty="0">
                <a:solidFill>
                  <a:srgbClr val="0000CC"/>
                </a:solidFill>
              </a:rPr>
              <a:t>Complex(double R = 0, double I = 0) :r(R), i(I) {};</a:t>
            </a:r>
          </a:p>
          <a:p>
            <a:pPr marL="0" indent="0">
              <a:buNone/>
            </a:pPr>
            <a:r>
              <a:rPr lang="en-US" altLang="zh-CN" sz="1600" dirty="0"/>
              <a:t>friend Complex </a:t>
            </a:r>
            <a:r>
              <a:rPr lang="en-US" altLang="zh-CN" sz="1600" b="1" dirty="0">
                <a:solidFill>
                  <a:srgbClr val="0000CC"/>
                </a:solidFill>
              </a:rPr>
              <a:t>operator+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Complex</a:t>
            </a:r>
            <a:r>
              <a:rPr lang="en-US" altLang="zh-CN" sz="1600" dirty="0"/>
              <a:t> a, </a:t>
            </a:r>
            <a:r>
              <a:rPr lang="en-US" altLang="zh-CN" sz="1600" b="1" dirty="0">
                <a:solidFill>
                  <a:srgbClr val="FF0000"/>
                </a:solidFill>
              </a:rPr>
              <a:t>Complex</a:t>
            </a:r>
            <a:r>
              <a:rPr lang="en-US" altLang="zh-CN" sz="1600" dirty="0"/>
              <a:t> b)</a:t>
            </a:r>
          </a:p>
          <a:p>
            <a:pPr marL="0" indent="0">
              <a:buNone/>
            </a:pPr>
            <a:r>
              <a:rPr lang="en-US" altLang="zh-CN" sz="1600" dirty="0"/>
              <a:t> {          return Complex(</a:t>
            </a:r>
            <a:r>
              <a:rPr lang="en-US" altLang="zh-CN" sz="1600" dirty="0" err="1"/>
              <a:t>a.r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b.r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a.i+b.i</a:t>
            </a:r>
            <a:r>
              <a:rPr lang="en-US" altLang="zh-CN" sz="1600" dirty="0"/>
              <a:t>);  }</a:t>
            </a:r>
          </a:p>
          <a:p>
            <a:pPr marL="0" indent="0">
              <a:buNone/>
            </a:pPr>
            <a:r>
              <a:rPr lang="en-US" altLang="zh-CN" sz="1600" dirty="0"/>
              <a:t>void  display();</a:t>
            </a:r>
          </a:p>
          <a:p>
            <a:pPr marL="0" indent="0">
              <a:buNone/>
            </a:pPr>
            <a:r>
              <a:rPr lang="en-US" altLang="zh-CN" sz="1600" dirty="0"/>
              <a:t>};</a:t>
            </a:r>
          </a:p>
          <a:p>
            <a:pPr marL="0" indent="0">
              <a:buNone/>
            </a:pPr>
            <a:r>
              <a:rPr lang="en-US" altLang="zh-CN" sz="1600" dirty="0"/>
              <a:t>void Complex::display() {</a:t>
            </a:r>
          </a:p>
          <a:p>
            <a:pPr marL="0" indent="0"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r;</a:t>
            </a:r>
          </a:p>
          <a:p>
            <a:pPr marL="0" indent="0">
              <a:buNone/>
            </a:pPr>
            <a:r>
              <a:rPr lang="en-US" altLang="zh-CN" sz="1600" dirty="0"/>
              <a:t> 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&gt;0)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"+";</a:t>
            </a:r>
          </a:p>
          <a:p>
            <a:pPr marL="0" indent="0">
              <a:buNone/>
            </a:pPr>
            <a:r>
              <a:rPr lang="en-US" altLang="zh-CN" sz="1600" dirty="0"/>
              <a:t>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!= 0)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&lt;&lt; "</a:t>
            </a:r>
            <a:r>
              <a:rPr lang="en-US" altLang="zh-CN" sz="1600" dirty="0" err="1"/>
              <a:t>i</a:t>
            </a:r>
            <a:r>
              <a:rPr lang="en-US" altLang="zh-CN" sz="1600" dirty="0"/>
              <a:t>"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void main(void){</a:t>
            </a:r>
          </a:p>
          <a:p>
            <a:pPr marL="400050" lvl="1" indent="0">
              <a:buNone/>
            </a:pPr>
            <a:r>
              <a:rPr lang="en-US" altLang="zh-CN" sz="1600" dirty="0"/>
              <a:t>Complex c1(1, 2), c2;</a:t>
            </a:r>
          </a:p>
          <a:p>
            <a:pPr marL="400050" lvl="1" indent="0">
              <a:buNone/>
            </a:pPr>
            <a:r>
              <a:rPr lang="en-US" altLang="zh-CN" sz="1600" dirty="0"/>
              <a:t>c2 = c1 + 5;</a:t>
            </a:r>
          </a:p>
          <a:p>
            <a:pPr marL="400050" lvl="1" indent="0">
              <a:buNone/>
            </a:pPr>
            <a:r>
              <a:rPr lang="en-US" altLang="zh-CN" sz="1600" dirty="0"/>
              <a:t>c2.display();                //</a:t>
            </a:r>
            <a:r>
              <a:rPr lang="zh-CN" altLang="en-US" sz="1600" dirty="0"/>
              <a:t>输出：</a:t>
            </a:r>
            <a:r>
              <a:rPr lang="en-US" altLang="zh-CN" sz="1600" dirty="0"/>
              <a:t>6+2i</a:t>
            </a:r>
          </a:p>
          <a:p>
            <a:pPr marL="400050" lvl="1" indent="0">
              <a:buNone/>
            </a:pPr>
            <a:r>
              <a:rPr lang="en-US" altLang="zh-CN" sz="1600" dirty="0"/>
              <a:t>c2 = 5 + c1;</a:t>
            </a:r>
          </a:p>
          <a:p>
            <a:pPr marL="400050" lvl="1" indent="0">
              <a:buNone/>
            </a:pPr>
            <a:r>
              <a:rPr lang="en-US" altLang="zh-CN" sz="1600" dirty="0"/>
              <a:t>c2.display();                //</a:t>
            </a:r>
            <a:r>
              <a:rPr lang="zh-CN" altLang="en-US" sz="1600" dirty="0"/>
              <a:t>输出：</a:t>
            </a:r>
            <a:r>
              <a:rPr lang="en-US" altLang="zh-CN" sz="1600" dirty="0"/>
              <a:t>6+2i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对话气泡: 矩形 3"/>
          <p:cNvSpPr/>
          <p:nvPr/>
        </p:nvSpPr>
        <p:spPr>
          <a:xfrm>
            <a:off x="5652120" y="1340768"/>
            <a:ext cx="3096344" cy="4854558"/>
          </a:xfrm>
          <a:prstGeom prst="wedgeRectCallout">
            <a:avLst>
              <a:gd name="adj1" fmla="val -70481"/>
              <a:gd name="adj2" fmla="val -29441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解决方案二：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通过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个友元函数重载对两个</a:t>
            </a:r>
            <a:r>
              <a:rPr lang="en-US" altLang="zh-CN" sz="2400" b="1" dirty="0">
                <a:solidFill>
                  <a:schemeClr val="tx1"/>
                </a:solidFill>
              </a:rPr>
              <a:t>Complex</a:t>
            </a:r>
            <a:r>
              <a:rPr lang="zh-CN" altLang="en-US" sz="2400" b="1" dirty="0">
                <a:solidFill>
                  <a:schemeClr val="tx1"/>
                </a:solidFill>
              </a:rPr>
              <a:t>类型相加的加法运算符函数。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这种方案要求：类应具有能够接受一个参数的构造函数，此构造函数具有将此参数转换为类类型的能力！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1"/>
            <a:ext cx="7772400" cy="720080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6.3  </a:t>
            </a:r>
            <a:r>
              <a:rPr lang="zh-CN" altLang="en-US" b="1" dirty="0"/>
              <a:t>重载</a:t>
            </a:r>
            <a:r>
              <a:rPr lang="zh-CN" altLang="en-US" b="1" dirty="0">
                <a:solidFill>
                  <a:srgbClr val="FF0000"/>
                </a:solidFill>
              </a:rPr>
              <a:t>一元运算符</a:t>
            </a:r>
            <a:r>
              <a:rPr lang="zh-CN" altLang="en-US" b="1" dirty="0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736"/>
            <a:ext cx="7772400" cy="51124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、一元运算的概念</a:t>
            </a:r>
          </a:p>
          <a:p>
            <a:pPr lvl="1" eaLnBrk="1" hangingPunct="1">
              <a:buFontTx/>
              <a:buNone/>
            </a:pPr>
            <a:r>
              <a:rPr lang="zh-CN" altLang="en-US" sz="2400" dirty="0"/>
              <a:t>一元运算符只需要一个运算参数，如取地址运算符（</a:t>
            </a:r>
            <a:r>
              <a:rPr lang="en-US" altLang="zh-CN" sz="2400" dirty="0"/>
              <a:t>&amp;</a:t>
            </a:r>
            <a:r>
              <a:rPr lang="zh-CN" altLang="en-US" sz="2400" dirty="0"/>
              <a:t>）、负数（</a:t>
            </a:r>
            <a:r>
              <a:rPr lang="zh-CN" altLang="en-US" sz="2400" dirty="0">
                <a:sym typeface="Symbol" panose="05050102010706020507" pitchFamily="18" charset="2"/>
              </a:rPr>
              <a:t></a:t>
            </a:r>
            <a:r>
              <a:rPr lang="zh-CN" altLang="en-US" sz="2400" dirty="0"/>
              <a:t>）、自增加（</a:t>
            </a:r>
            <a:r>
              <a:rPr lang="en-US" altLang="zh-CN" sz="2400" dirty="0"/>
              <a:t>++</a:t>
            </a:r>
            <a:r>
              <a:rPr lang="zh-CN" altLang="en-US" sz="2400" dirty="0"/>
              <a:t>）等。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</a:rPr>
              <a:t>、一元运算符常见调用形式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@a     </a:t>
            </a:r>
            <a:r>
              <a:rPr lang="zh-CN" altLang="en-US" sz="2400" dirty="0">
                <a:solidFill>
                  <a:srgbClr val="FF0000"/>
                </a:solidFill>
              </a:rPr>
              <a:t>或    </a:t>
            </a:r>
            <a:r>
              <a:rPr lang="en-US" altLang="zh-CN" sz="2400" dirty="0">
                <a:solidFill>
                  <a:srgbClr val="FF0000"/>
                </a:solidFill>
              </a:rPr>
              <a:t>a@ 		//</a:t>
            </a:r>
            <a:r>
              <a:rPr lang="zh-CN" altLang="en-US" sz="2400" dirty="0">
                <a:solidFill>
                  <a:srgbClr val="FF0000"/>
                </a:solidFill>
              </a:rPr>
              <a:t>隐式调用形式</a:t>
            </a:r>
          </a:p>
          <a:p>
            <a:pPr lvl="1" eaLnBrk="1" hangingPunct="1"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a.operator</a:t>
            </a:r>
            <a:r>
              <a:rPr lang="en-US" altLang="zh-CN" sz="2400" dirty="0">
                <a:solidFill>
                  <a:srgbClr val="FF0000"/>
                </a:solidFill>
              </a:rPr>
              <a:t>@()               //</a:t>
            </a:r>
            <a:r>
              <a:rPr lang="zh-CN" altLang="en-US" sz="2400" dirty="0">
                <a:solidFill>
                  <a:srgbClr val="FF0000"/>
                </a:solidFill>
              </a:rPr>
              <a:t>显式调用一元运算符</a:t>
            </a:r>
            <a:r>
              <a:rPr lang="en-US" altLang="zh-CN" sz="2400" dirty="0">
                <a:solidFill>
                  <a:srgbClr val="FF0000"/>
                </a:solidFill>
              </a:rPr>
              <a:t>@</a:t>
            </a:r>
          </a:p>
          <a:p>
            <a:pPr lvl="1" eaLnBrk="1" hangingPunct="1"/>
            <a:r>
              <a:rPr lang="zh-CN" altLang="en-US" sz="2400" b="1" dirty="0"/>
              <a:t>其中的</a:t>
            </a:r>
            <a:r>
              <a:rPr lang="en-US" altLang="zh-CN" sz="2400" b="1" dirty="0"/>
              <a:t>@</a:t>
            </a:r>
            <a:r>
              <a:rPr lang="zh-CN" altLang="en-US" sz="2400" b="1" dirty="0"/>
              <a:t>代表一元运算符，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代表操作数。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@a</a:t>
            </a:r>
            <a:r>
              <a:rPr lang="zh-CN" altLang="en-US" sz="2000" b="1" dirty="0"/>
              <a:t>代表前缀一元运算，如“</a:t>
            </a:r>
            <a:r>
              <a:rPr lang="en-US" altLang="zh-CN" sz="2000" b="1" dirty="0"/>
              <a:t>++a”</a:t>
            </a:r>
            <a:r>
              <a:rPr lang="zh-CN" altLang="en-US" sz="2000" b="1" dirty="0"/>
              <a:t>；</a:t>
            </a:r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a@</a:t>
            </a:r>
            <a:r>
              <a:rPr lang="zh-CN" altLang="en-US" sz="2000" b="1" dirty="0"/>
              <a:t>表示后缀运算，如“</a:t>
            </a:r>
            <a:r>
              <a:rPr lang="en-US" altLang="zh-CN" sz="2000" b="1" dirty="0"/>
              <a:t>a++”</a:t>
            </a:r>
            <a:r>
              <a:rPr lang="zh-CN" altLang="en-US" sz="2000" b="1" dirty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</a:rPr>
              <a:t>@a</a:t>
            </a:r>
            <a:r>
              <a:rPr lang="zh-CN" altLang="en-US" sz="2800" b="1" dirty="0">
                <a:solidFill>
                  <a:srgbClr val="0000CC"/>
                </a:solidFill>
              </a:rPr>
              <a:t>将被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解释为下面的形式之一</a:t>
            </a:r>
          </a:p>
          <a:p>
            <a:pPr lvl="1" eaLnBrk="1" hangingPunct="1">
              <a:buFontTx/>
              <a:buNone/>
            </a:pPr>
            <a:r>
              <a:rPr lang="en-US" altLang="zh-CN" sz="2400" dirty="0" err="1">
                <a:hlinkClick r:id="rId2"/>
              </a:rPr>
              <a:t>a.operator</a:t>
            </a:r>
            <a:r>
              <a:rPr lang="en-US" altLang="zh-CN" sz="2400" dirty="0">
                <a:hlinkClick r:id="rId2"/>
              </a:rPr>
              <a:t>@()</a:t>
            </a:r>
            <a:r>
              <a:rPr lang="en-US" altLang="zh-CN" sz="2400" dirty="0"/>
              <a:t>    //</a:t>
            </a:r>
            <a:r>
              <a:rPr lang="zh-CN" altLang="en-US" sz="2400" dirty="0"/>
              <a:t>成员重载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en-US" altLang="zh-CN" sz="2400" dirty="0"/>
              <a:t>operator@(a)      //</a:t>
            </a:r>
            <a:r>
              <a:rPr lang="zh-CN" altLang="en-US" sz="2400" dirty="0"/>
              <a:t>友元重载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137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80728"/>
          </a:xfrm>
        </p:spPr>
        <p:txBody>
          <a:bodyPr/>
          <a:lstStyle/>
          <a:p>
            <a:r>
              <a:rPr lang="en-US" altLang="zh-CN" b="1" dirty="0"/>
              <a:t>6.3.1  </a:t>
            </a:r>
            <a:r>
              <a:rPr lang="zh-CN" altLang="zh-CN" b="1" dirty="0">
                <a:solidFill>
                  <a:srgbClr val="FF0000"/>
                </a:solidFill>
              </a:rPr>
              <a:t>作为成员</a:t>
            </a:r>
            <a:r>
              <a:rPr lang="zh-CN" altLang="zh-CN" b="1" dirty="0"/>
              <a:t>函数重载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359" y="1196752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一元运算符作为类成员函数重载时不需要参数，其形式如下：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class X{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……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	T operator@(){……};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CC"/>
                </a:solidFill>
              </a:rPr>
              <a:t>T</a:t>
            </a:r>
            <a:r>
              <a:rPr lang="zh-CN" altLang="en-US" sz="2400" b="1" dirty="0">
                <a:solidFill>
                  <a:srgbClr val="0000CC"/>
                </a:solidFill>
              </a:rPr>
              <a:t>是运算符</a:t>
            </a:r>
            <a:r>
              <a:rPr lang="en-US" altLang="zh-CN" sz="2400" b="1" dirty="0">
                <a:solidFill>
                  <a:srgbClr val="0000CC"/>
                </a:solidFill>
              </a:rPr>
              <a:t>@</a:t>
            </a:r>
            <a:r>
              <a:rPr lang="zh-CN" altLang="en-US" sz="2400" b="1" dirty="0">
                <a:solidFill>
                  <a:srgbClr val="0000CC"/>
                </a:solidFill>
              </a:rPr>
              <a:t>的返回类型。从形式上看，作为类成员函数重载的一元运算符没有参数，但实际上它包含了一个隐含参数，即调用对象的</a:t>
            </a:r>
            <a:r>
              <a:rPr lang="en-US" altLang="zh-CN" sz="2400" b="1" dirty="0">
                <a:solidFill>
                  <a:srgbClr val="FF0000"/>
                </a:solidFill>
              </a:rPr>
              <a:t>this</a:t>
            </a:r>
            <a:r>
              <a:rPr lang="zh-CN" altLang="en-US" sz="2400" b="1" dirty="0">
                <a:solidFill>
                  <a:srgbClr val="0000CC"/>
                </a:solidFill>
              </a:rPr>
              <a:t>指针。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sz="2800" b="1" dirty="0"/>
              <a:t>像</a:t>
            </a:r>
            <a:r>
              <a:rPr lang="en-US" altLang="zh-CN" sz="2800" b="1" dirty="0"/>
              <a:t>++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--</a:t>
            </a:r>
            <a:r>
              <a:rPr lang="zh-CN" altLang="zh-CN" sz="2800" b="1" dirty="0"/>
              <a:t>这样能够实现连续自增、自减的运算符，其重载函数应该返回对象的引用。否则，就不能实现对象的连续运算。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b="1" dirty="0"/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27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46" y="1196752"/>
            <a:ext cx="8495507" cy="525621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6-3</a:t>
            </a:r>
            <a:r>
              <a:rPr lang="zh-CN" altLang="zh-CN" sz="2400" dirty="0"/>
              <a:t>】 设计一个时间类</a:t>
            </a:r>
            <a:r>
              <a:rPr lang="en-US" altLang="zh-CN" sz="2400" dirty="0"/>
              <a:t>Time</a:t>
            </a:r>
            <a:r>
              <a:rPr lang="zh-CN" altLang="zh-CN" sz="2400" dirty="0"/>
              <a:t>，能够完成秒钟的自增运算。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//Eg6-3.cpp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Time{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hour,minute,second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Time(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h,int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m,int</a:t>
            </a:r>
            <a:r>
              <a:rPr lang="en-US" altLang="zh-CN" sz="1600" b="1" dirty="0"/>
              <a:t> 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Time&amp; operator++();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Time::Time(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h,int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m,int</a:t>
            </a:r>
            <a:r>
              <a:rPr lang="en-US" altLang="zh-CN" sz="1800" b="1" dirty="0"/>
              <a:t> 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hour=h;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minute=m;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second=s;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if(hour&gt;=24) hour=0;               	//</a:t>
            </a:r>
            <a:r>
              <a:rPr lang="zh-CN" altLang="en-US" sz="1600" b="1" dirty="0"/>
              <a:t>若初始小时超过</a:t>
            </a:r>
            <a:r>
              <a:rPr lang="en-US" altLang="zh-CN" sz="1600" b="1" dirty="0"/>
              <a:t>24</a:t>
            </a:r>
            <a:r>
              <a:rPr lang="zh-CN" altLang="en-US" sz="1600" b="1" dirty="0"/>
              <a:t>，重置为</a:t>
            </a:r>
            <a:r>
              <a:rPr lang="en-US" altLang="zh-CN" sz="1600" b="1" dirty="0"/>
              <a:t>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if(minute&gt;=60) minute=0;            	//</a:t>
            </a:r>
            <a:r>
              <a:rPr lang="zh-CN" altLang="en-US" sz="1600" b="1" dirty="0"/>
              <a:t>若初始分钟超过</a:t>
            </a:r>
            <a:r>
              <a:rPr lang="en-US" altLang="zh-CN" sz="1600" b="1" dirty="0"/>
              <a:t>60</a:t>
            </a:r>
            <a:r>
              <a:rPr lang="zh-CN" altLang="en-US" sz="1600" b="1" dirty="0"/>
              <a:t>，重置为</a:t>
            </a:r>
            <a:r>
              <a:rPr lang="en-US" altLang="zh-CN" sz="1600" b="1" dirty="0"/>
              <a:t>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if(second&gt;=60) second=0;            	//</a:t>
            </a:r>
            <a:r>
              <a:rPr lang="zh-CN" altLang="en-US" sz="1600" b="1" dirty="0"/>
              <a:t>若初始秒钟超过</a:t>
            </a:r>
            <a:r>
              <a:rPr lang="en-US" altLang="zh-CN" sz="1600" b="1" dirty="0"/>
              <a:t>60</a:t>
            </a:r>
            <a:r>
              <a:rPr lang="zh-CN" altLang="en-US" sz="1600" b="1" dirty="0"/>
              <a:t>，重置为</a:t>
            </a:r>
            <a:r>
              <a:rPr lang="en-US" altLang="zh-CN" sz="1600" b="1" dirty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6.3.1  </a:t>
            </a:r>
            <a:r>
              <a:rPr lang="zh-CN" altLang="zh-CN" b="1" dirty="0">
                <a:solidFill>
                  <a:srgbClr val="FF0000"/>
                </a:solidFill>
              </a:rPr>
              <a:t>作为成员</a:t>
            </a:r>
            <a:r>
              <a:rPr lang="zh-CN" altLang="zh-CN" b="1" dirty="0"/>
              <a:t>函数重载</a:t>
            </a:r>
          </a:p>
        </p:txBody>
      </p:sp>
    </p:spTree>
    <p:extLst>
      <p:ext uri="{BB962C8B-B14F-4D97-AF65-F5344CB8AC3E}">
        <p14:creationId xmlns:p14="http://schemas.microsoft.com/office/powerpoint/2010/main" val="11109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188" y="980728"/>
            <a:ext cx="7772400" cy="5112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允许程序员通过重载扩展运算符的功能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使重载后的运算符能够对用户自定义的数据类型进行运算。比如，设有复数类</a:t>
            </a:r>
            <a:r>
              <a:rPr lang="en-US" altLang="zh-CN" sz="2400" b="1" dirty="0"/>
              <a:t>Complex</a:t>
            </a:r>
            <a:r>
              <a:rPr lang="zh-CN" altLang="en-US" sz="2400" b="1" dirty="0"/>
              <a:t>，其形式如下：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class Complex{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	double </a:t>
            </a:r>
            <a:r>
              <a:rPr lang="en-US" altLang="zh-CN" b="1" dirty="0" err="1">
                <a:solidFill>
                  <a:srgbClr val="FF0000"/>
                </a:solidFill>
              </a:rPr>
              <a:t>real,image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......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};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假设要实现下面两个复数相加的运算。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Complex  c1,c2,c3</a:t>
            </a:r>
            <a:r>
              <a:rPr lang="zh-CN" altLang="en-US" b="1" dirty="0"/>
              <a:t>；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c1=c2+c3;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6.1 </a:t>
            </a:r>
            <a:r>
              <a:rPr lang="zh-CN" altLang="en-US" b="1" dirty="0"/>
              <a:t>运算符</a:t>
            </a:r>
            <a:r>
              <a:rPr lang="zh-CN" altLang="en-US" b="1" dirty="0">
                <a:solidFill>
                  <a:srgbClr val="FF0000"/>
                </a:solidFill>
              </a:rPr>
              <a:t>重载基础</a:t>
            </a:r>
          </a:p>
        </p:txBody>
      </p:sp>
      <p:sp>
        <p:nvSpPr>
          <p:cNvPr id="3" name="对话气泡: 矩形 2"/>
          <p:cNvSpPr/>
          <p:nvPr/>
        </p:nvSpPr>
        <p:spPr>
          <a:xfrm>
            <a:off x="3779912" y="4653136"/>
            <a:ext cx="5184576" cy="1824031"/>
          </a:xfrm>
          <a:prstGeom prst="wedgeRectCallout">
            <a:avLst>
              <a:gd name="adj1" fmla="val -75372"/>
              <a:gd name="adj2" fmla="val 393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</a:rPr>
              <a:t>这条语句是错误的，除非用下面的方法重载</a:t>
            </a:r>
            <a:r>
              <a:rPr lang="en-US" altLang="zh-CN" sz="2000" b="1" dirty="0">
                <a:solidFill>
                  <a:srgbClr val="0000CC"/>
                </a:solidFill>
              </a:rPr>
              <a:t>“+”</a:t>
            </a:r>
            <a:r>
              <a:rPr lang="zh-CN" altLang="en-US" sz="2000" b="1" dirty="0">
                <a:solidFill>
                  <a:srgbClr val="0000CC"/>
                </a:solidFill>
              </a:rPr>
              <a:t>运算符，为它增加复数相加的运算能力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ctr"/>
            <a:r>
              <a:rPr lang="en-US" altLang="zh-CN" b="1" dirty="0">
                <a:solidFill>
                  <a:srgbClr val="0000CC"/>
                </a:solidFill>
              </a:rPr>
              <a:t>Complex  operator+(Complex c1,Complex c2)</a:t>
            </a:r>
          </a:p>
          <a:p>
            <a:pPr algn="ctr"/>
            <a:r>
              <a:rPr lang="en-US" altLang="zh-CN" b="1" dirty="0">
                <a:solidFill>
                  <a:srgbClr val="0000CC"/>
                </a:solidFill>
              </a:rPr>
              <a:t>{</a:t>
            </a:r>
            <a:r>
              <a:rPr lang="zh-CN" altLang="zh-CN" b="1" dirty="0">
                <a:solidFill>
                  <a:srgbClr val="0000CC"/>
                </a:solidFill>
              </a:rPr>
              <a:t>……</a:t>
            </a:r>
            <a:r>
              <a:rPr lang="en-US" altLang="zh-CN" b="1" dirty="0">
                <a:solidFill>
                  <a:srgbClr val="0000CC"/>
                </a:solidFill>
              </a:rPr>
              <a:t>}</a:t>
            </a:r>
            <a:endParaRPr lang="zh-CN" altLang="zh-CN" b="1" dirty="0">
              <a:solidFill>
                <a:srgbClr val="0000CC"/>
              </a:solidFill>
            </a:endParaRPr>
          </a:p>
          <a:p>
            <a:pPr algn="ctr"/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6632"/>
            <a:ext cx="7772400" cy="6308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Time &amp;Time::operator ++(){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++second;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if(second&gt;=60)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second=0;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++minute;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if(minute&gt;=60){ minute=0;   ++hour;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if(hour&gt;=24)  hour=0;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return *this;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Time::display(){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&lt;&lt;hour&lt;&lt;":"&lt;&lt;minute&lt;&lt;":"&lt;&lt;second&lt;&lt;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Time t1(23,59,59);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++ ++t1;                        //</a:t>
            </a:r>
            <a:r>
              <a:rPr lang="zh-CN" altLang="en-US" sz="2000" b="1" dirty="0"/>
              <a:t>隐式调用方式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t1.display();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t1.operator ++();           //</a:t>
            </a:r>
            <a:r>
              <a:rPr lang="zh-CN" altLang="en-US" sz="2000" b="1" dirty="0"/>
              <a:t>显式调用方式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" name="对话气泡: 矩形 1"/>
          <p:cNvSpPr/>
          <p:nvPr/>
        </p:nvSpPr>
        <p:spPr>
          <a:xfrm>
            <a:off x="6142686" y="908720"/>
            <a:ext cx="2749794" cy="2088232"/>
          </a:xfrm>
          <a:prstGeom prst="wedgeRectCallout">
            <a:avLst>
              <a:gd name="adj1" fmla="val -47687"/>
              <a:gd name="adj2" fmla="val 949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本程序的运行结果如下：</a:t>
            </a:r>
          </a:p>
          <a:p>
            <a:r>
              <a:rPr lang="en-US" altLang="zh-CN" sz="2000" dirty="0"/>
              <a:t>23:59:59</a:t>
            </a:r>
            <a:endParaRPr lang="zh-CN" altLang="zh-CN" sz="2000" dirty="0"/>
          </a:p>
          <a:p>
            <a:r>
              <a:rPr lang="en-US" altLang="zh-CN" sz="2000" dirty="0"/>
              <a:t>0:0:1</a:t>
            </a:r>
            <a:endParaRPr lang="zh-CN" altLang="zh-CN" sz="2000" dirty="0"/>
          </a:p>
          <a:p>
            <a:r>
              <a:rPr lang="en-US" altLang="zh-CN" sz="2000" dirty="0"/>
              <a:t>0:0:2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44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857"/>
            <a:ext cx="7988300" cy="971871"/>
          </a:xfrm>
        </p:spPr>
        <p:txBody>
          <a:bodyPr/>
          <a:lstStyle/>
          <a:p>
            <a:r>
              <a:rPr lang="en-US" altLang="zh-CN" b="1" dirty="0"/>
              <a:t>6.3.2  </a:t>
            </a:r>
            <a:r>
              <a:rPr lang="zh-CN" altLang="zh-CN" b="1" dirty="0"/>
              <a:t>作为</a:t>
            </a:r>
            <a:r>
              <a:rPr lang="zh-CN" altLang="zh-CN" b="1" dirty="0">
                <a:solidFill>
                  <a:srgbClr val="FF0000"/>
                </a:solidFill>
              </a:rPr>
              <a:t>友元函数</a:t>
            </a:r>
            <a:r>
              <a:rPr lang="zh-CN" altLang="zh-CN" b="1" dirty="0"/>
              <a:t>重载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24936" cy="46831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用友元函数重载一元运算符时需要一个参数。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6-4</a:t>
            </a:r>
            <a:r>
              <a:rPr lang="zh-CN" altLang="zh-CN" sz="2800" dirty="0"/>
              <a:t>】 用友元重载</a:t>
            </a:r>
            <a:r>
              <a:rPr lang="en-US" altLang="zh-CN" sz="2800" dirty="0"/>
              <a:t>Time</a:t>
            </a:r>
            <a:r>
              <a:rPr lang="zh-CN" altLang="zh-CN" sz="2800" dirty="0"/>
              <a:t>类的自增运算符</a:t>
            </a:r>
            <a:r>
              <a:rPr lang="en-US" altLang="zh-CN" sz="2800" dirty="0"/>
              <a:t>++</a:t>
            </a:r>
            <a:r>
              <a:rPr lang="zh-CN" altLang="zh-CN" sz="2800" dirty="0"/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//Eg6-4.cpp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class Time{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		……                   //</a:t>
            </a:r>
            <a:r>
              <a:rPr lang="zh-CN" altLang="en-US" sz="2800" b="1" dirty="0"/>
              <a:t>省略的代码与例</a:t>
            </a:r>
            <a:r>
              <a:rPr lang="en-US" altLang="zh-CN" sz="2800" b="1" dirty="0"/>
              <a:t>6-3</a:t>
            </a:r>
            <a:r>
              <a:rPr lang="zh-CN" altLang="en-US" sz="2800" b="1" dirty="0"/>
              <a:t>相同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		</a:t>
            </a:r>
            <a:r>
              <a:rPr lang="en-US" altLang="zh-CN" sz="2800" b="1" dirty="0"/>
              <a:t>friend Time &amp; operator++(Time &amp;t);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254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Time &amp; operator ++(Time &amp;t)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++</a:t>
            </a:r>
            <a:r>
              <a:rPr lang="en-US" altLang="zh-CN" sz="1800" b="1" dirty="0" err="1"/>
              <a:t>t.second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if(</a:t>
            </a:r>
            <a:r>
              <a:rPr lang="en-US" altLang="zh-CN" sz="1800" b="1" dirty="0" err="1"/>
              <a:t>t.second</a:t>
            </a:r>
            <a:r>
              <a:rPr lang="en-US" altLang="zh-CN" sz="1800" b="1" dirty="0"/>
              <a:t>&gt;=60){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</a:t>
            </a:r>
            <a:r>
              <a:rPr lang="en-US" altLang="zh-CN" sz="1800" b="1" dirty="0" err="1"/>
              <a:t>t.second</a:t>
            </a:r>
            <a:r>
              <a:rPr lang="en-US" altLang="zh-CN" sz="1800" b="1" dirty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++</a:t>
            </a:r>
            <a:r>
              <a:rPr lang="en-US" altLang="zh-CN" sz="1800" b="1" dirty="0" err="1"/>
              <a:t>t.minute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if(</a:t>
            </a:r>
            <a:r>
              <a:rPr lang="en-US" altLang="zh-CN" sz="1800" b="1" dirty="0" err="1"/>
              <a:t>t.minute</a:t>
            </a:r>
            <a:r>
              <a:rPr lang="en-US" altLang="zh-CN" sz="1800" b="1" dirty="0"/>
              <a:t>&gt;=60){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	</a:t>
            </a:r>
            <a:r>
              <a:rPr lang="en-US" altLang="zh-CN" sz="1800" b="1" dirty="0" err="1"/>
              <a:t>t.minute</a:t>
            </a:r>
            <a:r>
              <a:rPr lang="en-US" altLang="zh-CN" sz="1800" b="1" dirty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	++</a:t>
            </a:r>
            <a:r>
              <a:rPr lang="en-US" altLang="zh-CN" sz="1800" b="1" dirty="0" err="1"/>
              <a:t>t.hour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	if(</a:t>
            </a:r>
            <a:r>
              <a:rPr lang="en-US" altLang="zh-CN" sz="1800" b="1" dirty="0" err="1"/>
              <a:t>t.hour</a:t>
            </a:r>
            <a:r>
              <a:rPr lang="en-US" altLang="zh-CN" sz="1800" b="1" dirty="0"/>
              <a:t>&gt;=24)  </a:t>
            </a:r>
            <a:r>
              <a:rPr lang="en-US" altLang="zh-CN" sz="1800" b="1" dirty="0" err="1"/>
              <a:t>t.hour</a:t>
            </a:r>
            <a:r>
              <a:rPr lang="en-US" altLang="zh-CN" sz="1800" b="1" dirty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return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		Time t1(23,59,59);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		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	</a:t>
            </a:r>
            <a:r>
              <a:rPr lang="en-US" altLang="zh-CN" sz="1800" b="1" dirty="0">
                <a:solidFill>
                  <a:srgbClr val="0000CC"/>
                </a:solidFill>
              </a:rPr>
              <a:t>	++ ++ t1;                       			//</a:t>
            </a:r>
            <a:r>
              <a:rPr lang="zh-CN" altLang="en-US" sz="1800" b="1" dirty="0">
                <a:solidFill>
                  <a:srgbClr val="0000CC"/>
                </a:solidFill>
              </a:rPr>
              <a:t>隐式调用方式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		</a:t>
            </a:r>
            <a:r>
              <a:rPr lang="en-US" altLang="zh-CN" sz="1800" b="1" dirty="0">
                <a:solidFill>
                  <a:schemeClr val="accent2"/>
                </a:solidFill>
              </a:rPr>
              <a:t>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	</a:t>
            </a:r>
            <a:r>
              <a:rPr lang="en-US" altLang="zh-CN" sz="1800" b="1" dirty="0">
                <a:solidFill>
                  <a:srgbClr val="0000CC"/>
                </a:solidFill>
              </a:rPr>
              <a:t>	operator++(t1);              			//</a:t>
            </a:r>
            <a:r>
              <a:rPr lang="zh-CN" altLang="en-US" sz="1800" b="1" dirty="0">
                <a:solidFill>
                  <a:srgbClr val="0000CC"/>
                </a:solidFill>
              </a:rPr>
              <a:t>显式调用方式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		</a:t>
            </a:r>
            <a:r>
              <a:rPr lang="en-US" altLang="zh-CN" sz="1800" b="1" dirty="0">
                <a:solidFill>
                  <a:schemeClr val="accent2"/>
                </a:solidFill>
              </a:rPr>
              <a:t>t1.display();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" name="对话气泡: 矩形 3"/>
          <p:cNvSpPr/>
          <p:nvPr/>
        </p:nvSpPr>
        <p:spPr>
          <a:xfrm>
            <a:off x="6228184" y="1616021"/>
            <a:ext cx="2749794" cy="2088232"/>
          </a:xfrm>
          <a:prstGeom prst="wedgeRectCallout">
            <a:avLst>
              <a:gd name="adj1" fmla="val -47687"/>
              <a:gd name="adj2" fmla="val 949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本程序的运行结果：</a:t>
            </a:r>
          </a:p>
          <a:p>
            <a:r>
              <a:rPr lang="en-US" altLang="zh-CN" sz="2000" dirty="0"/>
              <a:t>23:59:59</a:t>
            </a:r>
            <a:endParaRPr lang="zh-CN" altLang="zh-CN" sz="2000" dirty="0"/>
          </a:p>
          <a:p>
            <a:r>
              <a:rPr lang="en-US" altLang="zh-CN" sz="2000" dirty="0"/>
              <a:t>0:0:1</a:t>
            </a:r>
            <a:endParaRPr lang="zh-CN" altLang="zh-CN" sz="2000" dirty="0"/>
          </a:p>
          <a:p>
            <a:r>
              <a:rPr lang="en-US" altLang="zh-CN" sz="2000" dirty="0"/>
              <a:t>0:0:2</a:t>
            </a:r>
          </a:p>
          <a:p>
            <a:r>
              <a:rPr lang="zh-CN" altLang="en-US" sz="2000" dirty="0"/>
              <a:t>此结果与例</a:t>
            </a:r>
            <a:r>
              <a:rPr lang="en-US" altLang="zh-CN" sz="2000" dirty="0"/>
              <a:t>6-3</a:t>
            </a:r>
            <a:r>
              <a:rPr lang="zh-CN" altLang="en-US" sz="2000" dirty="0"/>
              <a:t>完全相同</a:t>
            </a:r>
            <a:endParaRPr lang="zh-CN" altLang="zh-CN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857"/>
            <a:ext cx="7988300" cy="971871"/>
          </a:xfrm>
        </p:spPr>
        <p:txBody>
          <a:bodyPr/>
          <a:lstStyle/>
          <a:p>
            <a:r>
              <a:rPr lang="en-US" altLang="zh-CN" b="1" dirty="0"/>
              <a:t>6.3.2  </a:t>
            </a:r>
            <a:r>
              <a:rPr lang="zh-CN" altLang="zh-CN" b="1" dirty="0"/>
              <a:t>作为</a:t>
            </a:r>
            <a:r>
              <a:rPr lang="zh-CN" altLang="zh-CN" b="1" dirty="0">
                <a:solidFill>
                  <a:srgbClr val="FF0000"/>
                </a:solidFill>
              </a:rPr>
              <a:t>友元函数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37065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非类成员重载</a:t>
            </a:r>
            <a:r>
              <a:rPr lang="en-US" altLang="zh-CN" b="1" dirty="0">
                <a:solidFill>
                  <a:srgbClr val="0000CC"/>
                </a:solidFill>
              </a:rPr>
              <a:t>++、--</a:t>
            </a:r>
            <a:r>
              <a:rPr lang="zh-CN" altLang="en-US" b="1" dirty="0">
                <a:solidFill>
                  <a:srgbClr val="0000CC"/>
                </a:solidFill>
              </a:rPr>
              <a:t>等的注意事项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 dirty="0"/>
              <a:t>在用友元和普通函数重载</a:t>
            </a:r>
            <a:r>
              <a:rPr lang="en-US" altLang="zh-CN" b="1" dirty="0"/>
              <a:t>++</a:t>
            </a:r>
            <a:r>
              <a:rPr lang="zh-CN" altLang="en-US" b="1" dirty="0"/>
              <a:t>、</a:t>
            </a:r>
            <a:r>
              <a:rPr lang="en-US" altLang="zh-CN" b="1" dirty="0"/>
              <a:t>--</a:t>
            </a:r>
            <a:r>
              <a:rPr lang="zh-CN" altLang="en-US" b="1" dirty="0"/>
              <a:t>这类一元运算符函数时，如果用值传递的方式设置函数的参数，就可能会发生错误，不能把运算结果返回给调用对象 。也就实现不了自增或自减运算</a:t>
            </a:r>
            <a:endParaRPr lang="en-US" altLang="zh-CN" b="1" dirty="0"/>
          </a:p>
          <a:p>
            <a:pPr eaLnBrk="1" hangingPunct="1"/>
            <a:endParaRPr lang="zh-CN" altLang="en-US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4700" y="33603"/>
            <a:ext cx="7988300" cy="9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kern="0" dirty="0"/>
              <a:t>6.3.2  </a:t>
            </a:r>
            <a:r>
              <a:rPr lang="zh-CN" altLang="zh-CN" b="1" kern="0" dirty="0"/>
              <a:t>作为</a:t>
            </a:r>
            <a:r>
              <a:rPr lang="zh-CN" altLang="zh-CN" b="1" kern="0" dirty="0">
                <a:solidFill>
                  <a:srgbClr val="FF0000"/>
                </a:solidFill>
              </a:rPr>
              <a:t>友元函数</a:t>
            </a:r>
            <a:r>
              <a:rPr lang="zh-CN" altLang="zh-CN" b="1" kern="0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927320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重载</a:t>
            </a:r>
            <a:r>
              <a:rPr lang="en-US" altLang="zh-CN" sz="4000" dirty="0"/>
              <a:t>++</a:t>
            </a:r>
            <a:r>
              <a:rPr lang="zh-CN" altLang="en-US" sz="4000" dirty="0"/>
              <a:t>运算符的</a:t>
            </a:r>
            <a:r>
              <a:rPr lang="zh-CN" altLang="en-US" sz="4000" b="1" dirty="0">
                <a:solidFill>
                  <a:srgbClr val="FF0000"/>
                </a:solidFill>
              </a:rPr>
              <a:t>错误</a:t>
            </a:r>
            <a:r>
              <a:rPr lang="zh-CN" altLang="en-US" sz="4000" dirty="0"/>
              <a:t>例子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5616575"/>
          </a:xfrm>
        </p:spPr>
        <p:txBody>
          <a:bodyPr/>
          <a:lstStyle/>
          <a:p>
            <a:r>
              <a:rPr lang="zh-CN" altLang="zh-CN" sz="2000" b="1" dirty="0">
                <a:solidFill>
                  <a:srgbClr val="0000CC"/>
                </a:solidFill>
              </a:rPr>
              <a:t>将例</a:t>
            </a:r>
            <a:r>
              <a:rPr lang="en-US" altLang="zh-CN" sz="2000" b="1" dirty="0">
                <a:solidFill>
                  <a:srgbClr val="0000CC"/>
                </a:solidFill>
              </a:rPr>
              <a:t>6-4</a:t>
            </a:r>
            <a:r>
              <a:rPr lang="zh-CN" altLang="zh-CN" sz="2000" b="1" dirty="0">
                <a:solidFill>
                  <a:srgbClr val="0000CC"/>
                </a:solidFill>
              </a:rPr>
              <a:t>中的</a:t>
            </a:r>
            <a:r>
              <a:rPr lang="en-US" altLang="zh-CN" sz="2000" b="1" dirty="0">
                <a:solidFill>
                  <a:srgbClr val="0000CC"/>
                </a:solidFill>
              </a:rPr>
              <a:t>++</a:t>
            </a:r>
            <a:r>
              <a:rPr lang="zh-CN" altLang="zh-CN" sz="2000" b="1" dirty="0">
                <a:solidFill>
                  <a:srgbClr val="0000CC"/>
                </a:solidFill>
              </a:rPr>
              <a:t>运算符函数改为下面的重载形式：</a:t>
            </a:r>
          </a:p>
          <a:p>
            <a:pPr marL="0" indent="0">
              <a:buNone/>
            </a:pPr>
            <a:r>
              <a:rPr lang="en-US" altLang="zh-CN" sz="1800" dirty="0"/>
              <a:t>class Time{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……</a:t>
            </a:r>
            <a:r>
              <a:rPr lang="en-US" altLang="zh-CN" sz="1800" dirty="0"/>
              <a:t>      //Time</a:t>
            </a:r>
            <a:r>
              <a:rPr lang="zh-CN" altLang="zh-CN" sz="1800" dirty="0"/>
              <a:t>类的其余代码同例</a:t>
            </a:r>
            <a:r>
              <a:rPr lang="en-US" altLang="zh-CN" sz="1800" dirty="0"/>
              <a:t>6-4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friend Time operator++(Time t);   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};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Time operator++(Time t){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zh-CN" altLang="zh-CN" sz="1800" dirty="0"/>
              <a:t>……</a:t>
            </a:r>
            <a:r>
              <a:rPr lang="en-US" altLang="zh-CN" sz="1800" dirty="0"/>
              <a:t>             //</a:t>
            </a:r>
            <a:r>
              <a:rPr lang="zh-CN" altLang="zh-CN" sz="1800" dirty="0"/>
              <a:t>省略的程序代码同例</a:t>
            </a:r>
            <a:r>
              <a:rPr lang="en-US" altLang="zh-CN" sz="1800" dirty="0"/>
              <a:t>6-4</a:t>
            </a:r>
            <a:r>
              <a:rPr lang="zh-CN" altLang="zh-CN" sz="1800" dirty="0"/>
              <a:t>的</a:t>
            </a:r>
            <a:r>
              <a:rPr lang="en-US" altLang="zh-CN" sz="1800" dirty="0"/>
              <a:t> operator ++(Time &amp;t)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return 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……</a:t>
            </a:r>
          </a:p>
          <a:p>
            <a:pPr marL="0" indent="0">
              <a:buNone/>
            </a:pPr>
            <a:r>
              <a:rPr lang="en-US" altLang="zh-CN" sz="1800" dirty="0"/>
              <a:t>void main(){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Time t1(23,59,59);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t1.display();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++ ++ t1;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t1.display();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operator++(t1);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t1.display();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220072" y="3429000"/>
            <a:ext cx="3923928" cy="2952328"/>
          </a:xfrm>
          <a:prstGeom prst="wedgeRoundRectCallout">
            <a:avLst>
              <a:gd name="adj1" fmla="val -103281"/>
              <a:gd name="adj2" fmla="val 14694"/>
              <a:gd name="adj3" fmla="val 16667"/>
            </a:avLst>
          </a:prstGeom>
          <a:solidFill>
            <a:schemeClr val="tx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>
                <a:solidFill>
                  <a:schemeClr val="bg1"/>
                </a:solidFill>
              </a:rPr>
              <a:t>本程序的运行结果如下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zh-CN" sz="2000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23:59:59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23:59:59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23:59:59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试分析此结果的由来！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652120" y="1412776"/>
            <a:ext cx="3024336" cy="936104"/>
          </a:xfrm>
          <a:prstGeom prst="wedgeRectCallout">
            <a:avLst>
              <a:gd name="adj1" fmla="val -77885"/>
              <a:gd name="adj2" fmla="val 28524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注意：形参和函数返回值都是值类型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9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6.4  </a:t>
            </a:r>
            <a:r>
              <a:rPr lang="zh-CN" altLang="en-US" b="1" dirty="0"/>
              <a:t>特殊</a:t>
            </a:r>
            <a:r>
              <a:rPr lang="zh-CN" altLang="en-US" b="1" dirty="0">
                <a:solidFill>
                  <a:srgbClr val="FF0000"/>
                </a:solidFill>
              </a:rPr>
              <a:t>运算符重载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990656" cy="45386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6.4.1  </a:t>
            </a:r>
            <a:r>
              <a:rPr lang="zh-CN" altLang="en-US" sz="2800" b="1" dirty="0">
                <a:solidFill>
                  <a:srgbClr val="0000CC"/>
                </a:solidFill>
              </a:rPr>
              <a:t>运算符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</a:rPr>
              <a:t>--</a:t>
            </a:r>
            <a:r>
              <a:rPr lang="zh-CN" altLang="en-US" sz="2800" b="1" dirty="0">
                <a:solidFill>
                  <a:srgbClr val="0000CC"/>
                </a:solidFill>
              </a:rPr>
              <a:t>的重载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1、</a:t>
            </a:r>
            <a:r>
              <a:rPr lang="zh-CN" altLang="en-US" sz="2400" b="1" dirty="0">
                <a:solidFill>
                  <a:srgbClr val="FF0000"/>
                </a:solidFill>
              </a:rPr>
              <a:t>特殊性：区分前缀、后缀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++x;    			//</a:t>
            </a:r>
            <a:r>
              <a:rPr lang="zh-CN" altLang="en-US" sz="2400" b="1" dirty="0"/>
              <a:t>前自增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x++;    			//</a:t>
            </a:r>
            <a:r>
              <a:rPr lang="zh-CN" altLang="en-US" sz="2400" b="1" dirty="0"/>
              <a:t>后自增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--x;     				//</a:t>
            </a:r>
            <a:r>
              <a:rPr lang="zh-CN" altLang="en-US" sz="2400" b="1" dirty="0"/>
              <a:t>前自减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x--;     				//</a:t>
            </a:r>
            <a:r>
              <a:rPr lang="zh-CN" altLang="en-US" sz="2400" b="1" dirty="0"/>
              <a:t>后自减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2、</a:t>
            </a:r>
            <a:r>
              <a:rPr lang="zh-CN" altLang="en-US" sz="2400" b="1" dirty="0">
                <a:solidFill>
                  <a:srgbClr val="FF0000"/>
                </a:solidFill>
              </a:rPr>
              <a:t>将它们重载为类的成员函数时就会都是下面的形式：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class X{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  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	X operator++(){……};     	//</a:t>
            </a:r>
            <a:r>
              <a:rPr lang="zh-CN" altLang="en-US" sz="2400" b="1" dirty="0">
                <a:solidFill>
                  <a:schemeClr val="accent2"/>
                </a:solidFill>
              </a:rPr>
              <a:t>前自增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	</a:t>
            </a:r>
            <a:r>
              <a:rPr lang="en-US" altLang="zh-CN" sz="2400" b="1" dirty="0">
                <a:solidFill>
                  <a:schemeClr val="accent2"/>
                </a:solidFill>
              </a:rPr>
              <a:t>X operator++(){……};     	//</a:t>
            </a:r>
            <a:r>
              <a:rPr lang="zh-CN" altLang="en-US" sz="2400" b="1" dirty="0">
                <a:solidFill>
                  <a:schemeClr val="accent2"/>
                </a:solidFill>
              </a:rPr>
              <a:t>后自增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2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864096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6.4.1  </a:t>
            </a:r>
            <a:r>
              <a:rPr lang="zh-CN" altLang="en-US" b="1" dirty="0"/>
              <a:t>运算符</a:t>
            </a:r>
            <a:r>
              <a:rPr lang="en-US" altLang="zh-CN" b="1" dirty="0">
                <a:solidFill>
                  <a:srgbClr val="FF0000"/>
                </a:solidFill>
              </a:rPr>
              <a:t>++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的重载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3"/>
            <a:ext cx="8713663" cy="489924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3、</a:t>
            </a:r>
            <a:r>
              <a:rPr lang="zh-CN" altLang="en-US" b="1" dirty="0">
                <a:solidFill>
                  <a:srgbClr val="FF0000"/>
                </a:solidFill>
              </a:rPr>
              <a:t>重载为友元运算符，将都是下面的形式：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class X{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  	</a:t>
            </a:r>
            <a:r>
              <a:rPr lang="en-US" altLang="zh-CN" sz="2800" b="1" dirty="0">
                <a:solidFill>
                  <a:schemeClr val="accent2"/>
                </a:solidFill>
              </a:rPr>
              <a:t>friend X operator++(X&amp; o);   //</a:t>
            </a:r>
            <a:r>
              <a:rPr lang="zh-CN" altLang="en-US" sz="2800" b="1" dirty="0">
                <a:solidFill>
                  <a:schemeClr val="accent2"/>
                </a:solidFill>
              </a:rPr>
              <a:t>前自增的友元声明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	</a:t>
            </a:r>
            <a:r>
              <a:rPr lang="en-US" altLang="zh-CN" sz="2800" b="1" dirty="0">
                <a:solidFill>
                  <a:schemeClr val="accent2"/>
                </a:solidFill>
              </a:rPr>
              <a:t>friend X operator++(X&amp; 0);   //</a:t>
            </a:r>
            <a:r>
              <a:rPr lang="zh-CN" altLang="en-US" sz="2800" b="1" dirty="0">
                <a:solidFill>
                  <a:schemeClr val="accent2"/>
                </a:solidFill>
              </a:rPr>
              <a:t>后自增的友元声明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4、</a:t>
            </a:r>
            <a:r>
              <a:rPr lang="zh-CN" altLang="en-US" b="1" dirty="0">
                <a:solidFill>
                  <a:srgbClr val="FF0000"/>
                </a:solidFill>
              </a:rPr>
              <a:t>问题？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/>
              <a:t>无法区分到底是前自增还是后自增运算！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/>
              <a:t>同样的问题发生在自减运算符身上：</a:t>
            </a:r>
            <a:r>
              <a:rPr lang="en-US" altLang="zh-CN" b="1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5344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68952" cy="4975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5、</a:t>
            </a:r>
            <a:r>
              <a:rPr lang="zh-CN" altLang="en-US" b="1" dirty="0">
                <a:solidFill>
                  <a:srgbClr val="FF0000"/>
                </a:solidFill>
              </a:rPr>
              <a:t>解决方案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b="1" dirty="0"/>
              <a:t>C++</a:t>
            </a:r>
            <a:r>
              <a:rPr lang="zh-CN" altLang="en-US" sz="2800" b="1" dirty="0"/>
              <a:t>编译器通过在运算符函数参数表中是否插入关键字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来区分这两种方式。</a:t>
            </a:r>
          </a:p>
          <a:p>
            <a:pPr eaLnBrk="1" hangingPunct="1"/>
            <a:r>
              <a:rPr lang="zh-CN" altLang="en-US" sz="2800" b="1" dirty="0"/>
              <a:t>自减前缀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operator -- ();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	operator -- (X &amp; x);</a:t>
            </a:r>
            <a:endParaRPr lang="en-US" altLang="zh-CN" b="1" dirty="0"/>
          </a:p>
          <a:p>
            <a:pPr eaLnBrk="1" hangingPunct="1"/>
            <a:r>
              <a:rPr lang="zh-CN" altLang="en-US" sz="2800" b="1" dirty="0"/>
              <a:t>自减后缀：加入一个无用的类型参数，表示后缀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operator -- (</a:t>
            </a:r>
            <a:r>
              <a:rPr lang="en-US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	operator -- (X &amp; x, </a:t>
            </a:r>
            <a:r>
              <a:rPr lang="en-US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6.4.1  </a:t>
            </a:r>
            <a:r>
              <a:rPr lang="zh-CN" altLang="en-US" b="1" dirty="0"/>
              <a:t>运算符</a:t>
            </a:r>
            <a:r>
              <a:rPr lang="en-US" altLang="zh-CN" b="1" dirty="0">
                <a:solidFill>
                  <a:srgbClr val="FF0000"/>
                </a:solidFill>
              </a:rPr>
              <a:t>++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的重载</a:t>
            </a:r>
          </a:p>
        </p:txBody>
      </p:sp>
    </p:spTree>
    <p:extLst>
      <p:ext uri="{BB962C8B-B14F-4D97-AF65-F5344CB8AC3E}">
        <p14:creationId xmlns:p14="http://schemas.microsoft.com/office/powerpoint/2010/main" val="306885105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3419" y="1196752"/>
            <a:ext cx="7772400" cy="49752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自增前缀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operator ++ ();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	operator ++ (X &amp; x);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自增后缀</a:t>
            </a:r>
          </a:p>
          <a:p>
            <a:pPr lvl="1" algn="just" eaLnBrk="1" hangingPunct="1"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operator ++ (</a:t>
            </a:r>
            <a:r>
              <a:rPr lang="en-US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	operator ++ (X &amp; x, </a:t>
            </a:r>
            <a:r>
              <a:rPr lang="en-US" altLang="zh-CN" b="1" dirty="0" err="1"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6.4.1  </a:t>
            </a:r>
            <a:r>
              <a:rPr lang="zh-CN" altLang="en-US" b="1" dirty="0"/>
              <a:t>运算符</a:t>
            </a:r>
            <a:r>
              <a:rPr lang="en-US" altLang="zh-CN" b="1" dirty="0">
                <a:solidFill>
                  <a:srgbClr val="FF0000"/>
                </a:solidFill>
              </a:rPr>
              <a:t>++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的重载</a:t>
            </a:r>
          </a:p>
        </p:txBody>
      </p:sp>
    </p:spTree>
    <p:extLst>
      <p:ext uri="{BB962C8B-B14F-4D97-AF65-F5344CB8AC3E}">
        <p14:creationId xmlns:p14="http://schemas.microsoft.com/office/powerpoint/2010/main" val="309140806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8748713" cy="61912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【例</a:t>
            </a:r>
            <a:r>
              <a:rPr lang="en-US" altLang="zh-CN" sz="2000" dirty="0"/>
              <a:t>6-5</a:t>
            </a:r>
            <a:r>
              <a:rPr lang="zh-CN" altLang="zh-CN" sz="2000" dirty="0"/>
              <a:t>】 设计一个计数器</a:t>
            </a:r>
            <a:r>
              <a:rPr lang="en-US" altLang="zh-CN" sz="2000" dirty="0"/>
              <a:t>counter</a:t>
            </a:r>
            <a:r>
              <a:rPr lang="zh-CN" altLang="zh-CN" sz="2000" dirty="0"/>
              <a:t>，用数据成员</a:t>
            </a:r>
            <a:r>
              <a:rPr lang="en-US" altLang="zh-CN" sz="2000" dirty="0"/>
              <a:t>n</a:t>
            </a:r>
            <a:r>
              <a:rPr lang="zh-CN" altLang="zh-CN" sz="2000" dirty="0"/>
              <a:t>保存计算器的值，用类成员重载自增运算符实现计数器的自增，用友元重载实现计数器的自减。</a:t>
            </a:r>
          </a:p>
          <a:p>
            <a:pPr marL="0" indent="0">
              <a:buNone/>
            </a:pPr>
            <a:r>
              <a:rPr lang="en-US" altLang="zh-CN" sz="2000" dirty="0"/>
              <a:t>//Eg6-5.cpp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class Counter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private: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public: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Counter(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0) { n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Counter&amp; operator++();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Counter operator++(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friend Counter&amp; operator--(Counter &amp;c);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friend Counter operator--(Counter &amp;c,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void display();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331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5232" y="1268760"/>
            <a:ext cx="8229600" cy="39592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why?</a:t>
            </a:r>
          </a:p>
          <a:p>
            <a:pPr lvl="1" eaLnBrk="1" hangingPunct="1"/>
            <a:r>
              <a:rPr lang="zh-CN" altLang="en-US" b="1" dirty="0"/>
              <a:t>使程序便于编写和阅读</a:t>
            </a:r>
          </a:p>
          <a:p>
            <a:pPr lvl="1" eaLnBrk="1" hangingPunct="1"/>
            <a:r>
              <a:rPr lang="zh-CN" altLang="en-US" b="1" dirty="0"/>
              <a:t>使程序定义类型与语言内建类型更一致</a:t>
            </a:r>
          </a:p>
          <a:p>
            <a:pPr eaLnBrk="1" hangingPunct="1"/>
            <a:r>
              <a:rPr lang="en-US" altLang="zh-CN" b="1" dirty="0"/>
              <a:t>how?</a:t>
            </a:r>
          </a:p>
          <a:p>
            <a:pPr lvl="1" eaLnBrk="1" hangingPunct="1"/>
            <a:r>
              <a:rPr lang="zh-CN" altLang="en-US" b="1" dirty="0"/>
              <a:t>使用特殊的成员函数</a:t>
            </a:r>
          </a:p>
          <a:p>
            <a:pPr lvl="1" eaLnBrk="1" hangingPunct="1"/>
            <a:r>
              <a:rPr lang="zh-CN" altLang="en-US" b="1" dirty="0"/>
              <a:t>使用自由函数，一般为友元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73832" y="-19406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237481757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60648"/>
            <a:ext cx="7772400" cy="59753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Counter&amp; Counter::operator++()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++n;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*this;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Counter Counter::operator++(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Counter t(*this);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n++;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Counter&amp; operator--(Counter &amp;c)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--</a:t>
            </a:r>
            <a:r>
              <a:rPr lang="en-US" altLang="zh-CN" sz="2000" dirty="0" err="1"/>
              <a:t>c.n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c;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Counter operator--(Counter &amp;c,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Counter temp(c);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c.n</a:t>
            </a:r>
            <a:r>
              <a:rPr lang="en-US" altLang="zh-CN" sz="2000" dirty="0"/>
              <a:t>--;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return temp;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7290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7772400" cy="5546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Counter::display()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"counter number = " &lt;&lt; n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void main()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Counter a;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++a;                	//</a:t>
            </a:r>
            <a:r>
              <a:rPr lang="zh-CN" altLang="zh-CN" sz="2000" dirty="0"/>
              <a:t>调用</a:t>
            </a:r>
            <a:r>
              <a:rPr lang="en-US" altLang="zh-CN" sz="2000" dirty="0"/>
              <a:t>Counter::operator++()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a.display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a++;                	//</a:t>
            </a:r>
            <a:r>
              <a:rPr lang="zh-CN" altLang="zh-CN" sz="2000" dirty="0"/>
              <a:t>调用</a:t>
            </a:r>
            <a:r>
              <a:rPr lang="en-US" altLang="zh-CN" sz="2000" dirty="0"/>
              <a:t>Counter::operator++(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a.display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--a;                 	//</a:t>
            </a:r>
            <a:r>
              <a:rPr lang="zh-CN" altLang="zh-CN" sz="2000" dirty="0"/>
              <a:t>调用</a:t>
            </a:r>
            <a:r>
              <a:rPr lang="en-US" altLang="zh-CN" sz="2000" dirty="0"/>
              <a:t>operator--(Counter &amp;c)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a.display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a-- ;                 	//</a:t>
            </a:r>
            <a:r>
              <a:rPr lang="zh-CN" altLang="zh-CN" sz="2000" dirty="0"/>
              <a:t>调用</a:t>
            </a:r>
            <a:r>
              <a:rPr lang="en-US" altLang="zh-CN" sz="2000" dirty="0"/>
              <a:t>operator--(Counter &amp;</a:t>
            </a:r>
            <a:r>
              <a:rPr lang="en-US" altLang="zh-CN" sz="2000" dirty="0" err="1"/>
              <a:t>c,int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a.display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000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6.4.1  </a:t>
            </a:r>
            <a:r>
              <a:rPr lang="zh-CN" altLang="en-US" b="1" dirty="0"/>
              <a:t>运算符</a:t>
            </a:r>
            <a:r>
              <a:rPr lang="en-US" altLang="zh-CN" b="1" dirty="0">
                <a:solidFill>
                  <a:srgbClr val="FF0000"/>
                </a:solidFill>
              </a:rPr>
              <a:t>++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的重载</a:t>
            </a:r>
          </a:p>
        </p:txBody>
      </p:sp>
    </p:spTree>
    <p:extLst>
      <p:ext uri="{BB962C8B-B14F-4D97-AF65-F5344CB8AC3E}">
        <p14:creationId xmlns:p14="http://schemas.microsoft.com/office/powerpoint/2010/main" val="3992110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435280" cy="58052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1、</a:t>
            </a:r>
            <a:r>
              <a:rPr lang="zh-CN" altLang="en-US" sz="2800" b="1" dirty="0">
                <a:solidFill>
                  <a:srgbClr val="0000CC"/>
                </a:solidFill>
              </a:rPr>
              <a:t>重载下标运算符</a:t>
            </a:r>
            <a:r>
              <a:rPr lang="en-US" altLang="zh-CN" sz="2800" b="1" dirty="0">
                <a:solidFill>
                  <a:srgbClr val="0000CC"/>
                </a:solidFill>
              </a:rPr>
              <a:t>[]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</a:rPr>
              <a:t>1）</a:t>
            </a:r>
            <a:r>
              <a:rPr lang="zh-CN" altLang="en-US" sz="2200" dirty="0">
                <a:solidFill>
                  <a:srgbClr val="FF0000"/>
                </a:solidFill>
              </a:rPr>
              <a:t>重载原因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zh-CN" sz="2000" dirty="0"/>
              <a:t>在</a:t>
            </a:r>
            <a:r>
              <a:rPr lang="en-US" altLang="zh-CN" sz="2000" dirty="0"/>
              <a:t>C/C++</a:t>
            </a:r>
            <a:r>
              <a:rPr lang="zh-CN" altLang="zh-CN" sz="2000" dirty="0"/>
              <a:t>中，数组不具有检测下标值范围的功能，</a:t>
            </a:r>
            <a:r>
              <a:rPr lang="zh-CN" altLang="en-US" sz="2000" dirty="0"/>
              <a:t>容易产生数组访问下标越界的错误</a:t>
            </a:r>
            <a:r>
              <a:rPr lang="zh-CN" altLang="zh-CN" sz="2000" dirty="0"/>
              <a:t>。</a:t>
            </a:r>
            <a:r>
              <a:rPr lang="zh-CN" altLang="en-US" sz="2000" dirty="0"/>
              <a:t>通过</a:t>
            </a:r>
            <a:r>
              <a:rPr lang="zh-CN" altLang="zh-CN" sz="2000" dirty="0"/>
              <a:t>下标运算符</a:t>
            </a:r>
            <a:r>
              <a:rPr lang="en-US" altLang="zh-CN" sz="2000" dirty="0"/>
              <a:t>[]</a:t>
            </a:r>
            <a:r>
              <a:rPr lang="zh-CN" altLang="en-US" sz="2000" dirty="0"/>
              <a:t>重载，</a:t>
            </a:r>
            <a:r>
              <a:rPr lang="zh-CN" altLang="zh-CN" sz="2000" dirty="0"/>
              <a:t>可以</a:t>
            </a:r>
            <a:r>
              <a:rPr lang="zh-CN" altLang="en-US" sz="2000" dirty="0"/>
              <a:t>在访问数组元素题进行</a:t>
            </a:r>
            <a:r>
              <a:rPr lang="zh-CN" altLang="zh-CN" sz="2000" dirty="0"/>
              <a:t>下标值</a:t>
            </a:r>
            <a:r>
              <a:rPr lang="zh-CN" altLang="en-US" sz="2000" dirty="0"/>
              <a:t>检测，禁止越界访问</a:t>
            </a:r>
            <a:r>
              <a:rPr lang="zh-CN" altLang="zh-CN" sz="2000" dirty="0"/>
              <a:t>。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2）[]</a:t>
            </a:r>
            <a:r>
              <a:rPr lang="zh-CN" altLang="en-US" sz="2200" b="1" dirty="0">
                <a:solidFill>
                  <a:srgbClr val="FF0000"/>
                </a:solidFill>
              </a:rPr>
              <a:t>二元运算符的重载形式如下：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	X&amp; operator[](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3）</a:t>
            </a:r>
            <a:r>
              <a:rPr lang="zh-CN" altLang="en-US" sz="2200" b="1" dirty="0">
                <a:solidFill>
                  <a:srgbClr val="FF0000"/>
                </a:solidFill>
              </a:rPr>
              <a:t>重载</a:t>
            </a:r>
            <a:r>
              <a:rPr lang="en-US" altLang="zh-CN" sz="2200" b="1" dirty="0">
                <a:solidFill>
                  <a:srgbClr val="FF0000"/>
                </a:solidFill>
              </a:rPr>
              <a:t>[]</a:t>
            </a:r>
            <a:r>
              <a:rPr lang="zh-CN" altLang="en-US" sz="2200" b="1" dirty="0">
                <a:solidFill>
                  <a:srgbClr val="FF0000"/>
                </a:solidFill>
              </a:rPr>
              <a:t>需要注意的问题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① </a:t>
            </a:r>
            <a:r>
              <a:rPr lang="en-US" altLang="zh-CN" sz="1800" b="1" dirty="0"/>
              <a:t>[ ]</a:t>
            </a:r>
            <a:r>
              <a:rPr lang="zh-CN" altLang="en-US" sz="1800" b="1" dirty="0"/>
              <a:t>是一个二元运算符，其第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个参数是通过对象的</a:t>
            </a:r>
            <a:r>
              <a:rPr lang="en-US" altLang="zh-CN" sz="1800" b="1" dirty="0"/>
              <a:t>this</a:t>
            </a:r>
            <a:r>
              <a:rPr lang="zh-CN" altLang="en-US" sz="1800" b="1" dirty="0"/>
              <a:t>指针传递的，第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个参数代表数组的下标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② 由于</a:t>
            </a:r>
            <a:r>
              <a:rPr lang="en-US" altLang="zh-CN" sz="1800" b="1" dirty="0"/>
              <a:t>[ ]</a:t>
            </a:r>
            <a:r>
              <a:rPr lang="zh-CN" altLang="en-US" sz="1800" b="1" dirty="0"/>
              <a:t>既可以出现在赋值符“</a:t>
            </a:r>
            <a:r>
              <a:rPr lang="en-US" altLang="zh-CN" sz="1800" b="1" dirty="0"/>
              <a:t>=”</a:t>
            </a:r>
            <a:r>
              <a:rPr lang="zh-CN" altLang="en-US" sz="1800" b="1" dirty="0"/>
              <a:t>的左边，也可以出现在赋值符“</a:t>
            </a:r>
            <a:r>
              <a:rPr lang="en-US" altLang="zh-CN" sz="1800" b="1" dirty="0"/>
              <a:t>=”</a:t>
            </a:r>
            <a:r>
              <a:rPr lang="zh-CN" altLang="en-US" sz="1800" b="1" dirty="0"/>
              <a:t>的右边，所以重载运算符</a:t>
            </a:r>
            <a:r>
              <a:rPr lang="en-US" altLang="zh-CN" sz="1800" b="1" dirty="0"/>
              <a:t>[ ]</a:t>
            </a:r>
            <a:r>
              <a:rPr lang="zh-CN" altLang="en-US" sz="1800" b="1" dirty="0"/>
              <a:t>时常返回引用。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/>
              <a:t>③ </a:t>
            </a:r>
            <a:r>
              <a:rPr lang="en-US" altLang="zh-CN" sz="1800" b="1" dirty="0"/>
              <a:t>[ ]</a:t>
            </a:r>
            <a:r>
              <a:rPr lang="zh-CN" altLang="en-US" sz="1800" b="1" dirty="0"/>
              <a:t>只能被重载为类的非静态成员函数，不能被重载为友元和普通函数。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 dirty="0"/>
              <a:t>6.4.2  </a:t>
            </a:r>
            <a:r>
              <a:rPr lang="zh-CN" altLang="zh-CN" b="1" dirty="0"/>
              <a:t>下标</a:t>
            </a:r>
            <a:r>
              <a:rPr lang="en-US" altLang="zh-CN" b="1" dirty="0"/>
              <a:t>[]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赋值运算符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3950"/>
            <a:ext cx="8458200" cy="5329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6-6】  </a:t>
            </a:r>
            <a:r>
              <a:rPr lang="zh-CN" altLang="en-US" sz="2000" b="1" dirty="0"/>
              <a:t>设计一个工资管理类，它能根据职工的姓名录入和查询职工的工资，每个职工的基本数据有职工姓名和工资。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&lt;string&gt;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Person</a:t>
            </a:r>
            <a:r>
              <a:rPr lang="en-US" altLang="zh-CN" sz="2000" b="1" dirty="0"/>
              <a:t>{                		//</a:t>
            </a:r>
            <a:r>
              <a:rPr lang="zh-CN" altLang="en-US" sz="2000" b="1" dirty="0"/>
              <a:t>职工基本信息的结构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double 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char *name;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</a:t>
            </a:r>
            <a:r>
              <a:rPr lang="en-US" altLang="zh-CN" sz="2000" b="1" dirty="0" err="1">
                <a:solidFill>
                  <a:srgbClr val="FF0000"/>
                </a:solidFill>
              </a:rPr>
              <a:t>SalaryManaege</a:t>
            </a: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Person *employ;          	 //</a:t>
            </a:r>
            <a:r>
              <a:rPr lang="zh-CN" altLang="en-US" sz="2000" b="1" dirty="0"/>
              <a:t>存放职工信息的数组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max;                  		//</a:t>
            </a:r>
            <a:r>
              <a:rPr lang="zh-CN" altLang="en-US" sz="2000" b="1" dirty="0"/>
              <a:t>数组下标上界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n;                    		//</a:t>
            </a:r>
            <a:r>
              <a:rPr lang="zh-CN" altLang="en-US" sz="2000" b="1" dirty="0"/>
              <a:t>数组中的实际职工人数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SalaryManaege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Max=0){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max=Max;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n=0;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employ=new Person[max];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}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 dirty="0"/>
              <a:t>6.4.2  </a:t>
            </a:r>
            <a:r>
              <a:rPr lang="zh-CN" altLang="zh-CN" b="1" dirty="0"/>
              <a:t>下标</a:t>
            </a:r>
            <a:r>
              <a:rPr lang="en-US" altLang="zh-CN" b="1" dirty="0"/>
              <a:t>[]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赋值运算符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7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68952" cy="53285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double </a:t>
            </a:r>
            <a:r>
              <a:rPr lang="en-US" altLang="zh-CN" sz="2000" b="1" dirty="0">
                <a:solidFill>
                  <a:srgbClr val="FF0000"/>
                </a:solidFill>
              </a:rPr>
              <a:t>&amp;operator[](</a:t>
            </a:r>
            <a:r>
              <a:rPr lang="en-US" altLang="zh-CN" sz="2000" b="1" dirty="0"/>
              <a:t>char *Name) {       	//</a:t>
            </a:r>
            <a:r>
              <a:rPr lang="zh-CN" altLang="en-US" sz="2000" b="1" dirty="0"/>
              <a:t>重载</a:t>
            </a:r>
            <a:r>
              <a:rPr lang="en-US" altLang="zh-CN" sz="2000" b="1" dirty="0"/>
              <a:t>[]</a:t>
            </a:r>
            <a:r>
              <a:rPr lang="zh-CN" altLang="en-US" sz="2000" b="1" dirty="0"/>
              <a:t>，返回引用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Person *p;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for(p=</a:t>
            </a:r>
            <a:r>
              <a:rPr lang="en-US" altLang="zh-CN" sz="2000" b="1" dirty="0" err="1"/>
              <a:t>employ;p</a:t>
            </a:r>
            <a:r>
              <a:rPr lang="en-US" altLang="zh-CN" sz="2000" b="1" dirty="0"/>
              <a:t>&lt;</a:t>
            </a:r>
            <a:r>
              <a:rPr lang="en-US" altLang="zh-CN" sz="2000" b="1" dirty="0" err="1"/>
              <a:t>employ+n;p</a:t>
            </a:r>
            <a:r>
              <a:rPr lang="en-US" altLang="zh-CN" sz="2000" b="1" dirty="0"/>
              <a:t>++)  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	if(</a:t>
            </a:r>
            <a:r>
              <a:rPr lang="en-US" altLang="zh-CN" sz="2000" b="1" dirty="0" err="1"/>
              <a:t>strcmp</a:t>
            </a:r>
            <a:r>
              <a:rPr lang="en-US" altLang="zh-CN" sz="2000" b="1" dirty="0"/>
              <a:t>(p-&gt;</a:t>
            </a:r>
            <a:r>
              <a:rPr lang="en-US" altLang="zh-CN" sz="2000" b="1" dirty="0" err="1"/>
              <a:t>name,Name</a:t>
            </a:r>
            <a:r>
              <a:rPr lang="en-US" altLang="zh-CN" sz="2000" b="1" dirty="0"/>
              <a:t>)==0)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		return p-&gt;salary;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p=employ + n++;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p-&gt;name=new char[</a:t>
            </a:r>
            <a:r>
              <a:rPr lang="en-US" altLang="zh-CN" sz="2000" b="1" dirty="0" err="1"/>
              <a:t>strlen</a:t>
            </a:r>
            <a:r>
              <a:rPr lang="en-US" altLang="zh-CN" sz="2000" b="1" dirty="0"/>
              <a:t>(Name)+1];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strcpy</a:t>
            </a:r>
            <a:r>
              <a:rPr lang="en-US" altLang="zh-CN" sz="2000" b="1" dirty="0"/>
              <a:t>(p-&gt;</a:t>
            </a:r>
            <a:r>
              <a:rPr lang="en-US" altLang="zh-CN" sz="2000" b="1" dirty="0" err="1"/>
              <a:t>name,Name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p-&gt;salary=0;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return p-&gt;salary;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chemeClr val="accent2"/>
                </a:solidFill>
              </a:rPr>
              <a:t>void display(){      								for(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</a:rPr>
              <a:t>=0;i&lt;</a:t>
            </a:r>
            <a:r>
              <a:rPr lang="en-US" altLang="zh-CN" sz="2000" b="1" dirty="0" err="1">
                <a:solidFill>
                  <a:schemeClr val="accent2"/>
                </a:solidFill>
              </a:rPr>
              <a:t>n;i</a:t>
            </a:r>
            <a:r>
              <a:rPr lang="en-US" altLang="zh-CN" sz="2000" b="1" dirty="0">
                <a:solidFill>
                  <a:schemeClr val="accent2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			</a:t>
            </a:r>
            <a:r>
              <a:rPr lang="en-US" altLang="zh-CN" sz="2000" b="1" dirty="0" err="1">
                <a:solidFill>
                  <a:schemeClr val="accent2"/>
                </a:solidFill>
              </a:rPr>
              <a:t>cout</a:t>
            </a:r>
            <a:r>
              <a:rPr lang="en-US" altLang="zh-CN" sz="2000" b="1" dirty="0">
                <a:solidFill>
                  <a:schemeClr val="accent2"/>
                </a:solidFill>
              </a:rPr>
              <a:t>&lt;&lt;employ[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</a:rPr>
              <a:t>].name&lt;&lt;"   "&lt;&lt;employ[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</a:rPr>
              <a:t>].salary&lt;&lt;</a:t>
            </a:r>
            <a:r>
              <a:rPr lang="en-US" altLang="zh-CN" sz="2000" b="1" dirty="0" err="1">
                <a:solidFill>
                  <a:schemeClr val="accent2"/>
                </a:solidFill>
              </a:rPr>
              <a:t>endl</a:t>
            </a:r>
            <a:r>
              <a:rPr lang="en-US" altLang="zh-CN" sz="2000" b="1" dirty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 dirty="0"/>
              <a:t>6.4.2  </a:t>
            </a:r>
            <a:r>
              <a:rPr lang="zh-CN" altLang="zh-CN" b="1" dirty="0"/>
              <a:t>下标</a:t>
            </a:r>
            <a:r>
              <a:rPr lang="en-US" altLang="zh-CN" b="1" dirty="0"/>
              <a:t>[]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赋值运算符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SalaryManaege s(3);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s["</a:t>
            </a:r>
            <a:r>
              <a:rPr lang="zh-CN" altLang="en-US" sz="2400" b="1"/>
              <a:t>杜一为</a:t>
            </a:r>
            <a:r>
              <a:rPr lang="en-US" altLang="zh-CN" sz="2400" b="1"/>
              <a:t>"]=2188.88;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s["</a:t>
            </a:r>
            <a:r>
              <a:rPr lang="zh-CN" altLang="en-US" sz="2400" b="1"/>
              <a:t>李海山</a:t>
            </a:r>
            <a:r>
              <a:rPr lang="en-US" altLang="zh-CN" sz="2400" b="1"/>
              <a:t>"]=1230.07;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s["</a:t>
            </a:r>
            <a:r>
              <a:rPr lang="zh-CN" altLang="en-US" sz="2400" b="1"/>
              <a:t>张军民</a:t>
            </a:r>
            <a:r>
              <a:rPr lang="en-US" altLang="zh-CN" sz="2400" b="1"/>
              <a:t>"]=3200.97;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cout&lt;&lt;"</a:t>
            </a:r>
            <a:r>
              <a:rPr lang="zh-CN" altLang="en-US" sz="2400" b="1"/>
              <a:t>杜一为</a:t>
            </a:r>
            <a:r>
              <a:rPr lang="en-US" altLang="zh-CN" sz="2400" b="1"/>
              <a:t>\t"&lt;&lt;s["</a:t>
            </a:r>
            <a:r>
              <a:rPr lang="zh-CN" altLang="en-US" sz="2400" b="1"/>
              <a:t>杜一为</a:t>
            </a:r>
            <a:r>
              <a:rPr lang="en-US" altLang="zh-CN" sz="2400" b="1"/>
              <a:t>"]&lt;&lt;endl;     			cout&lt;&lt;"</a:t>
            </a:r>
            <a:r>
              <a:rPr lang="zh-CN" altLang="en-US" sz="2400" b="1"/>
              <a:t>李海山</a:t>
            </a:r>
            <a:r>
              <a:rPr lang="en-US" altLang="zh-CN" sz="2400" b="1"/>
              <a:t>\t"&lt;&lt;s["</a:t>
            </a:r>
            <a:r>
              <a:rPr lang="zh-CN" altLang="en-US" sz="2400" b="1"/>
              <a:t>李海山</a:t>
            </a:r>
            <a:r>
              <a:rPr lang="en-US" altLang="zh-CN" sz="2400" b="1"/>
              <a:t>"]&lt;&lt;endl;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cout&lt;&lt;"</a:t>
            </a:r>
            <a:r>
              <a:rPr lang="zh-CN" altLang="en-US" sz="2400" b="1"/>
              <a:t>张军民</a:t>
            </a:r>
            <a:r>
              <a:rPr lang="en-US" altLang="zh-CN" sz="2400" b="1"/>
              <a:t>\t"&lt;&lt;s["</a:t>
            </a:r>
            <a:r>
              <a:rPr lang="zh-CN" altLang="en-US" sz="2400" b="1"/>
              <a:t>张军民</a:t>
            </a:r>
            <a:r>
              <a:rPr lang="en-US" altLang="zh-CN" sz="2400" b="1"/>
              <a:t>"]&lt;&lt;endl;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cout&lt;&lt;"-------</a:t>
            </a:r>
            <a:r>
              <a:rPr lang="zh-CN" altLang="en-US" sz="2400" b="1"/>
              <a:t>下为</a:t>
            </a:r>
            <a:r>
              <a:rPr lang="en-US" altLang="zh-CN" sz="2400" b="1"/>
              <a:t>display</a:t>
            </a:r>
            <a:r>
              <a:rPr lang="zh-CN" altLang="en-US" sz="2400" b="1"/>
              <a:t>的输出</a:t>
            </a:r>
            <a:r>
              <a:rPr lang="en-US" altLang="zh-CN" sz="2400" b="1"/>
              <a:t>--------\n\n";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s.display();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 dirty="0"/>
              <a:t>6.4.2  </a:t>
            </a:r>
            <a:r>
              <a:rPr lang="zh-CN" altLang="zh-CN" b="1" dirty="0"/>
              <a:t>下标</a:t>
            </a:r>
            <a:r>
              <a:rPr lang="en-US" altLang="zh-CN" b="1" dirty="0"/>
              <a:t>[]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赋值运算符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90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073902"/>
            <a:ext cx="8373938" cy="54864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</a:t>
            </a:r>
            <a:r>
              <a:rPr lang="zh-CN" altLang="zh-CN" sz="2800" b="1" dirty="0">
                <a:solidFill>
                  <a:srgbClr val="0000CC"/>
                </a:solidFill>
              </a:rPr>
              <a:t>．重载赋值运算符</a:t>
            </a:r>
            <a:r>
              <a:rPr lang="en-US" altLang="zh-CN" sz="2800" b="1" dirty="0">
                <a:solidFill>
                  <a:srgbClr val="0000CC"/>
                </a:solidFill>
              </a:rPr>
              <a:t>=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1）</a:t>
            </a:r>
            <a:r>
              <a:rPr lang="zh-CN" altLang="en-US" sz="2800" b="1" dirty="0">
                <a:solidFill>
                  <a:srgbClr val="FF0000"/>
                </a:solidFill>
              </a:rPr>
              <a:t>赋值运算符“</a:t>
            </a:r>
            <a:r>
              <a:rPr lang="en-US" altLang="zh-CN" sz="2800" b="1" dirty="0">
                <a:solidFill>
                  <a:srgbClr val="FF0000"/>
                </a:solidFill>
              </a:rPr>
              <a:t>=”</a:t>
            </a:r>
            <a:r>
              <a:rPr lang="zh-CN" altLang="en-US" sz="2800" b="1" dirty="0">
                <a:solidFill>
                  <a:srgbClr val="FF0000"/>
                </a:solidFill>
              </a:rPr>
              <a:t>的重载特殊性</a:t>
            </a:r>
          </a:p>
          <a:p>
            <a:pPr lvl="1" eaLnBrk="1" hangingPunct="1"/>
            <a:r>
              <a:rPr lang="zh-CN" altLang="en-US" sz="2000" b="1" dirty="0"/>
              <a:t>赋值运算进行时将调用此运算符</a:t>
            </a:r>
          </a:p>
          <a:p>
            <a:pPr lvl="1" eaLnBrk="1" hangingPunct="1"/>
            <a:r>
              <a:rPr lang="zh-CN" altLang="en-US" sz="2000" b="1" dirty="0"/>
              <a:t>只能用成员函数重载</a:t>
            </a:r>
          </a:p>
          <a:p>
            <a:pPr lvl="1" eaLnBrk="1" hangingPunct="1"/>
            <a:r>
              <a:rPr lang="en-US" altLang="zh-CN" sz="2000" dirty="0"/>
              <a:t>“=”</a:t>
            </a:r>
            <a:r>
              <a:rPr lang="zh-CN" altLang="en-US" sz="2000" dirty="0"/>
              <a:t>应用</a:t>
            </a:r>
            <a:r>
              <a:rPr lang="zh-CN" altLang="zh-CN" sz="2000" dirty="0"/>
              <a:t>场合较多。在设计类时若没有为它提供赋值运算符成员函数，编译器会自动为它合成一个默认的赋值运算符函数。</a:t>
            </a:r>
            <a:endParaRPr lang="en-US" altLang="zh-CN" sz="2000" dirty="0"/>
          </a:p>
          <a:p>
            <a:pPr marL="57150"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2）</a:t>
            </a:r>
            <a:r>
              <a:rPr lang="zh-CN" altLang="en-US" sz="2800" b="1" dirty="0">
                <a:solidFill>
                  <a:srgbClr val="FF0000"/>
                </a:solidFill>
              </a:rPr>
              <a:t>什么时侯需要重载</a:t>
            </a:r>
            <a:r>
              <a:rPr lang="en-US" altLang="zh-CN" sz="2800" b="1" dirty="0">
                <a:solidFill>
                  <a:srgbClr val="FF0000"/>
                </a:solidFill>
              </a:rPr>
              <a:t>“=”</a:t>
            </a:r>
          </a:p>
          <a:p>
            <a:pPr lvl="1" eaLnBrk="1" hangingPunct="1"/>
            <a:r>
              <a:rPr lang="zh-CN" altLang="zh-CN" sz="2000" dirty="0"/>
              <a:t>如果该类对象没有分配动态存储空间，默认赋值运算符函数能够正确完成对象的赋值拷贝</a:t>
            </a:r>
            <a:r>
              <a:rPr lang="zh-CN" altLang="en-US" sz="2000" dirty="0"/>
              <a:t>。</a:t>
            </a:r>
            <a:r>
              <a:rPr lang="zh-CN" altLang="zh-CN" sz="2000" dirty="0"/>
              <a:t>如果对象构造时分配了动态存储空间，默认赋值运算符函数多数时候都不能正确地进行对象的赋值拷贝，需要为类重载赋值运算符函数。</a:t>
            </a:r>
            <a:endParaRPr lang="en-US" altLang="zh-CN" sz="2000" dirty="0"/>
          </a:p>
          <a:p>
            <a:pPr lvl="1" eaLnBrk="1" hangingPunct="1"/>
            <a:r>
              <a:rPr lang="zh-CN" altLang="zh-CN" sz="2000" dirty="0"/>
              <a:t>此外，有时还需要通过赋值运算符实现特殊的对象赋值拷贝操作，也需要重载赋值运符函数。</a:t>
            </a:r>
            <a:endParaRPr lang="en-US" altLang="zh-CN" sz="2000" dirty="0"/>
          </a:p>
          <a:p>
            <a:pPr lvl="1" eaLnBrk="1" hangingPunct="1"/>
            <a:r>
              <a:rPr lang="zh-CN" altLang="zh-CN" sz="2000" dirty="0"/>
              <a:t>关于重载赋值运算符函数的详细内容</a:t>
            </a:r>
            <a:r>
              <a:rPr lang="zh-CN" altLang="en-US" sz="2000" dirty="0"/>
              <a:t>，</a:t>
            </a:r>
            <a:r>
              <a:rPr lang="zh-CN" altLang="zh-CN" sz="2000" dirty="0"/>
              <a:t>请参</a:t>
            </a:r>
            <a:r>
              <a:rPr lang="en-US" altLang="zh-CN" sz="2000" dirty="0"/>
              <a:t>3.7.1</a:t>
            </a:r>
            <a:r>
              <a:rPr lang="zh-CN" altLang="zh-CN" sz="2000" dirty="0"/>
              <a:t>节</a:t>
            </a:r>
            <a:endParaRPr lang="zh-CN" altLang="zh-CN" sz="2000" b="1" dirty="0"/>
          </a:p>
          <a:p>
            <a:endParaRPr lang="zh-CN" altLang="zh-CN" sz="2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781050" y="0"/>
            <a:ext cx="7772400" cy="865188"/>
          </a:xfrm>
          <a:noFill/>
        </p:spPr>
        <p:txBody>
          <a:bodyPr/>
          <a:lstStyle/>
          <a:p>
            <a:r>
              <a:rPr lang="en-US" altLang="zh-CN" b="1" dirty="0"/>
              <a:t>6.4.2  </a:t>
            </a:r>
            <a:r>
              <a:rPr lang="zh-CN" altLang="zh-CN" b="1" dirty="0"/>
              <a:t>下标</a:t>
            </a:r>
            <a:r>
              <a:rPr lang="en-US" altLang="zh-CN" b="1" dirty="0"/>
              <a:t>[]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赋值运算符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08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424167" cy="4537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、关于类型转换运算</a:t>
            </a:r>
          </a:p>
          <a:p>
            <a:pPr lvl="1" eaLnBrk="1" hangingPunct="1"/>
            <a:r>
              <a:rPr lang="en-US" altLang="zh-CN" b="1" dirty="0"/>
              <a:t>C++</a:t>
            </a:r>
            <a:r>
              <a:rPr lang="zh-CN" altLang="en-US" b="1" dirty="0"/>
              <a:t>是强类型语言，类型转换经常发生</a:t>
            </a:r>
          </a:p>
          <a:p>
            <a:pPr lvl="1" eaLnBrk="1" hangingPunct="1"/>
            <a:r>
              <a:rPr lang="zh-CN" altLang="en-US" b="1" dirty="0"/>
              <a:t>两种类型转换</a:t>
            </a:r>
          </a:p>
          <a:p>
            <a:pPr lvl="2" eaLnBrk="1" hangingPunct="1"/>
            <a:r>
              <a:rPr lang="zh-CN" altLang="en-US" b="1" dirty="0"/>
              <a:t>隐式类型转换</a:t>
            </a:r>
            <a:r>
              <a:rPr lang="en-US" altLang="zh-CN" b="1" dirty="0"/>
              <a:t>implicit conversion</a:t>
            </a:r>
          </a:p>
          <a:p>
            <a:pPr lvl="2" eaLnBrk="1" hangingPunct="1"/>
            <a:r>
              <a:rPr lang="zh-CN" altLang="en-US" b="1" dirty="0"/>
              <a:t>显式类型转换</a:t>
            </a:r>
            <a:r>
              <a:rPr lang="en-US" altLang="zh-CN" b="1" dirty="0"/>
              <a:t>explicit conversion</a:t>
            </a:r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</a:rPr>
              <a:t>隐式类型转换发生的时机</a:t>
            </a:r>
          </a:p>
          <a:p>
            <a:pPr lvl="2" eaLnBrk="1" hangingPunct="1"/>
            <a:r>
              <a:rPr lang="zh-CN" altLang="en-US" b="1" dirty="0">
                <a:solidFill>
                  <a:schemeClr val="accent2"/>
                </a:solidFill>
              </a:rPr>
              <a:t>赋值</a:t>
            </a:r>
          </a:p>
          <a:p>
            <a:pPr lvl="2" eaLnBrk="1" hangingPunct="1"/>
            <a:r>
              <a:rPr lang="zh-CN" altLang="en-US" b="1" dirty="0">
                <a:solidFill>
                  <a:schemeClr val="accent2"/>
                </a:solidFill>
              </a:rPr>
              <a:t>函数调用</a:t>
            </a:r>
          </a:p>
          <a:p>
            <a:pPr lvl="2" eaLnBrk="1" hangingPunct="1"/>
            <a:r>
              <a:rPr lang="zh-CN" altLang="en-US" b="1" dirty="0">
                <a:solidFill>
                  <a:schemeClr val="accent2"/>
                </a:solidFill>
              </a:rPr>
              <a:t>函数返回值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7772400" cy="935038"/>
          </a:xfrm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871705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b="1" dirty="0"/>
              <a:t>隐式</a:t>
            </a:r>
            <a:r>
              <a:rPr lang="zh-CN" altLang="en-US" b="1" dirty="0">
                <a:solidFill>
                  <a:srgbClr val="0000CC"/>
                </a:solidFill>
              </a:rPr>
              <a:t>类型</a:t>
            </a:r>
            <a:r>
              <a:rPr lang="zh-CN" altLang="en-US" b="1" dirty="0"/>
              <a:t>转换示例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X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{	public:		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	X 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 {};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X f (X) { </a:t>
            </a:r>
            <a:r>
              <a:rPr lang="en-US" altLang="zh-CN" sz="1800" b="1" dirty="0">
                <a:solidFill>
                  <a:srgbClr val="FF0000"/>
                </a:solidFill>
              </a:rPr>
              <a:t>return 1</a:t>
            </a:r>
            <a:r>
              <a:rPr lang="en-US" altLang="zh-CN" sz="1800" b="1" dirty="0"/>
              <a:t>;}             //</a:t>
            </a:r>
            <a:r>
              <a:rPr lang="zh-CN" altLang="en-US" sz="1800" b="1" dirty="0"/>
              <a:t>将</a:t>
            </a:r>
            <a:r>
              <a:rPr lang="en-US" altLang="zh-CN" sz="1800" b="1" dirty="0" err="1"/>
              <a:t>int</a:t>
            </a:r>
            <a:r>
              <a:rPr lang="zh-CN" altLang="en-US" sz="1800" b="1" dirty="0"/>
              <a:t>转换成</a:t>
            </a:r>
            <a:r>
              <a:rPr lang="en-US" altLang="zh-CN" sz="1800" b="1" dirty="0"/>
              <a:t>X</a:t>
            </a:r>
            <a:r>
              <a:rPr lang="zh-CN" altLang="en-US" sz="1800" b="1" dirty="0"/>
              <a:t>类型</a:t>
            </a:r>
            <a:endParaRPr lang="en-US" altLang="zh-CN" sz="18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main (void)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 = 'a';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X </a:t>
            </a:r>
            <a:r>
              <a:rPr lang="en-US" altLang="zh-CN" sz="1800" b="1" dirty="0" err="1">
                <a:solidFill>
                  <a:srgbClr val="FF0000"/>
                </a:solidFill>
              </a:rPr>
              <a:t>obj</a:t>
            </a:r>
            <a:r>
              <a:rPr lang="en-US" altLang="zh-CN" sz="1800" b="1" dirty="0">
                <a:solidFill>
                  <a:srgbClr val="FF0000"/>
                </a:solidFill>
              </a:rPr>
              <a:t> = f (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);          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f ('b');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/>
              <a:t>显示类型转换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long </a:t>
            </a:r>
            <a:r>
              <a:rPr lang="en-US" altLang="zh-CN" b="1" dirty="0" err="1"/>
              <a:t>i</a:t>
            </a:r>
            <a:r>
              <a:rPr lang="en-US" altLang="zh-CN" b="1" dirty="0"/>
              <a:t> = (long) 1234;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long </a:t>
            </a:r>
            <a:r>
              <a:rPr lang="en-US" altLang="zh-CN" b="1" dirty="0" err="1"/>
              <a:t>i</a:t>
            </a:r>
            <a:r>
              <a:rPr lang="en-US" altLang="zh-CN" b="1" dirty="0"/>
              <a:t> = long (1234);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367485207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35280" cy="532859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zh-CN" altLang="zh-CN" b="1" dirty="0">
                <a:solidFill>
                  <a:srgbClr val="0000CC"/>
                </a:solidFill>
              </a:rPr>
              <a:t>用构造函数实现类的类型转换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若将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b="1" dirty="0"/>
              <a:t>转换成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/>
              <a:t>类型，用如下形式的构造函数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class X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   public: X (</a:t>
            </a:r>
            <a:r>
              <a:rPr lang="en-US" altLang="zh-CN" sz="2400" b="1" dirty="0">
                <a:solidFill>
                  <a:srgbClr val="FF0000"/>
                </a:solidFill>
              </a:rPr>
              <a:t>Y y</a:t>
            </a:r>
            <a:r>
              <a:rPr lang="en-US" altLang="zh-CN" sz="2400" b="1" dirty="0"/>
              <a:t>) {……};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Y </a:t>
            </a:r>
            <a:r>
              <a:rPr lang="en-US" altLang="zh-CN" sz="2400" b="1" dirty="0" err="1"/>
              <a:t>y</a:t>
            </a:r>
            <a:r>
              <a:rPr lang="en-US" altLang="zh-CN" sz="24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X x1 </a:t>
            </a:r>
            <a:r>
              <a:rPr lang="en-US" altLang="zh-CN" sz="2400" b="1" dirty="0">
                <a:solidFill>
                  <a:srgbClr val="FF0000"/>
                </a:solidFill>
              </a:rPr>
              <a:t>= y</a:t>
            </a:r>
            <a:r>
              <a:rPr lang="en-US" altLang="zh-CN" sz="24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X x2 </a:t>
            </a:r>
            <a:r>
              <a:rPr lang="en-US" altLang="zh-CN" sz="2400" b="1" dirty="0">
                <a:solidFill>
                  <a:srgbClr val="FF0000"/>
                </a:solidFill>
              </a:rPr>
              <a:t>(y)</a:t>
            </a:r>
            <a:r>
              <a:rPr lang="en-US" altLang="zh-CN" sz="24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x1 </a:t>
            </a:r>
            <a:r>
              <a:rPr lang="en-US" altLang="zh-CN" sz="2400" b="1" dirty="0">
                <a:solidFill>
                  <a:srgbClr val="FF0000"/>
                </a:solidFill>
              </a:rPr>
              <a:t>= y</a:t>
            </a:r>
            <a:r>
              <a:rPr lang="en-US" altLang="zh-CN" sz="2400" b="1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……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22259849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80920" cy="5483796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rabicPeriod" startAt="2"/>
            </a:pPr>
            <a:r>
              <a:rPr lang="zh-CN" altLang="en-US" b="1" dirty="0">
                <a:solidFill>
                  <a:srgbClr val="0000CC"/>
                </a:solidFill>
              </a:rPr>
              <a:t>运算符重载限制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）可以重载的运算符</a:t>
            </a:r>
          </a:p>
          <a:p>
            <a:pPr marL="0" indent="0">
              <a:buNone/>
            </a:pPr>
            <a:r>
              <a:rPr lang="zh-CN" altLang="zh-CN" sz="2400" dirty="0"/>
              <a:t>预定义的运算符才能够被重载，这些运算符如下：</a:t>
            </a:r>
          </a:p>
          <a:p>
            <a:pPr marL="0" indent="0">
              <a:buNone/>
            </a:pPr>
            <a:r>
              <a:rPr lang="en-US" altLang="zh-CN" sz="2400" dirty="0"/>
              <a:t>+ 	-	*	/	%	^	&amp;	|	~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! 	</a:t>
            </a:r>
            <a:r>
              <a:rPr lang="zh-CN" altLang="zh-CN" sz="2400" dirty="0"/>
              <a:t>，</a:t>
            </a:r>
            <a:r>
              <a:rPr lang="en-US" altLang="zh-CN" sz="2400" dirty="0"/>
              <a:t>	=	&lt;	&gt;	&lt;=	&gt;=	++	--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&lt;&lt;	&gt;&gt;	==	!=	&amp;&amp;	||	+=	-=	/=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%=	^=	&amp;=	|=	*=	&lt;&lt;=	&gt;&gt;=	[ ]	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-&gt;	-&gt;*	new	new[]	delete	delete[]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）不能被重载的运算符</a:t>
            </a:r>
          </a:p>
          <a:p>
            <a:pPr marL="800100" lvl="2" indent="0">
              <a:buNone/>
            </a:pPr>
            <a:r>
              <a:rPr lang="en-US" altLang="zh-CN" dirty="0"/>
              <a:t>.   	.*   	   ::  	 ?: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</a:rPr>
              <a:t>）只能被重载为类成员函数的运算符</a:t>
            </a:r>
          </a:p>
          <a:p>
            <a:r>
              <a:rPr lang="en-US" altLang="zh-CN" sz="2400" dirty="0"/>
              <a:t>=		[ ]		()		-&gt;</a:t>
            </a:r>
            <a:endParaRPr lang="zh-CN" altLang="zh-CN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73832" y="-19406"/>
            <a:ext cx="77724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3583638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8496944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6-7</a:t>
            </a:r>
            <a:r>
              <a:rPr lang="zh-CN" altLang="zh-CN" sz="2400" dirty="0"/>
              <a:t>】 有日期类</a:t>
            </a:r>
            <a:r>
              <a:rPr lang="en-US" altLang="zh-CN" sz="2400" dirty="0"/>
              <a:t>Date</a:t>
            </a:r>
            <a:r>
              <a:rPr lang="zh-CN" altLang="zh-CN" sz="2400" dirty="0"/>
              <a:t>，设计其构造函数，能够将整型数据转换成一个</a:t>
            </a:r>
            <a:r>
              <a:rPr lang="en-US" altLang="zh-CN" sz="2400" dirty="0"/>
              <a:t>Date</a:t>
            </a:r>
            <a:r>
              <a:rPr lang="zh-CN" altLang="zh-CN" sz="2400" dirty="0"/>
              <a:t>类的对象。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Date{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year,month,day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Date(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yy</a:t>
            </a:r>
            <a:r>
              <a:rPr lang="en-US" altLang="zh-CN" sz="2000" b="1" dirty="0"/>
              <a:t>=1900,int mm=1,int </a:t>
            </a:r>
            <a:r>
              <a:rPr lang="en-US" altLang="zh-CN" sz="2000" b="1" dirty="0" err="1"/>
              <a:t>dd</a:t>
            </a:r>
            <a:r>
              <a:rPr lang="en-US" altLang="zh-CN" sz="2000" b="1" dirty="0"/>
              <a:t>=1){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   year=</a:t>
            </a:r>
            <a:r>
              <a:rPr lang="en-US" altLang="zh-CN" sz="2000" b="1" dirty="0" err="1"/>
              <a:t>yy</a:t>
            </a:r>
            <a:r>
              <a:rPr lang="en-US" altLang="zh-CN" sz="2000" b="1" dirty="0"/>
              <a:t>;  month=mm; day=</a:t>
            </a:r>
            <a:r>
              <a:rPr lang="en-US" altLang="zh-CN" sz="2000" b="1" dirty="0" err="1"/>
              <a:t>dd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void Show(){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&lt;&lt;year&lt;&lt;"-"&lt;&lt;month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                         &lt;&lt;"- "&lt;&lt;day&lt;&lt;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Date d(2000,10,11);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d.Show</a:t>
            </a:r>
            <a:r>
              <a:rPr lang="en-US" altLang="zh-CN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d=2006;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d.Show</a:t>
            </a:r>
            <a:r>
              <a:rPr lang="en-US" altLang="zh-CN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2" name="对话气泡: 矩形 1"/>
          <p:cNvSpPr/>
          <p:nvPr/>
        </p:nvSpPr>
        <p:spPr>
          <a:xfrm>
            <a:off x="5220072" y="4797152"/>
            <a:ext cx="3528392" cy="1224136"/>
          </a:xfrm>
          <a:prstGeom prst="wedgeRectCallout">
            <a:avLst>
              <a:gd name="adj1" fmla="val -130155"/>
              <a:gd name="adj2" fmla="val 23863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将调用构造函数将</a:t>
            </a:r>
            <a:r>
              <a:rPr lang="en-US" altLang="zh-CN" sz="2800" dirty="0">
                <a:solidFill>
                  <a:schemeClr val="tx1"/>
                </a:solidFill>
              </a:rPr>
              <a:t>2006</a:t>
            </a:r>
            <a:r>
              <a:rPr lang="zh-CN" altLang="en-US" sz="2800" dirty="0">
                <a:solidFill>
                  <a:schemeClr val="tx1"/>
                </a:solidFill>
              </a:rPr>
              <a:t>转换成</a:t>
            </a:r>
            <a:r>
              <a:rPr lang="en-US" altLang="zh-CN" sz="2800" dirty="0">
                <a:solidFill>
                  <a:schemeClr val="tx1"/>
                </a:solidFill>
              </a:rPr>
              <a:t>Date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205093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3. </a:t>
            </a:r>
            <a:r>
              <a:rPr lang="zh-CN" altLang="en-US" b="1" dirty="0">
                <a:solidFill>
                  <a:srgbClr val="0000CC"/>
                </a:solidFill>
              </a:rPr>
              <a:t>类型转换运算符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用于将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/>
              <a:t>转换为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b="1" dirty="0"/>
              <a:t>类型。语法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class 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	public: </a:t>
            </a:r>
            <a:r>
              <a:rPr lang="en-US" altLang="zh-CN" b="1" dirty="0">
                <a:solidFill>
                  <a:srgbClr val="FF0000"/>
                </a:solidFill>
              </a:rPr>
              <a:t>operator Y ( 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	{	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		return   Y</a:t>
            </a:r>
            <a:r>
              <a:rPr lang="zh-CN" altLang="en-US" b="1" dirty="0"/>
              <a:t>类型的数据；</a:t>
            </a:r>
            <a:r>
              <a:rPr lang="en-US" altLang="zh-CN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};</a:t>
            </a:r>
          </a:p>
          <a:p>
            <a:pPr lvl="1" eaLnBrk="1" hangingPunct="1"/>
            <a:r>
              <a:rPr lang="zh-CN" altLang="en-US" sz="2400" b="1" dirty="0"/>
              <a:t>类型转换函数</a:t>
            </a:r>
            <a:r>
              <a:rPr lang="zh-CN" altLang="en-US" sz="2400" b="1" dirty="0">
                <a:solidFill>
                  <a:srgbClr val="FF0000"/>
                </a:solidFill>
              </a:rPr>
              <a:t>没有参数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没有返回类型</a:t>
            </a:r>
            <a:r>
              <a:rPr lang="zh-CN" altLang="en-US" sz="2400" b="1" dirty="0"/>
              <a:t>。</a:t>
            </a:r>
            <a:endParaRPr lang="zh-CN" altLang="en-US" sz="2400" b="1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b="1" dirty="0"/>
              <a:t>类型转换函数必须</a:t>
            </a:r>
            <a:r>
              <a:rPr lang="zh-CN" altLang="en-US" sz="2400" b="1" dirty="0">
                <a:solidFill>
                  <a:srgbClr val="FF0000"/>
                </a:solidFill>
              </a:rPr>
              <a:t>返回将要转换成的</a:t>
            </a:r>
            <a:r>
              <a:rPr lang="en-US" altLang="zh-CN" sz="2400" b="1" dirty="0">
                <a:solidFill>
                  <a:srgbClr val="FF0000"/>
                </a:solidFill>
              </a:rPr>
              <a:t>type</a:t>
            </a:r>
            <a:r>
              <a:rPr lang="zh-CN" altLang="en-US" sz="2400" b="1" dirty="0">
                <a:solidFill>
                  <a:srgbClr val="FF0000"/>
                </a:solidFill>
              </a:rPr>
              <a:t>类型数据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一旦定义类型转换运算符，就可以显示或隐式地进行类型转换，如同系统预定义的类型转换一样。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811195"/>
          </a:xfrm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3863519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5403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</a:rPr>
              <a:t>6-8】  </a:t>
            </a:r>
            <a:r>
              <a:rPr lang="zh-CN" altLang="en-US" sz="2800" b="1" dirty="0">
                <a:solidFill>
                  <a:srgbClr val="0000CC"/>
                </a:solidFill>
              </a:rPr>
              <a:t>有一个类</a:t>
            </a:r>
            <a:r>
              <a:rPr lang="en-US" altLang="zh-CN" sz="2800" b="1" dirty="0">
                <a:solidFill>
                  <a:srgbClr val="0000CC"/>
                </a:solidFill>
              </a:rPr>
              <a:t>Circle</a:t>
            </a:r>
            <a:r>
              <a:rPr lang="zh-CN" altLang="en-US" sz="2800" b="1" dirty="0">
                <a:solidFill>
                  <a:srgbClr val="0000CC"/>
                </a:solidFill>
              </a:rPr>
              <a:t>，设计该类的类型转换函数，当将</a:t>
            </a:r>
            <a:r>
              <a:rPr lang="en-US" altLang="zh-CN" sz="2800" b="1" dirty="0">
                <a:solidFill>
                  <a:srgbClr val="0000CC"/>
                </a:solidFill>
              </a:rPr>
              <a:t>Circle</a:t>
            </a:r>
            <a:r>
              <a:rPr lang="zh-CN" altLang="en-US" sz="2800" b="1" dirty="0">
                <a:solidFill>
                  <a:srgbClr val="0000CC"/>
                </a:solidFill>
              </a:rPr>
              <a:t>对象转换成</a:t>
            </a:r>
            <a:r>
              <a:rPr lang="en-US" altLang="zh-CN" sz="2800" b="1" dirty="0" err="1">
                <a:solidFill>
                  <a:srgbClr val="0000CC"/>
                </a:solidFill>
              </a:rPr>
              <a:t>int</a:t>
            </a:r>
            <a:r>
              <a:rPr lang="zh-CN" altLang="en-US" sz="2800" b="1" dirty="0">
                <a:solidFill>
                  <a:srgbClr val="0000CC"/>
                </a:solidFill>
              </a:rPr>
              <a:t>型时，返回圆的半径；当将它转换成</a:t>
            </a:r>
            <a:r>
              <a:rPr lang="en-US" altLang="zh-CN" sz="2800" b="1" dirty="0">
                <a:solidFill>
                  <a:srgbClr val="0000CC"/>
                </a:solidFill>
              </a:rPr>
              <a:t>double</a:t>
            </a:r>
            <a:r>
              <a:rPr lang="zh-CN" altLang="en-US" sz="2800" b="1" dirty="0">
                <a:solidFill>
                  <a:srgbClr val="0000CC"/>
                </a:solidFill>
              </a:rPr>
              <a:t>型时，就返回圆的周长；当将它转换成</a:t>
            </a:r>
            <a:r>
              <a:rPr lang="en-US" altLang="zh-CN" sz="2800" b="1" dirty="0">
                <a:solidFill>
                  <a:srgbClr val="0000CC"/>
                </a:solidFill>
              </a:rPr>
              <a:t>float</a:t>
            </a:r>
            <a:r>
              <a:rPr lang="zh-CN" altLang="en-US" sz="2800" b="1" dirty="0">
                <a:solidFill>
                  <a:srgbClr val="0000CC"/>
                </a:solidFill>
              </a:rPr>
              <a:t>型时，就返回圆的面积。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//Eg6-8.cpp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using namespace 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class Circle{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private: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	double </a:t>
            </a:r>
            <a:r>
              <a:rPr lang="en-US" altLang="zh-CN" sz="2400" b="1" dirty="0" err="1"/>
              <a:t>x,y,r</a:t>
            </a:r>
            <a:r>
              <a:rPr lang="en-US" altLang="zh-CN" sz="2400" b="1" dirty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public: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	Circle(double x1,double y1,double r1){ x=x1;y=y1;r=r1;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	operator 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en-US" altLang="zh-CN" sz="2400" b="1" dirty="0"/>
              <a:t>{return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(r);}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	operator </a:t>
            </a:r>
            <a:r>
              <a:rPr lang="en-US" altLang="zh-CN" sz="2400" b="1" dirty="0">
                <a:solidFill>
                  <a:srgbClr val="FF0000"/>
                </a:solidFill>
              </a:rPr>
              <a:t>double(){</a:t>
            </a:r>
            <a:r>
              <a:rPr lang="en-US" altLang="zh-CN" sz="2400" b="1" dirty="0"/>
              <a:t>return 2*3.14*r;}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	operator </a:t>
            </a:r>
            <a:r>
              <a:rPr lang="en-US" altLang="zh-CN" sz="2400" b="1" dirty="0">
                <a:solidFill>
                  <a:srgbClr val="FF0000"/>
                </a:solidFill>
              </a:rPr>
              <a:t>float()</a:t>
            </a:r>
            <a:r>
              <a:rPr lang="en-US" altLang="zh-CN" sz="2400" b="1" dirty="0"/>
              <a:t>{return (float)3.14*r*r;}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6744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38250"/>
            <a:ext cx="8062913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void main(){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Circle c(2.3,3.4,2.5);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</a:rPr>
              <a:t> r=c;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operator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，将</a:t>
            </a:r>
            <a:r>
              <a:rPr lang="en-US" altLang="zh-CN" sz="2000" b="1" dirty="0"/>
              <a:t>Circle</a:t>
            </a:r>
            <a:r>
              <a:rPr lang="zh-CN" altLang="en-US" sz="2000" b="1" dirty="0"/>
              <a:t>类型转换成</a:t>
            </a:r>
            <a:r>
              <a:rPr lang="en-US" altLang="zh-CN" sz="2000" b="1" dirty="0" err="1"/>
              <a:t>int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double length=c</a:t>
            </a:r>
            <a:r>
              <a:rPr lang="en-US" altLang="zh-CN" sz="2800" b="1" dirty="0"/>
              <a:t>;  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operator double()</a:t>
            </a:r>
            <a:r>
              <a:rPr lang="zh-CN" altLang="en-US" sz="1600" b="1" dirty="0"/>
              <a:t>，转换成</a:t>
            </a:r>
            <a:r>
              <a:rPr lang="en-US" altLang="zh-CN" sz="1600" b="1" dirty="0"/>
              <a:t>double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float area=c;   </a:t>
            </a:r>
            <a:r>
              <a:rPr lang="en-US" altLang="zh-CN" sz="1600" b="1" dirty="0"/>
              <a:t>//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operator float()</a:t>
            </a:r>
            <a:r>
              <a:rPr lang="zh-CN" altLang="en-US" sz="1600" b="1" dirty="0"/>
              <a:t>，将</a:t>
            </a:r>
            <a:r>
              <a:rPr lang="en-US" altLang="zh-CN" sz="1600" b="1" dirty="0"/>
              <a:t>Circle</a:t>
            </a:r>
            <a:r>
              <a:rPr lang="zh-CN" altLang="en-US" sz="1600" b="1" dirty="0"/>
              <a:t>类型转换成</a:t>
            </a:r>
            <a:r>
              <a:rPr lang="en-US" altLang="zh-CN" sz="1600" b="1" dirty="0"/>
              <a:t>float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double </a:t>
            </a:r>
            <a:r>
              <a:rPr lang="en-US" altLang="zh-CN" sz="2800" b="1" dirty="0" err="1">
                <a:solidFill>
                  <a:srgbClr val="FF0000"/>
                </a:solidFill>
              </a:rPr>
              <a:t>len</a:t>
            </a:r>
            <a:r>
              <a:rPr lang="en-US" altLang="zh-CN" sz="2800" b="1" dirty="0">
                <a:solidFill>
                  <a:srgbClr val="FF0000"/>
                </a:solidFill>
              </a:rPr>
              <a:t>=(double) c;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/>
              <a:t>将</a:t>
            </a:r>
            <a:r>
              <a:rPr lang="en-US" altLang="zh-CN" sz="1400" b="1" dirty="0" err="1"/>
              <a:t>Cirlce</a:t>
            </a:r>
            <a:r>
              <a:rPr lang="zh-CN" altLang="en-US" sz="1400" b="1" dirty="0"/>
              <a:t>类型对象强制转换成</a:t>
            </a:r>
            <a:r>
              <a:rPr lang="en-US" altLang="zh-CN" sz="1400" b="1" dirty="0"/>
              <a:t>double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&lt;&lt;r&lt;&lt;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&lt;&lt;length&lt;&lt;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&lt;&lt;area&lt;&lt;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}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811195"/>
          </a:xfrm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6009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4</a:t>
            </a:r>
            <a:r>
              <a:rPr lang="zh-CN" altLang="zh-CN" b="1" dirty="0">
                <a:solidFill>
                  <a:srgbClr val="0000CC"/>
                </a:solidFill>
              </a:rPr>
              <a:t>．类型转换的二义性问题</a:t>
            </a:r>
          </a:p>
          <a:p>
            <a:r>
              <a:rPr lang="zh-CN" altLang="zh-CN" sz="2400" dirty="0"/>
              <a:t>无论是定义把其它类型转换成类类型的构造函数，还是定义把类类型转换成其它类型的类型转换运算符函数，都要注意避免转换函数的</a:t>
            </a:r>
            <a:r>
              <a:rPr lang="zh-CN" altLang="zh-CN" sz="2400" dirty="0">
                <a:solidFill>
                  <a:srgbClr val="FF0000"/>
                </a:solidFill>
              </a:rPr>
              <a:t>二义性</a:t>
            </a:r>
            <a:r>
              <a:rPr lang="zh-CN" altLang="zh-CN" sz="2400" dirty="0"/>
              <a:t>问题。</a:t>
            </a:r>
            <a:endParaRPr lang="en-US" altLang="zh-CN" sz="2400" dirty="0"/>
          </a:p>
          <a:p>
            <a:r>
              <a:rPr lang="zh-CN" altLang="zh-CN" sz="2400" dirty="0"/>
              <a:t>最常见的情况是</a:t>
            </a:r>
            <a:r>
              <a:rPr lang="zh-CN" altLang="zh-CN" sz="2400" dirty="0">
                <a:solidFill>
                  <a:srgbClr val="FF0000"/>
                </a:solidFill>
              </a:rPr>
              <a:t>定义多个参数都是数值类型的构造函数</a:t>
            </a:r>
            <a:r>
              <a:rPr lang="zh-CN" altLang="zh-CN" sz="2400" dirty="0"/>
              <a:t>，或者定义</a:t>
            </a:r>
            <a:r>
              <a:rPr lang="zh-CN" altLang="zh-CN" sz="2400" dirty="0">
                <a:solidFill>
                  <a:srgbClr val="FF0000"/>
                </a:solidFill>
              </a:rPr>
              <a:t>了多个目标类型都是数值类型的类型转换函数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6-9</a:t>
            </a:r>
            <a:r>
              <a:rPr lang="zh-CN" altLang="zh-CN" dirty="0"/>
              <a:t>】类</a:t>
            </a:r>
            <a:r>
              <a:rPr lang="en-US" altLang="zh-CN" dirty="0"/>
              <a:t>B</a:t>
            </a:r>
            <a:r>
              <a:rPr lang="zh-CN" altLang="zh-CN" dirty="0"/>
              <a:t>同时设置了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double</a:t>
            </a:r>
            <a:r>
              <a:rPr lang="zh-CN" altLang="zh-CN" dirty="0"/>
              <a:t>类型参数的构造函数，以及将类</a:t>
            </a:r>
            <a:r>
              <a:rPr lang="en-US" altLang="zh-CN" dirty="0"/>
              <a:t>B</a:t>
            </a:r>
            <a:r>
              <a:rPr lang="zh-CN" altLang="zh-CN" dirty="0"/>
              <a:t>转换成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float</a:t>
            </a:r>
            <a:r>
              <a:rPr lang="zh-CN" altLang="zh-CN" dirty="0"/>
              <a:t>的类型转换函数，容易引发二义性问题。</a:t>
            </a:r>
          </a:p>
          <a:p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1172141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class B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double x;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public: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B(float a = 0) </a:t>
            </a:r>
            <a:r>
              <a:rPr lang="en-US" altLang="zh-CN" sz="2000" dirty="0"/>
              <a:t>:x(a) {}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B(double b=0.0) </a:t>
            </a:r>
            <a:r>
              <a:rPr lang="en-US" altLang="zh-CN" sz="2000" dirty="0"/>
              <a:t>:x(b) {}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operator </a:t>
            </a:r>
            <a:r>
              <a:rPr lang="en-US" altLang="zh-CN" sz="2000" b="1" dirty="0" err="1">
                <a:solidFill>
                  <a:srgbClr val="0000CC"/>
                </a:solidFill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</a:rPr>
              <a:t>() </a:t>
            </a:r>
            <a:r>
              <a:rPr lang="en-US" altLang="zh-CN" sz="2000" dirty="0"/>
              <a:t>{ return x;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operator </a:t>
            </a:r>
            <a:r>
              <a:rPr lang="en-US" altLang="zh-CN" sz="2000" b="1" dirty="0">
                <a:solidFill>
                  <a:srgbClr val="0000CC"/>
                </a:solidFill>
              </a:rPr>
              <a:t>float() </a:t>
            </a:r>
            <a:r>
              <a:rPr lang="en-US" altLang="zh-CN" sz="2000" dirty="0"/>
              <a:t>{ return x;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void f(long l)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l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void main()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B b(4);        //L1</a:t>
            </a:r>
            <a:r>
              <a:rPr lang="zh-CN" altLang="zh-CN" sz="2000" b="1" dirty="0">
                <a:solidFill>
                  <a:srgbClr val="FF0000"/>
                </a:solidFill>
              </a:rPr>
              <a:t>，无法确定调用</a:t>
            </a:r>
            <a:r>
              <a:rPr lang="en-US" altLang="zh-CN" sz="2000" b="1" dirty="0">
                <a:solidFill>
                  <a:srgbClr val="FF0000"/>
                </a:solidFill>
              </a:rPr>
              <a:t>B::B(float)</a:t>
            </a:r>
            <a:r>
              <a:rPr lang="zh-CN" altLang="zh-CN" sz="2000" b="1" dirty="0">
                <a:solidFill>
                  <a:srgbClr val="FF0000"/>
                </a:solidFill>
              </a:rPr>
              <a:t>还是</a:t>
            </a:r>
            <a:r>
              <a:rPr lang="en-US" altLang="zh-CN" sz="2000" b="1" dirty="0">
                <a:solidFill>
                  <a:srgbClr val="FF0000"/>
                </a:solidFill>
              </a:rPr>
              <a:t>B::B(double)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>
                <a:solidFill>
                  <a:srgbClr val="0000CC"/>
                </a:solidFill>
              </a:rPr>
              <a:t>f(b);            //L2</a:t>
            </a:r>
            <a:r>
              <a:rPr lang="zh-CN" altLang="zh-CN" sz="2000" b="1" dirty="0">
                <a:solidFill>
                  <a:srgbClr val="0000CC"/>
                </a:solidFill>
              </a:rPr>
              <a:t>，无法确定调用</a:t>
            </a:r>
            <a:r>
              <a:rPr lang="en-US" altLang="zh-CN" sz="2000" b="1" dirty="0">
                <a:solidFill>
                  <a:srgbClr val="0000CC"/>
                </a:solidFill>
              </a:rPr>
              <a:t>operator </a:t>
            </a:r>
            <a:r>
              <a:rPr lang="en-US" altLang="zh-CN" sz="2000" b="1" dirty="0" err="1">
                <a:solidFill>
                  <a:srgbClr val="0000CC"/>
                </a:solidFill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</a:rPr>
              <a:t>()</a:t>
            </a:r>
            <a:r>
              <a:rPr lang="zh-CN" altLang="zh-CN" sz="2000" b="1" dirty="0">
                <a:solidFill>
                  <a:srgbClr val="0000CC"/>
                </a:solidFill>
              </a:rPr>
              <a:t>还是</a:t>
            </a:r>
            <a:r>
              <a:rPr lang="en-US" altLang="zh-CN" sz="2000" b="1" dirty="0">
                <a:solidFill>
                  <a:srgbClr val="0000CC"/>
                </a:solidFill>
              </a:rPr>
              <a:t>operator </a:t>
            </a:r>
            <a:r>
              <a:rPr lang="en-US" altLang="zh-CN" sz="2000" dirty="0">
                <a:solidFill>
                  <a:srgbClr val="0000CC"/>
                </a:solidFill>
              </a:rPr>
              <a:t>float()</a:t>
            </a:r>
            <a:endParaRPr lang="zh-CN" altLang="zh-CN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6.4.3  </a:t>
            </a:r>
            <a:r>
              <a:rPr lang="zh-CN" altLang="en-US" b="1" dirty="0">
                <a:solidFill>
                  <a:srgbClr val="FF0000"/>
                </a:solidFill>
              </a:rPr>
              <a:t>类型转换运算符</a:t>
            </a:r>
          </a:p>
        </p:txBody>
      </p:sp>
    </p:spTree>
    <p:extLst>
      <p:ext uri="{BB962C8B-B14F-4D97-AF65-F5344CB8AC3E}">
        <p14:creationId xmlns:p14="http://schemas.microsoft.com/office/powerpoint/2010/main" val="691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11"/>
            <a:ext cx="7772400" cy="935038"/>
          </a:xfrm>
        </p:spPr>
        <p:txBody>
          <a:bodyPr/>
          <a:lstStyle/>
          <a:p>
            <a:r>
              <a:rPr lang="en-US" altLang="zh-CN" b="1" dirty="0"/>
              <a:t>6.4.4 </a:t>
            </a:r>
            <a:r>
              <a:rPr lang="zh-CN" altLang="zh-CN" b="1" dirty="0">
                <a:solidFill>
                  <a:srgbClr val="FF0000"/>
                </a:solidFill>
              </a:rPr>
              <a:t>函数调用运算符</a:t>
            </a:r>
            <a:r>
              <a:rPr lang="zh-CN" altLang="zh-CN" b="1" dirty="0"/>
              <a:t>重载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8062664" cy="53284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、运算符</a:t>
            </a:r>
            <a:r>
              <a:rPr lang="en-US" altLang="zh-CN" sz="2800" b="1" dirty="0"/>
              <a:t>( )</a:t>
            </a:r>
            <a:r>
              <a:rPr lang="zh-CN" altLang="en-US" sz="2800" b="1" dirty="0"/>
              <a:t>是函数调用运算符，也能被重载。且只能被重载为类的成员函数。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</a:rPr>
              <a:t>、运算符</a:t>
            </a:r>
            <a:r>
              <a:rPr lang="en-US" altLang="zh-CN" sz="2800" b="1" dirty="0">
                <a:solidFill>
                  <a:srgbClr val="0000CC"/>
                </a:solidFill>
              </a:rPr>
              <a:t>( )</a:t>
            </a:r>
            <a:r>
              <a:rPr lang="zh-CN" altLang="en-US" sz="2800" b="1" dirty="0">
                <a:solidFill>
                  <a:srgbClr val="0000CC"/>
                </a:solidFill>
              </a:rPr>
              <a:t>的重载形式如下：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class X{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	X&amp; operator( )(</a:t>
            </a:r>
            <a:r>
              <a:rPr lang="zh-CN" altLang="en-US" sz="2400" b="1" dirty="0">
                <a:solidFill>
                  <a:srgbClr val="FF0000"/>
                </a:solidFill>
              </a:rPr>
              <a:t>参数表</a:t>
            </a:r>
            <a:r>
              <a:rPr lang="en-US" altLang="zh-CN" sz="2400" b="1" dirty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其中的参数表可以包括任意多个参数。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</a:rPr>
              <a:t>、运算符</a:t>
            </a:r>
            <a:r>
              <a:rPr lang="en-US" altLang="zh-CN" sz="2800" b="1" dirty="0">
                <a:solidFill>
                  <a:srgbClr val="0000CC"/>
                </a:solidFill>
              </a:rPr>
              <a:t>( )</a:t>
            </a:r>
            <a:r>
              <a:rPr lang="zh-CN" altLang="en-US" sz="2800" b="1" dirty="0">
                <a:solidFill>
                  <a:srgbClr val="0000CC"/>
                </a:solidFill>
              </a:rPr>
              <a:t>的调用形式如下：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X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400" b="1" dirty="0">
                <a:solidFill>
                  <a:schemeClr val="accent2"/>
                </a:solidFill>
              </a:rPr>
              <a:t>;              		//</a:t>
            </a:r>
            <a:r>
              <a:rPr lang="zh-CN" altLang="en-US" sz="2400" b="1" dirty="0">
                <a:solidFill>
                  <a:schemeClr val="accent2"/>
                </a:solidFill>
              </a:rPr>
              <a:t>对象定义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400" b="1" dirty="0">
                <a:solidFill>
                  <a:schemeClr val="accent2"/>
                </a:solidFill>
              </a:rPr>
              <a:t>()(</a:t>
            </a:r>
            <a:r>
              <a:rPr lang="zh-CN" altLang="en-US" sz="2400" b="1" dirty="0">
                <a:solidFill>
                  <a:schemeClr val="accent2"/>
                </a:solidFill>
              </a:rPr>
              <a:t>参数表</a:t>
            </a:r>
            <a:r>
              <a:rPr lang="en-US" altLang="zh-CN" sz="2400" b="1" dirty="0">
                <a:solidFill>
                  <a:schemeClr val="accent2"/>
                </a:solidFill>
              </a:rPr>
              <a:t>);  		//</a:t>
            </a:r>
            <a:r>
              <a:rPr lang="zh-CN" altLang="en-US" sz="2400" b="1" dirty="0">
                <a:solidFill>
                  <a:schemeClr val="accent2"/>
                </a:solidFill>
              </a:rPr>
              <a:t>调用形式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参数表</a:t>
            </a:r>
            <a:r>
              <a:rPr lang="en-US" altLang="zh-CN" sz="2400" b="1" dirty="0">
                <a:solidFill>
                  <a:schemeClr val="accent2"/>
                </a:solidFill>
              </a:rPr>
              <a:t>);       	//</a:t>
            </a:r>
            <a:r>
              <a:rPr lang="zh-CN" altLang="en-US" sz="2400" b="1" dirty="0">
                <a:solidFill>
                  <a:schemeClr val="accent2"/>
                </a:solidFill>
              </a:rPr>
              <a:t>调用形式</a:t>
            </a: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64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6-10</a:t>
            </a:r>
            <a:r>
              <a:rPr lang="zh-CN" altLang="zh-CN" sz="2400" b="1" dirty="0">
                <a:solidFill>
                  <a:srgbClr val="0000CC"/>
                </a:solidFill>
              </a:rPr>
              <a:t>】设计点类</a:t>
            </a:r>
            <a:r>
              <a:rPr lang="en-US" altLang="zh-CN" sz="2400" b="1" dirty="0">
                <a:solidFill>
                  <a:srgbClr val="0000CC"/>
                </a:solidFill>
              </a:rPr>
              <a:t>Point</a:t>
            </a:r>
            <a:r>
              <a:rPr lang="zh-CN" altLang="zh-CN" sz="2400" b="1" dirty="0">
                <a:solidFill>
                  <a:srgbClr val="0000CC"/>
                </a:solidFill>
              </a:rPr>
              <a:t>，具有表示坐标位置的数据成员</a:t>
            </a:r>
            <a:r>
              <a:rPr lang="en-US" altLang="zh-CN" sz="2400" b="1" dirty="0">
                <a:solidFill>
                  <a:srgbClr val="0000CC"/>
                </a:solidFill>
              </a:rPr>
              <a:t>x</a:t>
            </a:r>
            <a:r>
              <a:rPr lang="zh-CN" altLang="zh-CN" sz="2400" b="1" dirty="0">
                <a:solidFill>
                  <a:srgbClr val="0000CC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y</a:t>
            </a:r>
            <a:r>
              <a:rPr lang="zh-CN" altLang="zh-CN" sz="2400" b="1" dirty="0">
                <a:solidFill>
                  <a:srgbClr val="0000CC"/>
                </a:solidFill>
              </a:rPr>
              <a:t>，重载函数调用运算符，其功能是可以用指定的参数移动坐标</a:t>
            </a:r>
            <a:r>
              <a:rPr lang="en-US" altLang="zh-CN" sz="2400" b="1" dirty="0">
                <a:solidFill>
                  <a:srgbClr val="0000CC"/>
                </a:solidFill>
              </a:rPr>
              <a:t>x</a:t>
            </a:r>
            <a:r>
              <a:rPr lang="zh-CN" altLang="zh-CN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</a:rPr>
              <a:t>y</a:t>
            </a:r>
            <a:r>
              <a:rPr lang="zh-CN" altLang="zh-CN" sz="2400" b="1" dirty="0">
                <a:solidFill>
                  <a:srgbClr val="0000CC"/>
                </a:solidFill>
              </a:rPr>
              <a:t>，或者输出点的坐标值。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    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class Point{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public: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Point(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a=0,int b=0):x(a),y(b){  }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Point </a:t>
            </a:r>
            <a:r>
              <a:rPr lang="en-US" altLang="zh-CN" sz="2400" dirty="0">
                <a:solidFill>
                  <a:srgbClr val="FF0000"/>
                </a:solidFill>
              </a:rPr>
              <a:t>&amp;operator()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dx,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){	    //</a:t>
            </a:r>
            <a:r>
              <a:rPr lang="zh-CN" altLang="zh-CN" sz="2400" dirty="0"/>
              <a:t>函数调用运算符</a:t>
            </a:r>
          </a:p>
          <a:p>
            <a:pPr marL="0" indent="0">
              <a:buNone/>
            </a:pPr>
            <a:r>
              <a:rPr lang="en-US" altLang="zh-CN" sz="2400" dirty="0"/>
              <a:t>		x += dx; y += 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;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return *this;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}	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6.4.4 </a:t>
            </a:r>
            <a:r>
              <a:rPr lang="zh-CN" altLang="zh-CN" b="1" dirty="0">
                <a:solidFill>
                  <a:srgbClr val="FF0000"/>
                </a:solidFill>
              </a:rPr>
              <a:t>函数调用运算符</a:t>
            </a:r>
            <a:r>
              <a:rPr lang="zh-CN" altLang="zh-CN" b="1" dirty="0"/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0394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623212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            Point </a:t>
            </a:r>
            <a:r>
              <a:rPr lang="en-US" altLang="zh-CN" sz="2000" b="1" dirty="0">
                <a:solidFill>
                  <a:srgbClr val="FF0000"/>
                </a:solidFill>
              </a:rPr>
              <a:t>operator()(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dxy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{                                  //</a:t>
            </a:r>
            <a:r>
              <a:rPr lang="zh-CN" altLang="zh-CN" sz="2000" dirty="0"/>
              <a:t>函数调用运算符</a:t>
            </a:r>
          </a:p>
          <a:p>
            <a:pPr marL="0" indent="0">
              <a:buNone/>
            </a:pPr>
            <a:r>
              <a:rPr lang="en-US" altLang="zh-CN" sz="2000" dirty="0"/>
              <a:t>		x += </a:t>
            </a:r>
            <a:r>
              <a:rPr lang="en-US" altLang="zh-CN" sz="2000" dirty="0" err="1"/>
              <a:t>dxy</a:t>
            </a:r>
            <a:r>
              <a:rPr lang="en-US" altLang="zh-CN" sz="2000" dirty="0"/>
              <a:t>; y += </a:t>
            </a:r>
            <a:r>
              <a:rPr lang="en-US" altLang="zh-CN" sz="2000" dirty="0" err="1"/>
              <a:t>dxy</a:t>
            </a:r>
            <a:r>
              <a:rPr lang="en-US" altLang="zh-CN" sz="2000" dirty="0"/>
              <a:t>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return *this;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void operator()() </a:t>
            </a:r>
            <a:r>
              <a:rPr lang="en-US" altLang="zh-CN" sz="2000" dirty="0"/>
              <a:t>{                                            //</a:t>
            </a:r>
            <a:r>
              <a:rPr lang="zh-CN" altLang="zh-CN" sz="2000" dirty="0"/>
              <a:t>函数调用运算符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"[" &lt;&lt; x &lt;&lt; "," &lt;&lt; y &lt;&lt; "]"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private: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x, y;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Point pt,pt2(2,2);   //L1</a:t>
            </a:r>
            <a:r>
              <a:rPr lang="zh-CN" altLang="zh-CN" sz="2000" dirty="0"/>
              <a:t>，调用</a:t>
            </a:r>
            <a:r>
              <a:rPr lang="en-US" altLang="zh-CN" sz="2000" dirty="0"/>
              <a:t>Point::Point()</a:t>
            </a:r>
            <a:r>
              <a:rPr lang="zh-CN" altLang="zh-CN" sz="2000" dirty="0"/>
              <a:t>和</a:t>
            </a:r>
            <a:r>
              <a:rPr lang="en-US" altLang="zh-CN" sz="2000" dirty="0"/>
              <a:t>Point::Point(</a:t>
            </a:r>
            <a:r>
              <a:rPr lang="en-US" altLang="zh-CN" sz="2000" dirty="0" err="1"/>
              <a:t>int,int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0000CC"/>
                </a:solidFill>
              </a:rPr>
              <a:t>pt</a:t>
            </a:r>
            <a:r>
              <a:rPr lang="en-US" altLang="zh-CN" sz="2000" dirty="0">
                <a:solidFill>
                  <a:srgbClr val="0000CC"/>
                </a:solidFill>
              </a:rPr>
              <a:t>=pt2(3,6)</a:t>
            </a:r>
            <a:r>
              <a:rPr lang="en-US" altLang="zh-CN" sz="2000" dirty="0"/>
              <a:t>;          //L2</a:t>
            </a:r>
            <a:r>
              <a:rPr lang="zh-CN" altLang="zh-CN" sz="2000" dirty="0"/>
              <a:t>，调用</a:t>
            </a:r>
            <a:r>
              <a:rPr lang="en-US" altLang="zh-CN" sz="2000" dirty="0"/>
              <a:t>Point::operator(</a:t>
            </a:r>
            <a:r>
              <a:rPr lang="en-US" altLang="zh-CN" sz="2000" dirty="0" err="1"/>
              <a:t>int,int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0000CC"/>
                </a:solidFill>
              </a:rPr>
              <a:t>pt</a:t>
            </a:r>
            <a:r>
              <a:rPr lang="en-US" altLang="zh-CN" sz="2000" dirty="0">
                <a:solidFill>
                  <a:srgbClr val="0000CC"/>
                </a:solidFill>
              </a:rPr>
              <a:t>();                  </a:t>
            </a:r>
            <a:r>
              <a:rPr lang="en-US" altLang="zh-CN" sz="2000" dirty="0"/>
              <a:t>//L3</a:t>
            </a:r>
            <a:r>
              <a:rPr lang="zh-CN" altLang="zh-CN" sz="2000" dirty="0"/>
              <a:t>，调用</a:t>
            </a:r>
            <a:r>
              <a:rPr lang="en-US" altLang="zh-CN" sz="2000" dirty="0"/>
              <a:t>Point::operator()</a:t>
            </a:r>
            <a:r>
              <a:rPr lang="zh-CN" altLang="zh-CN" sz="2000" dirty="0"/>
              <a:t>，输出：</a:t>
            </a:r>
            <a:r>
              <a:rPr lang="en-US" altLang="zh-CN" sz="2000" dirty="0"/>
              <a:t>[5</a:t>
            </a:r>
            <a:r>
              <a:rPr lang="zh-CN" altLang="zh-CN" sz="2000" dirty="0"/>
              <a:t>，</a:t>
            </a:r>
            <a:r>
              <a:rPr lang="en-US" altLang="zh-CN" sz="2000" dirty="0"/>
              <a:t>8]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CC"/>
                </a:solidFill>
              </a:rPr>
              <a:t>pt2(6);                </a:t>
            </a:r>
            <a:r>
              <a:rPr lang="en-US" altLang="zh-CN" sz="2000" dirty="0"/>
              <a:t>//L4</a:t>
            </a:r>
            <a:r>
              <a:rPr lang="zh-CN" altLang="zh-CN" sz="2000" dirty="0"/>
              <a:t>，调用</a:t>
            </a:r>
            <a:r>
              <a:rPr lang="en-US" altLang="zh-CN" sz="2000" dirty="0"/>
              <a:t>Point::operator(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CC"/>
                </a:solidFill>
              </a:rPr>
              <a:t>pt2();                 </a:t>
            </a:r>
            <a:r>
              <a:rPr lang="en-US" altLang="zh-CN" sz="2000" dirty="0"/>
              <a:t>//L5</a:t>
            </a:r>
            <a:r>
              <a:rPr lang="zh-CN" altLang="zh-CN" sz="2000" dirty="0"/>
              <a:t>，调用</a:t>
            </a:r>
            <a:r>
              <a:rPr lang="en-US" altLang="zh-CN" sz="2000" dirty="0"/>
              <a:t>Point::operator()</a:t>
            </a:r>
            <a:r>
              <a:rPr lang="zh-CN" altLang="zh-CN" sz="2000" dirty="0"/>
              <a:t>，输出：</a:t>
            </a:r>
            <a:r>
              <a:rPr lang="en-US" altLang="zh-CN" sz="2000" dirty="0"/>
              <a:t>[11</a:t>
            </a:r>
            <a:r>
              <a:rPr lang="zh-CN" altLang="zh-CN" sz="2000" dirty="0"/>
              <a:t>，</a:t>
            </a:r>
            <a:r>
              <a:rPr lang="en-US" altLang="zh-CN" sz="2000" dirty="0"/>
              <a:t>14]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87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6.5  </a:t>
            </a:r>
            <a:r>
              <a:rPr lang="zh-CN" altLang="en-US" b="1" dirty="0"/>
              <a:t>输入</a:t>
            </a:r>
            <a:r>
              <a:rPr lang="en-US" altLang="zh-CN" b="1" dirty="0"/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输出运算符</a:t>
            </a:r>
            <a:r>
              <a:rPr lang="zh-CN" altLang="en-US" b="1" dirty="0"/>
              <a:t>重载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352928" cy="51845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6.6.1  </a:t>
            </a:r>
            <a:r>
              <a:rPr lang="zh-CN" altLang="en-US" b="1" dirty="0">
                <a:solidFill>
                  <a:srgbClr val="0000CC"/>
                </a:solidFill>
              </a:rPr>
              <a:t>重载输出运算符</a:t>
            </a:r>
            <a:r>
              <a:rPr lang="en-US" altLang="zh-CN" b="1" dirty="0">
                <a:solidFill>
                  <a:srgbClr val="0000CC"/>
                </a:solidFill>
              </a:rPr>
              <a:t>&lt;&lt;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输出运算符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也称为插入运算符，通过输出运算符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的重载可以实现用户自定义数据类型的输出。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&lt;&lt;</a:t>
            </a:r>
            <a:r>
              <a:rPr lang="zh-CN" altLang="en-US" sz="2800" b="1" dirty="0">
                <a:solidFill>
                  <a:srgbClr val="0000CC"/>
                </a:solidFill>
              </a:rPr>
              <a:t>的重载语法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/>
              <a:t>ostream</a:t>
            </a:r>
            <a:r>
              <a:rPr lang="en-US" altLang="zh-CN" sz="2400" b="1" dirty="0">
                <a:solidFill>
                  <a:srgbClr val="FF0000"/>
                </a:solidFill>
              </a:rPr>
              <a:t> &amp;</a:t>
            </a:r>
            <a:r>
              <a:rPr lang="en-US" altLang="zh-CN" sz="2400" b="1" dirty="0"/>
              <a:t>operator&lt;&lt;(</a:t>
            </a:r>
            <a:r>
              <a:rPr lang="en-US" altLang="zh-CN" sz="2400" b="1" dirty="0" err="1"/>
              <a:t>ostream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 err="1"/>
              <a:t>os,classType</a:t>
            </a:r>
            <a:r>
              <a:rPr lang="en-US" altLang="zh-CN" sz="2400" b="1" dirty="0"/>
              <a:t> object)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	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        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&lt;&lt; …    	//</a:t>
            </a:r>
            <a:r>
              <a:rPr lang="zh-CN" altLang="en-US" sz="2400" b="1" dirty="0"/>
              <a:t>输出对象的实际成员数据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		        </a:t>
            </a:r>
            <a:r>
              <a:rPr lang="en-US" altLang="zh-CN" sz="2400" b="1" dirty="0"/>
              <a:t>return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;  	//</a:t>
            </a:r>
            <a:r>
              <a:rPr lang="zh-CN" altLang="en-US" sz="2400" b="1" dirty="0"/>
              <a:t>返回</a:t>
            </a:r>
            <a:r>
              <a:rPr lang="en-US" altLang="zh-CN" sz="2400" b="1" dirty="0" err="1"/>
              <a:t>ostream</a:t>
            </a:r>
            <a:r>
              <a:rPr lang="zh-CN" altLang="en-US" sz="2400" b="1" dirty="0"/>
              <a:t>对象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1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4</a:t>
            </a:r>
            <a:r>
              <a:rPr lang="zh-CN" altLang="zh-CN" dirty="0">
                <a:solidFill>
                  <a:srgbClr val="0000CC"/>
                </a:solidFill>
              </a:rPr>
              <a:t>）运算符重载过程中的限定条件</a:t>
            </a:r>
          </a:p>
          <a:p>
            <a:pPr marL="0" indent="0">
              <a:buNone/>
            </a:pPr>
            <a:r>
              <a:rPr lang="zh-CN" altLang="zh-CN" sz="2400" dirty="0"/>
              <a:t>① 不能改变运算符的优先级。</a:t>
            </a:r>
          </a:p>
          <a:p>
            <a:pPr marL="0" indent="0">
              <a:buNone/>
            </a:pPr>
            <a:r>
              <a:rPr lang="zh-CN" altLang="zh-CN" sz="2400" dirty="0"/>
              <a:t>② 不能改变运算符的结合顺序（如</a:t>
            </a:r>
            <a:r>
              <a:rPr lang="en-US" altLang="zh-CN" sz="2400" dirty="0"/>
              <a:t>+</a:t>
            </a:r>
            <a:r>
              <a:rPr lang="zh-CN" altLang="zh-CN" sz="2400" dirty="0"/>
              <a:t>、</a:t>
            </a:r>
            <a:r>
              <a:rPr lang="en-US" altLang="zh-CN" sz="2400" dirty="0"/>
              <a:t>-</a:t>
            </a:r>
            <a:r>
              <a:rPr lang="zh-CN" altLang="zh-CN" sz="2400" dirty="0"/>
              <a:t>、</a:t>
            </a:r>
            <a:r>
              <a:rPr lang="en-US" altLang="zh-CN" sz="2400" dirty="0"/>
              <a:t>*</a:t>
            </a:r>
            <a:r>
              <a:rPr lang="zh-CN" altLang="zh-CN" sz="2400" dirty="0"/>
              <a:t>、</a:t>
            </a:r>
            <a:r>
              <a:rPr lang="en-US" altLang="zh-CN" sz="2400" dirty="0"/>
              <a:t>/ </a:t>
            </a:r>
            <a:r>
              <a:rPr lang="zh-CN" altLang="zh-CN" sz="2400" dirty="0"/>
              <a:t>等运算符按照从左到右结合，这个顺序不能改变）。</a:t>
            </a:r>
          </a:p>
          <a:p>
            <a:pPr marL="0" indent="0">
              <a:buNone/>
            </a:pPr>
            <a:r>
              <a:rPr lang="zh-CN" altLang="zh-CN" sz="2400" dirty="0"/>
              <a:t>③ 重载运算符不能使用默认参数。</a:t>
            </a:r>
          </a:p>
          <a:p>
            <a:pPr marL="0" indent="0">
              <a:buNone/>
            </a:pPr>
            <a:r>
              <a:rPr lang="zh-CN" altLang="zh-CN" sz="2400" dirty="0"/>
              <a:t>④ 不能改变运算符所需要的参数个数。</a:t>
            </a:r>
          </a:p>
          <a:p>
            <a:pPr marL="0" indent="0">
              <a:buNone/>
            </a:pPr>
            <a:r>
              <a:rPr lang="zh-CN" altLang="zh-CN" sz="2400" dirty="0"/>
              <a:t>⑤ 不能创造新运算符，只能重载系统已有的运算符。</a:t>
            </a:r>
          </a:p>
          <a:p>
            <a:pPr marL="0" indent="0">
              <a:buNone/>
            </a:pPr>
            <a:r>
              <a:rPr lang="zh-CN" altLang="zh-CN" sz="2400" dirty="0"/>
              <a:t>⑥ 不能改变运算符的原有含义。</a:t>
            </a:r>
          </a:p>
          <a:p>
            <a:pPr marL="0" indent="0">
              <a:buNone/>
            </a:pPr>
            <a:r>
              <a:rPr lang="zh-CN" altLang="zh-CN" sz="2400" dirty="0"/>
              <a:t>⑦ 若运算符被重载为类的成员函数，则只能是非静态的成员函数。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19208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875"/>
            <a:ext cx="8712968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输入运算符</a:t>
            </a:r>
            <a:r>
              <a:rPr lang="en-US" altLang="zh-CN" b="1" dirty="0">
                <a:solidFill>
                  <a:srgbClr val="0000CC"/>
                </a:solidFill>
              </a:rPr>
              <a:t>&gt;&gt;</a:t>
            </a:r>
            <a:r>
              <a:rPr lang="zh-CN" altLang="en-US" b="1" dirty="0">
                <a:solidFill>
                  <a:srgbClr val="0000CC"/>
                </a:solidFill>
              </a:rPr>
              <a:t>也称为</a:t>
            </a:r>
            <a:r>
              <a:rPr lang="zh-CN" altLang="en-US" b="1" dirty="0">
                <a:solidFill>
                  <a:srgbClr val="FF0000"/>
                </a:solidFill>
              </a:rPr>
              <a:t>提取运算符</a:t>
            </a:r>
            <a:r>
              <a:rPr lang="zh-CN" altLang="en-US" b="1" dirty="0">
                <a:solidFill>
                  <a:srgbClr val="0000CC"/>
                </a:solidFill>
              </a:rPr>
              <a:t>，用于输入数据。通过输入运算符</a:t>
            </a:r>
            <a:r>
              <a:rPr lang="en-US" altLang="zh-CN" b="1" dirty="0">
                <a:solidFill>
                  <a:srgbClr val="0000CC"/>
                </a:solidFill>
              </a:rPr>
              <a:t>&gt;&gt;</a:t>
            </a:r>
            <a:r>
              <a:rPr lang="zh-CN" altLang="en-US" b="1" dirty="0">
                <a:solidFill>
                  <a:srgbClr val="0000CC"/>
                </a:solidFill>
              </a:rPr>
              <a:t>的重载，就能够用它输 入用户自定义的数据类型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&gt;&gt;</a:t>
            </a:r>
            <a:r>
              <a:rPr lang="zh-CN" altLang="en-US" sz="2800" b="1" dirty="0">
                <a:solidFill>
                  <a:srgbClr val="FF0000"/>
                </a:solidFill>
              </a:rPr>
              <a:t>的重载语法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/>
              <a:t>istream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/>
              <a:t>operator&gt;&gt;(</a:t>
            </a:r>
            <a:r>
              <a:rPr lang="en-US" altLang="zh-CN" sz="2400" b="1" dirty="0" err="1"/>
              <a:t>istream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 err="1"/>
              <a:t>is,class_name</a:t>
            </a:r>
            <a:r>
              <a:rPr lang="en-US" altLang="zh-CN" sz="2400" b="1" dirty="0"/>
              <a:t> &amp;object)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	 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is&gt;&gt; …    	//</a:t>
            </a:r>
            <a:r>
              <a:rPr lang="zh-CN" altLang="en-US" sz="2400" b="1" dirty="0"/>
              <a:t>输入对象</a:t>
            </a:r>
            <a:r>
              <a:rPr lang="en-US" altLang="zh-CN" sz="2400" b="1" dirty="0"/>
              <a:t>object</a:t>
            </a:r>
            <a:r>
              <a:rPr lang="zh-CN" altLang="en-US" sz="2400" b="1" dirty="0"/>
              <a:t>的实际成员数据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		</a:t>
            </a:r>
            <a:r>
              <a:rPr lang="en-US" altLang="zh-CN" sz="2400" b="1" dirty="0"/>
              <a:t>return is;   	//</a:t>
            </a:r>
            <a:r>
              <a:rPr lang="zh-CN" altLang="en-US" sz="2400" b="1" dirty="0"/>
              <a:t>返回</a:t>
            </a:r>
            <a:r>
              <a:rPr lang="en-US" altLang="zh-CN" sz="2400" b="1" dirty="0" err="1"/>
              <a:t>istream</a:t>
            </a:r>
            <a:r>
              <a:rPr lang="zh-CN" altLang="en-US" sz="2400" b="1" dirty="0"/>
              <a:t>对象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6.5.2  </a:t>
            </a:r>
            <a:r>
              <a:rPr lang="zh-CN" altLang="en-US" b="1" dirty="0"/>
              <a:t>重载</a:t>
            </a:r>
            <a:r>
              <a:rPr lang="zh-CN" altLang="en-US" b="1" dirty="0">
                <a:solidFill>
                  <a:srgbClr val="FF0000"/>
                </a:solidFill>
              </a:rPr>
              <a:t>输入运算符</a:t>
            </a:r>
            <a:r>
              <a:rPr lang="en-US" altLang="zh-CN" b="1" dirty="0"/>
              <a:t>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2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63600"/>
          </a:xfrm>
        </p:spPr>
        <p:txBody>
          <a:bodyPr/>
          <a:lstStyle/>
          <a:p>
            <a:r>
              <a:rPr lang="en-US" altLang="zh-CN" b="1" dirty="0"/>
              <a:t>6.5.3  </a:t>
            </a:r>
            <a:r>
              <a:rPr lang="en-US" altLang="zh-CN" b="1" dirty="0">
                <a:solidFill>
                  <a:srgbClr val="FF0000"/>
                </a:solidFill>
              </a:rPr>
              <a:t>&gt;&gt;</a:t>
            </a:r>
            <a:r>
              <a:rPr lang="zh-CN" altLang="zh-CN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&lt;&lt;</a:t>
            </a:r>
            <a:r>
              <a:rPr lang="zh-CN" altLang="zh-CN" b="1" dirty="0"/>
              <a:t>重载的应用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513"/>
            <a:ext cx="8892479" cy="54721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>
                <a:solidFill>
                  <a:srgbClr val="0000CC"/>
                </a:solidFill>
              </a:rPr>
              <a:t>【例</a:t>
            </a:r>
            <a:r>
              <a:rPr lang="en-US" altLang="zh-CN" sz="2000" dirty="0">
                <a:solidFill>
                  <a:srgbClr val="0000CC"/>
                </a:solidFill>
              </a:rPr>
              <a:t>6-11</a:t>
            </a:r>
            <a:r>
              <a:rPr lang="zh-CN" altLang="zh-CN" sz="2000" dirty="0">
                <a:solidFill>
                  <a:srgbClr val="0000CC"/>
                </a:solidFill>
              </a:rPr>
              <a:t>】 有一销售人员类</a:t>
            </a:r>
            <a:r>
              <a:rPr lang="en-US" altLang="zh-CN" sz="2000" dirty="0">
                <a:solidFill>
                  <a:srgbClr val="0000CC"/>
                </a:solidFill>
              </a:rPr>
              <a:t>Sales</a:t>
            </a:r>
            <a:r>
              <a:rPr lang="zh-CN" altLang="zh-CN" sz="2000" dirty="0">
                <a:solidFill>
                  <a:srgbClr val="0000CC"/>
                </a:solidFill>
              </a:rPr>
              <a:t>，其数据成员有姓名</a:t>
            </a:r>
            <a:r>
              <a:rPr lang="en-US" altLang="zh-CN" sz="2000" dirty="0">
                <a:solidFill>
                  <a:srgbClr val="0000CC"/>
                </a:solidFill>
              </a:rPr>
              <a:t>name</a:t>
            </a:r>
            <a:r>
              <a:rPr lang="zh-CN" altLang="zh-CN" sz="2000" dirty="0">
                <a:solidFill>
                  <a:srgbClr val="0000CC"/>
                </a:solidFill>
              </a:rPr>
              <a:t>，身份证号</a:t>
            </a:r>
            <a:r>
              <a:rPr lang="en-US" altLang="zh-CN" sz="2000" dirty="0">
                <a:solidFill>
                  <a:srgbClr val="0000CC"/>
                </a:solidFill>
              </a:rPr>
              <a:t>id</a:t>
            </a:r>
            <a:r>
              <a:rPr lang="zh-CN" altLang="zh-CN" sz="2000" dirty="0">
                <a:solidFill>
                  <a:srgbClr val="0000CC"/>
                </a:solidFill>
              </a:rPr>
              <a:t>，年龄</a:t>
            </a:r>
            <a:r>
              <a:rPr lang="en-US" altLang="zh-CN" sz="2000" dirty="0">
                <a:solidFill>
                  <a:srgbClr val="0000CC"/>
                </a:solidFill>
              </a:rPr>
              <a:t>age</a:t>
            </a:r>
            <a:r>
              <a:rPr lang="zh-CN" altLang="zh-CN" sz="2000" dirty="0">
                <a:solidFill>
                  <a:srgbClr val="0000CC"/>
                </a:solidFill>
              </a:rPr>
              <a:t>。重载输入输出运算符实现对</a:t>
            </a:r>
            <a:r>
              <a:rPr lang="en-US" altLang="zh-CN" sz="2000" dirty="0">
                <a:solidFill>
                  <a:srgbClr val="0000CC"/>
                </a:solidFill>
              </a:rPr>
              <a:t>Sales</a:t>
            </a:r>
            <a:r>
              <a:rPr lang="zh-CN" altLang="zh-CN" sz="2000" dirty="0">
                <a:solidFill>
                  <a:srgbClr val="0000CC"/>
                </a:solidFill>
              </a:rPr>
              <a:t>类数据成员的输入和输出。</a:t>
            </a:r>
          </a:p>
          <a:p>
            <a:pPr marL="0" indent="0">
              <a:buNone/>
            </a:pPr>
            <a:r>
              <a:rPr lang="en-US" altLang="zh-CN" sz="2000" dirty="0"/>
              <a:t>//Eg6-11.cpp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#include&lt;string&gt;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class Sales{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private: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char name[10];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char id[18];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public: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Sales(char *</a:t>
            </a:r>
            <a:r>
              <a:rPr lang="en-US" altLang="zh-CN" sz="2000" dirty="0" err="1"/>
              <a:t>Name,char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ID,int</a:t>
            </a:r>
            <a:r>
              <a:rPr lang="en-US" altLang="zh-CN" sz="2000" dirty="0"/>
              <a:t> Age);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00CC"/>
                </a:solidFill>
              </a:rPr>
              <a:t>friend	</a:t>
            </a:r>
            <a:r>
              <a:rPr lang="en-US" altLang="zh-CN" sz="2000" dirty="0" err="1">
                <a:solidFill>
                  <a:srgbClr val="0000CC"/>
                </a:solidFill>
              </a:rPr>
              <a:t>ostream</a:t>
            </a:r>
            <a:r>
              <a:rPr lang="en-US" altLang="zh-CN" sz="2000" dirty="0">
                <a:solidFill>
                  <a:srgbClr val="0000CC"/>
                </a:solidFill>
              </a:rPr>
              <a:t> &amp;operator&lt;&lt;(</a:t>
            </a:r>
            <a:r>
              <a:rPr lang="en-US" altLang="zh-CN" sz="2000" dirty="0" err="1">
                <a:solidFill>
                  <a:srgbClr val="0000CC"/>
                </a:solidFill>
              </a:rPr>
              <a:t>ostream</a:t>
            </a:r>
            <a:r>
              <a:rPr lang="en-US" altLang="zh-CN" sz="2000" dirty="0">
                <a:solidFill>
                  <a:srgbClr val="0000CC"/>
                </a:solidFill>
              </a:rPr>
              <a:t> &amp;</a:t>
            </a:r>
            <a:r>
              <a:rPr lang="en-US" altLang="zh-CN" sz="2000" dirty="0" err="1">
                <a:solidFill>
                  <a:srgbClr val="0000CC"/>
                </a:solidFill>
              </a:rPr>
              <a:t>os,Sales</a:t>
            </a:r>
            <a:r>
              <a:rPr lang="en-US" altLang="zh-CN" sz="2000" dirty="0">
                <a:solidFill>
                  <a:srgbClr val="0000CC"/>
                </a:solidFill>
              </a:rPr>
              <a:t> &amp;s);</a:t>
            </a:r>
            <a:r>
              <a:rPr lang="en-US" altLang="zh-CN" sz="2000" dirty="0"/>
              <a:t>	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friend	</a:t>
            </a:r>
            <a:r>
              <a:rPr lang="en-US" altLang="zh-CN" sz="2000" dirty="0" err="1">
                <a:solidFill>
                  <a:srgbClr val="FF0000"/>
                </a:solidFill>
              </a:rPr>
              <a:t>istream</a:t>
            </a:r>
            <a:r>
              <a:rPr lang="en-US" altLang="zh-CN" sz="2000" dirty="0">
                <a:solidFill>
                  <a:srgbClr val="FF0000"/>
                </a:solidFill>
              </a:rPr>
              <a:t> &amp;operator&gt;&gt;(</a:t>
            </a:r>
            <a:r>
              <a:rPr lang="en-US" altLang="zh-CN" sz="2000" dirty="0" err="1">
                <a:solidFill>
                  <a:srgbClr val="FF0000"/>
                </a:solidFill>
              </a:rPr>
              <a:t>istream</a:t>
            </a:r>
            <a:r>
              <a:rPr lang="en-US" altLang="zh-CN" sz="2000" dirty="0">
                <a:solidFill>
                  <a:srgbClr val="FF0000"/>
                </a:solidFill>
              </a:rPr>
              <a:t> &amp;</a:t>
            </a:r>
            <a:r>
              <a:rPr lang="en-US" altLang="zh-CN" sz="2000" dirty="0" err="1">
                <a:solidFill>
                  <a:srgbClr val="FF0000"/>
                </a:solidFill>
              </a:rPr>
              <a:t>is,Sales</a:t>
            </a:r>
            <a:r>
              <a:rPr lang="en-US" altLang="zh-CN" sz="2000" dirty="0">
                <a:solidFill>
                  <a:srgbClr val="FF0000"/>
                </a:solidFill>
              </a:rPr>
              <a:t> &amp;s);</a:t>
            </a:r>
            <a:r>
              <a:rPr lang="en-US" altLang="zh-CN" sz="2000" dirty="0"/>
              <a:t>	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zh-CN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644624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052736"/>
            <a:ext cx="8874732" cy="5805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Sales::Sales(char *</a:t>
            </a:r>
            <a:r>
              <a:rPr lang="en-US" altLang="zh-CN" sz="2000" dirty="0" err="1"/>
              <a:t>Name,char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ID,int</a:t>
            </a:r>
            <a:r>
              <a:rPr lang="en-US" altLang="zh-CN" sz="2000" dirty="0"/>
              <a:t> Age)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strcpy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name,Name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strcpy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id,ID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age=Age;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ostream</a:t>
            </a:r>
            <a:r>
              <a:rPr lang="en-US" altLang="zh-CN" sz="2000" dirty="0"/>
              <a:t>&amp; operator&lt;&lt;(</a:t>
            </a:r>
            <a:r>
              <a:rPr lang="en-US" altLang="zh-CN" sz="2000" dirty="0" err="1"/>
              <a:t>ostream</a:t>
            </a:r>
            <a:r>
              <a:rPr lang="en-US" altLang="zh-CN" sz="2000" dirty="0"/>
              <a:t> &amp;</a:t>
            </a:r>
            <a:r>
              <a:rPr lang="en-US" altLang="zh-CN" sz="2000" dirty="0" err="1"/>
              <a:t>os,Sales</a:t>
            </a:r>
            <a:r>
              <a:rPr lang="en-US" altLang="zh-CN" sz="2000" dirty="0"/>
              <a:t> &amp;s)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&lt;&lt;s.name&lt;&lt;"\t";                 	//</a:t>
            </a:r>
            <a:r>
              <a:rPr lang="zh-CN" altLang="zh-CN" sz="2000" dirty="0"/>
              <a:t>输出姓名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&lt;&lt;s.id&lt;&lt;"\t";                    	//</a:t>
            </a:r>
            <a:r>
              <a:rPr lang="zh-CN" altLang="zh-CN" sz="2000" dirty="0"/>
              <a:t>输出身份证号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s.age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      	//</a:t>
            </a:r>
            <a:r>
              <a:rPr lang="zh-CN" altLang="zh-CN" sz="2000" dirty="0"/>
              <a:t>输出年龄</a:t>
            </a:r>
          </a:p>
          <a:p>
            <a:pPr marL="0" indent="0">
              <a:buNone/>
            </a:pPr>
            <a:r>
              <a:rPr lang="en-US" altLang="zh-CN" sz="2000" dirty="0"/>
              <a:t>		return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istream</a:t>
            </a:r>
            <a:r>
              <a:rPr lang="en-US" altLang="zh-CN" sz="2000" dirty="0"/>
              <a:t> &amp;operator&gt;&gt;(</a:t>
            </a:r>
            <a:r>
              <a:rPr lang="en-US" altLang="zh-CN" sz="2000" dirty="0" err="1"/>
              <a:t>istream</a:t>
            </a:r>
            <a:r>
              <a:rPr lang="en-US" altLang="zh-CN" sz="2000" dirty="0"/>
              <a:t> &amp;</a:t>
            </a:r>
            <a:r>
              <a:rPr lang="en-US" altLang="zh-CN" sz="2000" dirty="0" err="1"/>
              <a:t>is,Sales</a:t>
            </a:r>
            <a:r>
              <a:rPr lang="en-US" altLang="zh-CN" sz="2000" dirty="0"/>
              <a:t> &amp;s)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输入雇员的姓名，身份证号，年龄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			is&gt;&gt;s.name&gt;&gt;s.id&gt;&gt;</a:t>
            </a:r>
            <a:r>
              <a:rPr lang="en-US" altLang="zh-CN" sz="2000" dirty="0" err="1"/>
              <a:t>s.age</a:t>
            </a:r>
            <a:r>
              <a:rPr lang="en-US" altLang="zh-CN" sz="2000" dirty="0"/>
              <a:t>;       //</a:t>
            </a:r>
            <a:r>
              <a:rPr lang="zh-CN" altLang="zh-CN" sz="2000" dirty="0"/>
              <a:t>数据成员数据输入</a:t>
            </a:r>
          </a:p>
          <a:p>
            <a:pPr marL="0" indent="0">
              <a:buNone/>
            </a:pPr>
            <a:r>
              <a:rPr lang="en-US" altLang="zh-CN" sz="2000" dirty="0"/>
              <a:t>		return is;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63600"/>
          </a:xfrm>
        </p:spPr>
        <p:txBody>
          <a:bodyPr/>
          <a:lstStyle/>
          <a:p>
            <a:r>
              <a:rPr lang="en-US" altLang="zh-CN" b="1" dirty="0"/>
              <a:t>6.5.3  </a:t>
            </a:r>
            <a:r>
              <a:rPr lang="en-US" altLang="zh-CN" b="1" dirty="0">
                <a:solidFill>
                  <a:srgbClr val="FF0000"/>
                </a:solidFill>
              </a:rPr>
              <a:t>&gt;&gt;</a:t>
            </a:r>
            <a:r>
              <a:rPr lang="zh-CN" altLang="zh-CN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&lt;&lt;</a:t>
            </a:r>
            <a:r>
              <a:rPr lang="zh-CN" altLang="zh-CN" b="1" dirty="0"/>
              <a:t>重载的应用</a:t>
            </a:r>
          </a:p>
        </p:txBody>
      </p:sp>
    </p:spTree>
    <p:extLst>
      <p:ext uri="{BB962C8B-B14F-4D97-AF65-F5344CB8AC3E}">
        <p14:creationId xmlns:p14="http://schemas.microsoft.com/office/powerpoint/2010/main" val="9382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1"/>
            <a:ext cx="8623212" cy="32165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void main(){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Sales s1("</a:t>
            </a:r>
            <a:r>
              <a:rPr lang="zh-CN" altLang="zh-CN" sz="2400" dirty="0"/>
              <a:t>杜康</a:t>
            </a:r>
            <a:r>
              <a:rPr lang="en-US" altLang="zh-CN" sz="2400" dirty="0"/>
              <a:t>","214198012111711",40);   	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&lt;&lt;s1;                             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                       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&gt;&gt;s1;                         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&lt;&lt;s1;                        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6.5.3  </a:t>
            </a:r>
            <a:r>
              <a:rPr lang="en-US" altLang="zh-CN" b="1" dirty="0">
                <a:solidFill>
                  <a:srgbClr val="FF0000"/>
                </a:solidFill>
              </a:rPr>
              <a:t>&gt;&gt;</a:t>
            </a:r>
            <a:r>
              <a:rPr lang="zh-CN" altLang="zh-CN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&lt;&lt;</a:t>
            </a:r>
            <a:r>
              <a:rPr lang="zh-CN" altLang="zh-CN" b="1" dirty="0"/>
              <a:t>重载的应用</a:t>
            </a:r>
          </a:p>
        </p:txBody>
      </p:sp>
      <p:sp>
        <p:nvSpPr>
          <p:cNvPr id="5" name="对话气泡: 矩形 4"/>
          <p:cNvSpPr/>
          <p:nvPr/>
        </p:nvSpPr>
        <p:spPr>
          <a:xfrm>
            <a:off x="4283968" y="3284984"/>
            <a:ext cx="4860032" cy="2880320"/>
          </a:xfrm>
          <a:prstGeom prst="wedgeRectCallout">
            <a:avLst>
              <a:gd name="adj1" fmla="val -72811"/>
              <a:gd name="adj2" fmla="val -5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/>
              <a:t>程序运行结果如下：</a:t>
            </a:r>
          </a:p>
          <a:p>
            <a:r>
              <a:rPr lang="zh-CN" altLang="zh-CN" sz="2400"/>
              <a:t>杜康</a:t>
            </a:r>
            <a:r>
              <a:rPr lang="en-US" altLang="zh-CN" sz="2400"/>
              <a:t>	214198012111711	40                </a:t>
            </a:r>
            <a:endParaRPr lang="zh-CN" altLang="zh-CN" sz="2400"/>
          </a:p>
          <a:p>
            <a:r>
              <a:rPr lang="zh-CN" altLang="zh-CN" sz="2400"/>
              <a:t>输入雇员的姓名，身份证号，年龄</a:t>
            </a:r>
          </a:p>
          <a:p>
            <a:r>
              <a:rPr lang="en-US" altLang="zh-CN" sz="2400"/>
              <a:t>Tom 100 23</a:t>
            </a:r>
            <a:endParaRPr lang="zh-CN" altLang="zh-CN" sz="2400"/>
          </a:p>
          <a:p>
            <a:r>
              <a:rPr lang="en-US" altLang="zh-CN" sz="2400"/>
              <a:t>Tom		100		23</a:t>
            </a: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369934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6.6  </a:t>
            </a:r>
            <a:r>
              <a:rPr lang="zh-CN" altLang="zh-CN" b="1" dirty="0">
                <a:solidFill>
                  <a:srgbClr val="FF0000"/>
                </a:solidFill>
              </a:rPr>
              <a:t>编程</a:t>
            </a:r>
            <a:r>
              <a:rPr lang="zh-CN" altLang="zh-CN" b="1" dirty="0"/>
              <a:t>实例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zh-CN" sz="2800" b="1" dirty="0">
                <a:solidFill>
                  <a:srgbClr val="0000CC"/>
                </a:solidFill>
              </a:rPr>
              <a:t>．编程实作</a:t>
            </a:r>
            <a:r>
              <a:rPr lang="zh-CN" altLang="en-US" sz="2800" b="1" dirty="0">
                <a:solidFill>
                  <a:srgbClr val="0000CC"/>
                </a:solidFill>
              </a:rPr>
              <a:t>一</a:t>
            </a:r>
            <a:endParaRPr lang="zh-CN" altLang="zh-CN" sz="28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6-12</a:t>
            </a:r>
            <a:r>
              <a:rPr lang="zh-CN" altLang="zh-CN" sz="2800" dirty="0"/>
              <a:t>】</a:t>
            </a:r>
            <a:r>
              <a:rPr lang="en-US" altLang="zh-CN" sz="2800" dirty="0"/>
              <a:t>  </a:t>
            </a:r>
            <a:r>
              <a:rPr lang="zh-CN" altLang="zh-CN" sz="2800" dirty="0"/>
              <a:t>设计一个字符串类</a:t>
            </a:r>
            <a:r>
              <a:rPr lang="en-US" altLang="zh-CN" sz="2800" dirty="0"/>
              <a:t>String</a:t>
            </a:r>
            <a:r>
              <a:rPr lang="zh-CN" altLang="zh-CN" sz="2800" dirty="0"/>
              <a:t>，通过运算符重载实现字符串的输入、输出以及</a:t>
            </a:r>
            <a:r>
              <a:rPr lang="en-US" altLang="zh-CN" sz="2800" dirty="0"/>
              <a:t>+=</a:t>
            </a:r>
            <a:r>
              <a:rPr lang="zh-CN" altLang="zh-CN" sz="2800" dirty="0"/>
              <a:t>、</a:t>
            </a:r>
            <a:r>
              <a:rPr lang="en-US" altLang="zh-CN" sz="2800" dirty="0"/>
              <a:t>==</a:t>
            </a:r>
            <a:r>
              <a:rPr lang="zh-CN" altLang="zh-CN" sz="2800" dirty="0"/>
              <a:t>、</a:t>
            </a:r>
            <a:r>
              <a:rPr lang="en-US" altLang="zh-CN" sz="2800" dirty="0"/>
              <a:t>!=</a:t>
            </a:r>
            <a:r>
              <a:rPr lang="zh-CN" altLang="zh-CN" sz="2800" dirty="0"/>
              <a:t>、</a:t>
            </a:r>
            <a:r>
              <a:rPr lang="en-US" altLang="zh-CN" sz="2800" dirty="0"/>
              <a:t>&lt;</a:t>
            </a:r>
            <a:r>
              <a:rPr lang="zh-CN" altLang="zh-CN" sz="2800" dirty="0"/>
              <a:t>、</a:t>
            </a:r>
            <a:r>
              <a:rPr lang="en-US" altLang="zh-CN" sz="2800" dirty="0"/>
              <a:t>&gt;</a:t>
            </a:r>
            <a:r>
              <a:rPr lang="zh-CN" altLang="zh-CN" sz="2800" dirty="0"/>
              <a:t>、</a:t>
            </a:r>
            <a:r>
              <a:rPr lang="en-US" altLang="zh-CN" sz="2800" dirty="0"/>
              <a:t>&gt;=</a:t>
            </a:r>
            <a:r>
              <a:rPr lang="zh-CN" altLang="zh-CN" sz="2800" dirty="0"/>
              <a:t>、</a:t>
            </a:r>
            <a:r>
              <a:rPr lang="en-US" altLang="zh-CN" sz="2800" dirty="0"/>
              <a:t>[ ]</a:t>
            </a:r>
            <a:r>
              <a:rPr lang="zh-CN" altLang="zh-CN" sz="2800" dirty="0"/>
              <a:t>等运算。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问题分析：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提供了一个</a:t>
            </a:r>
            <a:r>
              <a:rPr lang="en-US" altLang="zh-CN" sz="2400" b="1" dirty="0"/>
              <a:t>String</a:t>
            </a:r>
            <a:r>
              <a:rPr lang="zh-CN" altLang="en-US" sz="2400" b="1" dirty="0"/>
              <a:t>类。</a:t>
            </a:r>
            <a:r>
              <a:rPr lang="en-US" altLang="zh-CN" sz="2400" b="1" dirty="0"/>
              <a:t>String</a:t>
            </a:r>
            <a:r>
              <a:rPr lang="zh-CN" altLang="en-US" sz="2400" b="1" dirty="0"/>
              <a:t>类重载了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+=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&gt;=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&lt;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&lt;=</a:t>
            </a:r>
            <a:r>
              <a:rPr lang="zh-CN" altLang="en-US" sz="2400" b="1" dirty="0"/>
              <a:t>等运算符函数，这些重载运算符函数让字符串数据类型的操作变得非常简单，使字符串的赋值、连接与大小比较等操作与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内置的</a:t>
            </a:r>
            <a:r>
              <a:rPr lang="en-US" altLang="zh-CN" sz="2400" b="1" dirty="0" err="1"/>
              <a:t>int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float</a:t>
            </a:r>
            <a:r>
              <a:rPr lang="zh-CN" altLang="en-US" sz="2400" b="1" dirty="0"/>
              <a:t>等类型的数据一样简便。要使用标准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string</a:t>
            </a:r>
            <a:r>
              <a:rPr lang="zh-CN" altLang="en-US" sz="2400" b="1" dirty="0"/>
              <a:t>类，需在程序中引用头文件</a:t>
            </a:r>
            <a:r>
              <a:rPr lang="en-US" altLang="zh-CN" sz="2400" b="1" dirty="0"/>
              <a:t>#include &lt;string&gt;</a:t>
            </a:r>
            <a:r>
              <a:rPr lang="zh-CN" altLang="en-US" sz="2400" b="1" dirty="0"/>
              <a:t>。 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</a:rPr>
              <a:t>在此可以通过运算符重载实现字符串的</a:t>
            </a:r>
            <a:r>
              <a:rPr lang="en-US" altLang="zh-CN" sz="2400" dirty="0">
                <a:solidFill>
                  <a:srgbClr val="0000CC"/>
                </a:solidFill>
              </a:rPr>
              <a:t>+=</a:t>
            </a:r>
            <a:r>
              <a:rPr lang="zh-CN" altLang="zh-CN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==</a:t>
            </a:r>
            <a:r>
              <a:rPr lang="zh-CN" altLang="zh-CN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!=</a:t>
            </a:r>
            <a:r>
              <a:rPr lang="zh-CN" altLang="zh-CN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zh-CN" altLang="zh-CN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&gt;</a:t>
            </a:r>
            <a:r>
              <a:rPr lang="zh-CN" altLang="zh-CN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&gt;=</a:t>
            </a:r>
            <a:r>
              <a:rPr lang="zh-CN" altLang="zh-CN" sz="2400" dirty="0">
                <a:solidFill>
                  <a:srgbClr val="0000CC"/>
                </a:solidFill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</a:rPr>
              <a:t>[ ]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7989887" cy="6524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zh-CN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String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length;                     		//</a:t>
            </a:r>
            <a:r>
              <a:rPr lang="zh-CN" altLang="en-US" sz="1800" b="1" dirty="0"/>
              <a:t>字符串长度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char *</a:t>
            </a:r>
            <a:r>
              <a:rPr lang="en-US" altLang="zh-CN" sz="1800" b="1" dirty="0" err="1"/>
              <a:t>sPtr</a:t>
            </a:r>
            <a:r>
              <a:rPr lang="en-US" altLang="zh-CN" sz="1800" b="1" dirty="0"/>
              <a:t>;                     		//</a:t>
            </a:r>
            <a:r>
              <a:rPr lang="zh-CN" altLang="en-US" sz="1800" b="1" dirty="0"/>
              <a:t>存放字符串的指针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void </a:t>
            </a:r>
            <a:r>
              <a:rPr lang="en-US" altLang="zh-CN" sz="1800" b="1" dirty="0" err="1"/>
              <a:t>setString</a:t>
            </a:r>
            <a:r>
              <a:rPr lang="en-US" altLang="zh-CN" sz="1800" b="1" dirty="0"/>
              <a:t>(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char *s2);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friend 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&amp;operator&lt;&lt;(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friend </a:t>
            </a:r>
            <a:r>
              <a:rPr lang="en-US" altLang="zh-CN" sz="1800" b="1" dirty="0" err="1"/>
              <a:t>istream</a:t>
            </a:r>
            <a:r>
              <a:rPr lang="en-US" altLang="zh-CN" sz="1800" b="1" dirty="0"/>
              <a:t> &amp;operator&gt;&gt;(</a:t>
            </a:r>
            <a:r>
              <a:rPr lang="en-US" altLang="zh-CN" sz="1800" b="1" dirty="0" err="1"/>
              <a:t>istream</a:t>
            </a:r>
            <a:r>
              <a:rPr lang="en-US" altLang="zh-CN" sz="1800" b="1" dirty="0"/>
              <a:t> &amp;is, String &amp;s);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String(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char * = "" );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~String();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&amp;operator=(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	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&amp;operator+=(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operator==(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operator!=(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operator!() ;               		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operator&lt;(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;  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operator&gt;(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bool operator&gt;=(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String &amp;R);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char &amp;operator[](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);                         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5391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333375"/>
            <a:ext cx="8208963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const String &amp;String::operator+=(const String &amp;R)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char *temp = sPtr;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length += R.length;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sPtr = new char[length+1];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strcpy(sPtr,temp );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strcat(sPtr,R.sPtr );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delete [] temp;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return *this;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bool String::operator==(const String &amp;R){return strcmp(sPtr,R.sPtr)==0;}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bool String::operator!=(const String &amp; R){return !(*this==R);}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bool String::operator!(){return length ==0;}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bool String::operator&lt;(const String &amp;R)const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{return strcmp(sPtr,R.sPtr)&lt;0;}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bool String::operator&gt;(const String &amp;R){return R&lt;*this;}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bool String::operator&gt;=(const String &amp;R){return !(*this&lt;R);}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char &amp;String::operator[](int subscript){return sPtr[subscript];}</a:t>
            </a:r>
          </a:p>
        </p:txBody>
      </p:sp>
    </p:spTree>
    <p:extLst>
      <p:ext uri="{BB962C8B-B14F-4D97-AF65-F5344CB8AC3E}">
        <p14:creationId xmlns:p14="http://schemas.microsoft.com/office/powerpoint/2010/main" val="37051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546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ostream &amp;operator&lt;&lt;(ostream &amp;os,const String &amp;s){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os &lt;&lt; s.sPtr;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return os;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istream &amp;operator&gt;&gt;(istream &amp;is,String &amp;s)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char temp[100];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s=temp;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return is;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660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24862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/>
              <a:t>int main(){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    String s1("happy"),s2("new year"),s3;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    cout &lt;&lt; "s1 is " &lt;&lt; s1 &lt;&lt; "\ns2 is " &lt;&lt; s2 &lt;&lt; "\ns3 is " &lt;&lt; s3       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&lt;&lt; "\n</a:t>
            </a:r>
            <a:r>
              <a:rPr lang="zh-CN" altLang="en-US" sz="2400" b="1"/>
              <a:t>比较</a:t>
            </a:r>
            <a:r>
              <a:rPr lang="en-US" altLang="zh-CN" sz="2400" b="1"/>
              <a:t>s2</a:t>
            </a:r>
            <a:r>
              <a:rPr lang="zh-CN" altLang="en-US" sz="2400" b="1"/>
              <a:t>和</a:t>
            </a:r>
            <a:r>
              <a:rPr lang="en-US" altLang="zh-CN" sz="2400" b="1"/>
              <a:t>s1:"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&lt;&lt; "\ns2 ==s1</a:t>
            </a:r>
            <a:r>
              <a:rPr lang="zh-CN" altLang="en-US" sz="2400" b="1"/>
              <a:t>结果是 </a:t>
            </a:r>
            <a:r>
              <a:rPr lang="en-US" altLang="zh-CN" sz="2400" b="1"/>
              <a:t>" &lt;&lt; ( s2 == s1 ? "true" : "false")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&lt;&lt; "\ns2 != s1</a:t>
            </a:r>
            <a:r>
              <a:rPr lang="zh-CN" altLang="en-US" sz="2400" b="1"/>
              <a:t>结果是 </a:t>
            </a:r>
            <a:r>
              <a:rPr lang="en-US" altLang="zh-CN" sz="2400" b="1"/>
              <a:t>" &lt;&lt; ( s2 != s1 ? "true" : "false")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&lt;&lt; "\ns2 &gt;  s1</a:t>
            </a:r>
            <a:r>
              <a:rPr lang="zh-CN" altLang="en-US" sz="2400" b="1"/>
              <a:t>结果是 </a:t>
            </a:r>
            <a:r>
              <a:rPr lang="en-US" altLang="zh-CN" sz="2400" b="1"/>
              <a:t>" &lt;&lt; ( s2 &gt;  s1 ? "true" : "false") 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&lt;&lt; "\ns2 &lt;  s1</a:t>
            </a:r>
            <a:r>
              <a:rPr lang="zh-CN" altLang="en-US" sz="2400" b="1"/>
              <a:t>结果是 </a:t>
            </a:r>
            <a:r>
              <a:rPr lang="en-US" altLang="zh-CN" sz="2400" b="1"/>
              <a:t>" &lt;&lt; ( s2 &lt;  s1 ? "true" : "false") 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&lt;&lt; "\ns2 &gt;= s1</a:t>
            </a:r>
            <a:r>
              <a:rPr lang="zh-CN" altLang="en-US" sz="2400" b="1"/>
              <a:t>结果是 </a:t>
            </a:r>
            <a:r>
              <a:rPr lang="en-US" altLang="zh-CN" sz="2400" b="1"/>
              <a:t>" &lt;&lt; ( s2 &gt;= s1 ? "true" : "false");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cout &lt;&lt; "\n\n</a:t>
            </a:r>
            <a:r>
              <a:rPr lang="zh-CN" altLang="en-US" sz="2800" b="1"/>
              <a:t>测试</a:t>
            </a:r>
            <a:r>
              <a:rPr lang="en-US" altLang="zh-CN" sz="2800" b="1"/>
              <a:t>s3</a:t>
            </a:r>
            <a:r>
              <a:rPr lang="zh-CN" altLang="en-US" sz="2800" b="1"/>
              <a:t>是否为空</a:t>
            </a:r>
            <a:r>
              <a:rPr lang="en-US" altLang="zh-CN" sz="2800" b="1"/>
              <a:t>: ";        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2207667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if (!s3){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"s3</a:t>
            </a:r>
            <a:r>
              <a:rPr lang="zh-CN" altLang="en-US" sz="1800" b="1" dirty="0"/>
              <a:t>是空串</a:t>
            </a:r>
            <a:r>
              <a:rPr lang="en-US" altLang="zh-CN" sz="1800" b="1" dirty="0"/>
              <a:t>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                         	//L3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zh-CN" altLang="en-US" sz="1800" b="1" dirty="0"/>
              <a:t>把</a:t>
            </a:r>
            <a:r>
              <a:rPr lang="en-US" altLang="zh-CN" sz="1800" b="1" dirty="0"/>
              <a:t>s1</a:t>
            </a:r>
            <a:r>
              <a:rPr lang="zh-CN" altLang="en-US" sz="1800" b="1" dirty="0"/>
              <a:t>赋给</a:t>
            </a:r>
            <a:r>
              <a:rPr lang="en-US" altLang="zh-CN" sz="1800" b="1" dirty="0"/>
              <a:t>s3</a:t>
            </a:r>
            <a:r>
              <a:rPr lang="zh-CN" altLang="en-US" sz="1800" b="1" dirty="0"/>
              <a:t>的结果是：</a:t>
            </a:r>
            <a:r>
              <a:rPr lang="en-US" altLang="zh-CN" sz="1800" b="1" dirty="0"/>
              <a:t>";                    		       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s3 = s1;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"s3=" &lt;&lt; s3 &lt;&lt; "\n";                         //L5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"s1 += s2 </a:t>
            </a:r>
            <a:r>
              <a:rPr lang="zh-CN" altLang="en-US" sz="2000" b="1" dirty="0"/>
              <a:t>的结果是：</a:t>
            </a:r>
            <a:r>
              <a:rPr lang="en-US" altLang="zh-CN" sz="2000" b="1" dirty="0"/>
              <a:t>s1=";                      	//L6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s1 += s2;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s1;                                             		//L7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"\ns1 +=  to you </a:t>
            </a:r>
            <a:r>
              <a:rPr lang="zh-CN" altLang="en-US" sz="2000" b="1" dirty="0"/>
              <a:t>的结果是：</a:t>
            </a:r>
            <a:r>
              <a:rPr lang="en-US" altLang="zh-CN" sz="2000" b="1" dirty="0"/>
              <a:t>";                   //L8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s1 += " to you";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"s1 = " &lt;&lt; s1 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                             	//L9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s1[0] = 'H';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s1[6] = 'N';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s1[10] = 'Y';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"s1 = " &lt;&lt; s1 &lt;&lt; "\n";                               //L10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39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507287" cy="496902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3、</a:t>
            </a:r>
            <a:r>
              <a:rPr lang="zh-CN" altLang="en-US" sz="2800" b="1" dirty="0">
                <a:solidFill>
                  <a:srgbClr val="0000CC"/>
                </a:solidFill>
              </a:rPr>
              <a:t>运算符重载的语法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运算符可以非类成员的普通形式重载，运算符的计算结果是值，因此运算符函数是要返回值的函数。其重载的语法形式如下：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返回类型  </a:t>
            </a:r>
            <a:r>
              <a:rPr lang="en-US" altLang="zh-CN" sz="2400" b="1" dirty="0">
                <a:solidFill>
                  <a:srgbClr val="FF0000"/>
                </a:solidFill>
              </a:rPr>
              <a:t>operator@(</a:t>
            </a:r>
            <a:r>
              <a:rPr lang="zh-CN" altLang="en-US" sz="2400" b="1" dirty="0">
                <a:solidFill>
                  <a:srgbClr val="FF0000"/>
                </a:solidFill>
              </a:rPr>
              <a:t>参数表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其中，</a:t>
            </a:r>
            <a:r>
              <a:rPr lang="en-US" altLang="zh-CN" sz="2400" b="1" dirty="0"/>
              <a:t>operator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的保留关键字，表示运算符函数。</a:t>
            </a:r>
            <a:r>
              <a:rPr lang="en-US" altLang="zh-CN" sz="2400" b="1" dirty="0"/>
              <a:t>@</a:t>
            </a:r>
            <a:r>
              <a:rPr lang="zh-CN" altLang="en-US" sz="2400" b="1" dirty="0"/>
              <a:t>代表要重载的运算符，它可以是前面列举的可重载运算符中的任何一个。例如，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</a:pP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CC"/>
                </a:solidFill>
              </a:rPr>
              <a:t>  operator-(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 err="1">
                <a:solidFill>
                  <a:srgbClr val="0000CC"/>
                </a:solidFill>
              </a:rPr>
              <a:t>a,int</a:t>
            </a:r>
            <a:r>
              <a:rPr lang="en-US" altLang="zh-CN" dirty="0">
                <a:solidFill>
                  <a:srgbClr val="0000CC"/>
                </a:solidFill>
              </a:rPr>
              <a:t> b){return </a:t>
            </a:r>
            <a:r>
              <a:rPr lang="en-US" altLang="zh-CN" dirty="0" err="1">
                <a:solidFill>
                  <a:srgbClr val="0000CC"/>
                </a:solidFill>
              </a:rPr>
              <a:t>a</a:t>
            </a:r>
            <a:r>
              <a:rPr lang="en-US" altLang="zh-CN" dirty="0" err="1">
                <a:solidFill>
                  <a:srgbClr val="0000CC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 err="1">
                <a:solidFill>
                  <a:srgbClr val="0000CC"/>
                </a:solidFill>
              </a:rPr>
              <a:t>b</a:t>
            </a:r>
            <a:r>
              <a:rPr lang="en-US" altLang="zh-CN" dirty="0">
                <a:solidFill>
                  <a:srgbClr val="0000CC"/>
                </a:solidFill>
              </a:rPr>
              <a:t>;}</a:t>
            </a:r>
            <a:endParaRPr lang="zh-CN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38638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程序运行结果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s1  is  happy                        			//L1</a:t>
            </a:r>
            <a:r>
              <a:rPr lang="zh-CN" altLang="zh-CN" sz="1800" dirty="0"/>
              <a:t>语句输出下面连续的</a:t>
            </a:r>
            <a:r>
              <a:rPr lang="en-US" altLang="zh-CN" sz="1800" dirty="0"/>
              <a:t>9</a:t>
            </a:r>
            <a:r>
              <a:rPr lang="zh-CN" altLang="zh-CN" sz="1800" dirty="0"/>
              <a:t>行</a:t>
            </a:r>
          </a:p>
          <a:p>
            <a:pPr marL="0" indent="0">
              <a:buNone/>
            </a:pPr>
            <a:r>
              <a:rPr lang="en-US" altLang="zh-CN" sz="1800" dirty="0"/>
              <a:t>s2  is  new year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s3  is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比较</a:t>
            </a:r>
            <a:r>
              <a:rPr lang="en-US" altLang="zh-CN" sz="1800" dirty="0"/>
              <a:t>s2</a:t>
            </a:r>
            <a:r>
              <a:rPr lang="zh-CN" altLang="zh-CN" sz="1800" dirty="0"/>
              <a:t>和</a:t>
            </a:r>
            <a:r>
              <a:rPr lang="en-US" altLang="zh-CN" sz="1800" dirty="0"/>
              <a:t>s1: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s2 == s1</a:t>
            </a:r>
            <a:r>
              <a:rPr lang="zh-CN" altLang="zh-CN" sz="1800" dirty="0"/>
              <a:t>结果是</a:t>
            </a:r>
            <a:r>
              <a:rPr lang="en-US" altLang="zh-CN" sz="1800" dirty="0"/>
              <a:t>false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s2 != s1</a:t>
            </a:r>
            <a:r>
              <a:rPr lang="zh-CN" altLang="zh-CN" sz="1800" dirty="0"/>
              <a:t>结果是</a:t>
            </a:r>
            <a:r>
              <a:rPr lang="en-US" altLang="zh-CN" sz="1800" dirty="0"/>
              <a:t>true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s2 &gt; s1</a:t>
            </a:r>
            <a:r>
              <a:rPr lang="zh-CN" altLang="zh-CN" sz="1800" dirty="0"/>
              <a:t>结果是</a:t>
            </a:r>
            <a:r>
              <a:rPr lang="en-US" altLang="zh-CN" sz="1800" dirty="0"/>
              <a:t>false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s2 &lt; s1</a:t>
            </a:r>
            <a:r>
              <a:rPr lang="zh-CN" altLang="zh-CN" sz="1800" dirty="0"/>
              <a:t>结果是</a:t>
            </a:r>
            <a:r>
              <a:rPr lang="en-US" altLang="zh-CN" sz="1800" dirty="0"/>
              <a:t>true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s2 &gt;= s1</a:t>
            </a:r>
            <a:r>
              <a:rPr lang="zh-CN" altLang="zh-CN" sz="1800" dirty="0"/>
              <a:t>结果是</a:t>
            </a:r>
            <a:r>
              <a:rPr lang="en-US" altLang="zh-CN" sz="1800" dirty="0"/>
              <a:t>false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测试</a:t>
            </a:r>
            <a:r>
              <a:rPr lang="en-US" altLang="zh-CN" sz="1800" dirty="0"/>
              <a:t>s3</a:t>
            </a:r>
            <a:r>
              <a:rPr lang="zh-CN" altLang="zh-CN" sz="1800" dirty="0"/>
              <a:t>是否为空：</a:t>
            </a:r>
            <a:r>
              <a:rPr lang="en-US" altLang="zh-CN" sz="1800" dirty="0"/>
              <a:t>s3</a:t>
            </a:r>
            <a:r>
              <a:rPr lang="zh-CN" altLang="zh-CN" sz="1800" dirty="0"/>
              <a:t>是空串</a:t>
            </a:r>
            <a:r>
              <a:rPr lang="en-US" altLang="zh-CN" sz="1800" dirty="0"/>
              <a:t>            			//L2</a:t>
            </a:r>
            <a:r>
              <a:rPr lang="zh-CN" altLang="zh-CN" sz="1800" dirty="0"/>
              <a:t>和</a:t>
            </a:r>
            <a:r>
              <a:rPr lang="en-US" altLang="zh-CN" sz="1800" dirty="0"/>
              <a:t>L3</a:t>
            </a:r>
            <a:r>
              <a:rPr lang="zh-CN" altLang="zh-CN" sz="1800" dirty="0"/>
              <a:t>语句输出</a:t>
            </a:r>
          </a:p>
          <a:p>
            <a:pPr marL="0" indent="0">
              <a:buNone/>
            </a:pPr>
            <a:r>
              <a:rPr lang="zh-CN" altLang="zh-CN" sz="1800" dirty="0"/>
              <a:t>把</a:t>
            </a:r>
            <a:r>
              <a:rPr lang="en-US" altLang="zh-CN" sz="1800" dirty="0"/>
              <a:t>s1</a:t>
            </a:r>
            <a:r>
              <a:rPr lang="zh-CN" altLang="zh-CN" sz="1800" dirty="0"/>
              <a:t>赋给</a:t>
            </a:r>
            <a:r>
              <a:rPr lang="en-US" altLang="zh-CN" sz="1800" dirty="0"/>
              <a:t>s3</a:t>
            </a:r>
            <a:r>
              <a:rPr lang="zh-CN" altLang="zh-CN" sz="1800" dirty="0"/>
              <a:t>的结果是：</a:t>
            </a:r>
            <a:r>
              <a:rPr lang="en-US" altLang="zh-CN" sz="1800" dirty="0"/>
              <a:t>s3=happy      		//L4</a:t>
            </a:r>
            <a:r>
              <a:rPr lang="zh-CN" altLang="zh-CN" sz="1800" dirty="0"/>
              <a:t>和</a:t>
            </a:r>
            <a:r>
              <a:rPr lang="en-US" altLang="zh-CN" sz="1800" dirty="0"/>
              <a:t>L5</a:t>
            </a:r>
            <a:r>
              <a:rPr lang="zh-CN" altLang="zh-CN" sz="1800" dirty="0"/>
              <a:t>语句输出</a:t>
            </a:r>
          </a:p>
          <a:p>
            <a:pPr marL="0" indent="0">
              <a:buNone/>
            </a:pPr>
            <a:r>
              <a:rPr lang="en-US" altLang="zh-CN" sz="1800" dirty="0"/>
              <a:t>s1 += s2 </a:t>
            </a:r>
            <a:r>
              <a:rPr lang="zh-CN" altLang="zh-CN" sz="1800" dirty="0"/>
              <a:t>的结果是：</a:t>
            </a:r>
            <a:r>
              <a:rPr lang="en-US" altLang="zh-CN" sz="1800" dirty="0"/>
              <a:t>s1=happy new year             	//L6</a:t>
            </a:r>
            <a:r>
              <a:rPr lang="zh-CN" altLang="zh-CN" sz="1800" dirty="0"/>
              <a:t>和</a:t>
            </a:r>
            <a:r>
              <a:rPr lang="en-US" altLang="zh-CN" sz="1800" dirty="0"/>
              <a:t>L7</a:t>
            </a:r>
            <a:r>
              <a:rPr lang="zh-CN" altLang="zh-CN" sz="1800" dirty="0"/>
              <a:t>语句输出</a:t>
            </a:r>
          </a:p>
          <a:p>
            <a:pPr marL="0" indent="0">
              <a:buNone/>
            </a:pPr>
            <a:r>
              <a:rPr lang="en-US" altLang="zh-CN" sz="1800" dirty="0"/>
              <a:t>s1 += to you </a:t>
            </a:r>
            <a:r>
              <a:rPr lang="zh-CN" altLang="zh-CN" sz="1800" dirty="0"/>
              <a:t>的结果是：</a:t>
            </a:r>
            <a:r>
              <a:rPr lang="en-US" altLang="zh-CN" sz="1800" dirty="0"/>
              <a:t>s1=happy new year to you    	//L8</a:t>
            </a:r>
            <a:r>
              <a:rPr lang="zh-CN" altLang="zh-CN" sz="1800" dirty="0"/>
              <a:t>和</a:t>
            </a:r>
            <a:r>
              <a:rPr lang="en-US" altLang="zh-CN" sz="1800" dirty="0"/>
              <a:t>L9</a:t>
            </a:r>
            <a:r>
              <a:rPr lang="zh-CN" altLang="zh-CN" sz="1800" dirty="0"/>
              <a:t>语句输出</a:t>
            </a:r>
          </a:p>
          <a:p>
            <a:pPr marL="0" indent="0">
              <a:buNone/>
            </a:pPr>
            <a:r>
              <a:rPr lang="en-US" altLang="zh-CN" sz="1800" dirty="0"/>
              <a:t>s1 = Happy New Year to you                       		//L10</a:t>
            </a:r>
            <a:r>
              <a:rPr lang="zh-CN" altLang="zh-CN" sz="1800" dirty="0"/>
              <a:t>语句输出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7635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6.6  </a:t>
            </a:r>
            <a:r>
              <a:rPr lang="zh-CN" altLang="zh-CN" b="1" dirty="0">
                <a:solidFill>
                  <a:srgbClr val="FF0000"/>
                </a:solidFill>
              </a:rPr>
              <a:t>编程</a:t>
            </a:r>
            <a:r>
              <a:rPr lang="zh-CN" altLang="zh-CN" b="1" dirty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zh-CN" b="1" dirty="0">
                <a:solidFill>
                  <a:srgbClr val="0000CC"/>
                </a:solidFill>
              </a:rPr>
              <a:t>．编程实作二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6-13</a:t>
            </a:r>
            <a:r>
              <a:rPr lang="zh-CN" altLang="zh-CN" sz="2800" dirty="0"/>
              <a:t>】 改写</a:t>
            </a:r>
            <a:r>
              <a:rPr lang="en-US" altLang="zh-CN" sz="2800" dirty="0"/>
              <a:t>5.5</a:t>
            </a:r>
            <a:r>
              <a:rPr lang="zh-CN" altLang="zh-CN" sz="2800" dirty="0"/>
              <a:t>节的课程结构类，为</a:t>
            </a:r>
            <a:r>
              <a:rPr lang="en-US" altLang="zh-CN" sz="2800" dirty="0" err="1"/>
              <a:t>comFinal</a:t>
            </a:r>
            <a:r>
              <a:rPr lang="zh-CN" altLang="zh-CN" sz="2800" dirty="0"/>
              <a:t>、</a:t>
            </a:r>
            <a:r>
              <a:rPr lang="en-US" altLang="zh-CN" sz="2800" dirty="0"/>
              <a:t>Account</a:t>
            </a:r>
            <a:r>
              <a:rPr lang="zh-CN" altLang="zh-CN" sz="2800" dirty="0"/>
              <a:t>、</a:t>
            </a:r>
            <a:r>
              <a:rPr lang="en-US" altLang="zh-CN" sz="2800" dirty="0"/>
              <a:t>Chemistry</a:t>
            </a:r>
            <a:r>
              <a:rPr lang="zh-CN" altLang="zh-CN" sz="2800" dirty="0"/>
              <a:t>类重载输出运算符函数</a:t>
            </a:r>
            <a:r>
              <a:rPr lang="en-US" altLang="zh-CN" sz="2800" dirty="0"/>
              <a:t>operator&lt;&lt;</a:t>
            </a:r>
            <a:r>
              <a:rPr lang="zh-CN" altLang="zh-CN" sz="2800" dirty="0"/>
              <a:t>，使程序能够直接利用</a:t>
            </a:r>
            <a:r>
              <a:rPr lang="en-US" altLang="zh-CN" sz="2800" dirty="0" err="1"/>
              <a:t>cout</a:t>
            </a:r>
            <a:r>
              <a:rPr lang="zh-CN" altLang="zh-CN" sz="2800" dirty="0"/>
              <a:t>输出各个类的对象。</a:t>
            </a:r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zh-CN" sz="2800" dirty="0">
                <a:solidFill>
                  <a:srgbClr val="FF0000"/>
                </a:solidFill>
              </a:rPr>
              <a:t>）重载</a:t>
            </a:r>
            <a:r>
              <a:rPr lang="en-US" altLang="zh-CN" sz="2800" dirty="0" err="1">
                <a:solidFill>
                  <a:srgbClr val="FF0000"/>
                </a:solidFill>
              </a:rPr>
              <a:t>comFinal</a:t>
            </a:r>
            <a:r>
              <a:rPr lang="zh-CN" altLang="zh-CN" sz="2800" dirty="0">
                <a:solidFill>
                  <a:srgbClr val="FF0000"/>
                </a:solidFill>
              </a:rPr>
              <a:t>类的输出运算符</a:t>
            </a:r>
            <a:r>
              <a:rPr lang="en-US" altLang="zh-CN" sz="2800" dirty="0">
                <a:solidFill>
                  <a:srgbClr val="FF0000"/>
                </a:solidFill>
              </a:rPr>
              <a:t>operator&lt;&lt;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/>
              <a:t>启动</a:t>
            </a:r>
            <a:r>
              <a:rPr lang="en-US" altLang="zh-CN" sz="2400" dirty="0"/>
              <a:t>VC++</a:t>
            </a:r>
            <a:r>
              <a:rPr lang="zh-CN" altLang="zh-CN" sz="2400" dirty="0"/>
              <a:t>，打开目录</a:t>
            </a:r>
            <a:r>
              <a:rPr lang="en-US" altLang="zh-CN" sz="2400" dirty="0"/>
              <a:t>C:\course</a:t>
            </a:r>
            <a:r>
              <a:rPr lang="zh-CN" altLang="zh-CN" sz="2400" dirty="0"/>
              <a:t>中的</a:t>
            </a:r>
            <a:r>
              <a:rPr lang="en-US" altLang="zh-CN" sz="2400" dirty="0"/>
              <a:t>com_main.sln</a:t>
            </a:r>
            <a:r>
              <a:rPr lang="zh-CN" altLang="zh-CN" sz="2400" dirty="0"/>
              <a:t>工程文件；</a:t>
            </a:r>
            <a:endParaRPr lang="en-US" altLang="zh-CN" sz="2400" dirty="0"/>
          </a:p>
          <a:p>
            <a:pPr lvl="1"/>
            <a:r>
              <a:rPr lang="zh-CN" altLang="zh-CN" sz="2400" dirty="0"/>
              <a:t>打开</a:t>
            </a:r>
            <a:r>
              <a:rPr lang="en-US" altLang="zh-CN" sz="2400" dirty="0" err="1"/>
              <a:t>comFinal.h</a:t>
            </a:r>
            <a:r>
              <a:rPr lang="zh-CN" altLang="zh-CN" sz="2400" dirty="0"/>
              <a:t>头文件，并在</a:t>
            </a:r>
            <a:r>
              <a:rPr lang="en-US" altLang="zh-CN" sz="2400" dirty="0" err="1"/>
              <a:t>comFinal</a:t>
            </a:r>
            <a:r>
              <a:rPr lang="zh-CN" altLang="zh-CN" sz="2400" dirty="0"/>
              <a:t>类的声明中添加</a:t>
            </a:r>
            <a:r>
              <a:rPr lang="en-US" altLang="zh-CN" sz="2400" dirty="0"/>
              <a:t>operator&lt;&lt;</a:t>
            </a:r>
            <a:r>
              <a:rPr lang="zh-CN" altLang="zh-CN" sz="2400" dirty="0"/>
              <a:t>运算符函数的重载声明，如下所示：</a:t>
            </a:r>
          </a:p>
          <a:p>
            <a:pPr marL="0" indent="0">
              <a:buNone/>
            </a:pP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28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comFinal.h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comFinal</a:t>
            </a:r>
            <a:r>
              <a:rPr lang="en-US" altLang="zh-CN" sz="2000" dirty="0"/>
              <a:t>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friend	</a:t>
            </a:r>
            <a:r>
              <a:rPr lang="en-US" altLang="zh-CN" sz="2000" dirty="0" err="1"/>
              <a:t>ostream</a:t>
            </a:r>
            <a:r>
              <a:rPr lang="en-US" altLang="zh-CN" sz="2000" dirty="0"/>
              <a:t> &amp;operator&lt;&lt;(</a:t>
            </a:r>
            <a:r>
              <a:rPr lang="en-US" altLang="zh-CN" sz="2000" dirty="0" err="1"/>
              <a:t>ostream</a:t>
            </a:r>
            <a:r>
              <a:rPr lang="en-US" altLang="zh-CN" sz="2000" dirty="0"/>
              <a:t> &amp;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comFinal</a:t>
            </a:r>
            <a:r>
              <a:rPr lang="en-US" altLang="zh-CN" sz="2000" dirty="0"/>
              <a:t> &amp;s);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zh-CN" sz="2000" dirty="0"/>
              <a:t>……</a:t>
            </a:r>
            <a:r>
              <a:rPr lang="en-US" altLang="zh-CN" sz="2000" dirty="0"/>
              <a:t>    	//</a:t>
            </a:r>
            <a:r>
              <a:rPr lang="zh-CN" altLang="zh-CN" sz="2000" dirty="0"/>
              <a:t>其余代码不作任何修改；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1800" b="1" dirty="0">
                <a:solidFill>
                  <a:srgbClr val="FF0000"/>
                </a:solidFill>
              </a:rPr>
              <a:t>打开</a:t>
            </a:r>
            <a:r>
              <a:rPr lang="en-US" altLang="zh-CN" sz="1800" b="1" dirty="0">
                <a:solidFill>
                  <a:srgbClr val="FF0000"/>
                </a:solidFill>
              </a:rPr>
              <a:t>comFinal.cpp</a:t>
            </a:r>
            <a:r>
              <a:rPr lang="zh-CN" altLang="zh-CN" sz="1800" b="1" dirty="0">
                <a:solidFill>
                  <a:srgbClr val="FF0000"/>
                </a:solidFill>
              </a:rPr>
              <a:t>源文件，并在其中添加</a:t>
            </a:r>
            <a:r>
              <a:rPr lang="en-US" altLang="zh-CN" sz="1800" b="1" dirty="0">
                <a:solidFill>
                  <a:srgbClr val="FF0000"/>
                </a:solidFill>
              </a:rPr>
              <a:t>operator&lt;&lt;</a:t>
            </a:r>
            <a:r>
              <a:rPr lang="zh-CN" altLang="zh-CN" sz="1800" b="1" dirty="0">
                <a:solidFill>
                  <a:srgbClr val="FF0000"/>
                </a:solidFill>
              </a:rPr>
              <a:t>的程序代码。代码如下：</a:t>
            </a:r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//comFinal.cpp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……</a:t>
            </a:r>
          </a:p>
          <a:p>
            <a:pPr marL="0" indent="0">
              <a:buNone/>
            </a:pPr>
            <a:r>
              <a:rPr lang="en-US" altLang="zh-CN" sz="1800" dirty="0" err="1"/>
              <a:t>ostream</a:t>
            </a:r>
            <a:r>
              <a:rPr lang="en-US" altLang="zh-CN" sz="1800" dirty="0"/>
              <a:t>&amp; operator&lt;&lt;(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&amp;out, </a:t>
            </a:r>
            <a:r>
              <a:rPr lang="en-US" altLang="zh-CN" sz="1800" dirty="0" err="1"/>
              <a:t>comFinal</a:t>
            </a:r>
            <a:r>
              <a:rPr lang="en-US" altLang="zh-CN" sz="1800" dirty="0"/>
              <a:t> &amp;o)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zh-CN" altLang="zh-CN" sz="1800" dirty="0"/>
              <a:t>姓名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汉语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数学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英语</a:t>
            </a:r>
            <a:r>
              <a:rPr lang="en-US" altLang="zh-CN" sz="1800" dirty="0"/>
              <a:t>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"</a:t>
            </a:r>
            <a:r>
              <a:rPr lang="zh-CN" altLang="zh-CN" sz="1800" dirty="0"/>
              <a:t>总分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平均分</a:t>
            </a:r>
            <a:r>
              <a:rPr lang="en-US" altLang="zh-CN" sz="1800" dirty="0"/>
              <a:t>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out&lt;&lt;o.name&lt;&lt;"\t"&lt;&lt;</a:t>
            </a:r>
            <a:r>
              <a:rPr lang="en-US" altLang="zh-CN" sz="1800" dirty="0" err="1"/>
              <a:t>o.chinese</a:t>
            </a:r>
            <a:r>
              <a:rPr lang="en-US" altLang="zh-CN" sz="1800" dirty="0"/>
              <a:t>&lt;&lt;"\t"&lt;&lt;</a:t>
            </a:r>
            <a:r>
              <a:rPr lang="en-US" altLang="zh-CN" sz="1800" dirty="0" err="1"/>
              <a:t>o.math</a:t>
            </a:r>
            <a:r>
              <a:rPr lang="en-US" altLang="zh-CN" sz="1800" dirty="0"/>
              <a:t>&lt;&lt;"\t"&lt;&lt;</a:t>
            </a:r>
            <a:r>
              <a:rPr lang="en-US" altLang="zh-CN" sz="1800" dirty="0" err="1"/>
              <a:t>o.english</a:t>
            </a:r>
            <a:r>
              <a:rPr lang="en-US" altLang="zh-CN" sz="1800" dirty="0"/>
              <a:t>&lt;&lt;"\t"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</a:t>
            </a:r>
            <a:r>
              <a:rPr lang="en-US" altLang="zh-CN" sz="1800" dirty="0" err="1"/>
              <a:t>o.getTotal</a:t>
            </a:r>
            <a:r>
              <a:rPr lang="en-US" altLang="zh-CN" sz="1800" dirty="0"/>
              <a:t>() &lt;&lt; "\t" &lt;&lt; </a:t>
            </a:r>
            <a:r>
              <a:rPr lang="en-US" altLang="zh-CN" sz="1800" dirty="0" err="1"/>
              <a:t>o.getAverage</a:t>
            </a:r>
            <a:r>
              <a:rPr lang="en-US" altLang="zh-CN" sz="1800" dirty="0"/>
              <a:t>()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out;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6.6  </a:t>
            </a:r>
            <a:r>
              <a:rPr lang="zh-CN" altLang="zh-CN" b="1" dirty="0">
                <a:solidFill>
                  <a:srgbClr val="FF0000"/>
                </a:solidFill>
              </a:rPr>
              <a:t>编程</a:t>
            </a:r>
            <a:r>
              <a:rPr lang="zh-CN" altLang="zh-CN" b="1" dirty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）重载</a:t>
            </a:r>
            <a:r>
              <a:rPr lang="en-US" altLang="zh-CN" sz="2800" dirty="0"/>
              <a:t>Account</a:t>
            </a:r>
            <a:r>
              <a:rPr lang="zh-CN" altLang="zh-CN" sz="2800" dirty="0"/>
              <a:t>类的输出运算符</a:t>
            </a:r>
            <a:r>
              <a:rPr lang="en-US" altLang="zh-CN" sz="2800" dirty="0"/>
              <a:t>operator&lt;&lt;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Account</a:t>
            </a:r>
            <a:r>
              <a:rPr lang="zh-CN" altLang="zh-CN" sz="2000" b="1" dirty="0">
                <a:solidFill>
                  <a:srgbClr val="FF0000"/>
                </a:solidFill>
              </a:rPr>
              <a:t>头文件的类中添加如下函数声明：</a:t>
            </a:r>
          </a:p>
          <a:p>
            <a:pPr marL="0" indent="0">
              <a:buNone/>
            </a:pPr>
            <a:r>
              <a:rPr lang="en-US" altLang="zh-CN" sz="1800" dirty="0"/>
              <a:t> //</a:t>
            </a:r>
            <a:r>
              <a:rPr lang="en-US" altLang="zh-CN" sz="1800" dirty="0" err="1"/>
              <a:t>Account.h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class Account{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friend	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&amp;operator&lt;&lt;(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, Account &amp;s);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……</a:t>
            </a:r>
            <a:r>
              <a:rPr lang="en-US" altLang="zh-CN" sz="1800" dirty="0"/>
              <a:t>    		//</a:t>
            </a:r>
            <a:r>
              <a:rPr lang="zh-CN" altLang="zh-CN" sz="1800" dirty="0"/>
              <a:t>其余代码不作任何修改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2000" b="1" dirty="0">
                <a:solidFill>
                  <a:srgbClr val="FF0000"/>
                </a:solidFill>
              </a:rPr>
              <a:t>添加在</a:t>
            </a:r>
            <a:r>
              <a:rPr lang="en-US" altLang="zh-CN" sz="2000" b="1" dirty="0">
                <a:solidFill>
                  <a:srgbClr val="FF0000"/>
                </a:solidFill>
              </a:rPr>
              <a:t>Account.cpp</a:t>
            </a:r>
            <a:r>
              <a:rPr lang="zh-CN" altLang="zh-CN" sz="2000" b="1" dirty="0">
                <a:solidFill>
                  <a:srgbClr val="FF0000"/>
                </a:solidFill>
              </a:rPr>
              <a:t>中的实现代码如下：</a:t>
            </a:r>
          </a:p>
          <a:p>
            <a:pPr marL="0" indent="0">
              <a:buNone/>
            </a:pPr>
            <a:r>
              <a:rPr lang="en-US" altLang="zh-CN" sz="1800" dirty="0"/>
              <a:t> //Account.cpp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ostream</a:t>
            </a:r>
            <a:r>
              <a:rPr lang="en-US" altLang="zh-CN" sz="1800" dirty="0"/>
              <a:t>&amp; operator&lt;&lt;(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&amp;out, Account &amp;o)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zh-CN" altLang="zh-CN" sz="1800" dirty="0"/>
              <a:t>姓名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汉语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数学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英语</a:t>
            </a:r>
            <a:r>
              <a:rPr lang="en-US" altLang="zh-CN" sz="1800" dirty="0"/>
              <a:t>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"</a:t>
            </a:r>
            <a:r>
              <a:rPr lang="zh-CN" altLang="zh-CN" sz="1800" dirty="0"/>
              <a:t>会计学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经济学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总分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平均分</a:t>
            </a:r>
            <a:r>
              <a:rPr lang="en-US" altLang="zh-CN" sz="1800" dirty="0"/>
              <a:t>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out&lt;&lt;o.name&lt;&lt;"\t"&lt;&lt;</a:t>
            </a:r>
            <a:r>
              <a:rPr lang="en-US" altLang="zh-CN" sz="1800" dirty="0" err="1"/>
              <a:t>o.chinese</a:t>
            </a:r>
            <a:r>
              <a:rPr lang="en-US" altLang="zh-CN" sz="1800" dirty="0"/>
              <a:t>&lt;&lt;"\t"&lt;&lt;</a:t>
            </a:r>
            <a:r>
              <a:rPr lang="en-US" altLang="zh-CN" sz="1800" dirty="0" err="1"/>
              <a:t>o.math</a:t>
            </a:r>
            <a:r>
              <a:rPr lang="en-US" altLang="zh-CN" sz="1800" dirty="0"/>
              <a:t>&lt;&lt;"\t"&lt;&lt;</a:t>
            </a:r>
            <a:r>
              <a:rPr lang="en-US" altLang="zh-CN" sz="1800" dirty="0" err="1"/>
              <a:t>o.english</a:t>
            </a:r>
            <a:r>
              <a:rPr lang="en-US" altLang="zh-CN" sz="1800" dirty="0"/>
              <a:t>&lt;&lt;"\t"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     &lt;&lt;</a:t>
            </a:r>
            <a:r>
              <a:rPr lang="en-US" altLang="zh-CN" sz="1800" dirty="0" err="1"/>
              <a:t>o.account</a:t>
            </a:r>
            <a:r>
              <a:rPr lang="en-US" altLang="zh-CN" sz="1800" dirty="0"/>
              <a:t>&lt;&lt;"\t"&lt;&lt;</a:t>
            </a:r>
            <a:r>
              <a:rPr lang="en-US" altLang="zh-CN" sz="1800" dirty="0" err="1"/>
              <a:t>o.econ</a:t>
            </a:r>
            <a:r>
              <a:rPr lang="en-US" altLang="zh-CN" sz="1800" dirty="0"/>
              <a:t>&lt;&lt;"\t"&lt;&lt;</a:t>
            </a:r>
            <a:r>
              <a:rPr lang="en-US" altLang="zh-CN" sz="1800" dirty="0" err="1"/>
              <a:t>o.getTotal</a:t>
            </a:r>
            <a:r>
              <a:rPr lang="en-US" altLang="zh-CN" sz="1800" dirty="0"/>
              <a:t>()+</a:t>
            </a:r>
            <a:r>
              <a:rPr lang="en-US" altLang="zh-CN" sz="1800" dirty="0" err="1"/>
              <a:t>o.account+o.econ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     &lt;&lt;"\t"&lt;&lt;(</a:t>
            </a:r>
            <a:r>
              <a:rPr lang="en-US" altLang="zh-CN" sz="1800" dirty="0" err="1"/>
              <a:t>o.getTotal</a:t>
            </a:r>
            <a:r>
              <a:rPr lang="en-US" altLang="zh-CN" sz="1800" dirty="0"/>
              <a:t>()+</a:t>
            </a:r>
            <a:r>
              <a:rPr lang="en-US" altLang="zh-CN" sz="1800" dirty="0" err="1"/>
              <a:t>o.account+o.econ</a:t>
            </a:r>
            <a:r>
              <a:rPr lang="en-US" altLang="zh-CN" sz="1800" dirty="0"/>
              <a:t>)/5&lt;&lt;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out;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43580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zh-CN" sz="2800" dirty="0">
                <a:solidFill>
                  <a:srgbClr val="FF0000"/>
                </a:solidFill>
              </a:rPr>
              <a:t>）重载</a:t>
            </a:r>
            <a:r>
              <a:rPr lang="en-US" altLang="zh-CN" sz="2800" dirty="0">
                <a:solidFill>
                  <a:srgbClr val="FF0000"/>
                </a:solidFill>
              </a:rPr>
              <a:t>Chemistry</a:t>
            </a:r>
            <a:r>
              <a:rPr lang="zh-CN" altLang="zh-CN" sz="2800" dirty="0">
                <a:solidFill>
                  <a:srgbClr val="FF0000"/>
                </a:solidFill>
              </a:rPr>
              <a:t>类的输出运算符：</a:t>
            </a:r>
            <a:r>
              <a:rPr lang="en-US" altLang="zh-CN" sz="2800" dirty="0">
                <a:solidFill>
                  <a:srgbClr val="FF0000"/>
                </a:solidFill>
              </a:rPr>
              <a:t>operator&lt;&lt;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 dirty="0"/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Chemistry</a:t>
            </a:r>
            <a:r>
              <a:rPr lang="zh-CN" altLang="zh-CN" sz="2000" b="1" dirty="0">
                <a:solidFill>
                  <a:srgbClr val="FF0000"/>
                </a:solidFill>
              </a:rPr>
              <a:t>类的头文件和源代码中分别添加如下代码：</a:t>
            </a:r>
          </a:p>
          <a:p>
            <a:pPr marL="0" indent="0">
              <a:buNone/>
            </a:pPr>
            <a:r>
              <a:rPr lang="en-US" altLang="zh-CN" sz="1800" dirty="0"/>
              <a:t> //</a:t>
            </a:r>
            <a:r>
              <a:rPr lang="en-US" altLang="zh-CN" sz="1800" dirty="0" err="1"/>
              <a:t>Chemistry.h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class Chemistry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friend  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&amp;operator&lt;&lt;( 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, Chemistry &amp;s);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……</a:t>
            </a:r>
            <a:r>
              <a:rPr lang="en-US" altLang="zh-CN" sz="1800" dirty="0"/>
              <a:t>    			</a:t>
            </a:r>
            <a:r>
              <a:rPr lang="zh-CN" altLang="zh-CN" sz="1800" dirty="0"/>
              <a:t>其余代码不作任何修改；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添加在</a:t>
            </a:r>
            <a:r>
              <a:rPr lang="en-US" altLang="zh-CN" sz="2000" b="1" dirty="0">
                <a:solidFill>
                  <a:srgbClr val="FF0000"/>
                </a:solidFill>
              </a:rPr>
              <a:t>Chemistry.cpp</a:t>
            </a:r>
            <a:r>
              <a:rPr lang="zh-CN" altLang="zh-CN" sz="2000" b="1" dirty="0">
                <a:solidFill>
                  <a:srgbClr val="FF0000"/>
                </a:solidFill>
              </a:rPr>
              <a:t>文件中的函数代码如下：</a:t>
            </a:r>
          </a:p>
          <a:p>
            <a:pPr marL="0" indent="0">
              <a:buNone/>
            </a:pPr>
            <a:r>
              <a:rPr lang="en-US" altLang="zh-CN" sz="1800" dirty="0"/>
              <a:t> //Chemistry.cpp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ostream</a:t>
            </a:r>
            <a:r>
              <a:rPr lang="en-US" altLang="zh-CN" sz="1800" dirty="0"/>
              <a:t>&amp; operator&lt;&lt;(</a:t>
            </a:r>
            <a:r>
              <a:rPr lang="en-US" altLang="zh-CN" sz="1800" dirty="0" err="1"/>
              <a:t>ostream</a:t>
            </a:r>
            <a:r>
              <a:rPr lang="en-US" altLang="zh-CN" sz="1800" dirty="0"/>
              <a:t> &amp;out, Chemistry &amp;o) 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</a:t>
            </a:r>
            <a:r>
              <a:rPr lang="zh-CN" altLang="zh-CN" sz="1800" dirty="0"/>
              <a:t>姓名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汉语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数学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英语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化学</a:t>
            </a:r>
            <a:r>
              <a:rPr lang="en-US" altLang="zh-CN" sz="1800" dirty="0"/>
              <a:t>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"</a:t>
            </a:r>
            <a:r>
              <a:rPr lang="zh-CN" altLang="zh-CN" sz="1800" dirty="0"/>
              <a:t>化学分析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总分</a:t>
            </a:r>
            <a:r>
              <a:rPr lang="en-US" altLang="zh-CN" sz="1800" dirty="0"/>
              <a:t>\t" &lt;&lt; "</a:t>
            </a:r>
            <a:r>
              <a:rPr lang="zh-CN" altLang="zh-CN" sz="1800" dirty="0"/>
              <a:t>平均分</a:t>
            </a:r>
            <a:r>
              <a:rPr lang="en-US" altLang="zh-CN" sz="1800" dirty="0"/>
              <a:t>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out &lt;&lt; o.name &lt;&lt; "\t" &lt;&lt; </a:t>
            </a:r>
            <a:r>
              <a:rPr lang="en-US" altLang="zh-CN" sz="1800" dirty="0" err="1"/>
              <a:t>o.chinese</a:t>
            </a:r>
            <a:r>
              <a:rPr lang="en-US" altLang="zh-CN" sz="1800" dirty="0"/>
              <a:t> &lt;&lt; "\t" &lt;&lt; </a:t>
            </a:r>
            <a:r>
              <a:rPr lang="en-US" altLang="zh-CN" sz="1800" dirty="0" err="1"/>
              <a:t>o.math</a:t>
            </a:r>
            <a:r>
              <a:rPr lang="en-US" altLang="zh-CN" sz="1800" dirty="0"/>
              <a:t> &lt;&lt; "\t"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</a:t>
            </a:r>
            <a:r>
              <a:rPr lang="en-US" altLang="zh-CN" sz="1800" dirty="0" err="1"/>
              <a:t>o.english</a:t>
            </a:r>
            <a:r>
              <a:rPr lang="en-US" altLang="zh-CN" sz="1800" dirty="0"/>
              <a:t> &lt;&lt; "\t" &lt;&lt; </a:t>
            </a:r>
            <a:r>
              <a:rPr lang="en-US" altLang="zh-CN" sz="1800" dirty="0" err="1"/>
              <a:t>o.chemistr</a:t>
            </a:r>
            <a:r>
              <a:rPr lang="en-US" altLang="zh-CN" sz="1800" dirty="0"/>
              <a:t> &lt;&lt; "\t" &lt;&lt; </a:t>
            </a:r>
            <a:r>
              <a:rPr lang="en-US" altLang="zh-CN" sz="1800" dirty="0" err="1"/>
              <a:t>o.analy</a:t>
            </a:r>
            <a:r>
              <a:rPr lang="en-US" altLang="zh-CN" sz="1800" dirty="0"/>
              <a:t> &lt;&lt; "\t\t"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</a:t>
            </a:r>
            <a:r>
              <a:rPr lang="en-US" altLang="zh-CN" sz="1800" dirty="0" err="1"/>
              <a:t>o.getTotal</a:t>
            </a:r>
            <a:r>
              <a:rPr lang="en-US" altLang="zh-CN" sz="1800" dirty="0"/>
              <a:t>()+</a:t>
            </a:r>
            <a:r>
              <a:rPr lang="en-US" altLang="zh-CN" sz="1800" dirty="0" err="1"/>
              <a:t>o.chemistr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o.analy</a:t>
            </a:r>
            <a:r>
              <a:rPr lang="en-US" altLang="zh-CN" sz="1800" dirty="0"/>
              <a:t> &lt;&lt; "\t"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	&lt;&lt; (</a:t>
            </a:r>
            <a:r>
              <a:rPr lang="en-US" altLang="zh-CN" sz="1800" dirty="0" err="1"/>
              <a:t>o.getTotal</a:t>
            </a:r>
            <a:r>
              <a:rPr lang="en-US" altLang="zh-CN" sz="1800" dirty="0"/>
              <a:t>() + </a:t>
            </a:r>
            <a:r>
              <a:rPr lang="en-US" altLang="zh-CN" sz="1800" dirty="0" err="1"/>
              <a:t>o.chemistr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o.analy</a:t>
            </a:r>
            <a:r>
              <a:rPr lang="en-US" altLang="zh-CN" sz="1800" dirty="0"/>
              <a:t> )/5&lt;&lt;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	return out;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3299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）验证重载结果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改写应用程序的主函数</a:t>
            </a:r>
            <a:r>
              <a:rPr lang="en-US" altLang="zh-CN" sz="2400" b="1" dirty="0">
                <a:solidFill>
                  <a:srgbClr val="FF0000"/>
                </a:solidFill>
              </a:rPr>
              <a:t>main()</a:t>
            </a:r>
            <a:r>
              <a:rPr lang="zh-CN" altLang="zh-CN" sz="2400" b="1" dirty="0">
                <a:solidFill>
                  <a:srgbClr val="FF0000"/>
                </a:solidFill>
              </a:rPr>
              <a:t>，如下所示：</a:t>
            </a:r>
          </a:p>
          <a:p>
            <a:pPr marL="0" indent="0">
              <a:buNone/>
            </a:pPr>
            <a:r>
              <a:rPr lang="en-US" altLang="zh-CN" sz="2000" dirty="0"/>
              <a:t> //com_main.cpp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</a:t>
            </a:r>
            <a:r>
              <a:rPr lang="en-US" altLang="zh-CN" sz="2000" dirty="0" err="1"/>
              <a:t>include"Chemistry.h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</a:t>
            </a:r>
            <a:r>
              <a:rPr lang="en-US" altLang="zh-CN" sz="2000" dirty="0" err="1"/>
              <a:t>include"Account.h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iostream.h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void main(){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comFinal</a:t>
            </a:r>
            <a:r>
              <a:rPr lang="en-US" altLang="zh-CN" sz="2000" dirty="0"/>
              <a:t> com("</a:t>
            </a:r>
            <a:r>
              <a:rPr lang="zh-CN" altLang="zh-CN" sz="2000" dirty="0"/>
              <a:t>刘科学</a:t>
            </a:r>
            <a:r>
              <a:rPr lang="en-US" altLang="zh-CN" sz="2000" dirty="0"/>
              <a:t>",78,76,89);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Account a1("</a:t>
            </a:r>
            <a:r>
              <a:rPr lang="zh-CN" altLang="zh-CN" sz="2000" dirty="0"/>
              <a:t>张三星</a:t>
            </a:r>
            <a:r>
              <a:rPr lang="en-US" altLang="zh-CN" sz="2000" dirty="0"/>
              <a:t>",98,78,97,67,87);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Chemistry c1("</a:t>
            </a:r>
            <a:r>
              <a:rPr lang="zh-CN" altLang="zh-CN" sz="2000" dirty="0"/>
              <a:t>光红顺</a:t>
            </a:r>
            <a:r>
              <a:rPr lang="en-US" altLang="zh-CN" sz="2000" dirty="0"/>
              <a:t>",89,76,34,56,78);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cout</a:t>
            </a:r>
            <a:r>
              <a:rPr lang="en-US" altLang="zh-CN" sz="2000" dirty="0">
                <a:solidFill>
                  <a:srgbClr val="FF0000"/>
                </a:solidFill>
              </a:rPr>
              <a:t>&lt;&lt;com;  		//L1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&lt;&lt;"---------------------------------------------------"&lt;&lt;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</a:rPr>
              <a:t>&lt;&lt;a1;    		//L2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&lt;&lt;"---------------------------------------------------"&lt;&lt;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</a:rPr>
              <a:t>&lt;&lt;c1;    		//L3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对话气泡: 矩形 3"/>
          <p:cNvSpPr/>
          <p:nvPr/>
        </p:nvSpPr>
        <p:spPr>
          <a:xfrm>
            <a:off x="1979712" y="1076590"/>
            <a:ext cx="7180418" cy="2496426"/>
          </a:xfrm>
          <a:prstGeom prst="wedgeRectCallout">
            <a:avLst>
              <a:gd name="adj1" fmla="val -42397"/>
              <a:gd name="adj2" fmla="val 9352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程序运行结果如下：</a:t>
            </a:r>
            <a:endParaRPr lang="en-US" altLang="zh-CN" sz="2400" dirty="0"/>
          </a:p>
          <a:p>
            <a:r>
              <a:rPr lang="zh-CN" altLang="zh-CN" sz="1400" dirty="0"/>
              <a:t>姓名</a:t>
            </a:r>
            <a:r>
              <a:rPr lang="en-US" altLang="zh-CN" sz="1400" dirty="0"/>
              <a:t>	</a:t>
            </a:r>
            <a:r>
              <a:rPr lang="zh-CN" altLang="zh-CN" sz="1400" dirty="0"/>
              <a:t>汉语</a:t>
            </a:r>
            <a:r>
              <a:rPr lang="en-US" altLang="zh-CN" sz="1400" dirty="0"/>
              <a:t>	</a:t>
            </a:r>
            <a:r>
              <a:rPr lang="zh-CN" altLang="zh-CN" sz="1400" dirty="0"/>
              <a:t>数学</a:t>
            </a:r>
            <a:r>
              <a:rPr lang="en-US" altLang="zh-CN" sz="1400" dirty="0"/>
              <a:t>	</a:t>
            </a:r>
            <a:r>
              <a:rPr lang="zh-CN" altLang="zh-CN" sz="1400" dirty="0"/>
              <a:t>英语</a:t>
            </a:r>
            <a:r>
              <a:rPr lang="en-US" altLang="zh-CN" sz="1400" dirty="0"/>
              <a:t>	</a:t>
            </a:r>
            <a:r>
              <a:rPr lang="zh-CN" altLang="zh-CN" sz="1400" dirty="0"/>
              <a:t>总分</a:t>
            </a:r>
            <a:r>
              <a:rPr lang="en-US" altLang="zh-CN" sz="1400" dirty="0"/>
              <a:t>	</a:t>
            </a:r>
            <a:r>
              <a:rPr lang="zh-CN" altLang="zh-CN" sz="1400" dirty="0"/>
              <a:t>平均分</a:t>
            </a:r>
          </a:p>
          <a:p>
            <a:r>
              <a:rPr lang="zh-CN" altLang="zh-CN" sz="1400" dirty="0"/>
              <a:t>刘科学</a:t>
            </a:r>
            <a:r>
              <a:rPr lang="en-US" altLang="zh-CN" sz="1400" dirty="0"/>
              <a:t>	76	89	78	243	81</a:t>
            </a:r>
            <a:endParaRPr lang="zh-CN" altLang="zh-CN" sz="1400" dirty="0"/>
          </a:p>
          <a:p>
            <a:r>
              <a:rPr lang="en-US" altLang="zh-CN" sz="1400" dirty="0"/>
              <a:t>-----------------------------------------------------</a:t>
            </a:r>
            <a:endParaRPr lang="zh-CN" altLang="zh-CN" sz="1400" dirty="0"/>
          </a:p>
          <a:p>
            <a:r>
              <a:rPr lang="zh-CN" altLang="zh-CN" sz="1400" dirty="0"/>
              <a:t>姓名</a:t>
            </a:r>
            <a:r>
              <a:rPr lang="en-US" altLang="zh-CN" sz="1400" dirty="0"/>
              <a:t>	</a:t>
            </a:r>
            <a:r>
              <a:rPr lang="zh-CN" altLang="zh-CN" sz="1400" dirty="0"/>
              <a:t>汉语</a:t>
            </a:r>
            <a:r>
              <a:rPr lang="en-US" altLang="zh-CN" sz="1400" dirty="0"/>
              <a:t>	</a:t>
            </a:r>
            <a:r>
              <a:rPr lang="zh-CN" altLang="zh-CN" sz="1400" dirty="0"/>
              <a:t>数学</a:t>
            </a:r>
            <a:r>
              <a:rPr lang="en-US" altLang="zh-CN" sz="1400" dirty="0"/>
              <a:t>	</a:t>
            </a:r>
            <a:r>
              <a:rPr lang="zh-CN" altLang="zh-CN" sz="1400" dirty="0"/>
              <a:t>英语</a:t>
            </a:r>
            <a:r>
              <a:rPr lang="en-US" altLang="zh-CN" sz="1400" dirty="0"/>
              <a:t>	</a:t>
            </a:r>
            <a:r>
              <a:rPr lang="zh-CN" altLang="zh-CN" sz="1400" dirty="0"/>
              <a:t>会计学</a:t>
            </a:r>
            <a:r>
              <a:rPr lang="en-US" altLang="zh-CN" sz="1400" dirty="0"/>
              <a:t>	</a:t>
            </a:r>
            <a:r>
              <a:rPr lang="zh-CN" altLang="zh-CN" sz="1400" dirty="0"/>
              <a:t>经济学</a:t>
            </a:r>
            <a:r>
              <a:rPr lang="en-US" altLang="zh-CN" sz="1400" dirty="0"/>
              <a:t>	</a:t>
            </a:r>
            <a:r>
              <a:rPr lang="zh-CN" altLang="zh-CN" sz="1400" dirty="0"/>
              <a:t>总分</a:t>
            </a:r>
            <a:r>
              <a:rPr lang="en-US" altLang="zh-CN" sz="1400" dirty="0"/>
              <a:t>	</a:t>
            </a:r>
            <a:r>
              <a:rPr lang="zh-CN" altLang="zh-CN" sz="1400" dirty="0"/>
              <a:t>平均分</a:t>
            </a:r>
          </a:p>
          <a:p>
            <a:r>
              <a:rPr lang="zh-CN" altLang="zh-CN" sz="1400" dirty="0"/>
              <a:t>张三星</a:t>
            </a:r>
            <a:r>
              <a:rPr lang="en-US" altLang="zh-CN" sz="1400" dirty="0"/>
              <a:t>	78	97	98	67	87		427	85</a:t>
            </a:r>
            <a:endParaRPr lang="zh-CN" altLang="zh-CN" sz="1400" dirty="0"/>
          </a:p>
          <a:p>
            <a:r>
              <a:rPr lang="en-US" altLang="zh-CN" sz="1400" dirty="0"/>
              <a:t>-----------------------------------------------------</a:t>
            </a:r>
            <a:endParaRPr lang="zh-CN" altLang="zh-CN" sz="1400" dirty="0"/>
          </a:p>
          <a:p>
            <a:r>
              <a:rPr lang="zh-CN" altLang="zh-CN" sz="1400" dirty="0"/>
              <a:t>姓名</a:t>
            </a:r>
            <a:r>
              <a:rPr lang="en-US" altLang="zh-CN" sz="1400" dirty="0"/>
              <a:t>	</a:t>
            </a:r>
            <a:r>
              <a:rPr lang="zh-CN" altLang="zh-CN" sz="1400" dirty="0"/>
              <a:t>汉语</a:t>
            </a:r>
            <a:r>
              <a:rPr lang="en-US" altLang="zh-CN" sz="1400" dirty="0"/>
              <a:t>	</a:t>
            </a:r>
            <a:r>
              <a:rPr lang="zh-CN" altLang="zh-CN" sz="1400" dirty="0"/>
              <a:t>数学</a:t>
            </a:r>
            <a:r>
              <a:rPr lang="en-US" altLang="zh-CN" sz="1400" dirty="0"/>
              <a:t>	</a:t>
            </a:r>
            <a:r>
              <a:rPr lang="zh-CN" altLang="zh-CN" sz="1400" dirty="0"/>
              <a:t>英语</a:t>
            </a:r>
            <a:r>
              <a:rPr lang="en-US" altLang="zh-CN" sz="1400" dirty="0"/>
              <a:t>	</a:t>
            </a:r>
            <a:r>
              <a:rPr lang="zh-CN" altLang="zh-CN" sz="1400" dirty="0"/>
              <a:t>化学</a:t>
            </a:r>
            <a:r>
              <a:rPr lang="en-US" altLang="zh-CN" sz="1400" dirty="0"/>
              <a:t>	</a:t>
            </a:r>
            <a:r>
              <a:rPr lang="zh-CN" altLang="zh-CN" sz="1400" dirty="0"/>
              <a:t>化学分析</a:t>
            </a:r>
            <a:r>
              <a:rPr lang="en-US" altLang="zh-CN" sz="1400" dirty="0"/>
              <a:t>	</a:t>
            </a:r>
            <a:r>
              <a:rPr lang="zh-CN" altLang="zh-CN" sz="1400" dirty="0"/>
              <a:t>总分</a:t>
            </a:r>
            <a:r>
              <a:rPr lang="en-US" altLang="zh-CN" sz="1400" dirty="0"/>
              <a:t>	</a:t>
            </a:r>
            <a:r>
              <a:rPr lang="zh-CN" altLang="zh-CN" sz="1400" dirty="0"/>
              <a:t>平均分</a:t>
            </a:r>
          </a:p>
          <a:p>
            <a:r>
              <a:rPr lang="zh-CN" altLang="zh-CN" sz="1400" dirty="0"/>
              <a:t>光红顺</a:t>
            </a:r>
            <a:r>
              <a:rPr lang="en-US" altLang="zh-CN" sz="1400" dirty="0"/>
              <a:t>	76	34	89	56	78	333	66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803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WordArt 2"/>
          <p:cNvSpPr>
            <a:spLocks noChangeArrowheads="1" noChangeShapeType="1" noTextEdit="1"/>
          </p:cNvSpPr>
          <p:nvPr/>
        </p:nvSpPr>
        <p:spPr bwMode="auto">
          <a:xfrm>
            <a:off x="971550" y="549275"/>
            <a:ext cx="4752975" cy="34559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9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Blackadder ITC" panose="04020505051007020D02" pitchFamily="82" charset="0"/>
              </a:rPr>
              <a:t>The End</a:t>
            </a:r>
            <a:endParaRPr lang="zh-CN" altLang="en-US" sz="9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Blackadder ITC" panose="04020505051007020D02" pitchFamily="82" charset="0"/>
            </a:endParaRPr>
          </a:p>
        </p:txBody>
      </p:sp>
      <p:sp>
        <p:nvSpPr>
          <p:cNvPr id="55299" name="WordArt 3"/>
          <p:cNvSpPr>
            <a:spLocks noChangeArrowheads="1" noChangeShapeType="1" noTextEdit="1"/>
          </p:cNvSpPr>
          <p:nvPr/>
        </p:nvSpPr>
        <p:spPr bwMode="auto">
          <a:xfrm>
            <a:off x="3492500" y="3573463"/>
            <a:ext cx="4679950" cy="151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谢谢大家！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62321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zh-CN" b="1" dirty="0">
                <a:solidFill>
                  <a:srgbClr val="0000CC"/>
                </a:solidFill>
              </a:rPr>
              <a:t>．与类相关的运算符重载方式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1）</a:t>
            </a:r>
            <a:r>
              <a:rPr lang="zh-CN" altLang="en-US" dirty="0"/>
              <a:t>编译器为类合成的默认运算符重载</a:t>
            </a:r>
            <a:endParaRPr lang="en-US" altLang="zh-CN" dirty="0"/>
          </a:p>
          <a:p>
            <a:pPr lvl="2"/>
            <a:r>
              <a:rPr lang="zh-CN" altLang="zh-CN" dirty="0"/>
              <a:t>赋值运算（</a:t>
            </a:r>
            <a:r>
              <a:rPr lang="en-US" altLang="zh-CN" dirty="0"/>
              <a:t>=</a:t>
            </a:r>
            <a:r>
              <a:rPr lang="zh-CN" altLang="zh-CN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取类对象地址的运算符（</a:t>
            </a:r>
            <a:r>
              <a:rPr lang="en-US" altLang="zh-CN" dirty="0"/>
              <a:t>&amp;</a:t>
            </a:r>
            <a:r>
              <a:rPr lang="zh-CN" altLang="zh-CN" dirty="0"/>
              <a:t>），</a:t>
            </a:r>
            <a:endParaRPr lang="en-US" altLang="zh-CN" dirty="0"/>
          </a:p>
          <a:p>
            <a:pPr lvl="2"/>
            <a:r>
              <a:rPr lang="zh-CN" altLang="zh-CN" dirty="0"/>
              <a:t>成员访问运算符（如“</a:t>
            </a:r>
            <a:r>
              <a:rPr lang="en-US" altLang="zh-CN" dirty="0"/>
              <a:t>.</a:t>
            </a:r>
            <a:r>
              <a:rPr lang="zh-CN" altLang="zh-CN" dirty="0"/>
              <a:t>”和“</a:t>
            </a:r>
            <a:r>
              <a:rPr lang="en-US" altLang="zh-CN" dirty="0"/>
              <a:t>-&gt;</a:t>
            </a:r>
            <a:r>
              <a:rPr lang="zh-CN" altLang="zh-CN" dirty="0"/>
              <a:t>”）。</a:t>
            </a:r>
            <a:endParaRPr lang="en-US" altLang="zh-CN" dirty="0"/>
          </a:p>
          <a:p>
            <a:pPr lvl="1"/>
            <a:r>
              <a:rPr lang="zh-CN" altLang="zh-CN" dirty="0"/>
              <a:t>这些运算符不需要重载就可以使用</a:t>
            </a:r>
            <a:r>
              <a:rPr lang="zh-CN" altLang="en-US" dirty="0"/>
              <a:t>，而</a:t>
            </a:r>
            <a:r>
              <a:rPr lang="zh-CN" altLang="en-US" b="1" dirty="0">
                <a:solidFill>
                  <a:srgbClr val="FF0000"/>
                </a:solidFill>
              </a:rPr>
              <a:t>其它运算符则其有重载了才能够应用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2）</a:t>
            </a:r>
            <a:r>
              <a:rPr lang="zh-CN" altLang="en-US" dirty="0"/>
              <a:t>类运算符重载方式</a:t>
            </a:r>
            <a:endParaRPr lang="en-US" altLang="zh-CN" dirty="0"/>
          </a:p>
          <a:p>
            <a:pPr lvl="2"/>
            <a:r>
              <a:rPr lang="zh-CN" altLang="zh-CN" dirty="0"/>
              <a:t>重载为类的非静态成员函数</a:t>
            </a:r>
            <a:endParaRPr lang="en-US" altLang="zh-CN" dirty="0"/>
          </a:p>
          <a:p>
            <a:pPr lvl="2"/>
            <a:r>
              <a:rPr lang="zh-CN" altLang="zh-CN" dirty="0"/>
              <a:t>重载为类的友元函数</a:t>
            </a:r>
            <a:endParaRPr lang="en-US" altLang="zh-CN" dirty="0"/>
          </a:p>
          <a:p>
            <a:pPr lvl="2"/>
            <a:r>
              <a:rPr lang="zh-CN" altLang="zh-CN" dirty="0"/>
              <a:t>重载为普通函数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39806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zh-CN" sz="2800" dirty="0">
                <a:solidFill>
                  <a:srgbClr val="FF0000"/>
                </a:solidFill>
              </a:rPr>
              <a:t>非静态成员函数的重载运算符</a:t>
            </a:r>
          </a:p>
          <a:p>
            <a:pPr marL="685800" lvl="1"/>
            <a:r>
              <a:rPr lang="zh-CN" altLang="en-US" sz="2000" dirty="0"/>
              <a:t>运算符重载为类成员函数时，其第</a:t>
            </a:r>
            <a:r>
              <a:rPr lang="en-US" altLang="zh-CN" sz="2000" dirty="0"/>
              <a:t>1</a:t>
            </a:r>
            <a:r>
              <a:rPr lang="zh-CN" altLang="en-US" sz="2000" dirty="0"/>
              <a:t>个参数是由编译器通过</a:t>
            </a:r>
            <a:r>
              <a:rPr lang="en-US" altLang="zh-CN" sz="2000" dirty="0"/>
              <a:t>this</a:t>
            </a:r>
            <a:r>
              <a:rPr lang="zh-CN" altLang="en-US" sz="2000" dirty="0"/>
              <a:t>指针隐式传递，因此</a:t>
            </a:r>
            <a:r>
              <a:rPr lang="zh-CN" altLang="zh-CN" sz="2000" dirty="0"/>
              <a:t>其参数个数要比该运算符实际的参数个数少一个。</a:t>
            </a:r>
            <a:r>
              <a:rPr lang="zh-CN" altLang="en-US" sz="2000" dirty="0"/>
              <a:t>例如</a:t>
            </a:r>
            <a:endParaRPr lang="en-US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class Complex{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	   double </a:t>
            </a:r>
            <a:r>
              <a:rPr lang="en-US" altLang="zh-CN" sz="2000" dirty="0" err="1"/>
              <a:t>real,image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   public: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0000CC"/>
                </a:solidFill>
              </a:rPr>
              <a:t>   Complex operator+(Complex x){</a:t>
            </a:r>
            <a:r>
              <a:rPr lang="zh-CN" altLang="zh-CN" sz="2000" b="1" dirty="0">
                <a:solidFill>
                  <a:srgbClr val="0000CC"/>
                </a:solidFill>
              </a:rPr>
              <a:t>……</a:t>
            </a:r>
            <a:r>
              <a:rPr lang="en-US" altLang="zh-CN" sz="2000" b="1" dirty="0">
                <a:solidFill>
                  <a:srgbClr val="0000CC"/>
                </a:solidFill>
              </a:rPr>
              <a:t>}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/>
              <a:t>       </a:t>
            </a:r>
            <a:r>
              <a:rPr lang="zh-CN" altLang="zh-CN" sz="2000" dirty="0"/>
              <a:t>……</a:t>
            </a:r>
          </a:p>
          <a:p>
            <a:pPr marL="400050" lvl="1" indent="0">
              <a:buNone/>
            </a:pPr>
            <a:r>
              <a:rPr lang="en-US" altLang="zh-CN" sz="2000" dirty="0"/>
              <a:t>      };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Complex </a:t>
            </a:r>
            <a:r>
              <a:rPr lang="en-US" altLang="zh-CN" sz="2000" dirty="0" err="1"/>
              <a:t>a,b,c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a=</a:t>
            </a:r>
            <a:r>
              <a:rPr lang="en-US" altLang="zh-CN" sz="2000" dirty="0" err="1"/>
              <a:t>b+c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b+c</a:t>
            </a:r>
            <a:r>
              <a:rPr lang="zh-CN" altLang="en-US" sz="2000" dirty="0"/>
              <a:t>调用了重载运算符</a:t>
            </a:r>
            <a:r>
              <a:rPr lang="en-US" altLang="zh-CN" sz="2000" dirty="0"/>
              <a:t>+，</a:t>
            </a:r>
            <a:r>
              <a:rPr lang="zh-CN" altLang="en-US" sz="2000" dirty="0"/>
              <a:t>参数</a:t>
            </a:r>
            <a:r>
              <a:rPr lang="en-US" altLang="zh-CN" sz="2000" dirty="0"/>
              <a:t>b</a:t>
            </a:r>
            <a:r>
              <a:rPr lang="zh-CN" altLang="en-US" sz="2000" dirty="0"/>
              <a:t>传递给了隐式参数，而</a:t>
            </a:r>
            <a:r>
              <a:rPr lang="en-US" altLang="zh-CN" sz="2000" dirty="0"/>
              <a:t>+</a:t>
            </a:r>
            <a:r>
              <a:rPr lang="zh-CN" altLang="en-US" sz="2000" dirty="0"/>
              <a:t>运算符函数是隐式参数的成员函数，语句</a:t>
            </a:r>
            <a:r>
              <a:rPr lang="en-US" altLang="zh-CN" sz="2000" dirty="0"/>
              <a:t>“a=</a:t>
            </a:r>
            <a:r>
              <a:rPr lang="en-US" altLang="zh-CN" sz="2000" dirty="0" err="1"/>
              <a:t>b+c</a:t>
            </a:r>
            <a:r>
              <a:rPr lang="zh-CN" altLang="en-US" sz="2000" dirty="0"/>
              <a:t>；</a:t>
            </a:r>
            <a:r>
              <a:rPr lang="en-US" altLang="zh-CN" sz="2000" dirty="0"/>
              <a:t>”</a:t>
            </a:r>
            <a:r>
              <a:rPr lang="zh-CN" altLang="en-US" sz="2000" dirty="0"/>
              <a:t>与</a:t>
            </a:r>
            <a:r>
              <a:rPr lang="en-US" altLang="zh-CN" sz="2000" dirty="0"/>
              <a:t>“a=</a:t>
            </a:r>
            <a:r>
              <a:rPr lang="en-US" altLang="zh-CN" sz="2000" dirty="0" err="1"/>
              <a:t>b.operator</a:t>
            </a:r>
            <a:r>
              <a:rPr lang="en-US" altLang="zh-CN" sz="2000" dirty="0"/>
              <a:t>+(c);”</a:t>
            </a:r>
            <a:r>
              <a:rPr lang="zh-CN" altLang="en-US" sz="2000" dirty="0"/>
              <a:t>等价</a:t>
            </a:r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</a:p>
        </p:txBody>
      </p:sp>
    </p:spTree>
    <p:extLst>
      <p:ext uri="{BB962C8B-B14F-4D97-AF65-F5344CB8AC3E}">
        <p14:creationId xmlns:p14="http://schemas.microsoft.com/office/powerpoint/2010/main" val="6508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4409</Words>
  <Application>Microsoft Office PowerPoint</Application>
  <PresentationFormat>全屏显示(4:3)</PresentationFormat>
  <Paragraphs>1012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方正舒体</vt:lpstr>
      <vt:lpstr>宋体</vt:lpstr>
      <vt:lpstr>Arial</vt:lpstr>
      <vt:lpstr>Blackadder ITC</vt:lpstr>
      <vt:lpstr>Symbol</vt:lpstr>
      <vt:lpstr>Tahoma</vt:lpstr>
      <vt:lpstr>Times New Roman</vt:lpstr>
      <vt:lpstr>Wingdings</vt:lpstr>
      <vt:lpstr>默认设计模板</vt:lpstr>
      <vt:lpstr>第6章  运算符重载</vt:lpstr>
      <vt:lpstr>6.1 运算符重载基础</vt:lpstr>
      <vt:lpstr>6.1 运算符重载基础</vt:lpstr>
      <vt:lpstr>PowerPoint 演示文稿</vt:lpstr>
      <vt:lpstr>PowerPoint 演示文稿</vt:lpstr>
      <vt:lpstr>6.1 运算符重载基础</vt:lpstr>
      <vt:lpstr>6.1 运算符重载基础</vt:lpstr>
      <vt:lpstr>6.1 运算符重载基础</vt:lpstr>
      <vt:lpstr>6.1 运算符重载基础</vt:lpstr>
      <vt:lpstr>6.1 运算符重载基础</vt:lpstr>
      <vt:lpstr>6.1 运算符重载基础</vt:lpstr>
      <vt:lpstr>6.2  重载二元运算符</vt:lpstr>
      <vt:lpstr>6.2.1  类与二元运算符重载</vt:lpstr>
      <vt:lpstr>6.2.1  类与二元运算符重载</vt:lpstr>
      <vt:lpstr>6.2.1  类与二元运算符重载</vt:lpstr>
      <vt:lpstr>6.2.1  类与二元运算符重载</vt:lpstr>
      <vt:lpstr>PowerPoint 演示文稿</vt:lpstr>
      <vt:lpstr>6.2.1  类与二元运算符重载</vt:lpstr>
      <vt:lpstr>6.2.1  类与二元运算符重载</vt:lpstr>
      <vt:lpstr>6.2.1  类与二元运算符重载</vt:lpstr>
      <vt:lpstr>6.2.1  类与二元运算符重载</vt:lpstr>
      <vt:lpstr>6.2.2  非类成员方式重载二元运算符的特殊用途</vt:lpstr>
      <vt:lpstr>6.2.2  非类成员方式重载二元运算符的特殊用途</vt:lpstr>
      <vt:lpstr>PowerPoint 演示文稿</vt:lpstr>
      <vt:lpstr>6.2.2  非类成员方式重载二元运算符的特殊用途</vt:lpstr>
      <vt:lpstr>PowerPoint 演示文稿</vt:lpstr>
      <vt:lpstr>6.3  重载一元运算符 </vt:lpstr>
      <vt:lpstr>6.3.1  作为成员函数重载</vt:lpstr>
      <vt:lpstr>6.3.1  作为成员函数重载</vt:lpstr>
      <vt:lpstr>PowerPoint 演示文稿</vt:lpstr>
      <vt:lpstr>6.3.2  作为友元函数重载</vt:lpstr>
      <vt:lpstr>6.3.2  作为友元函数重载</vt:lpstr>
      <vt:lpstr>PowerPoint 演示文稿</vt:lpstr>
      <vt:lpstr>重载++运算符的错误例子 </vt:lpstr>
      <vt:lpstr>6.4  特殊运算符重载</vt:lpstr>
      <vt:lpstr>6.4.1  运算符++和--的重载</vt:lpstr>
      <vt:lpstr>6.4.1  运算符++和--的重载</vt:lpstr>
      <vt:lpstr>6.4.1  运算符++和--的重载</vt:lpstr>
      <vt:lpstr>PowerPoint 演示文稿</vt:lpstr>
      <vt:lpstr>PowerPoint 演示文稿</vt:lpstr>
      <vt:lpstr>6.4.1  运算符++和--的重载</vt:lpstr>
      <vt:lpstr>6.4.2  下标[]和赋值运算符=</vt:lpstr>
      <vt:lpstr>6.4.2  下标[]和赋值运算符=</vt:lpstr>
      <vt:lpstr>6.4.2  下标[]和赋值运算符=</vt:lpstr>
      <vt:lpstr>6.4.2  下标[]和赋值运算符=</vt:lpstr>
      <vt:lpstr>6.4.2  下标[]和赋值运算符=</vt:lpstr>
      <vt:lpstr>6.4.3  类型转换运算符</vt:lpstr>
      <vt:lpstr>6.4.3  类型转换运算符</vt:lpstr>
      <vt:lpstr>6.4.3  类型转换运算符</vt:lpstr>
      <vt:lpstr>PowerPoint 演示文稿</vt:lpstr>
      <vt:lpstr>6.4.3  类型转换运算符</vt:lpstr>
      <vt:lpstr>PowerPoint 演示文稿</vt:lpstr>
      <vt:lpstr>6.4.3  类型转换运算符</vt:lpstr>
      <vt:lpstr>6.4.3  类型转换运算符</vt:lpstr>
      <vt:lpstr>6.4.3  类型转换运算符</vt:lpstr>
      <vt:lpstr>6.4.4 函数调用运算符重载</vt:lpstr>
      <vt:lpstr>6.4.4 函数调用运算符重载</vt:lpstr>
      <vt:lpstr>PowerPoint 演示文稿</vt:lpstr>
      <vt:lpstr>6.5  输入/输出运算符重载</vt:lpstr>
      <vt:lpstr>6.5.2  重载输入运算符&gt;&gt;</vt:lpstr>
      <vt:lpstr>6.5.3  &gt;&gt;和&lt;&lt;重载的应用</vt:lpstr>
      <vt:lpstr>6.5.3  &gt;&gt;和&lt;&lt;重载的应用</vt:lpstr>
      <vt:lpstr>6.5.3  &gt;&gt;和&lt;&lt;重载的应用</vt:lpstr>
      <vt:lpstr>6.6  编程实例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程序运行结果</vt:lpstr>
      <vt:lpstr>6.6  编程实例</vt:lpstr>
      <vt:lpstr>6.6  编程实例</vt:lpstr>
      <vt:lpstr>（2）重载Account类的输出运算符operator&lt;&lt;</vt:lpstr>
      <vt:lpstr>（3）重载Chemistry类的输出运算符：operator&lt;&lt;</vt:lpstr>
      <vt:lpstr>（4）验证重载结果</vt:lpstr>
      <vt:lpstr>PowerPoint 演示文稿</vt:lpstr>
    </vt:vector>
  </TitlesOfParts>
  <Company>cq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Think</cp:lastModifiedBy>
  <cp:revision>379</cp:revision>
  <dcterms:created xsi:type="dcterms:W3CDTF">2009-10-08T06:48:42Z</dcterms:created>
  <dcterms:modified xsi:type="dcterms:W3CDTF">2017-10-06T09:42:03Z</dcterms:modified>
</cp:coreProperties>
</file>