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39" r:id="rId2"/>
  </p:sldMasterIdLst>
  <p:notesMasterIdLst>
    <p:notesMasterId r:id="rId52"/>
  </p:notesMasterIdLst>
  <p:handoutMasterIdLst>
    <p:handoutMasterId r:id="rId53"/>
  </p:handoutMasterIdLst>
  <p:sldIdLst>
    <p:sldId id="1381" r:id="rId3"/>
    <p:sldId id="516" r:id="rId4"/>
    <p:sldId id="570" r:id="rId5"/>
    <p:sldId id="1214" r:id="rId6"/>
    <p:sldId id="572" r:id="rId7"/>
    <p:sldId id="1213" r:id="rId8"/>
    <p:sldId id="1061" r:id="rId9"/>
    <p:sldId id="1062" r:id="rId10"/>
    <p:sldId id="1219" r:id="rId11"/>
    <p:sldId id="1302" r:id="rId12"/>
    <p:sldId id="574" r:id="rId13"/>
    <p:sldId id="1063" r:id="rId14"/>
    <p:sldId id="1303" r:id="rId15"/>
    <p:sldId id="1304" r:id="rId16"/>
    <p:sldId id="1305" r:id="rId17"/>
    <p:sldId id="1307" r:id="rId18"/>
    <p:sldId id="1308" r:id="rId19"/>
    <p:sldId id="1309" r:id="rId20"/>
    <p:sldId id="1310" r:id="rId21"/>
    <p:sldId id="1311" r:id="rId22"/>
    <p:sldId id="1344" r:id="rId23"/>
    <p:sldId id="1379" r:id="rId24"/>
    <p:sldId id="1380" r:id="rId25"/>
    <p:sldId id="1386" r:id="rId26"/>
    <p:sldId id="1387" r:id="rId27"/>
    <p:sldId id="1326" r:id="rId28"/>
    <p:sldId id="1327" r:id="rId29"/>
    <p:sldId id="1328" r:id="rId30"/>
    <p:sldId id="1329" r:id="rId31"/>
    <p:sldId id="1330" r:id="rId32"/>
    <p:sldId id="1388" r:id="rId33"/>
    <p:sldId id="1331" r:id="rId34"/>
    <p:sldId id="1334" r:id="rId35"/>
    <p:sldId id="1389" r:id="rId36"/>
    <p:sldId id="1335" r:id="rId37"/>
    <p:sldId id="1336" r:id="rId38"/>
    <p:sldId id="1337" r:id="rId39"/>
    <p:sldId id="1338" r:id="rId40"/>
    <p:sldId id="1390" r:id="rId41"/>
    <p:sldId id="1391" r:id="rId42"/>
    <p:sldId id="1392" r:id="rId43"/>
    <p:sldId id="1393" r:id="rId44"/>
    <p:sldId id="1394" r:id="rId45"/>
    <p:sldId id="1395" r:id="rId46"/>
    <p:sldId id="1396" r:id="rId47"/>
    <p:sldId id="1397" r:id="rId48"/>
    <p:sldId id="1398" r:id="rId49"/>
    <p:sldId id="1399" r:id="rId50"/>
    <p:sldId id="1400" r:id="rId51"/>
  </p:sldIdLst>
  <p:sldSz cx="9144000" cy="6858000" type="screen4x3"/>
  <p:notesSz cx="7099300" cy="10234613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800" b="0" i="0" u="none" kern="1200" baseline="0">
        <a:solidFill>
          <a:schemeClr val="hlink"/>
        </a:solidFill>
        <a:latin typeface="Tahoma" panose="020B0604030504040204" pitchFamily="34" charset="0"/>
        <a:ea typeface="楷体_GB2312" pitchFamily="49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800" b="0" i="0" u="none" kern="1200" baseline="0">
        <a:solidFill>
          <a:schemeClr val="hlink"/>
        </a:solidFill>
        <a:latin typeface="Tahoma" panose="020B0604030504040204" pitchFamily="34" charset="0"/>
        <a:ea typeface="楷体_GB2312" pitchFamily="49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800" b="0" i="0" u="none" kern="1200" baseline="0">
        <a:solidFill>
          <a:schemeClr val="hlink"/>
        </a:solidFill>
        <a:latin typeface="Tahoma" panose="020B0604030504040204" pitchFamily="34" charset="0"/>
        <a:ea typeface="楷体_GB2312" pitchFamily="49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800" b="0" i="0" u="none" kern="1200" baseline="0">
        <a:solidFill>
          <a:schemeClr val="hlink"/>
        </a:solidFill>
        <a:latin typeface="Tahoma" panose="020B0604030504040204" pitchFamily="34" charset="0"/>
        <a:ea typeface="楷体_GB2312" pitchFamily="49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800" b="0" i="0" u="none" kern="1200" baseline="0">
        <a:solidFill>
          <a:schemeClr val="hlink"/>
        </a:solidFill>
        <a:latin typeface="Tahoma" panose="020B0604030504040204" pitchFamily="34" charset="0"/>
        <a:ea typeface="楷体_GB2312" pitchFamily="49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800" b="0" i="0" u="none" kern="1200" baseline="0">
        <a:solidFill>
          <a:schemeClr val="hlink"/>
        </a:solidFill>
        <a:latin typeface="Tahoma" panose="020B0604030504040204" pitchFamily="34" charset="0"/>
        <a:ea typeface="楷体_GB2312" pitchFamily="49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800" b="0" i="0" u="none" kern="1200" baseline="0">
        <a:solidFill>
          <a:schemeClr val="hlink"/>
        </a:solidFill>
        <a:latin typeface="Tahoma" panose="020B0604030504040204" pitchFamily="34" charset="0"/>
        <a:ea typeface="楷体_GB2312" pitchFamily="49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800" b="0" i="0" u="none" kern="1200" baseline="0">
        <a:solidFill>
          <a:schemeClr val="hlink"/>
        </a:solidFill>
        <a:latin typeface="Tahoma" panose="020B0604030504040204" pitchFamily="34" charset="0"/>
        <a:ea typeface="楷体_GB2312" pitchFamily="49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800" b="0" i="0" u="none" kern="1200" baseline="0">
        <a:solidFill>
          <a:schemeClr val="hlink"/>
        </a:solidFill>
        <a:latin typeface="Tahoma" panose="020B0604030504040204" pitchFamily="34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0033"/>
    <a:srgbClr val="FF33CC"/>
    <a:srgbClr val="FF3300"/>
    <a:srgbClr val="CC6600"/>
    <a:srgbClr val="EABD00"/>
    <a:srgbClr val="FFCC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86"/>
    <p:restoredTop sz="86745" autoAdjust="0"/>
  </p:normalViewPr>
  <p:slideViewPr>
    <p:cSldViewPr showGuides="1">
      <p:cViewPr varScale="1">
        <p:scale>
          <a:sx n="61" d="100"/>
          <a:sy n="61" d="100"/>
        </p:scale>
        <p:origin x="1532" y="44"/>
      </p:cViewPr>
      <p:guideLst>
        <p:guide orient="horz" pos="2160"/>
        <p:guide pos="28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110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307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/>
          <a:lstStyle/>
          <a:p>
            <a:pPr lvl="0" defTabSz="990600" eaLnBrk="1" fontAlgn="base" hangingPunct="1"/>
            <a:endParaRPr lang="zh-CN" altLang="en-US" sz="1300" strike="noStrike" noProof="1">
              <a:effectLst/>
            </a:endParaRPr>
          </a:p>
        </p:txBody>
      </p:sp>
      <p:sp>
        <p:nvSpPr>
          <p:cNvPr id="3075" name="日期占位符 3074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/>
          <a:lstStyle/>
          <a:p>
            <a:pPr lvl="0" algn="r" defTabSz="990600" eaLnBrk="1" fontAlgn="base" hangingPunct="1"/>
            <a:endParaRPr lang="zh-CN" altLang="en-US" sz="1300" strike="noStrike" noProof="1">
              <a:effectLst/>
            </a:endParaRPr>
          </a:p>
        </p:txBody>
      </p:sp>
      <p:sp>
        <p:nvSpPr>
          <p:cNvPr id="3076" name="页脚占位符 3075"/>
          <p:cNvSpPr>
            <a:spLocks noGrp="1"/>
          </p:cNvSpPr>
          <p:nvPr>
            <p:ph type="ftr" sz="quarter" idx="2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defTabSz="990600" eaLnBrk="1" fontAlgn="base" hangingPunct="1"/>
            <a:endParaRPr lang="zh-CN" altLang="en-US" sz="1300" strike="noStrike" noProof="1">
              <a:effectLst/>
            </a:endParaRPr>
          </a:p>
        </p:txBody>
      </p:sp>
      <p:sp>
        <p:nvSpPr>
          <p:cNvPr id="3077" name="灯片编号占位符 3076"/>
          <p:cNvSpPr>
            <a:spLocks noGrp="1"/>
          </p:cNvSpPr>
          <p:nvPr>
            <p:ph type="sldNum" sz="quarter" idx="3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algn="r" defTabSz="990600" eaLnBrk="1" fontAlgn="base" hangingPunct="1"/>
            <a:fld id="{9A0DB2DC-4C9A-4742-B13C-FB6460FD3503}" type="slidenum">
              <a:rPr lang="zh-CN" altLang="en-US" sz="1300" strike="noStrike" noProof="1" dirty="0">
                <a:effectLst/>
                <a:latin typeface="Tahoma" panose="020B0604030504040204" pitchFamily="34" charset="0"/>
                <a:ea typeface="楷体_GB2312" pitchFamily="49" charset="-122"/>
                <a:cs typeface="+mn-cs"/>
              </a:rPr>
              <a:t>‹#›</a:t>
            </a:fld>
            <a:endParaRPr lang="zh-CN" altLang="en-US" sz="1300" strike="noStrike" noProof="1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2573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2049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/>
          <a:lstStyle/>
          <a:p>
            <a:pPr lvl="0" defTabSz="990600" eaLnBrk="1" fontAlgn="base" hangingPunct="1"/>
            <a:endParaRPr lang="zh-CN" altLang="en-US" sz="1300" strike="noStrike" noProof="1"/>
          </a:p>
        </p:txBody>
      </p:sp>
      <p:sp>
        <p:nvSpPr>
          <p:cNvPr id="2051" name="日期占位符 2050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/>
          <a:lstStyle/>
          <a:p>
            <a:pPr lvl="0" algn="r" defTabSz="990600" eaLnBrk="1" fontAlgn="base" hangingPunct="1"/>
            <a:endParaRPr lang="zh-CN" altLang="en-US" sz="1300" strike="noStrike" noProof="1"/>
          </a:p>
        </p:txBody>
      </p:sp>
      <p:sp>
        <p:nvSpPr>
          <p:cNvPr id="20484" name="幻灯片图像占位符 2051"/>
          <p:cNvSpPr>
            <a:spLocks noGrp="1" noRot="1" noChangeAspect="1"/>
          </p:cNvSpPr>
          <p:nvPr>
            <p:ph type="sldImg"/>
          </p:nvPr>
        </p:nvSpPr>
        <p:spPr>
          <a:xfrm>
            <a:off x="990600" y="768350"/>
            <a:ext cx="5118100" cy="383698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485" name="文本占位符 2052"/>
          <p:cNvSpPr>
            <a:spLocks noGrp="1"/>
          </p:cNvSpPr>
          <p:nvPr>
            <p:ph type="body" sz="quarter"/>
          </p:nvPr>
        </p:nvSpPr>
        <p:spPr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t"/>
          <a:lstStyle/>
          <a:p>
            <a:pPr lvl="0" indent="0"/>
            <a:r>
              <a:rPr lang="zh-CN" altLang="en-US" dirty="0"/>
              <a:t>单击以编辑母版文本样式</a:t>
            </a:r>
          </a:p>
          <a:p>
            <a:pPr lvl="1" indent="0"/>
            <a:r>
              <a:rPr lang="zh-CN" altLang="en-US" dirty="0"/>
              <a:t>第二级</a:t>
            </a:r>
          </a:p>
          <a:p>
            <a:pPr lvl="2" indent="0"/>
            <a:r>
              <a:rPr lang="zh-CN" altLang="en-US" dirty="0"/>
              <a:t>第三级</a:t>
            </a:r>
          </a:p>
          <a:p>
            <a:pPr lvl="3" indent="0"/>
            <a:r>
              <a:rPr lang="zh-CN" altLang="en-US" dirty="0"/>
              <a:t>第四级</a:t>
            </a:r>
          </a:p>
          <a:p>
            <a:pPr lvl="4" indent="0"/>
            <a:r>
              <a:rPr lang="zh-CN" altLang="en-US" dirty="0"/>
              <a:t>第五级</a:t>
            </a:r>
          </a:p>
        </p:txBody>
      </p:sp>
      <p:sp>
        <p:nvSpPr>
          <p:cNvPr id="2054" name="页脚占位符 2053"/>
          <p:cNvSpPr>
            <a:spLocks noGrp="1"/>
          </p:cNvSpPr>
          <p:nvPr>
            <p:ph type="ftr" sz="quarter" idx="4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defTabSz="990600" eaLnBrk="1" fontAlgn="base" hangingPunct="1"/>
            <a:endParaRPr lang="zh-CN" altLang="en-US" sz="1300" strike="noStrike" noProof="1"/>
          </a:p>
        </p:txBody>
      </p:sp>
      <p:sp>
        <p:nvSpPr>
          <p:cNvPr id="2055" name="灯片编号占位符 2054"/>
          <p:cNvSpPr>
            <a:spLocks noGrp="1"/>
          </p:cNvSpPr>
          <p:nvPr>
            <p:ph type="sldNum" sz="quarter" idx="5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algn="r" defTabSz="990600" eaLnBrk="1" fontAlgn="base" hangingPunct="1"/>
            <a:fld id="{9A0DB2DC-4C9A-4742-B13C-FB6460FD3503}" type="slidenum">
              <a:rPr lang="zh-CN" altLang="en-US" sz="1300" strike="noStrike" noProof="1" dirty="0">
                <a:latin typeface="Tahoma" panose="020B0604030504040204" pitchFamily="34" charset="0"/>
                <a:ea typeface="楷体_GB2312" pitchFamily="49" charset="-122"/>
                <a:cs typeface="+mn-cs"/>
              </a:rPr>
              <a:t>‹#›</a:t>
            </a:fld>
            <a:endParaRPr lang="zh-CN" altLang="en-US" sz="1300" strike="noStrike" noProof="1"/>
          </a:p>
        </p:txBody>
      </p:sp>
    </p:spTree>
    <p:extLst>
      <p:ext uri="{BB962C8B-B14F-4D97-AF65-F5344CB8AC3E}">
        <p14:creationId xmlns:p14="http://schemas.microsoft.com/office/powerpoint/2010/main" val="165823600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66048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22530" name="文本占位符 660482"/>
          <p:cNvSpPr>
            <a:spLocks noGrp="1"/>
          </p:cNvSpPr>
          <p:nvPr>
            <p:ph type="body"/>
          </p:nvPr>
        </p:nvSpPr>
        <p:spPr/>
        <p:txBody>
          <a:bodyPr lIns="99048" tIns="49524" rIns="99048" bIns="49524" anchor="t"/>
          <a:lstStyle/>
          <a:p>
            <a:pPr lvl="0" indent="0"/>
            <a:endParaRPr lang="zh-CN" altLang="zh-CN" dirty="0"/>
          </a:p>
        </p:txBody>
      </p:sp>
      <p:sp>
        <p:nvSpPr>
          <p:cNvPr id="22531" name="灯片编号占位符 1"/>
          <p:cNvSpPr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indent="0" algn="r" defTabSz="990600" eaLnBrk="0" hangingPunct="0">
              <a:spcBef>
                <a:spcPct val="0"/>
              </a:spcBef>
            </a:pPr>
            <a:fld id="{9A0DB2DC-4C9A-4742-B13C-FB6460FD3503}" type="slidenum">
              <a:rPr lang="zh-CN" altLang="en-US" sz="1300" dirty="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rPr>
              <a:t>2</a:t>
            </a:fld>
            <a:endParaRPr lang="zh-CN" altLang="en-US" sz="1300" dirty="0">
              <a:solidFill>
                <a:schemeClr val="tx1"/>
              </a:solidFill>
              <a:latin typeface="Tahoma" panose="020B0604030504040204" pitchFamily="34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7548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幻灯片图像占位符 661505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661507" name="文本占位符 661506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90600" eaLnBrk="1" hangingPunct="1"/>
            <a:fld id="{9A0DB2DC-4C9A-4742-B13C-FB6460FD3503}" type="slidenum">
              <a:rPr lang="zh-CN" altLang="en-US" sz="1300" dirty="0"/>
              <a:t>14</a:t>
            </a:fld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631291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>
            <a:solidFill>
              <a:srgbClr val="000000"/>
            </a:solidFill>
            <a:miter/>
          </a:ln>
        </p:spPr>
      </p:sp>
      <p:sp>
        <p:nvSpPr>
          <p:cNvPr id="1741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28" tIns="45714" rIns="91428" bIns="45714" anchor="t"/>
          <a:lstStyle/>
          <a:p>
            <a:pPr lvl="0"/>
            <a:endParaRPr lang="zh-CN" altLang="en-US" dirty="0"/>
          </a:p>
        </p:txBody>
      </p:sp>
      <p:sp>
        <p:nvSpPr>
          <p:cNvPr id="1741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988" y="8684773"/>
            <a:ext cx="2971431" cy="457779"/>
          </a:xfrm>
          <a:prstGeom prst="rect">
            <a:avLst/>
          </a:prstGeom>
          <a:noFill/>
          <a:ln w="9525">
            <a:noFill/>
          </a:ln>
        </p:spPr>
        <p:txBody>
          <a:bodyPr lIns="91428" tIns="45714" rIns="91428" bIns="45714" anchor="b"/>
          <a:lstStyle/>
          <a:p>
            <a:fld id="{9A0DB2DC-4C9A-4742-B13C-FB6460FD3503}" type="slidenum">
              <a:rPr lang="zh-CN" altLang="en-US" dirty="0"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56308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EA783-BBA0-4F46-8787-483DB200057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9340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TABLE demo </a:t>
            </a:r>
          </a:p>
          <a:p>
            <a:r>
              <a:rPr lang="en-US" dirty="0" smtClean="0"/>
              <a:t>(id </a:t>
            </a:r>
            <a:r>
              <a:rPr lang="en-US" dirty="0" err="1" smtClean="0"/>
              <a:t>int</a:t>
            </a:r>
            <a:r>
              <a:rPr lang="en-US" dirty="0" smtClean="0"/>
              <a:t>,</a:t>
            </a:r>
          </a:p>
          <a:p>
            <a:r>
              <a:rPr lang="en-US" dirty="0" smtClean="0"/>
              <a:t>a VARCHAR(20),</a:t>
            </a:r>
          </a:p>
          <a:p>
            <a:r>
              <a:rPr lang="en-US" dirty="0" smtClean="0"/>
              <a:t>b date,</a:t>
            </a:r>
          </a:p>
          <a:p>
            <a:r>
              <a:rPr lang="en-US" dirty="0" smtClean="0"/>
              <a:t>PRIMARY key (id))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ALTER table demo</a:t>
            </a:r>
          </a:p>
          <a:p>
            <a:r>
              <a:rPr lang="en-US" dirty="0" smtClean="0"/>
              <a:t>add c VARCHAR(10),</a:t>
            </a:r>
          </a:p>
          <a:p>
            <a:r>
              <a:rPr lang="en-US" dirty="0" smtClean="0"/>
              <a:t>MODIFY a VARCHAR(40),</a:t>
            </a:r>
          </a:p>
          <a:p>
            <a:r>
              <a:rPr lang="en-US" dirty="0" smtClean="0"/>
              <a:t>drop COLUMN b,</a:t>
            </a:r>
          </a:p>
          <a:p>
            <a:r>
              <a:rPr lang="en-US" dirty="0" smtClean="0"/>
              <a:t>change COLUMN id </a:t>
            </a:r>
            <a:r>
              <a:rPr lang="en-US" dirty="0" err="1" smtClean="0"/>
              <a:t>newid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EA783-BBA0-4F46-8787-483DB2000575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5697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TABLE demo </a:t>
            </a:r>
          </a:p>
          <a:p>
            <a:r>
              <a:rPr lang="en-US" dirty="0" smtClean="0"/>
              <a:t>(id </a:t>
            </a:r>
            <a:r>
              <a:rPr lang="en-US" dirty="0" err="1" smtClean="0"/>
              <a:t>int</a:t>
            </a:r>
            <a:r>
              <a:rPr lang="en-US" dirty="0" smtClean="0"/>
              <a:t>,</a:t>
            </a:r>
          </a:p>
          <a:p>
            <a:r>
              <a:rPr lang="en-US" dirty="0" smtClean="0"/>
              <a:t>a VARCHAR(20),</a:t>
            </a:r>
          </a:p>
          <a:p>
            <a:r>
              <a:rPr lang="en-US" dirty="0" smtClean="0"/>
              <a:t>b date,</a:t>
            </a:r>
          </a:p>
          <a:p>
            <a:r>
              <a:rPr lang="en-US" dirty="0" smtClean="0"/>
              <a:t>PRIMARY key (id))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ALTER table demo</a:t>
            </a:r>
          </a:p>
          <a:p>
            <a:r>
              <a:rPr lang="en-US" dirty="0" smtClean="0"/>
              <a:t>add c VARCHAR(10),</a:t>
            </a:r>
          </a:p>
          <a:p>
            <a:r>
              <a:rPr lang="en-US" dirty="0" smtClean="0"/>
              <a:t>MODIFY a VARCHAR(40),</a:t>
            </a:r>
          </a:p>
          <a:p>
            <a:r>
              <a:rPr lang="en-US" dirty="0" smtClean="0"/>
              <a:t>drop COLUMN b,</a:t>
            </a:r>
          </a:p>
          <a:p>
            <a:r>
              <a:rPr lang="en-US" dirty="0" smtClean="0"/>
              <a:t>change COLUMN id </a:t>
            </a:r>
            <a:r>
              <a:rPr lang="en-US" dirty="0" err="1" smtClean="0"/>
              <a:t>newid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EA783-BBA0-4F46-8787-483DB2000575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4313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幻灯片图像占位符 690177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61442" name="文本占位符 690178"/>
          <p:cNvSpPr>
            <a:spLocks noGrp="1"/>
          </p:cNvSpPr>
          <p:nvPr>
            <p:ph type="body"/>
          </p:nvPr>
        </p:nvSpPr>
        <p:spPr/>
        <p:txBody>
          <a:bodyPr lIns="99048" tIns="49524" rIns="99048" bIns="49524" anchor="t"/>
          <a:lstStyle/>
          <a:p>
            <a:pPr lvl="0" indent="0"/>
            <a:endParaRPr lang="zh-CN" altLang="zh-CN" dirty="0"/>
          </a:p>
        </p:txBody>
      </p:sp>
      <p:sp>
        <p:nvSpPr>
          <p:cNvPr id="61443" name="灯片编号占位符 1"/>
          <p:cNvSpPr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indent="0" algn="r" defTabSz="990600"/>
            <a:fld id="{9A0DB2DC-4C9A-4742-B13C-FB6460FD3503}" type="slidenum">
              <a:rPr lang="zh-CN" altLang="en-US" sz="1300" dirty="0"/>
              <a:t>42</a:t>
            </a:fld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10171312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幻灯片图像占位符 69120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63490" name="文本占位符 691202"/>
          <p:cNvSpPr>
            <a:spLocks noGrp="1"/>
          </p:cNvSpPr>
          <p:nvPr>
            <p:ph type="body"/>
          </p:nvPr>
        </p:nvSpPr>
        <p:spPr/>
        <p:txBody>
          <a:bodyPr lIns="99048" tIns="49524" rIns="99048" bIns="49524" anchor="t"/>
          <a:lstStyle/>
          <a:p>
            <a:pPr lvl="0" indent="0"/>
            <a:endParaRPr lang="zh-CN" altLang="zh-CN" dirty="0"/>
          </a:p>
        </p:txBody>
      </p:sp>
      <p:sp>
        <p:nvSpPr>
          <p:cNvPr id="63491" name="灯片编号占位符 1"/>
          <p:cNvSpPr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indent="0" algn="r" defTabSz="990600"/>
            <a:fld id="{9A0DB2DC-4C9A-4742-B13C-FB6460FD3503}" type="slidenum">
              <a:rPr lang="zh-CN" altLang="en-US" sz="1300" dirty="0"/>
              <a:t>44</a:t>
            </a:fld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23525152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幻灯片图像占位符 70144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67586" name="文本占位符 701442"/>
          <p:cNvSpPr>
            <a:spLocks noGrp="1"/>
          </p:cNvSpPr>
          <p:nvPr>
            <p:ph type="body"/>
          </p:nvPr>
        </p:nvSpPr>
        <p:spPr/>
        <p:txBody>
          <a:bodyPr lIns="99048" tIns="49524" rIns="99048" bIns="49524" anchor="t"/>
          <a:lstStyle/>
          <a:p>
            <a:pPr lvl="0" indent="0"/>
            <a:endParaRPr lang="zh-CN" altLang="zh-CN" dirty="0"/>
          </a:p>
        </p:txBody>
      </p:sp>
      <p:sp>
        <p:nvSpPr>
          <p:cNvPr id="67587" name="灯片编号占位符 1"/>
          <p:cNvSpPr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indent="0" algn="r" defTabSz="990600" eaLnBrk="0" hangingPunct="0">
              <a:spcBef>
                <a:spcPct val="0"/>
              </a:spcBef>
            </a:pPr>
            <a:fld id="{9A0DB2DC-4C9A-4742-B13C-FB6460FD3503}" type="slidenum">
              <a:rPr lang="zh-CN" altLang="en-US" sz="1300" dirty="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rPr>
              <a:t>46</a:t>
            </a:fld>
            <a:endParaRPr lang="zh-CN" altLang="en-US" sz="1300" dirty="0">
              <a:solidFill>
                <a:schemeClr val="tx1"/>
              </a:solidFill>
              <a:latin typeface="Tahoma" panose="020B0604030504040204" pitchFamily="34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97131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幻灯片图像占位符 70144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67586" name="文本占位符 701442"/>
          <p:cNvSpPr>
            <a:spLocks noGrp="1"/>
          </p:cNvSpPr>
          <p:nvPr>
            <p:ph type="body"/>
          </p:nvPr>
        </p:nvSpPr>
        <p:spPr/>
        <p:txBody>
          <a:bodyPr lIns="99048" tIns="49524" rIns="99048" bIns="49524" anchor="t"/>
          <a:lstStyle/>
          <a:p>
            <a:pPr lvl="0" indent="0"/>
            <a:endParaRPr lang="zh-CN" altLang="zh-CN" dirty="0"/>
          </a:p>
        </p:txBody>
      </p:sp>
      <p:sp>
        <p:nvSpPr>
          <p:cNvPr id="67587" name="灯片编号占位符 1"/>
          <p:cNvSpPr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indent="0" algn="r" defTabSz="990600" eaLnBrk="0" hangingPunct="0">
              <a:spcBef>
                <a:spcPct val="0"/>
              </a:spcBef>
            </a:pPr>
            <a:fld id="{9A0DB2DC-4C9A-4742-B13C-FB6460FD3503}" type="slidenum">
              <a:rPr lang="zh-CN" altLang="en-US" sz="1300" dirty="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rPr>
              <a:t>47</a:t>
            </a:fld>
            <a:endParaRPr lang="zh-CN" altLang="en-US" sz="1300" dirty="0">
              <a:solidFill>
                <a:schemeClr val="tx1"/>
              </a:solidFill>
              <a:latin typeface="Tahoma" panose="020B0604030504040204" pitchFamily="34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82866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1507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662529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26626" name="文本占位符 662530"/>
          <p:cNvSpPr>
            <a:spLocks noGrp="1"/>
          </p:cNvSpPr>
          <p:nvPr>
            <p:ph type="body"/>
          </p:nvPr>
        </p:nvSpPr>
        <p:spPr/>
        <p:txBody>
          <a:bodyPr lIns="99048" tIns="49524" rIns="99048" bIns="49524" anchor="t"/>
          <a:lstStyle/>
          <a:p>
            <a:pPr lvl="0" indent="0"/>
            <a:r>
              <a:rPr lang="zh-CN" altLang="zh-CN" dirty="0"/>
              <a:t>它以记录集合作为操作对象，所有SQL语句接受集合作为输入，返回集合作为输出，这种集合特性允许一条SQL语句的输出作为另一条SQL语句的输入，所以SQL语句可以嵌套，这使他具有极大的灵活性和强大的功能，在多数情况下，在其他语言中需要一大段程序实现的功能只需要一个SQL语句就可以达到目的，这也意味着用SQL语言可以写出非常复杂的语句。</a:t>
            </a:r>
          </a:p>
        </p:txBody>
      </p:sp>
      <p:sp>
        <p:nvSpPr>
          <p:cNvPr id="26627" name="灯片编号占位符 1"/>
          <p:cNvSpPr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indent="0" algn="r" defTabSz="990600"/>
            <a:fld id="{9A0DB2DC-4C9A-4742-B13C-FB6460FD3503}" type="slidenum">
              <a:rPr lang="zh-CN" altLang="en-US" sz="1300" dirty="0"/>
              <a:t>3</a:t>
            </a:fld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7777006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幻灯片图像占位符 70144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65538" name="文本占位符 701442"/>
          <p:cNvSpPr>
            <a:spLocks noGrp="1"/>
          </p:cNvSpPr>
          <p:nvPr>
            <p:ph type="body"/>
          </p:nvPr>
        </p:nvSpPr>
        <p:spPr/>
        <p:txBody>
          <a:bodyPr lIns="99048" tIns="49524" rIns="99048" bIns="49524" anchor="t"/>
          <a:lstStyle/>
          <a:p>
            <a:pPr lvl="0" indent="0"/>
            <a:endParaRPr lang="zh-CN" altLang="zh-CN" dirty="0"/>
          </a:p>
        </p:txBody>
      </p:sp>
      <p:sp>
        <p:nvSpPr>
          <p:cNvPr id="65539" name="灯片编号占位符 1"/>
          <p:cNvSpPr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indent="0" algn="r" defTabSz="990600" eaLnBrk="0" hangingPunct="0">
              <a:spcBef>
                <a:spcPct val="0"/>
              </a:spcBef>
            </a:pPr>
            <a:fld id="{9A0DB2DC-4C9A-4742-B13C-FB6460FD3503}" type="slidenum">
              <a:rPr lang="zh-CN" altLang="en-US" sz="1300" dirty="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rPr>
              <a:t>49</a:t>
            </a:fld>
            <a:endParaRPr lang="zh-CN" altLang="en-US" sz="1300" dirty="0">
              <a:solidFill>
                <a:schemeClr val="tx1"/>
              </a:solidFill>
              <a:latin typeface="Tahoma" panose="020B0604030504040204" pitchFamily="34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4351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662529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26626" name="文本占位符 662530"/>
          <p:cNvSpPr>
            <a:spLocks noGrp="1"/>
          </p:cNvSpPr>
          <p:nvPr>
            <p:ph type="body"/>
          </p:nvPr>
        </p:nvSpPr>
        <p:spPr/>
        <p:txBody>
          <a:bodyPr lIns="99048" tIns="49524" rIns="99048" bIns="49524" anchor="t"/>
          <a:lstStyle/>
          <a:p>
            <a:pPr lvl="0" indent="0"/>
            <a:endParaRPr lang="zh-CN" altLang="zh-CN" dirty="0"/>
          </a:p>
        </p:txBody>
      </p:sp>
      <p:sp>
        <p:nvSpPr>
          <p:cNvPr id="26627" name="灯片编号占位符 1"/>
          <p:cNvSpPr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indent="0" algn="r" defTabSz="990600"/>
            <a:fld id="{9A0DB2DC-4C9A-4742-B13C-FB6460FD3503}" type="slidenum">
              <a:rPr lang="zh-CN" altLang="en-US" sz="1300" dirty="0"/>
              <a:t>4</a:t>
            </a:fld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2875304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664577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28674" name="文本占位符 664578"/>
          <p:cNvSpPr>
            <a:spLocks noGrp="1"/>
          </p:cNvSpPr>
          <p:nvPr>
            <p:ph type="body"/>
          </p:nvPr>
        </p:nvSpPr>
        <p:spPr/>
        <p:txBody>
          <a:bodyPr lIns="99048" tIns="49524" rIns="99048" bIns="49524" anchor="t"/>
          <a:lstStyle/>
          <a:p>
            <a:pPr lvl="0" indent="0"/>
            <a:endParaRPr lang="zh-CN" altLang="zh-CN" dirty="0"/>
          </a:p>
        </p:txBody>
      </p:sp>
      <p:sp>
        <p:nvSpPr>
          <p:cNvPr id="28675" name="灯片编号占位符 1"/>
          <p:cNvSpPr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indent="0" algn="r" defTabSz="990600"/>
            <a:fld id="{9A0DB2DC-4C9A-4742-B13C-FB6460FD3503}" type="slidenum">
              <a:rPr lang="zh-CN" altLang="en-US" sz="1300" dirty="0"/>
              <a:t>5</a:t>
            </a:fld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2252719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一、用户可将使用SQL的技能从一个RDBMS转到另一个，</a:t>
            </a:r>
            <a:r>
              <a:rPr lang="en-US" altLang="zh-CN" dirty="0">
                <a:sym typeface="+mn-ea"/>
              </a:rPr>
              <a:t>SQL</a:t>
            </a:r>
            <a:r>
              <a:rPr lang="zh-CN" altLang="en-US" dirty="0">
                <a:sym typeface="+mn-ea"/>
              </a:rPr>
              <a:t>代码可以移植，</a:t>
            </a:r>
            <a:r>
              <a:rPr lang="en-US" altLang="zh-CN" dirty="0">
                <a:sym typeface="+mn-ea"/>
              </a:rPr>
              <a:t>Oracle、Sybase、DB2、SQL Server</a:t>
            </a:r>
            <a:r>
              <a:rPr lang="zh-CN" altLang="en-US" dirty="0">
                <a:sym typeface="+mn-ea"/>
              </a:rPr>
              <a:t>等</a:t>
            </a:r>
            <a:r>
              <a:rPr lang="en-US" altLang="zh-CN" dirty="0" err="1">
                <a:sym typeface="+mn-ea"/>
              </a:rPr>
              <a:t>大型的数据库管理系统</a:t>
            </a:r>
            <a:r>
              <a:rPr lang="zh-CN" altLang="en-US" dirty="0">
                <a:sym typeface="+mn-ea"/>
              </a:rPr>
              <a:t>及</a:t>
            </a:r>
            <a:r>
              <a:rPr lang="en-US" altLang="zh-CN" dirty="0">
                <a:sym typeface="+mn-ea"/>
              </a:rPr>
              <a:t>Visual </a:t>
            </a:r>
            <a:r>
              <a:rPr lang="en-US" altLang="zh-CN" dirty="0" err="1">
                <a:sym typeface="+mn-ea"/>
              </a:rPr>
              <a:t>Foxpro、PowerBuilder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C#</a:t>
            </a:r>
            <a:r>
              <a:rPr lang="zh-CN" altLang="en-US" dirty="0">
                <a:sym typeface="+mn-ea"/>
              </a:rPr>
              <a:t>等开发系统</a:t>
            </a:r>
          </a:p>
          <a:p>
            <a:r>
              <a:rPr lang="zh-CN" altLang="en-US" dirty="0">
                <a:sym typeface="+mn-ea"/>
              </a:rPr>
              <a:t>二、包括系统管理员、数据库管理员、 应用程序员、决策支持系统人员及许多其它类型的终端用户。基本的SQL 命令只需很少时间就能学会</a:t>
            </a:r>
          </a:p>
          <a:p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三、SQL是一个非过程化的语言，因为它一次处理一个记录，对数据提供自动导航。SQL允许用户在高层的数据结构上工作，而不对单个记录进行操作，可操作记录集。所有SQL 语句接受集合作为输入，返回集合作为输出。SQL的集合特性允许一条SQL语句的结果作为另一条SQL语句的输入。 SQL不要求用户指定对数据的存放方法。 这种特性使用户更易集中精力于要得到的结果。所有SQL语句使用查询优化器，它是RDBMS的一部分，由它决定对指定数据存取的最快速度的手段。查询优化器知道存在什么索引，哪儿使用合适，而用户从不需要知道表是否有索引，表有什么类型的索引。</a:t>
            </a:r>
          </a:p>
        </p:txBody>
      </p:sp>
    </p:spTree>
    <p:extLst>
      <p:ext uri="{BB962C8B-B14F-4D97-AF65-F5344CB8AC3E}">
        <p14:creationId xmlns:p14="http://schemas.microsoft.com/office/powerpoint/2010/main" val="4043940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SQL 是一种 ANSI 的标准计算机语言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233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SQL 是一种 ANSI 的标准计算机语言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301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66560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0" name="文本占位符 66560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zh-CN" smtClean="0"/>
          </a:p>
        </p:txBody>
      </p:sp>
      <p:sp>
        <p:nvSpPr>
          <p:cNvPr id="22531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Ctr="0" compatLnSpc="1">
            <a:prstTxWarp prst="textNoShape">
              <a:avLst/>
            </a:prstTxWarp>
          </a:bodyPr>
          <a:lstStyle>
            <a:lvl1pPr algn="just" defTabSz="990600"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algn="just" defTabSz="990600"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algn="just" defTabSz="990600"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algn="just" defTabSz="990600"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algn="just" defTabSz="990600"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algn="just" defTabSz="990600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algn="just" defTabSz="990600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algn="just" defTabSz="990600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algn="just" defTabSz="990600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r"/>
            <a:fld id="{E24C8ABE-8C82-47CF-B0F5-D37B7F862EB0}" type="slidenum">
              <a:rPr lang="zh-CN" altLang="en-US" sz="1300" smtClean="0"/>
              <a:pPr algn="r"/>
              <a:t>10</a:t>
            </a:fld>
            <a:endParaRPr lang="zh-CN" altLang="en-US" sz="1300" smtClean="0"/>
          </a:p>
        </p:txBody>
      </p:sp>
    </p:spTree>
    <p:extLst>
      <p:ext uri="{BB962C8B-B14F-4D97-AF65-F5344CB8AC3E}">
        <p14:creationId xmlns:p14="http://schemas.microsoft.com/office/powerpoint/2010/main" val="31725857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666625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3794" name="文本占位符 666626"/>
          <p:cNvSpPr>
            <a:spLocks noGrp="1"/>
          </p:cNvSpPr>
          <p:nvPr>
            <p:ph type="body"/>
          </p:nvPr>
        </p:nvSpPr>
        <p:spPr/>
        <p:txBody>
          <a:bodyPr lIns="99048" tIns="49524" rIns="99048" bIns="49524" anchor="t"/>
          <a:lstStyle/>
          <a:p>
            <a:pPr lvl="0" indent="0"/>
            <a:endParaRPr lang="zh-CN" altLang="zh-CN" dirty="0"/>
          </a:p>
        </p:txBody>
      </p:sp>
      <p:sp>
        <p:nvSpPr>
          <p:cNvPr id="33795" name="灯片编号占位符 1"/>
          <p:cNvSpPr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indent="0" algn="r" defTabSz="990600"/>
            <a:fld id="{9A0DB2DC-4C9A-4742-B13C-FB6460FD3503}" type="slidenum">
              <a:rPr lang="zh-CN" altLang="en-US" sz="1300" dirty="0"/>
              <a:t>11</a:t>
            </a:fld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2136187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组合 226305"/>
          <p:cNvGrpSpPr/>
          <p:nvPr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0243" name="组合 226306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244" name="矩形 226307"/>
              <p:cNvSpPr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anchor="t"/>
              <a:lstStyle/>
              <a:p>
                <a:pPr lvl="0" indent="0" algn="just"/>
                <a:endParaRPr lang="zh-CN" altLang="en-US"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10245" name="矩形 226308"/>
              <p:cNvSpPr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anchor="t"/>
              <a:lstStyle/>
              <a:p>
                <a:pPr lvl="0" indent="0" algn="just"/>
                <a:endParaRPr lang="zh-CN" altLang="en-US"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10246" name="组合 226309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247" name="矩形 226310"/>
              <p:cNvSpPr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anchor="t"/>
              <a:lstStyle/>
              <a:p>
                <a:pPr lvl="0" indent="0" algn="just"/>
                <a:endParaRPr lang="zh-CN" altLang="en-US"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10248" name="矩形 226311"/>
              <p:cNvSpPr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anchor="t"/>
              <a:lstStyle/>
              <a:p>
                <a:pPr lvl="0" indent="0" algn="just"/>
                <a:endParaRPr lang="zh-CN" altLang="en-US"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</p:grpSp>
        <p:sp>
          <p:nvSpPr>
            <p:cNvPr id="10249" name="矩形 226312"/>
            <p:cNvSpPr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 anchor="t"/>
            <a:lstStyle/>
            <a:p>
              <a:pPr lvl="0" indent="0" algn="just"/>
              <a:endParaRPr lang="zh-CN" altLang="en-US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10250" name="矩形 226313"/>
            <p:cNvSpPr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 anchor="t"/>
            <a:lstStyle/>
            <a:p>
              <a:pPr lvl="0" indent="0" algn="just"/>
              <a:endParaRPr lang="zh-CN" altLang="en-US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10251" name="矩形 226314"/>
            <p:cNvSpPr/>
            <p:nvPr/>
          </p:nvSpPr>
          <p:spPr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anchor="t"/>
            <a:lstStyle/>
            <a:p>
              <a:pPr lvl="0" indent="0" algn="just"/>
              <a:endParaRPr lang="zh-CN" altLang="en-US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</p:grpSp>
      <p:sp>
        <p:nvSpPr>
          <p:cNvPr id="226316" name="标题 226315"/>
          <p:cNvSpPr>
            <a:spLocks noGrp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defRPr/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226317" name="副标题 226316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226318" name="日期占位符 226317"/>
          <p:cNvSpPr>
            <a:spLocks noGrp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6319" name="页脚占位符 226318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226320" name="灯片编号占位符 226319"/>
          <p:cNvSpPr>
            <a:spLocks noGrp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54416" y="166688"/>
            <a:ext cx="2200672" cy="6538912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" y="166688"/>
            <a:ext cx="6474441" cy="653891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组合 226305"/>
          <p:cNvGrpSpPr/>
          <p:nvPr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0243" name="组合 226306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244" name="矩形 226307"/>
              <p:cNvSpPr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anchor="t"/>
              <a:lstStyle/>
              <a:p>
                <a:pPr lvl="0" indent="0" algn="just"/>
                <a:endParaRPr lang="zh-CN" altLang="en-US"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10245" name="矩形 226308"/>
              <p:cNvSpPr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anchor="t"/>
              <a:lstStyle/>
              <a:p>
                <a:pPr lvl="0" indent="0" algn="just"/>
                <a:endParaRPr lang="zh-CN" altLang="en-US"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10246" name="组合 226309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247" name="矩形 226310"/>
              <p:cNvSpPr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anchor="t"/>
              <a:lstStyle/>
              <a:p>
                <a:pPr lvl="0" indent="0" algn="just"/>
                <a:endParaRPr lang="zh-CN" altLang="en-US"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10248" name="矩形 226311"/>
              <p:cNvSpPr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anchor="t"/>
              <a:lstStyle/>
              <a:p>
                <a:pPr lvl="0" indent="0" algn="just"/>
                <a:endParaRPr lang="zh-CN" altLang="en-US"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</p:grpSp>
        <p:sp>
          <p:nvSpPr>
            <p:cNvPr id="10249" name="矩形 226312"/>
            <p:cNvSpPr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 anchor="t"/>
            <a:lstStyle/>
            <a:p>
              <a:pPr lvl="0" indent="0" algn="just"/>
              <a:endParaRPr lang="zh-CN" altLang="en-US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10250" name="矩形 226313"/>
            <p:cNvSpPr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 anchor="t"/>
            <a:lstStyle/>
            <a:p>
              <a:pPr lvl="0" indent="0" algn="just"/>
              <a:endParaRPr lang="zh-CN" altLang="en-US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10251" name="矩形 226314"/>
            <p:cNvSpPr/>
            <p:nvPr/>
          </p:nvSpPr>
          <p:spPr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anchor="t"/>
            <a:lstStyle/>
            <a:p>
              <a:pPr lvl="0" indent="0" algn="just"/>
              <a:endParaRPr lang="zh-CN" altLang="en-US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</p:grpSp>
      <p:sp>
        <p:nvSpPr>
          <p:cNvPr id="226316" name="标题 226315"/>
          <p:cNvSpPr>
            <a:spLocks noGrp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defRPr/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226317" name="副标题 226316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226318" name="日期占位符 226317"/>
          <p:cNvSpPr>
            <a:spLocks noGrp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6319" name="页脚占位符 226318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226320" name="灯片编号占位符 226319"/>
          <p:cNvSpPr>
            <a:spLocks noGrp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楷体" panose="02010609060101010101" charset="-122"/>
                <a:ea typeface="楷体" panose="02010609060101010101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楷体" panose="02010609060101010101" charset="-122"/>
                <a:ea typeface="楷体" panose="02010609060101010101" charset="-122"/>
              </a:defRPr>
            </a:lvl1pPr>
            <a:lvl2pPr>
              <a:defRPr>
                <a:latin typeface="楷体" panose="02010609060101010101" charset="-122"/>
                <a:ea typeface="楷体" panose="02010609060101010101" charset="-122"/>
              </a:defRPr>
            </a:lvl2pPr>
            <a:lvl3pPr>
              <a:defRPr>
                <a:latin typeface="楷体" panose="02010609060101010101" charset="-122"/>
                <a:ea typeface="楷体" panose="02010609060101010101" charset="-122"/>
              </a:defRPr>
            </a:lvl3pPr>
            <a:lvl4pPr>
              <a:defRPr>
                <a:latin typeface="楷体" panose="02010609060101010101" charset="-122"/>
                <a:ea typeface="楷体" panose="02010609060101010101" charset="-122"/>
              </a:defRPr>
            </a:lvl4pPr>
            <a:lvl5pPr>
              <a:defRPr>
                <a:latin typeface="楷体" panose="02010609060101010101" charset="-122"/>
                <a:ea typeface="楷体" panose="02010609060101010101" charset="-122"/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313317" cy="5410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1771" y="1295400"/>
            <a:ext cx="4313317" cy="5410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楷体" panose="02010609060101010101" charset="-122"/>
                <a:ea typeface="楷体" panose="02010609060101010101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楷体" panose="02010609060101010101" charset="-122"/>
                <a:ea typeface="楷体" panose="02010609060101010101" charset="-122"/>
              </a:defRPr>
            </a:lvl1pPr>
            <a:lvl2pPr>
              <a:defRPr>
                <a:latin typeface="楷体" panose="02010609060101010101" charset="-122"/>
                <a:ea typeface="楷体" panose="02010609060101010101" charset="-122"/>
              </a:defRPr>
            </a:lvl2pPr>
            <a:lvl3pPr>
              <a:defRPr>
                <a:latin typeface="楷体" panose="02010609060101010101" charset="-122"/>
                <a:ea typeface="楷体" panose="02010609060101010101" charset="-122"/>
              </a:defRPr>
            </a:lvl3pPr>
            <a:lvl4pPr>
              <a:defRPr>
                <a:latin typeface="楷体" panose="02010609060101010101" charset="-122"/>
                <a:ea typeface="楷体" panose="02010609060101010101" charset="-122"/>
              </a:defRPr>
            </a:lvl4pPr>
            <a:lvl5pPr>
              <a:defRPr>
                <a:latin typeface="楷体" panose="02010609060101010101" charset="-122"/>
                <a:ea typeface="楷体" panose="02010609060101010101" charset="-122"/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54416" y="166688"/>
            <a:ext cx="2200672" cy="6538912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" y="166688"/>
            <a:ext cx="6474441" cy="653891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313317" cy="5410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1771" y="1295400"/>
            <a:ext cx="4313317" cy="5410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225281"/>
          <p:cNvSpPr/>
          <p:nvPr/>
        </p:nvSpPr>
        <p:spPr>
          <a:xfrm>
            <a:off x="417513" y="350838"/>
            <a:ext cx="438150" cy="474662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/>
          <a:lstStyle/>
          <a:p>
            <a:pPr lvl="0" indent="0" algn="ctr">
              <a:spcBef>
                <a:spcPct val="0"/>
              </a:spcBef>
            </a:pPr>
            <a:endParaRPr lang="zh-CN" altLang="zh-CN" sz="2400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225282"/>
          <p:cNvSpPr/>
          <p:nvPr/>
        </p:nvSpPr>
        <p:spPr>
          <a:xfrm>
            <a:off x="800100" y="3508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indent="0" algn="ctr">
              <a:spcBef>
                <a:spcPct val="0"/>
              </a:spcBef>
            </a:pPr>
            <a:endParaRPr lang="zh-CN" altLang="zh-CN" sz="2400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225283"/>
          <p:cNvSpPr/>
          <p:nvPr/>
        </p:nvSpPr>
        <p:spPr>
          <a:xfrm>
            <a:off x="541338" y="773113"/>
            <a:ext cx="422275" cy="474662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/>
          <a:lstStyle/>
          <a:p>
            <a:pPr lvl="0" indent="0" algn="ctr">
              <a:spcBef>
                <a:spcPct val="0"/>
              </a:spcBef>
            </a:pPr>
            <a:endParaRPr lang="zh-CN" altLang="zh-CN" sz="2400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矩形 225284"/>
          <p:cNvSpPr/>
          <p:nvPr/>
        </p:nvSpPr>
        <p:spPr>
          <a:xfrm>
            <a:off x="911225" y="7731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indent="0" algn="ctr">
              <a:spcBef>
                <a:spcPct val="0"/>
              </a:spcBef>
            </a:pPr>
            <a:endParaRPr lang="zh-CN" altLang="zh-CN" sz="2400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矩形 225285"/>
          <p:cNvSpPr/>
          <p:nvPr/>
        </p:nvSpPr>
        <p:spPr>
          <a:xfrm>
            <a:off x="127000" y="7000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indent="0" algn="ctr">
              <a:spcBef>
                <a:spcPct val="0"/>
              </a:spcBef>
            </a:pPr>
            <a:endParaRPr lang="zh-CN" altLang="zh-CN" sz="2400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矩形 225286"/>
          <p:cNvSpPr/>
          <p:nvPr/>
        </p:nvSpPr>
        <p:spPr>
          <a:xfrm>
            <a:off x="762000" y="242888"/>
            <a:ext cx="31750" cy="1052512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/>
          <a:p>
            <a:pPr lvl="0" indent="0" algn="ctr">
              <a:spcBef>
                <a:spcPct val="0"/>
              </a:spcBef>
            </a:pPr>
            <a:endParaRPr lang="zh-CN" altLang="zh-CN" sz="2400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矩形 225287"/>
          <p:cNvSpPr/>
          <p:nvPr/>
        </p:nvSpPr>
        <p:spPr>
          <a:xfrm>
            <a:off x="442913" y="103346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indent="0" algn="ctr">
              <a:spcBef>
                <a:spcPct val="0"/>
              </a:spcBef>
            </a:pPr>
            <a:endParaRPr lang="zh-CN" altLang="zh-CN" sz="2400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25289" name="标题 225288"/>
          <p:cNvSpPr>
            <a:spLocks noGrp="1"/>
          </p:cNvSpPr>
          <p:nvPr>
            <p:ph type="title"/>
          </p:nvPr>
        </p:nvSpPr>
        <p:spPr>
          <a:xfrm>
            <a:off x="352425" y="166688"/>
            <a:ext cx="8486775" cy="84613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225290" name="文本占位符 225289"/>
          <p:cNvSpPr>
            <a:spLocks noGrp="1"/>
          </p:cNvSpPr>
          <p:nvPr>
            <p:ph type="body" idx="1"/>
          </p:nvPr>
        </p:nvSpPr>
        <p:spPr>
          <a:xfrm>
            <a:off x="152400" y="1295400"/>
            <a:ext cx="8802688" cy="5410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225291" name="日期占位符 225290"/>
          <p:cNvSpPr>
            <a:spLocks noGrp="1"/>
          </p:cNvSpPr>
          <p:nvPr>
            <p:ph type="dt" sz="half" idx="2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400">
                <a:latin typeface="Tahoma" panose="020B0604030504040204" pitchFamily="34" charset="0"/>
              </a:defRPr>
            </a:lvl1pPr>
          </a:lstStyle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292" name="页脚占位符 225291"/>
          <p:cNvSpPr>
            <a:spLocks noGrp="1"/>
          </p:cNvSpPr>
          <p:nvPr>
            <p:ph type="ftr" sz="quarter" idx="3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400">
                <a:latin typeface="Tahoma" panose="020B0604030504040204" pitchFamily="34" charset="0"/>
              </a:defRPr>
            </a:lvl1pPr>
          </a:lstStyle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225293" name="灯片编号占位符 225292"/>
          <p:cNvSpPr>
            <a:spLocks noGrp="1"/>
          </p:cNvSpPr>
          <p:nvPr>
            <p:ph type="sldNum" sz="quarter" idx="4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>
                <a:latin typeface="Tahoma" panose="020B0604030504040204" pitchFamily="34" charset="0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1" i="0" u="none" kern="1200" baseline="0">
          <a:solidFill>
            <a:schemeClr val="tx2"/>
          </a:solidFill>
          <a:effectLst>
            <a:outerShdw blurRad="38100" dist="38100" dir="2700000">
              <a:srgbClr val="C0C0C0"/>
            </a:outerShdw>
          </a:effectLst>
          <a:latin typeface="+mj-lt"/>
          <a:ea typeface="+mj-ea"/>
          <a:cs typeface="+mj-cs"/>
        </a:defRPr>
      </a:lvl1pPr>
    </p:titleStyle>
    <p:bodyStyle>
      <a:lvl1pPr marL="342900" lvl="0" indent="-3429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1pPr>
      <a:lvl2pPr marL="742950" lvl="1" indent="-28575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2pPr>
      <a:lvl3pPr marL="1143000" lvl="2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3pPr>
      <a:lvl4pPr marL="1600200" lvl="3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4pPr>
      <a:lvl5pPr marL="2057400" lvl="4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5pPr>
      <a:lvl6pPr marL="2514600" lvl="5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6pPr>
      <a:lvl7pPr marL="2971800" lvl="6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7pPr>
      <a:lvl8pPr marL="3429000" lvl="7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8pPr>
      <a:lvl9pPr marL="3886200" lvl="8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9pPr>
    </p:bodyStyle>
    <p:otherStyle>
      <a:lvl1pPr marL="0" lvl="0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just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chemeClr val="hlink"/>
          </a:solidFill>
          <a:latin typeface="Tahoma" panose="020B0604030504040204" pitchFamily="34" charset="0"/>
          <a:ea typeface="楷体_GB2312" pitchFamily="49" charset="-122"/>
          <a:cs typeface="+mn-cs"/>
        </a:defRPr>
      </a:lvl2pPr>
      <a:lvl3pPr marL="914400" lvl="2" indent="0" algn="just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chemeClr val="hlink"/>
          </a:solidFill>
          <a:latin typeface="Tahoma" panose="020B0604030504040204" pitchFamily="34" charset="0"/>
          <a:ea typeface="楷体_GB2312" pitchFamily="49" charset="-122"/>
          <a:cs typeface="+mn-cs"/>
        </a:defRPr>
      </a:lvl3pPr>
      <a:lvl4pPr marL="1371600" lvl="3" indent="0" algn="just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chemeClr val="hlink"/>
          </a:solidFill>
          <a:latin typeface="Tahoma" panose="020B0604030504040204" pitchFamily="34" charset="0"/>
          <a:ea typeface="楷体_GB2312" pitchFamily="49" charset="-122"/>
          <a:cs typeface="+mn-cs"/>
        </a:defRPr>
      </a:lvl4pPr>
      <a:lvl5pPr marL="1828800" lvl="4" indent="0" algn="just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chemeClr val="hlink"/>
          </a:solidFill>
          <a:latin typeface="Tahoma" panose="020B0604030504040204" pitchFamily="34" charset="0"/>
          <a:ea typeface="楷体_GB2312" pitchFamily="49" charset="-122"/>
          <a:cs typeface="+mn-cs"/>
        </a:defRPr>
      </a:lvl5pPr>
      <a:lvl6pPr marL="2286000" lvl="5" indent="0" algn="just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chemeClr val="hlink"/>
          </a:solidFill>
          <a:latin typeface="Tahoma" panose="020B0604030504040204" pitchFamily="34" charset="0"/>
          <a:ea typeface="楷体_GB2312" pitchFamily="49" charset="-122"/>
          <a:cs typeface="+mn-cs"/>
        </a:defRPr>
      </a:lvl6pPr>
      <a:lvl7pPr marL="2743200" lvl="6" indent="0" algn="just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chemeClr val="hlink"/>
          </a:solidFill>
          <a:latin typeface="Tahoma" panose="020B0604030504040204" pitchFamily="34" charset="0"/>
          <a:ea typeface="楷体_GB2312" pitchFamily="49" charset="-122"/>
          <a:cs typeface="+mn-cs"/>
        </a:defRPr>
      </a:lvl7pPr>
      <a:lvl8pPr marL="3200400" lvl="7" indent="0" algn="just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chemeClr val="hlink"/>
          </a:solidFill>
          <a:latin typeface="Tahoma" panose="020B0604030504040204" pitchFamily="34" charset="0"/>
          <a:ea typeface="楷体_GB2312" pitchFamily="49" charset="-122"/>
          <a:cs typeface="+mn-cs"/>
        </a:defRPr>
      </a:lvl8pPr>
      <a:lvl9pPr marL="3657600" lvl="8" indent="0" algn="just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chemeClr val="hlink"/>
          </a:solidFill>
          <a:latin typeface="Tahoma" panose="020B0604030504040204" pitchFamily="34" charset="0"/>
          <a:ea typeface="楷体_GB2312" pitchFamily="49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225281"/>
          <p:cNvSpPr/>
          <p:nvPr/>
        </p:nvSpPr>
        <p:spPr>
          <a:xfrm>
            <a:off x="417513" y="350838"/>
            <a:ext cx="438150" cy="474662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/>
          <a:lstStyle/>
          <a:p>
            <a:pPr lvl="0" indent="0" algn="ctr">
              <a:spcBef>
                <a:spcPct val="0"/>
              </a:spcBef>
            </a:pPr>
            <a:endParaRPr lang="zh-CN" altLang="zh-CN" sz="2400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225282"/>
          <p:cNvSpPr/>
          <p:nvPr/>
        </p:nvSpPr>
        <p:spPr>
          <a:xfrm>
            <a:off x="800100" y="3508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indent="0" algn="ctr">
              <a:spcBef>
                <a:spcPct val="0"/>
              </a:spcBef>
            </a:pPr>
            <a:endParaRPr lang="zh-CN" altLang="zh-CN" sz="2400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225283"/>
          <p:cNvSpPr/>
          <p:nvPr/>
        </p:nvSpPr>
        <p:spPr>
          <a:xfrm>
            <a:off x="541338" y="773113"/>
            <a:ext cx="422275" cy="474662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/>
          <a:lstStyle/>
          <a:p>
            <a:pPr lvl="0" indent="0" algn="ctr">
              <a:spcBef>
                <a:spcPct val="0"/>
              </a:spcBef>
            </a:pPr>
            <a:endParaRPr lang="zh-CN" altLang="zh-CN" sz="2400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矩形 225284"/>
          <p:cNvSpPr/>
          <p:nvPr/>
        </p:nvSpPr>
        <p:spPr>
          <a:xfrm>
            <a:off x="911225" y="7731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indent="0" algn="ctr">
              <a:spcBef>
                <a:spcPct val="0"/>
              </a:spcBef>
            </a:pPr>
            <a:endParaRPr lang="zh-CN" altLang="zh-CN" sz="2400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矩形 225285"/>
          <p:cNvSpPr/>
          <p:nvPr/>
        </p:nvSpPr>
        <p:spPr>
          <a:xfrm>
            <a:off x="127000" y="7000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indent="0" algn="ctr">
              <a:spcBef>
                <a:spcPct val="0"/>
              </a:spcBef>
            </a:pPr>
            <a:endParaRPr lang="zh-CN" altLang="zh-CN" sz="2400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矩形 225286"/>
          <p:cNvSpPr/>
          <p:nvPr/>
        </p:nvSpPr>
        <p:spPr>
          <a:xfrm>
            <a:off x="762000" y="242888"/>
            <a:ext cx="31750" cy="1052512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/>
          <a:p>
            <a:pPr lvl="0" indent="0" algn="ctr">
              <a:spcBef>
                <a:spcPct val="0"/>
              </a:spcBef>
            </a:pPr>
            <a:endParaRPr lang="zh-CN" altLang="zh-CN" sz="2400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矩形 225287"/>
          <p:cNvSpPr/>
          <p:nvPr/>
        </p:nvSpPr>
        <p:spPr>
          <a:xfrm>
            <a:off x="442913" y="103346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indent="0" algn="ctr">
              <a:spcBef>
                <a:spcPct val="0"/>
              </a:spcBef>
            </a:pPr>
            <a:endParaRPr lang="zh-CN" altLang="zh-CN" sz="2400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25289" name="标题 225288"/>
          <p:cNvSpPr>
            <a:spLocks noGrp="1"/>
          </p:cNvSpPr>
          <p:nvPr>
            <p:ph type="title"/>
          </p:nvPr>
        </p:nvSpPr>
        <p:spPr>
          <a:xfrm>
            <a:off x="352425" y="166688"/>
            <a:ext cx="8486775" cy="84613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225290" name="文本占位符 225289"/>
          <p:cNvSpPr>
            <a:spLocks noGrp="1"/>
          </p:cNvSpPr>
          <p:nvPr>
            <p:ph type="body" idx="1"/>
          </p:nvPr>
        </p:nvSpPr>
        <p:spPr>
          <a:xfrm>
            <a:off x="152400" y="1295400"/>
            <a:ext cx="8802688" cy="5410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225291" name="日期占位符 225290"/>
          <p:cNvSpPr>
            <a:spLocks noGrp="1"/>
          </p:cNvSpPr>
          <p:nvPr>
            <p:ph type="dt" sz="half" idx="2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400">
                <a:latin typeface="Tahoma" panose="020B0604030504040204" pitchFamily="34" charset="0"/>
              </a:defRPr>
            </a:lvl1pPr>
          </a:lstStyle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292" name="页脚占位符 225291"/>
          <p:cNvSpPr>
            <a:spLocks noGrp="1"/>
          </p:cNvSpPr>
          <p:nvPr>
            <p:ph type="ftr" sz="quarter" idx="3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400">
                <a:latin typeface="Tahoma" panose="020B0604030504040204" pitchFamily="34" charset="0"/>
              </a:defRPr>
            </a:lvl1pPr>
          </a:lstStyle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225293" name="灯片编号占位符 225292"/>
          <p:cNvSpPr>
            <a:spLocks noGrp="1"/>
          </p:cNvSpPr>
          <p:nvPr>
            <p:ph type="sldNum" sz="quarter" idx="4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>
                <a:latin typeface="Tahoma" panose="020B0604030504040204" pitchFamily="34" charset="0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hf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1" i="0" u="none" kern="1200" baseline="0">
          <a:solidFill>
            <a:schemeClr val="tx2"/>
          </a:solidFill>
          <a:effectLst>
            <a:outerShdw blurRad="38100" dist="38100" dir="2700000">
              <a:srgbClr val="C0C0C0"/>
            </a:outerShdw>
          </a:effectLst>
          <a:latin typeface="+mj-lt"/>
          <a:ea typeface="+mj-ea"/>
          <a:cs typeface="+mj-cs"/>
        </a:defRPr>
      </a:lvl1pPr>
    </p:titleStyle>
    <p:bodyStyle>
      <a:lvl1pPr marL="342900" lvl="0" indent="-3429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1pPr>
      <a:lvl2pPr marL="742950" lvl="1" indent="-28575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2pPr>
      <a:lvl3pPr marL="1143000" lvl="2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3pPr>
      <a:lvl4pPr marL="1600200" lvl="3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4pPr>
      <a:lvl5pPr marL="2057400" lvl="4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5pPr>
      <a:lvl6pPr marL="2514600" lvl="5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6pPr>
      <a:lvl7pPr marL="2971800" lvl="6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7pPr>
      <a:lvl8pPr marL="3429000" lvl="7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8pPr>
      <a:lvl9pPr marL="3886200" lvl="8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9pPr>
    </p:bodyStyle>
    <p:otherStyle>
      <a:lvl1pPr marL="0" lvl="0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just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chemeClr val="hlink"/>
          </a:solidFill>
          <a:latin typeface="Tahoma" panose="020B0604030504040204" pitchFamily="34" charset="0"/>
          <a:ea typeface="楷体_GB2312" pitchFamily="49" charset="-122"/>
          <a:cs typeface="+mn-cs"/>
        </a:defRPr>
      </a:lvl2pPr>
      <a:lvl3pPr marL="914400" lvl="2" indent="0" algn="just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chemeClr val="hlink"/>
          </a:solidFill>
          <a:latin typeface="Tahoma" panose="020B0604030504040204" pitchFamily="34" charset="0"/>
          <a:ea typeface="楷体_GB2312" pitchFamily="49" charset="-122"/>
          <a:cs typeface="+mn-cs"/>
        </a:defRPr>
      </a:lvl3pPr>
      <a:lvl4pPr marL="1371600" lvl="3" indent="0" algn="just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chemeClr val="hlink"/>
          </a:solidFill>
          <a:latin typeface="Tahoma" panose="020B0604030504040204" pitchFamily="34" charset="0"/>
          <a:ea typeface="楷体_GB2312" pitchFamily="49" charset="-122"/>
          <a:cs typeface="+mn-cs"/>
        </a:defRPr>
      </a:lvl4pPr>
      <a:lvl5pPr marL="1828800" lvl="4" indent="0" algn="just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chemeClr val="hlink"/>
          </a:solidFill>
          <a:latin typeface="Tahoma" panose="020B0604030504040204" pitchFamily="34" charset="0"/>
          <a:ea typeface="楷体_GB2312" pitchFamily="49" charset="-122"/>
          <a:cs typeface="+mn-cs"/>
        </a:defRPr>
      </a:lvl5pPr>
      <a:lvl6pPr marL="2286000" lvl="5" indent="0" algn="just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chemeClr val="hlink"/>
          </a:solidFill>
          <a:latin typeface="Tahoma" panose="020B0604030504040204" pitchFamily="34" charset="0"/>
          <a:ea typeface="楷体_GB2312" pitchFamily="49" charset="-122"/>
          <a:cs typeface="+mn-cs"/>
        </a:defRPr>
      </a:lvl6pPr>
      <a:lvl7pPr marL="2743200" lvl="6" indent="0" algn="just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chemeClr val="hlink"/>
          </a:solidFill>
          <a:latin typeface="Tahoma" panose="020B0604030504040204" pitchFamily="34" charset="0"/>
          <a:ea typeface="楷体_GB2312" pitchFamily="49" charset="-122"/>
          <a:cs typeface="+mn-cs"/>
        </a:defRPr>
      </a:lvl7pPr>
      <a:lvl8pPr marL="3200400" lvl="7" indent="0" algn="just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chemeClr val="hlink"/>
          </a:solidFill>
          <a:latin typeface="Tahoma" panose="020B0604030504040204" pitchFamily="34" charset="0"/>
          <a:ea typeface="楷体_GB2312" pitchFamily="49" charset="-122"/>
          <a:cs typeface="+mn-cs"/>
        </a:defRPr>
      </a:lvl8pPr>
      <a:lvl9pPr marL="3657600" lvl="8" indent="0" algn="just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chemeClr val="hlink"/>
          </a:solidFill>
          <a:latin typeface="Tahoma" panose="020B0604030504040204" pitchFamily="34" charset="0"/>
          <a:ea typeface="楷体_GB2312" pitchFamily="49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9632" y="1700808"/>
            <a:ext cx="69127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9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28</a:t>
            </a:r>
            <a:r>
              <a:rPr lang="zh-CN" altLang="en-US" dirty="0" smtClean="0"/>
              <a:t>日 周三 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：</a:t>
            </a:r>
            <a:r>
              <a:rPr lang="en-US" altLang="zh-CN" dirty="0" smtClean="0"/>
              <a:t>00</a:t>
            </a:r>
            <a:endParaRPr lang="en-US" altLang="zh-CN" dirty="0"/>
          </a:p>
          <a:p>
            <a:r>
              <a:rPr lang="zh-CN" altLang="en-US" dirty="0" smtClean="0"/>
              <a:t>实验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10-413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784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538625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152400"/>
            <a:ext cx="8486775" cy="860425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solidFill>
                  <a:schemeClr val="folHlink"/>
                </a:solidFill>
                <a:effectLst/>
                <a:latin typeface="楷体_GB2312" pitchFamily="49" charset="-122"/>
                <a:ea typeface="楷体_GB2312" pitchFamily="49" charset="-122"/>
              </a:rPr>
              <a:t>SQL</a:t>
            </a:r>
            <a:r>
              <a:rPr lang="zh-CN" altLang="en-US" smtClean="0">
                <a:solidFill>
                  <a:schemeClr val="folHlink"/>
                </a:solidFill>
                <a:effectLst/>
                <a:latin typeface="楷体_GB2312" pitchFamily="49" charset="-122"/>
                <a:ea typeface="楷体_GB2312" pitchFamily="49" charset="-122"/>
              </a:rPr>
              <a:t>概述</a:t>
            </a:r>
          </a:p>
        </p:txBody>
      </p:sp>
      <p:sp>
        <p:nvSpPr>
          <p:cNvPr id="538627" name="文本占位符 538626"/>
          <p:cNvSpPr>
            <a:spLocks noGrp="1"/>
          </p:cNvSpPr>
          <p:nvPr>
            <p:ph type="body" idx="1"/>
          </p:nvPr>
        </p:nvSpPr>
        <p:spPr>
          <a:xfrm>
            <a:off x="152400" y="1219200"/>
            <a:ext cx="8802688" cy="5486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800" noProof="1"/>
              <a:t>特点</a:t>
            </a:r>
          </a:p>
          <a:p>
            <a:pPr lvl="1">
              <a:lnSpc>
                <a:spcPct val="110000"/>
              </a:lnSpc>
            </a:pPr>
            <a:r>
              <a:rPr lang="zh-CN" altLang="en-US" sz="2400" noProof="1">
                <a:solidFill>
                  <a:srgbClr val="0000FF"/>
                </a:solidFill>
              </a:rPr>
              <a:t>一体化</a:t>
            </a:r>
          </a:p>
          <a:p>
            <a:pPr lvl="2">
              <a:lnSpc>
                <a:spcPct val="110000"/>
              </a:lnSpc>
            </a:pPr>
            <a:r>
              <a:rPr lang="zh-CN" altLang="en-US" sz="2000" noProof="1"/>
              <a:t>集</a:t>
            </a:r>
            <a:r>
              <a:rPr lang="en-US" altLang="zh-CN" sz="2000" noProof="1"/>
              <a:t>DDL</a:t>
            </a:r>
            <a:r>
              <a:rPr lang="zh-CN" altLang="en-US" sz="2000" noProof="1"/>
              <a:t>，</a:t>
            </a:r>
            <a:r>
              <a:rPr lang="en-US" altLang="zh-CN" sz="2000" noProof="1"/>
              <a:t>DML</a:t>
            </a:r>
            <a:r>
              <a:rPr lang="zh-CN" altLang="en-US" sz="2000" noProof="1"/>
              <a:t>，</a:t>
            </a:r>
            <a:r>
              <a:rPr lang="en-US" altLang="zh-CN" sz="2000" noProof="1"/>
              <a:t>DCL</a:t>
            </a:r>
            <a:r>
              <a:rPr lang="zh-CN" altLang="en-US" sz="2000" noProof="1"/>
              <a:t>于一体</a:t>
            </a:r>
          </a:p>
          <a:p>
            <a:pPr lvl="2">
              <a:lnSpc>
                <a:spcPct val="110000"/>
              </a:lnSpc>
            </a:pPr>
            <a:r>
              <a:rPr lang="zh-CN" altLang="en-US" sz="2000" noProof="1"/>
              <a:t>单一的结构</a:t>
            </a:r>
            <a:r>
              <a:rPr lang="en-US" altLang="zh-CN" sz="2000" noProof="1"/>
              <a:t>----</a:t>
            </a:r>
            <a:r>
              <a:rPr lang="zh-CN" altLang="en-US" sz="2000" noProof="1"/>
              <a:t>关系，带来了数据操作符的统一</a:t>
            </a:r>
          </a:p>
          <a:p>
            <a:pPr lvl="1" algn="l">
              <a:lnSpc>
                <a:spcPct val="110000"/>
              </a:lnSpc>
              <a:spcBef>
                <a:spcPct val="10000"/>
              </a:spcBef>
            </a:pPr>
            <a:r>
              <a:rPr lang="zh-CN" altLang="en-US" sz="2400" noProof="1">
                <a:solidFill>
                  <a:srgbClr val="0000FF"/>
                </a:solidFill>
              </a:rPr>
              <a:t>面向集合的操作方式</a:t>
            </a:r>
          </a:p>
          <a:p>
            <a:pPr lvl="2" algn="l">
              <a:lnSpc>
                <a:spcPct val="110000"/>
              </a:lnSpc>
              <a:spcBef>
                <a:spcPct val="10000"/>
              </a:spcBef>
            </a:pPr>
            <a:r>
              <a:rPr lang="zh-CN" altLang="en-US" sz="2000" noProof="1"/>
              <a:t>一次一集合</a:t>
            </a:r>
          </a:p>
          <a:p>
            <a:pPr lvl="1" algn="l">
              <a:lnSpc>
                <a:spcPct val="110000"/>
              </a:lnSpc>
            </a:pPr>
            <a:r>
              <a:rPr lang="zh-CN" altLang="en-US" sz="2400" noProof="1">
                <a:solidFill>
                  <a:srgbClr val="0000FF"/>
                </a:solidFill>
              </a:rPr>
              <a:t>高度非过程化</a:t>
            </a:r>
          </a:p>
          <a:p>
            <a:pPr lvl="2" algn="l">
              <a:lnSpc>
                <a:spcPct val="110000"/>
              </a:lnSpc>
            </a:pPr>
            <a:r>
              <a:rPr lang="zh-CN" altLang="en-US" sz="2000" noProof="1"/>
              <a:t>用户只需提出“做什么”，无须告诉“怎么做”，不必了解存取路径</a:t>
            </a:r>
          </a:p>
          <a:p>
            <a:pPr lvl="1" algn="l">
              <a:lnSpc>
                <a:spcPct val="110000"/>
              </a:lnSpc>
            </a:pPr>
            <a:r>
              <a:rPr lang="zh-CN" altLang="en-US" sz="2400" noProof="1">
                <a:solidFill>
                  <a:srgbClr val="0000FF"/>
                </a:solidFill>
              </a:rPr>
              <a:t>两种使用方式，统一的语法结构</a:t>
            </a:r>
          </a:p>
          <a:p>
            <a:pPr lvl="2" algn="l">
              <a:lnSpc>
                <a:spcPct val="110000"/>
              </a:lnSpc>
            </a:pPr>
            <a:r>
              <a:rPr lang="en-US" altLang="zh-CN" sz="2000" noProof="1"/>
              <a:t>SQL</a:t>
            </a:r>
            <a:r>
              <a:rPr lang="zh-CN" altLang="en-US" sz="2000" noProof="1"/>
              <a:t>既是自含式语言（用户使用），又是嵌入式语言（程序员使用）</a:t>
            </a:r>
          </a:p>
          <a:p>
            <a:pPr lvl="1"/>
            <a:r>
              <a:rPr lang="zh-CN" altLang="en-US" sz="2400" noProof="1"/>
              <a:t>语言简洁，易学易用</a:t>
            </a:r>
          </a:p>
        </p:txBody>
      </p:sp>
    </p:spTree>
    <p:extLst>
      <p:ext uri="{BB962C8B-B14F-4D97-AF65-F5344CB8AC3E}">
        <p14:creationId xmlns:p14="http://schemas.microsoft.com/office/powerpoint/2010/main" val="395553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标题 539649"/>
          <p:cNvSpPr>
            <a:spLocks noGrp="1"/>
          </p:cNvSpPr>
          <p:nvPr>
            <p:ph type="title"/>
          </p:nvPr>
        </p:nvSpPr>
        <p:spPr>
          <a:xfrm>
            <a:off x="352425" y="166688"/>
            <a:ext cx="8486775" cy="846137"/>
          </a:xfrm>
        </p:spPr>
        <p:txBody>
          <a:bodyPr anchor="b"/>
          <a:lstStyle/>
          <a:p>
            <a:r>
              <a:rPr lang="en-US" altLang="zh-CN" dirty="0">
                <a:solidFill>
                  <a:schemeClr val="folHlink"/>
                </a:solidFill>
                <a:effectLst/>
                <a:latin typeface="楷体_GB2312" pitchFamily="49" charset="-122"/>
                <a:ea typeface="楷体_GB2312" pitchFamily="49" charset="-122"/>
              </a:rPr>
              <a:t>SQL</a:t>
            </a:r>
            <a:r>
              <a:rPr lang="zh-CN" altLang="en-US" dirty="0">
                <a:solidFill>
                  <a:schemeClr val="folHlink"/>
                </a:solidFill>
                <a:effectLst/>
                <a:latin typeface="楷体_GB2312" pitchFamily="49" charset="-122"/>
                <a:ea typeface="楷体_GB2312" pitchFamily="49" charset="-122"/>
              </a:rPr>
              <a:t>功能和组成</a:t>
            </a:r>
            <a:endParaRPr lang="zh-CN" altLang="en-US">
              <a:solidFill>
                <a:schemeClr val="folHlink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539651" name="表格 539650"/>
          <p:cNvGraphicFramePr/>
          <p:nvPr/>
        </p:nvGraphicFramePr>
        <p:xfrm>
          <a:off x="276225" y="1844675"/>
          <a:ext cx="8722360" cy="3394075"/>
        </p:xfrm>
        <a:graphic>
          <a:graphicData uri="http://schemas.openxmlformats.org/drawingml/2006/table">
            <a:tbl>
              <a:tblPr/>
              <a:tblGrid>
                <a:gridCol w="2084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3765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25500"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华文行楷" panose="02010800040101010101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400" b="1" dirty="0">
                          <a:solidFill>
                            <a:schemeClr val="hlink"/>
                          </a:solidFill>
                        </a:rPr>
                        <a:t>SQL</a:t>
                      </a:r>
                      <a:r>
                        <a:rPr lang="zh-CN" altLang="en-US" sz="2400" b="1" dirty="0">
                          <a:solidFill>
                            <a:schemeClr val="hlink"/>
                          </a:solidFill>
                        </a:rPr>
                        <a:t>功能</a:t>
                      </a:r>
                      <a:endParaRPr lang="zh-CN" altLang="en-US" sz="2400" b="1">
                        <a:solidFill>
                          <a:schemeClr val="hlink"/>
                        </a:solidFill>
                      </a:endParaRPr>
                    </a:p>
                  </a:txBody>
                  <a:tcPr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华文行楷" panose="02010800040101010101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zh-CN" altLang="en-US" sz="2400" b="1" dirty="0">
                          <a:solidFill>
                            <a:schemeClr val="hlink"/>
                          </a:solidFill>
                        </a:rPr>
                        <a:t>操作符</a:t>
                      </a:r>
                      <a:endParaRPr lang="zh-CN" altLang="en-US" sz="2400" b="1">
                        <a:solidFill>
                          <a:schemeClr val="hlink"/>
                        </a:solidFill>
                      </a:endParaRPr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55662"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华文行楷" panose="02010800040101010101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zh-CN" altLang="en-US" sz="2400" b="1" dirty="0"/>
                        <a:t>数据定义</a:t>
                      </a:r>
                      <a:endParaRPr lang="zh-CN" altLang="en-US" sz="2400" b="1"/>
                    </a:p>
                  </a:txBody>
                  <a:tcPr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华文行楷" panose="02010800040101010101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400" b="1" dirty="0"/>
                        <a:t>CREATE</a:t>
                      </a:r>
                      <a:r>
                        <a:rPr lang="zh-CN" altLang="en-US" sz="2400" b="1" dirty="0"/>
                        <a:t>，</a:t>
                      </a:r>
                      <a:r>
                        <a:rPr lang="en-US" altLang="zh-CN" sz="2400" b="1" dirty="0"/>
                        <a:t>ALTER</a:t>
                      </a:r>
                      <a:r>
                        <a:rPr lang="zh-CN" altLang="en-US" sz="2400" b="1" dirty="0"/>
                        <a:t>，</a:t>
                      </a:r>
                      <a:r>
                        <a:rPr lang="en-US" altLang="zh-CN" sz="2400" b="1" dirty="0"/>
                        <a:t>DROP</a:t>
                      </a:r>
                      <a:endParaRPr lang="zh-CN" altLang="en-US" sz="2400" b="1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57250"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华文行楷" panose="02010800040101010101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zh-CN" altLang="en-US" sz="2400" b="1" dirty="0"/>
                        <a:t>数据操纵</a:t>
                      </a:r>
                      <a:endParaRPr lang="zh-CN" altLang="en-US" sz="2400" b="1"/>
                    </a:p>
                  </a:txBody>
                  <a:tcPr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华文行楷" panose="02010800040101010101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400" b="1" dirty="0"/>
                        <a:t>INSERT</a:t>
                      </a:r>
                      <a:r>
                        <a:rPr lang="zh-CN" altLang="en-US" sz="2400" b="1" dirty="0"/>
                        <a:t>，</a:t>
                      </a:r>
                      <a:r>
                        <a:rPr lang="en-US" altLang="zh-CN" sz="2400" b="1" dirty="0"/>
                        <a:t>UPDATE</a:t>
                      </a:r>
                      <a:r>
                        <a:rPr lang="zh-CN" altLang="en-US" sz="2400" b="1" dirty="0"/>
                        <a:t>，</a:t>
                      </a:r>
                      <a:r>
                        <a:rPr lang="en-US" altLang="zh-CN" sz="2400" b="1" dirty="0"/>
                        <a:t>DELETE</a:t>
                      </a:r>
                      <a:r>
                        <a:rPr lang="zh-CN" altLang="en-US" sz="2400" b="1" dirty="0">
                          <a:sym typeface="+mn-ea"/>
                        </a:rPr>
                        <a:t>，</a:t>
                      </a:r>
                      <a:r>
                        <a:rPr lang="en-US" altLang="zh-CN" sz="2400" b="1" dirty="0">
                          <a:sym typeface="+mn-ea"/>
                        </a:rPr>
                        <a:t>SELECT</a:t>
                      </a:r>
                      <a:endParaRPr lang="zh-CN" altLang="en-US" sz="2400" b="1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55663"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华文行楷" panose="02010800040101010101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zh-CN" altLang="en-US" sz="2400" b="1" dirty="0"/>
                        <a:t>数据控制</a:t>
                      </a:r>
                      <a:endParaRPr lang="zh-CN" altLang="en-US" sz="2400" b="1"/>
                    </a:p>
                  </a:txBody>
                  <a:tcPr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华文行楷" panose="02010800040101010101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400" b="1" dirty="0"/>
                        <a:t>GRANT</a:t>
                      </a:r>
                      <a:r>
                        <a:rPr lang="zh-CN" altLang="en-US" sz="2400" b="1" dirty="0"/>
                        <a:t>，</a:t>
                      </a:r>
                      <a:r>
                        <a:rPr lang="en-US" altLang="zh-CN" sz="2400" b="1" dirty="0"/>
                        <a:t>REVOKE</a:t>
                      </a:r>
                      <a:r>
                        <a:rPr lang="zh-CN" altLang="en-US" sz="2400" b="1" dirty="0"/>
                        <a:t>、COMMIT、ROLLBACK</a:t>
                      </a:r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11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941185" y="1556792"/>
            <a:ext cx="1898015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/>
              <a:t>定义、撤消和修改</a:t>
            </a:r>
            <a:br>
              <a:rPr lang="zh-CN" altLang="en-US"/>
            </a:br>
            <a:r>
              <a:rPr lang="zh-CN" altLang="en-US"/>
              <a:t>数据对象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标题 396289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fontAlgn="base"/>
            <a:r>
              <a:rPr lang="en-US" altLang="zh-CN" strike="noStrike" noProof="1"/>
              <a:t>SQL</a:t>
            </a:r>
            <a:r>
              <a:rPr lang="zh-CN" altLang="en-US" strike="noStrike" noProof="1"/>
              <a:t>的功能和组成</a:t>
            </a:r>
          </a:p>
        </p:txBody>
      </p:sp>
      <p:sp>
        <p:nvSpPr>
          <p:cNvPr id="31746" name="文本框 396290"/>
          <p:cNvSpPr txBox="1"/>
          <p:nvPr/>
        </p:nvSpPr>
        <p:spPr>
          <a:xfrm>
            <a:off x="0" y="3790950"/>
            <a:ext cx="942975" cy="396875"/>
          </a:xfrm>
          <a:prstGeom prst="rect">
            <a:avLst/>
          </a:prstGeom>
          <a:noFill/>
          <a:ln w="28575">
            <a:noFill/>
          </a:ln>
        </p:spPr>
        <p:txBody>
          <a:bodyPr anchor="t">
            <a:spAutoFit/>
          </a:bodyPr>
          <a:lstStyle/>
          <a:p>
            <a:r>
              <a:rPr lang="en-US" altLang="zh-CN" sz="2000" b="1">
                <a:solidFill>
                  <a:srgbClr val="0000FF"/>
                </a:solidFill>
                <a:latin typeface="Helvetica" pitchFamily="34" charset="0"/>
                <a:ea typeface="宋体" panose="02010600030101010101" pitchFamily="2" charset="-122"/>
              </a:rPr>
              <a:t>SQL</a:t>
            </a:r>
          </a:p>
        </p:txBody>
      </p:sp>
      <p:sp>
        <p:nvSpPr>
          <p:cNvPr id="31747" name="文本框 396291"/>
          <p:cNvSpPr txBox="1"/>
          <p:nvPr/>
        </p:nvSpPr>
        <p:spPr>
          <a:xfrm>
            <a:off x="942975" y="1858963"/>
            <a:ext cx="884238" cy="830262"/>
          </a:xfrm>
          <a:prstGeom prst="rect">
            <a:avLst/>
          </a:prstGeom>
          <a:noFill/>
          <a:ln w="2857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1600" b="1">
                <a:solidFill>
                  <a:srgbClr val="0000FF"/>
                </a:solidFill>
                <a:latin typeface="Helvetica" pitchFamily="34" charset="0"/>
                <a:ea typeface="宋体" panose="02010600030101010101" pitchFamily="2" charset="-122"/>
              </a:rPr>
              <a:t>数据定义语言</a:t>
            </a:r>
            <a:r>
              <a:rPr lang="en-US" altLang="zh-CN" sz="1600" b="1">
                <a:solidFill>
                  <a:srgbClr val="0000FF"/>
                </a:solidFill>
                <a:latin typeface="Helvetica" pitchFamily="34" charset="0"/>
                <a:ea typeface="宋体" panose="02010600030101010101" pitchFamily="2" charset="-122"/>
              </a:rPr>
              <a:t>DDL</a:t>
            </a:r>
          </a:p>
        </p:txBody>
      </p:sp>
      <p:sp>
        <p:nvSpPr>
          <p:cNvPr id="31748" name="文本框 396294"/>
          <p:cNvSpPr txBox="1"/>
          <p:nvPr/>
        </p:nvSpPr>
        <p:spPr>
          <a:xfrm>
            <a:off x="1177925" y="5708650"/>
            <a:ext cx="1581150" cy="701675"/>
          </a:xfrm>
          <a:prstGeom prst="rect">
            <a:avLst/>
          </a:prstGeom>
          <a:noFill/>
          <a:ln w="28575">
            <a:noFill/>
          </a:ln>
        </p:spPr>
        <p:txBody>
          <a:bodyPr anchor="t">
            <a:spAutoFit/>
          </a:bodyPr>
          <a:lstStyle/>
          <a:p>
            <a:r>
              <a:rPr lang="zh-CN" altLang="en-US" sz="2000" b="1" dirty="0">
                <a:latin typeface="Helvetica" pitchFamily="34" charset="0"/>
                <a:ea typeface="宋体" panose="02010600030101010101" pitchFamily="2" charset="-122"/>
              </a:rPr>
              <a:t>嵌入式</a:t>
            </a:r>
            <a:r>
              <a:rPr lang="en-US" altLang="zh-CN" sz="2000" b="1">
                <a:latin typeface="Helvetica" pitchFamily="34" charset="0"/>
                <a:ea typeface="宋体" panose="02010600030101010101" pitchFamily="2" charset="-122"/>
              </a:rPr>
              <a:t>SQL</a:t>
            </a:r>
            <a:r>
              <a:rPr lang="zh-CN" altLang="en-US" sz="2000" b="1" dirty="0">
                <a:latin typeface="Helvetica" pitchFamily="34" charset="0"/>
                <a:ea typeface="宋体" panose="02010600030101010101" pitchFamily="2" charset="-122"/>
              </a:rPr>
              <a:t>的使用规定</a:t>
            </a:r>
          </a:p>
        </p:txBody>
      </p:sp>
      <p:sp>
        <p:nvSpPr>
          <p:cNvPr id="31749" name="文本框 396295"/>
          <p:cNvSpPr txBox="1"/>
          <p:nvPr/>
        </p:nvSpPr>
        <p:spPr>
          <a:xfrm>
            <a:off x="1827213" y="1773238"/>
            <a:ext cx="7239000" cy="338137"/>
          </a:xfrm>
          <a:prstGeom prst="rect">
            <a:avLst/>
          </a:prstGeom>
          <a:noFill/>
          <a:ln w="28575">
            <a:noFill/>
          </a:ln>
        </p:spPr>
        <p:txBody>
          <a:bodyPr anchor="t">
            <a:spAutoFit/>
          </a:bodyPr>
          <a:lstStyle/>
          <a:p>
            <a:r>
              <a:rPr lang="zh-CN" altLang="en-US" sz="1600" b="1" u="sng" dirty="0">
                <a:solidFill>
                  <a:srgbClr val="0000FF"/>
                </a:solidFill>
                <a:latin typeface="Helvetica" pitchFamily="34" charset="0"/>
                <a:ea typeface="宋体" panose="02010600030101010101" pitchFamily="2" charset="-122"/>
              </a:rPr>
              <a:t>Create</a:t>
            </a:r>
            <a:r>
              <a:rPr lang="zh-CN" altLang="en-US" sz="1600" dirty="0">
                <a:solidFill>
                  <a:srgbClr val="0000FF"/>
                </a:solidFill>
                <a:latin typeface="Helvetica" pitchFamily="34" charset="0"/>
                <a:ea typeface="宋体" panose="02010600030101010101" pitchFamily="2" charset="-122"/>
              </a:rPr>
              <a:t> Table/</a:t>
            </a:r>
            <a:r>
              <a:rPr lang="zh-CN" altLang="en-US" sz="1600" b="1" u="sng" dirty="0">
                <a:solidFill>
                  <a:srgbClr val="0000FF"/>
                </a:solidFill>
                <a:latin typeface="Helvetica" pitchFamily="34" charset="0"/>
                <a:ea typeface="宋体" panose="02010600030101010101" pitchFamily="2" charset="-122"/>
              </a:rPr>
              <a:t>Alter</a:t>
            </a:r>
            <a:r>
              <a:rPr lang="zh-CN" altLang="en-US" sz="1600" dirty="0">
                <a:solidFill>
                  <a:srgbClr val="0000FF"/>
                </a:solidFill>
                <a:latin typeface="Helvetica" pitchFamily="34" charset="0"/>
                <a:ea typeface="宋体" panose="02010600030101010101" pitchFamily="2" charset="-122"/>
              </a:rPr>
              <a:t> Table/</a:t>
            </a:r>
            <a:r>
              <a:rPr lang="zh-CN" altLang="en-US" sz="1600" b="1" u="sng" dirty="0">
                <a:solidFill>
                  <a:srgbClr val="0000FF"/>
                </a:solidFill>
                <a:latin typeface="Helvetica" pitchFamily="34" charset="0"/>
                <a:ea typeface="宋体" panose="02010600030101010101" pitchFamily="2" charset="-122"/>
              </a:rPr>
              <a:t>Drop</a:t>
            </a:r>
            <a:r>
              <a:rPr lang="zh-CN" altLang="en-US" sz="1600" dirty="0">
                <a:solidFill>
                  <a:srgbClr val="0000FF"/>
                </a:solidFill>
                <a:latin typeface="Helvetica" pitchFamily="34" charset="0"/>
                <a:ea typeface="宋体" panose="02010600030101010101" pitchFamily="2" charset="-122"/>
              </a:rPr>
              <a:t> Table：定义.修改.删除基本表</a:t>
            </a:r>
          </a:p>
        </p:txBody>
      </p:sp>
      <p:sp>
        <p:nvSpPr>
          <p:cNvPr id="31750" name="文本框 396296"/>
          <p:cNvSpPr txBox="1"/>
          <p:nvPr/>
        </p:nvSpPr>
        <p:spPr>
          <a:xfrm>
            <a:off x="1827213" y="2135188"/>
            <a:ext cx="4994275" cy="336550"/>
          </a:xfrm>
          <a:prstGeom prst="rect">
            <a:avLst/>
          </a:prstGeom>
          <a:noFill/>
          <a:ln w="28575">
            <a:noFill/>
          </a:ln>
        </p:spPr>
        <p:txBody>
          <a:bodyPr anchor="t">
            <a:spAutoFit/>
          </a:bodyPr>
          <a:lstStyle/>
          <a:p>
            <a:r>
              <a:rPr lang="zh-CN" altLang="en-US" sz="1600" dirty="0">
                <a:solidFill>
                  <a:srgbClr val="0000FF"/>
                </a:solidFill>
                <a:latin typeface="Helvetica" pitchFamily="34" charset="0"/>
                <a:ea typeface="宋体" panose="02010600030101010101" pitchFamily="2" charset="-122"/>
              </a:rPr>
              <a:t>Create View/Drop View：视图操作</a:t>
            </a:r>
          </a:p>
        </p:txBody>
      </p:sp>
      <p:sp>
        <p:nvSpPr>
          <p:cNvPr id="31751" name="文本框 396297"/>
          <p:cNvSpPr txBox="1"/>
          <p:nvPr/>
        </p:nvSpPr>
        <p:spPr>
          <a:xfrm>
            <a:off x="1827213" y="2457450"/>
            <a:ext cx="4994275" cy="338138"/>
          </a:xfrm>
          <a:prstGeom prst="rect">
            <a:avLst/>
          </a:prstGeom>
          <a:noFill/>
          <a:ln w="28575">
            <a:noFill/>
          </a:ln>
        </p:spPr>
        <p:txBody>
          <a:bodyPr anchor="t">
            <a:spAutoFit/>
          </a:bodyPr>
          <a:lstStyle/>
          <a:p>
            <a:r>
              <a:rPr lang="zh-CN" altLang="en-US" sz="1600" dirty="0">
                <a:solidFill>
                  <a:srgbClr val="0000FF"/>
                </a:solidFill>
                <a:latin typeface="Helvetica" pitchFamily="34" charset="0"/>
                <a:ea typeface="宋体" panose="02010600030101010101" pitchFamily="2" charset="-122"/>
              </a:rPr>
              <a:t>Create Index/Drop Index：索引操作</a:t>
            </a:r>
          </a:p>
        </p:txBody>
      </p:sp>
      <p:sp>
        <p:nvSpPr>
          <p:cNvPr id="31752" name="文本框 396298"/>
          <p:cNvSpPr txBox="1"/>
          <p:nvPr/>
        </p:nvSpPr>
        <p:spPr>
          <a:xfrm>
            <a:off x="1968500" y="3062288"/>
            <a:ext cx="1277938" cy="1538883"/>
          </a:xfrm>
          <a:prstGeom prst="rect">
            <a:avLst/>
          </a:prstGeom>
          <a:noFill/>
          <a:ln w="28575">
            <a:noFill/>
          </a:ln>
        </p:spPr>
        <p:txBody>
          <a:bodyPr anchor="t">
            <a:spAutoFit/>
          </a:bodyPr>
          <a:lstStyle/>
          <a:p>
            <a:r>
              <a:rPr lang="zh-CN" altLang="en-US" sz="1600" b="1" u="sng" dirty="0">
                <a:solidFill>
                  <a:srgbClr val="0000FF"/>
                </a:solidFill>
                <a:latin typeface="Helvetica" pitchFamily="34" charset="0"/>
                <a:ea typeface="宋体" panose="02010600030101010101" pitchFamily="2" charset="-122"/>
              </a:rPr>
              <a:t>Insert</a:t>
            </a:r>
          </a:p>
          <a:p>
            <a:r>
              <a:rPr lang="zh-CN" altLang="en-US" sz="1600" b="1" u="sng" dirty="0">
                <a:solidFill>
                  <a:srgbClr val="0000FF"/>
                </a:solidFill>
                <a:latin typeface="Helvetica" pitchFamily="34" charset="0"/>
                <a:ea typeface="宋体" panose="02010600030101010101" pitchFamily="2" charset="-122"/>
              </a:rPr>
              <a:t>Delete</a:t>
            </a:r>
          </a:p>
          <a:p>
            <a:r>
              <a:rPr lang="zh-CN" altLang="en-US" sz="2000" b="1" u="sng" dirty="0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rPr>
              <a:t>Select</a:t>
            </a:r>
            <a:endParaRPr lang="zh-CN" altLang="en-US" sz="1600" b="1" u="sng" dirty="0">
              <a:solidFill>
                <a:srgbClr val="FF0000"/>
              </a:solidFill>
              <a:latin typeface="Helvetica" pitchFamily="34" charset="0"/>
              <a:ea typeface="宋体" panose="02010600030101010101" pitchFamily="2" charset="-122"/>
            </a:endParaRPr>
          </a:p>
          <a:p>
            <a:r>
              <a:rPr lang="zh-CN" altLang="en-US" sz="1600" b="1" u="sng" dirty="0">
                <a:solidFill>
                  <a:srgbClr val="0000FF"/>
                </a:solidFill>
                <a:latin typeface="Helvetica" pitchFamily="34" charset="0"/>
                <a:ea typeface="宋体" panose="02010600030101010101" pitchFamily="2" charset="-122"/>
              </a:rPr>
              <a:t>Update</a:t>
            </a:r>
          </a:p>
        </p:txBody>
      </p:sp>
      <p:sp>
        <p:nvSpPr>
          <p:cNvPr id="31753" name="文本框 396299"/>
          <p:cNvSpPr txBox="1"/>
          <p:nvPr/>
        </p:nvSpPr>
        <p:spPr>
          <a:xfrm>
            <a:off x="1968500" y="4735513"/>
            <a:ext cx="1408113" cy="706437"/>
          </a:xfrm>
          <a:prstGeom prst="rect">
            <a:avLst/>
          </a:prstGeom>
          <a:noFill/>
          <a:ln w="28575">
            <a:noFill/>
          </a:ln>
        </p:spPr>
        <p:txBody>
          <a:bodyPr anchor="t">
            <a:spAutoFit/>
          </a:bodyPr>
          <a:lstStyle/>
          <a:p>
            <a:r>
              <a:rPr lang="zh-CN" altLang="en-US" sz="1600" b="1" u="sng">
                <a:solidFill>
                  <a:srgbClr val="0000FF"/>
                </a:solidFill>
                <a:latin typeface="Helvetica" pitchFamily="34" charset="0"/>
                <a:ea typeface="宋体" panose="02010600030101010101" pitchFamily="2" charset="-122"/>
              </a:rPr>
              <a:t>Grant</a:t>
            </a:r>
          </a:p>
          <a:p>
            <a:r>
              <a:rPr lang="zh-CN" altLang="en-US" sz="1600" b="1" u="sng">
                <a:solidFill>
                  <a:srgbClr val="0000FF"/>
                </a:solidFill>
                <a:latin typeface="Helvetica" pitchFamily="34" charset="0"/>
                <a:ea typeface="宋体" panose="02010600030101010101" pitchFamily="2" charset="-122"/>
              </a:rPr>
              <a:t>Revoke</a:t>
            </a:r>
          </a:p>
        </p:txBody>
      </p:sp>
      <p:sp>
        <p:nvSpPr>
          <p:cNvPr id="31754" name="左大括号 396300"/>
          <p:cNvSpPr/>
          <p:nvPr/>
        </p:nvSpPr>
        <p:spPr>
          <a:xfrm>
            <a:off x="695325" y="2036763"/>
            <a:ext cx="247650" cy="3903662"/>
          </a:xfrm>
          <a:prstGeom prst="leftBrace">
            <a:avLst>
              <a:gd name="adj1" fmla="val 130918"/>
              <a:gd name="adj2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ahoma" panose="020B0604030504040204" pitchFamily="34" charset="0"/>
              <a:ea typeface="楷体_GB2312" pitchFamily="49" charset="-122"/>
            </a:endParaRPr>
          </a:p>
        </p:txBody>
      </p:sp>
      <p:sp>
        <p:nvSpPr>
          <p:cNvPr id="31755" name="左大括号 396301"/>
          <p:cNvSpPr/>
          <p:nvPr/>
        </p:nvSpPr>
        <p:spPr>
          <a:xfrm>
            <a:off x="1657350" y="1652588"/>
            <a:ext cx="247650" cy="1103312"/>
          </a:xfrm>
          <a:prstGeom prst="leftBrace">
            <a:avLst>
              <a:gd name="adj1" fmla="val 30051"/>
              <a:gd name="adj2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ahoma" panose="020B0604030504040204" pitchFamily="34" charset="0"/>
              <a:ea typeface="楷体_GB2312" pitchFamily="49" charset="-122"/>
            </a:endParaRPr>
          </a:p>
        </p:txBody>
      </p:sp>
      <p:sp>
        <p:nvSpPr>
          <p:cNvPr id="31756" name="左大括号 396302"/>
          <p:cNvSpPr/>
          <p:nvPr/>
        </p:nvSpPr>
        <p:spPr>
          <a:xfrm>
            <a:off x="1658938" y="3057525"/>
            <a:ext cx="246062" cy="1450975"/>
          </a:xfrm>
          <a:prstGeom prst="leftBrace">
            <a:avLst>
              <a:gd name="adj1" fmla="val 48976"/>
              <a:gd name="adj2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ahoma" panose="020B0604030504040204" pitchFamily="34" charset="0"/>
              <a:ea typeface="楷体_GB2312" pitchFamily="49" charset="-122"/>
            </a:endParaRPr>
          </a:p>
        </p:txBody>
      </p:sp>
      <p:sp>
        <p:nvSpPr>
          <p:cNvPr id="31757" name="左大括号 396303"/>
          <p:cNvSpPr/>
          <p:nvPr/>
        </p:nvSpPr>
        <p:spPr>
          <a:xfrm>
            <a:off x="1687513" y="4776788"/>
            <a:ext cx="217487" cy="623887"/>
          </a:xfrm>
          <a:prstGeom prst="leftBrace">
            <a:avLst>
              <a:gd name="adj1" fmla="val 23825"/>
              <a:gd name="adj2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>
              <a:latin typeface="Tahoma" panose="020B0604030504040204" pitchFamily="34" charset="0"/>
              <a:ea typeface="楷体_GB2312" pitchFamily="49" charset="-122"/>
            </a:endParaRPr>
          </a:p>
        </p:txBody>
      </p:sp>
      <p:sp>
        <p:nvSpPr>
          <p:cNvPr id="31758" name="文本框 396304"/>
          <p:cNvSpPr txBox="1"/>
          <p:nvPr/>
        </p:nvSpPr>
        <p:spPr>
          <a:xfrm>
            <a:off x="3275013" y="3514725"/>
            <a:ext cx="2641600" cy="396875"/>
          </a:xfrm>
          <a:prstGeom prst="rect">
            <a:avLst/>
          </a:prstGeom>
          <a:noFill/>
          <a:ln w="28575">
            <a:noFill/>
          </a:ln>
        </p:spPr>
        <p:txBody>
          <a:bodyPr anchor="t">
            <a:spAutoFit/>
          </a:bodyPr>
          <a:lstStyle/>
          <a:p>
            <a:r>
              <a:rPr lang="zh-CN" altLang="en-US" sz="20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记录操作</a:t>
            </a:r>
          </a:p>
        </p:txBody>
      </p:sp>
      <p:sp>
        <p:nvSpPr>
          <p:cNvPr id="31759" name="文本框 396305"/>
          <p:cNvSpPr txBox="1"/>
          <p:nvPr/>
        </p:nvSpPr>
        <p:spPr>
          <a:xfrm>
            <a:off x="3187700" y="4846638"/>
            <a:ext cx="2641600" cy="396875"/>
          </a:xfrm>
          <a:prstGeom prst="rect">
            <a:avLst/>
          </a:prstGeom>
          <a:noFill/>
          <a:ln w="28575">
            <a:noFill/>
          </a:ln>
        </p:spPr>
        <p:txBody>
          <a:bodyPr anchor="t">
            <a:spAutoFit/>
          </a:bodyPr>
          <a:lstStyle/>
          <a:p>
            <a:r>
              <a:rPr lang="zh-CN" altLang="en-US" sz="2000" b="1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权限管理</a:t>
            </a:r>
          </a:p>
        </p:txBody>
      </p:sp>
      <p:sp>
        <p:nvSpPr>
          <p:cNvPr id="31760" name="文本框 1"/>
          <p:cNvSpPr txBox="1"/>
          <p:nvPr/>
        </p:nvSpPr>
        <p:spPr>
          <a:xfrm>
            <a:off x="942975" y="3238500"/>
            <a:ext cx="884238" cy="830263"/>
          </a:xfrm>
          <a:prstGeom prst="rect">
            <a:avLst/>
          </a:prstGeom>
          <a:noFill/>
          <a:ln w="2857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1600" b="1">
                <a:solidFill>
                  <a:srgbClr val="0000FF"/>
                </a:solidFill>
                <a:latin typeface="Helvetica" pitchFamily="34" charset="0"/>
                <a:ea typeface="宋体" panose="02010600030101010101" pitchFamily="2" charset="-122"/>
              </a:rPr>
              <a:t>数据操纵语言</a:t>
            </a:r>
            <a:r>
              <a:rPr lang="en-US" altLang="zh-CN" sz="1600" b="1">
                <a:solidFill>
                  <a:srgbClr val="0000FF"/>
                </a:solidFill>
                <a:latin typeface="Helvetica" pitchFamily="34" charset="0"/>
                <a:ea typeface="宋体" panose="02010600030101010101" pitchFamily="2" charset="-122"/>
              </a:rPr>
              <a:t>DML</a:t>
            </a:r>
          </a:p>
        </p:txBody>
      </p:sp>
      <p:sp>
        <p:nvSpPr>
          <p:cNvPr id="31761" name="文本框 3"/>
          <p:cNvSpPr txBox="1"/>
          <p:nvPr/>
        </p:nvSpPr>
        <p:spPr>
          <a:xfrm>
            <a:off x="942975" y="4630738"/>
            <a:ext cx="884238" cy="830262"/>
          </a:xfrm>
          <a:prstGeom prst="rect">
            <a:avLst/>
          </a:prstGeom>
          <a:noFill/>
          <a:ln w="2857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1600" b="1">
                <a:solidFill>
                  <a:srgbClr val="0000FF"/>
                </a:solidFill>
                <a:latin typeface="Helvetica" pitchFamily="34" charset="0"/>
                <a:ea typeface="宋体" panose="02010600030101010101" pitchFamily="2" charset="-122"/>
              </a:rPr>
              <a:t>数据控制语言</a:t>
            </a:r>
            <a:r>
              <a:rPr lang="en-US" altLang="zh-CN" sz="1600" b="1">
                <a:solidFill>
                  <a:srgbClr val="0000FF"/>
                </a:solidFill>
                <a:latin typeface="Helvetica" pitchFamily="34" charset="0"/>
                <a:ea typeface="宋体" panose="02010600030101010101" pitchFamily="2" charset="-122"/>
              </a:rPr>
              <a:t>DCL</a:t>
            </a:r>
          </a:p>
        </p:txBody>
      </p:sp>
      <p:sp>
        <p:nvSpPr>
          <p:cNvPr id="31762" name="文本框 4"/>
          <p:cNvSpPr txBox="1"/>
          <p:nvPr/>
        </p:nvSpPr>
        <p:spPr>
          <a:xfrm>
            <a:off x="1827213" y="1374775"/>
            <a:ext cx="7239000" cy="398463"/>
          </a:xfrm>
          <a:prstGeom prst="rect">
            <a:avLst/>
          </a:prstGeom>
          <a:noFill/>
          <a:ln w="28575">
            <a:noFill/>
          </a:ln>
        </p:spPr>
        <p:txBody>
          <a:bodyPr anchor="t">
            <a:spAutoFit/>
          </a:bodyPr>
          <a:lstStyle/>
          <a:p>
            <a:r>
              <a:rPr lang="zh-CN" altLang="en-US" sz="1600" dirty="0">
                <a:solidFill>
                  <a:srgbClr val="0000FF"/>
                </a:solidFill>
                <a:latin typeface="Helvetica" pitchFamily="34" charset="0"/>
                <a:ea typeface="宋体" panose="02010600030101010101" pitchFamily="2" charset="-122"/>
              </a:rPr>
              <a:t>Create</a:t>
            </a:r>
            <a:r>
              <a:rPr lang="en-US" altLang="zh-CN" sz="2000" dirty="0">
                <a:latin typeface="Helvetica" pitchFamily="34" charset="0"/>
                <a:ea typeface="宋体" panose="02010600030101010101" pitchFamily="2" charset="-122"/>
              </a:rPr>
              <a:t> </a:t>
            </a:r>
            <a:r>
              <a:rPr lang="zh-CN" altLang="en-US" sz="1600" dirty="0">
                <a:solidFill>
                  <a:srgbClr val="0000FF"/>
                </a:solidFill>
                <a:latin typeface="Helvetica" pitchFamily="34" charset="0"/>
                <a:ea typeface="宋体" panose="02010600030101010101" pitchFamily="2" charset="-122"/>
              </a:rPr>
              <a:t>database/Drop database：</a:t>
            </a:r>
            <a:r>
              <a:rPr lang="zh-CN" altLang="en-US" sz="2000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定义</a:t>
            </a:r>
            <a:r>
              <a:rPr lang="zh-CN" altLang="en-US" sz="2000" dirty="0" smtClean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. 删除</a:t>
            </a:r>
            <a:r>
              <a:rPr lang="zh-CN" altLang="en-US" sz="2000" dirty="0">
                <a:solidFill>
                  <a:schemeClr val="tx2"/>
                </a:solidFill>
                <a:latin typeface="Helvetica" pitchFamily="34" charset="0"/>
                <a:ea typeface="宋体" panose="02010600030101010101" pitchFamily="2" charset="-122"/>
              </a:rPr>
              <a:t>数据库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12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数据定义及更新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13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450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4603-4BD2-4F19-8625-891A126137D1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49555" y="1779905"/>
            <a:ext cx="8096250" cy="32624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marL="342900" marR="0" indent="-342900" algn="just" defTabSz="914400">
              <a:buFont typeface="Arial" panose="020B0604020202020204" pitchFamily="34" charset="0"/>
              <a:buChar char="•"/>
            </a:pPr>
            <a:r>
              <a:rPr lang="zh-CN" altLang="en-US" sz="3200" dirty="0" smtClean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数据定义</a:t>
            </a:r>
            <a:endParaRPr lang="en-US" altLang="zh-CN" sz="3200" dirty="0" smtClean="0">
              <a:solidFill>
                <a:srgbClr val="FF330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SQL</a:t>
            </a:r>
            <a:r>
              <a:rPr lang="zh-CN" altLang="en-US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中建表</a:t>
            </a:r>
            <a:r>
              <a:rPr lang="zh-CN" altLang="en-US" sz="32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语句</a:t>
            </a:r>
            <a:endParaRPr lang="zh-CN" altLang="en-US" sz="32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SQL</a:t>
            </a:r>
            <a:r>
              <a:rPr lang="zh-CN" altLang="en-US" sz="3200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修改关系模式</a:t>
            </a:r>
            <a:endParaRPr lang="en-US" altLang="zh-CN" sz="3200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SQL</a:t>
            </a:r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数据更新（</a:t>
            </a:r>
            <a:r>
              <a:rPr lang="zh-CN" altLang="en-US" sz="3200" b="1" noProof="1" smtClean="0">
                <a:ea typeface="楷体_GB2312" pitchFamily="49" charset="-122"/>
                <a:sym typeface="+mn-ea"/>
              </a:rPr>
              <a:t>添加</a:t>
            </a:r>
            <a:r>
              <a:rPr lang="zh-CN" altLang="en-US" sz="3200" b="1" noProof="1">
                <a:ea typeface="楷体_GB2312" pitchFamily="49" charset="-122"/>
                <a:sym typeface="+mn-ea"/>
              </a:rPr>
              <a:t>、删除、</a:t>
            </a:r>
            <a:r>
              <a:rPr lang="zh-CN" altLang="en-US" sz="3200" b="1" noProof="1" smtClean="0">
                <a:ea typeface="楷体_GB2312" pitchFamily="49" charset="-122"/>
                <a:sym typeface="+mn-ea"/>
              </a:rPr>
              <a:t>修改</a:t>
            </a:r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）</a:t>
            </a:r>
            <a:endParaRPr lang="zh-CN" altLang="en-US" sz="32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pPr marL="457200" marR="0" indent="-457200" algn="just" defTabSz="914400">
              <a:buFont typeface="Arial" panose="020B0604020202020204" pitchFamily="34" charset="0"/>
              <a:buChar char="•"/>
            </a:pPr>
            <a:endParaRPr kumimoji="0" lang="en-US" altLang="zh-CN" sz="2000" kern="1200" cap="none" spc="0" normalizeH="0" baseline="0" noProof="1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554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4603-4BD2-4F19-8625-891A126137D1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752600"/>
            <a:ext cx="4999784" cy="2057400"/>
          </a:xfrm>
          <a:prstGeom prst="rect">
            <a:avLst/>
          </a:prstGeom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685800" y="381000"/>
            <a:ext cx="7793038" cy="7842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9pPr>
          </a:lstStyle>
          <a:p>
            <a:r>
              <a:rPr lang="zh-CN" altLang="en-US" dirty="0" smtClean="0"/>
              <a:t>创建数据库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2006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数据定义</a:t>
            </a:r>
            <a:r>
              <a:rPr lang="en-US" altLang="zh-CN" dirty="0"/>
              <a:t>——DDL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关系数据库的基本对象是表、视图和索引。因此SQL的数据定义功能包括</a:t>
            </a:r>
            <a:r>
              <a:rPr lang="zh-CN" altLang="en-US" dirty="0">
                <a:solidFill>
                  <a:srgbClr val="FF0000"/>
                </a:solidFill>
              </a:rPr>
              <a:t>定义模式、定义表、定义视图和定义索引 </a:t>
            </a:r>
          </a:p>
          <a:p>
            <a:endParaRPr lang="en-US" altLang="zh-CN" dirty="0">
              <a:solidFill>
                <a:srgbClr val="0000FF"/>
              </a:solidFill>
            </a:endParaRPr>
          </a:p>
          <a:p>
            <a:r>
              <a:rPr lang="en-US" altLang="zh-CN" dirty="0">
                <a:solidFill>
                  <a:srgbClr val="0000FF"/>
                </a:solidFill>
              </a:rPr>
              <a:t>CREATE</a:t>
            </a:r>
            <a:r>
              <a:rPr lang="en-US" altLang="zh-CN" dirty="0"/>
              <a:t> </a:t>
            </a:r>
            <a:r>
              <a:rPr lang="en-US" altLang="zh-CN" dirty="0" smtClean="0"/>
              <a:t>SHEME|</a:t>
            </a:r>
            <a:r>
              <a:rPr lang="en-US" altLang="zh-CN" dirty="0" smtClean="0">
                <a:solidFill>
                  <a:srgbClr val="0000FF"/>
                </a:solidFill>
              </a:rPr>
              <a:t>TABLE|VIEW|INDEX</a:t>
            </a:r>
            <a:r>
              <a:rPr lang="zh-CN" altLang="en-US" dirty="0" smtClean="0"/>
              <a:t> </a:t>
            </a:r>
            <a:r>
              <a:rPr lang="zh-CN" altLang="en-US" dirty="0"/>
              <a:t>对象名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4603-4BD2-4F19-8625-891A126137D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75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76200"/>
            <a:ext cx="7924800" cy="1143000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4000" b="0" i="0" u="none" strike="noStrike" kern="1200" cap="all" spc="5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案例数据库中各表及约束分析</a:t>
            </a:r>
            <a:endParaRPr kumimoji="0" lang="zh-CN" sz="4000" b="0" i="0" u="none" strike="noStrike" kern="1200" cap="all" spc="5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371600"/>
            <a:ext cx="929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32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simple movies database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Movies(</a:t>
            </a:r>
            <a:r>
              <a:rPr kumimoji="0" lang="en-US" altLang="zh-CN" sz="2400" b="0" i="0" u="sng" strike="noStrike" kern="1200" cap="none" spc="3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title</a:t>
            </a:r>
            <a:r>
              <a:rPr kumimoji="0" lang="en-US" altLang="zh-CN" sz="2400" b="0" i="0" u="none" strike="noStrike" kern="1200" cap="none" spc="3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altLang="zh-CN" sz="2400" b="0" i="0" u="sng" strike="noStrike" kern="1200" cap="none" spc="3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year</a:t>
            </a:r>
            <a:r>
              <a:rPr kumimoji="0" lang="en-US" altLang="zh-CN" sz="2400" b="0" i="0" u="none" strike="noStrike" kern="1200" cap="none" spc="3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,length,movieType,studioname,producerC</a:t>
            </a:r>
            <a:r>
              <a:rPr kumimoji="0" lang="en-US" altLang="zh-CN" sz="24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3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movieStar</a:t>
            </a:r>
            <a:r>
              <a:rPr kumimoji="0" lang="en-US" altLang="zh-CN" sz="24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400" b="0" i="0" u="sng" strike="noStrike" kern="1200" cap="none" spc="3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name</a:t>
            </a:r>
            <a:r>
              <a:rPr kumimoji="0" lang="en-US" altLang="zh-CN" sz="2400" b="0" i="0" u="none" strike="noStrike" kern="1200" cap="none" spc="3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,address,gender,birthdate</a:t>
            </a:r>
            <a:r>
              <a:rPr kumimoji="0" lang="en-US" altLang="zh-CN" sz="24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3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StarIn</a:t>
            </a:r>
            <a:r>
              <a:rPr kumimoji="0" lang="en-US" altLang="zh-CN" sz="24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400" b="0" i="0" u="sng" strike="noStrike" kern="1200" cap="none" spc="3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movietitle,movieyear,starname</a:t>
            </a:r>
            <a:r>
              <a:rPr kumimoji="0" lang="en-US" altLang="zh-CN" sz="24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3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MovieExec</a:t>
            </a:r>
            <a:r>
              <a:rPr kumimoji="0" lang="en-US" altLang="zh-CN" sz="24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400" b="0" i="0" u="none" strike="noStrike" kern="1200" cap="none" spc="3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name,address,</a:t>
            </a:r>
            <a:r>
              <a:rPr kumimoji="0" lang="en-US" altLang="zh-CN" sz="2400" b="0" i="0" u="sng" strike="noStrike" kern="1200" cap="none" spc="3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cert</a:t>
            </a:r>
            <a:r>
              <a:rPr kumimoji="0" lang="en-US" altLang="zh-CN" sz="2400" b="0" i="0" u="none" strike="noStrike" kern="1200" cap="none" spc="3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,netWorth</a:t>
            </a:r>
            <a:r>
              <a:rPr kumimoji="0" lang="en-US" altLang="zh-CN" sz="24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Studio(</a:t>
            </a:r>
            <a:r>
              <a:rPr kumimoji="0" lang="en-US" altLang="zh-CN" sz="2400" b="0" i="0" u="sng" strike="noStrike" kern="1200" cap="none" spc="3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name</a:t>
            </a:r>
            <a:r>
              <a:rPr kumimoji="0" lang="en-US" altLang="zh-CN" sz="2400" b="0" i="0" u="none" strike="noStrike" kern="1200" cap="none" spc="3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,address,presC</a:t>
            </a:r>
            <a:r>
              <a:rPr kumimoji="0" lang="en-US" altLang="zh-CN" sz="24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400" b="0" i="0" u="none" strike="noStrike" kern="1200" cap="none" spc="3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400" b="0" i="0" u="none" strike="noStrike" kern="1200" cap="none" spc="3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3200" b="0" i="0" u="none" strike="noStrike" kern="1200" cap="none" spc="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384025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定义基本表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0975" y="1745869"/>
            <a:ext cx="8229600" cy="4325112"/>
          </a:xfrm>
        </p:spPr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基本表构成</a:t>
            </a:r>
          </a:p>
          <a:p>
            <a:pPr lvl="1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表名</a:t>
            </a:r>
          </a:p>
          <a:p>
            <a:pPr lvl="1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列及类型</a:t>
            </a:r>
          </a:p>
          <a:p>
            <a:pPr lvl="1" algn="l"/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完整性约束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/>
            </a:r>
            <a:b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/>
            </a:r>
            <a:b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4603-4BD2-4F19-8625-891A126137D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31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23528" y="98380"/>
            <a:ext cx="8229600" cy="914400"/>
          </a:xfrm>
        </p:spPr>
        <p:txBody>
          <a:bodyPr/>
          <a:lstStyle/>
          <a:p>
            <a:pPr fontAlgn="base"/>
            <a:r>
              <a:rPr lang="zh-CN" altLang="en-US" noProof="1"/>
              <a:t>数据类型</a:t>
            </a:r>
          </a:p>
        </p:txBody>
      </p:sp>
      <p:sp>
        <p:nvSpPr>
          <p:cNvPr id="16386" name="内容占位符 4"/>
          <p:cNvSpPr>
            <a:spLocks noGrp="1"/>
          </p:cNvSpPr>
          <p:nvPr>
            <p:ph idx="1"/>
          </p:nvPr>
        </p:nvSpPr>
        <p:spPr>
          <a:xfrm>
            <a:off x="-64294" y="1424305"/>
            <a:ext cx="9272588" cy="4114800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/>
          <a:p>
            <a:pPr marL="642620" indent="-285750" eaLnBrk="0" fontAlgn="base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strike="noStrike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字符类型</a:t>
            </a:r>
          </a:p>
          <a:p>
            <a:pPr marL="1099820" lvl="1" indent="-285750" eaLnBrk="0" fontAlgn="base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2000" noProof="0" dirty="0" smtClean="0">
                <a:ln>
                  <a:noFill/>
                </a:ln>
                <a:effectLst/>
                <a:uLnTx/>
                <a:uFillTx/>
                <a:ea typeface="宋体" panose="02010600030101010101" pitchFamily="2" charset="-122"/>
                <a:sym typeface="+mn-ea"/>
              </a:rPr>
              <a:t>CHAR(</a:t>
            </a:r>
            <a:r>
              <a:rPr lang="en-US" altLang="zh-CN" sz="2000" i="1" noProof="0" dirty="0" smtClean="0">
                <a:ln>
                  <a:noFill/>
                </a:ln>
                <a:effectLst/>
                <a:uLnTx/>
                <a:uFillTx/>
                <a:ea typeface="宋体" panose="02010600030101010101" pitchFamily="2" charset="-122"/>
                <a:sym typeface="+mn-ea"/>
              </a:rPr>
              <a:t>n</a:t>
            </a:r>
            <a:r>
              <a:rPr lang="en-US" altLang="zh-CN" sz="2000" noProof="0" dirty="0" smtClean="0">
                <a:ln>
                  <a:noFill/>
                </a:ln>
                <a:effectLst/>
                <a:uLnTx/>
                <a:uFillTx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000" noProof="0" dirty="0">
                <a:ln>
                  <a:noFill/>
                </a:ln>
                <a:effectLst/>
                <a:uLnTx/>
                <a:uFillTx/>
                <a:ea typeface="宋体" panose="02010600030101010101" pitchFamily="2" charset="-122"/>
                <a:sym typeface="+mn-ea"/>
              </a:rPr>
              <a:t>) </a:t>
            </a:r>
            <a:r>
              <a:rPr lang="zh-CN" altLang="en-US" sz="2000" noProof="0" dirty="0">
                <a:ln>
                  <a:noFill/>
                </a:ln>
                <a:effectLst/>
                <a:uLnTx/>
                <a:uFillTx/>
                <a:ea typeface="宋体" panose="02010600030101010101" pitchFamily="2" charset="-122"/>
                <a:sym typeface="+mn-ea"/>
              </a:rPr>
              <a:t>固定长度字符串</a:t>
            </a:r>
            <a:r>
              <a:rPr lang="en-US" altLang="zh-CN" sz="2000" dirty="0">
                <a:ea typeface="宋体" panose="02010600030101010101" pitchFamily="2" charset="-122"/>
                <a:sym typeface="+mn-ea"/>
              </a:rPr>
              <a:t>.(n</a:t>
            </a:r>
            <a:r>
              <a:rPr lang="zh-CN" altLang="en-US" sz="2000" dirty="0">
                <a:ea typeface="宋体" panose="02010600030101010101" pitchFamily="2" charset="-122"/>
                <a:sym typeface="+mn-ea"/>
              </a:rPr>
              <a:t>表示字符长度，范围</a:t>
            </a:r>
            <a:r>
              <a:rPr lang="en-US" altLang="zh-CN" sz="2000" dirty="0">
                <a:ea typeface="宋体" panose="02010600030101010101" pitchFamily="2" charset="-122"/>
                <a:sym typeface="+mn-ea"/>
              </a:rPr>
              <a:t>0~255</a:t>
            </a:r>
            <a:r>
              <a:rPr lang="en-US" altLang="zh-CN" sz="2000" noProof="0" dirty="0" smtClean="0">
                <a:ln>
                  <a:noFill/>
                </a:ln>
                <a:effectLst/>
                <a:uLnTx/>
                <a:uFillTx/>
                <a:ea typeface="宋体" panose="02010600030101010101" pitchFamily="2" charset="-122"/>
                <a:sym typeface="+mn-ea"/>
              </a:rPr>
              <a:t>)</a:t>
            </a:r>
            <a:endParaRPr lang="en-US" altLang="zh-CN" sz="2000" strike="noStrike" noProof="0" dirty="0" smtClean="0">
              <a:ln>
                <a:noFill/>
              </a:ln>
              <a:effectLst/>
              <a:uLnTx/>
              <a:uFillTx/>
              <a:ea typeface="宋体" panose="02010600030101010101" pitchFamily="2" charset="-122"/>
              <a:sym typeface="+mn-ea"/>
            </a:endParaRPr>
          </a:p>
          <a:p>
            <a:pPr marL="1099820" lvl="1" indent="-285750" eaLnBrk="0" fontAlgn="base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2000" noProof="0" dirty="0" smtClean="0">
                <a:ln>
                  <a:noFill/>
                </a:ln>
                <a:effectLst/>
                <a:uLnTx/>
                <a:uFillTx/>
                <a:ea typeface="宋体" panose="02010600030101010101" pitchFamily="2" charset="-122"/>
                <a:sym typeface="+mn-ea"/>
              </a:rPr>
              <a:t>VARCHAR(</a:t>
            </a:r>
            <a:r>
              <a:rPr lang="en-US" altLang="zh-CN" sz="2000" i="1" noProof="0" dirty="0" smtClean="0">
                <a:ln>
                  <a:noFill/>
                </a:ln>
                <a:effectLst/>
                <a:uLnTx/>
                <a:uFillTx/>
                <a:ea typeface="宋体" panose="02010600030101010101" pitchFamily="2" charset="-122"/>
                <a:sym typeface="+mn-ea"/>
              </a:rPr>
              <a:t>n</a:t>
            </a:r>
            <a:r>
              <a:rPr lang="en-US" altLang="zh-CN" sz="2000" noProof="0" dirty="0" smtClean="0">
                <a:ln>
                  <a:noFill/>
                </a:ln>
                <a:effectLst/>
                <a:uLnTx/>
                <a:uFillTx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000" noProof="0" dirty="0">
                <a:ln>
                  <a:noFill/>
                </a:ln>
                <a:effectLst/>
                <a:uLnTx/>
                <a:uFillTx/>
                <a:ea typeface="宋体" panose="02010600030101010101" pitchFamily="2" charset="-122"/>
                <a:sym typeface="+mn-ea"/>
              </a:rPr>
              <a:t>) </a:t>
            </a:r>
            <a:r>
              <a:rPr lang="zh-CN" altLang="en-US" sz="2000" noProof="0" dirty="0">
                <a:ln>
                  <a:noFill/>
                </a:ln>
                <a:effectLst/>
                <a:uLnTx/>
                <a:uFillTx/>
                <a:ea typeface="宋体" panose="02010600030101010101" pitchFamily="2" charset="-122"/>
                <a:sym typeface="+mn-ea"/>
              </a:rPr>
              <a:t>变长字符类型</a:t>
            </a:r>
            <a:r>
              <a:rPr lang="en-US" altLang="zh-CN" sz="2000" noProof="0" dirty="0" smtClean="0">
                <a:ln>
                  <a:noFill/>
                </a:ln>
                <a:effectLst/>
                <a:uLnTx/>
                <a:uFillTx/>
                <a:ea typeface="宋体" panose="02010600030101010101" pitchFamily="2" charset="-122"/>
                <a:sym typeface="+mn-ea"/>
              </a:rPr>
              <a:t>.(n</a:t>
            </a:r>
            <a:r>
              <a:rPr lang="zh-CN" altLang="en-US" sz="2000" dirty="0">
                <a:ea typeface="宋体" panose="02010600030101010101" pitchFamily="2" charset="-122"/>
                <a:sym typeface="+mn-ea"/>
              </a:rPr>
              <a:t>表示字符长度，范围</a:t>
            </a:r>
            <a:r>
              <a:rPr lang="en-US" altLang="zh-CN" sz="2000" dirty="0">
                <a:ea typeface="宋体" panose="02010600030101010101" pitchFamily="2" charset="-122"/>
                <a:sym typeface="+mn-ea"/>
              </a:rPr>
              <a:t>0~65535</a:t>
            </a:r>
            <a:r>
              <a:rPr lang="en-US" altLang="zh-CN" sz="2000" noProof="0" dirty="0" smtClean="0">
                <a:ln>
                  <a:noFill/>
                </a:ln>
                <a:effectLst/>
                <a:uLnTx/>
                <a:uFillTx/>
                <a:ea typeface="宋体" panose="02010600030101010101" pitchFamily="2" charset="-122"/>
                <a:sym typeface="+mn-ea"/>
              </a:rPr>
              <a:t>)</a:t>
            </a:r>
            <a:endParaRPr lang="en-US" altLang="zh-CN" sz="2000" strike="noStrike" noProof="0" dirty="0" smtClean="0">
              <a:ln>
                <a:noFill/>
              </a:ln>
              <a:effectLst/>
              <a:uLnTx/>
              <a:uFillTx/>
              <a:ea typeface="宋体" panose="02010600030101010101" pitchFamily="2" charset="-122"/>
              <a:sym typeface="+mn-ea"/>
            </a:endParaRPr>
          </a:p>
          <a:p>
            <a:pPr marL="642620" indent="-285750" eaLnBrk="0" fontAlgn="base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strike="noStrike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数字类型</a:t>
            </a:r>
          </a:p>
          <a:p>
            <a:pPr marL="1099820" lvl="1" indent="-285750" eaLnBrk="0" fontAlgn="base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2000" strike="noStrike" noProof="0" dirty="0" smtClean="0">
                <a:ln>
                  <a:noFill/>
                </a:ln>
                <a:effectLst/>
                <a:uLnTx/>
                <a:uFillTx/>
                <a:ea typeface="宋体" panose="02010600030101010101" pitchFamily="2" charset="-122"/>
                <a:sym typeface="+mn-ea"/>
              </a:rPr>
              <a:t>INT </a:t>
            </a:r>
            <a:r>
              <a:rPr lang="en-US" altLang="zh-CN" sz="2000" strike="noStrike" noProof="0" dirty="0">
                <a:ln>
                  <a:noFill/>
                </a:ln>
                <a:effectLst/>
                <a:uLnTx/>
                <a:uFillTx/>
                <a:ea typeface="宋体" panose="02010600030101010101" pitchFamily="2" charset="-122"/>
                <a:sym typeface="+mn-ea"/>
              </a:rPr>
              <a:t>or INTEGER </a:t>
            </a:r>
            <a:r>
              <a:rPr lang="en-US" altLang="zh-CN" sz="2000" strike="noStrike" noProof="0" dirty="0" smtClean="0">
                <a:ln>
                  <a:noFill/>
                </a:ln>
                <a:effectLst/>
                <a:uLnTx/>
                <a:uFillTx/>
                <a:ea typeface="宋体" panose="02010600030101010101" pitchFamily="2" charset="-122"/>
                <a:sym typeface="+mn-ea"/>
              </a:rPr>
              <a:t>(example values: </a:t>
            </a:r>
            <a:r>
              <a:rPr lang="en-US" altLang="zh-CN" sz="2000" dirty="0">
                <a:latin typeface="Courier New" panose="02070309020205020404" pitchFamily="49" charset="0"/>
                <a:sym typeface="+mn-ea"/>
              </a:rPr>
              <a:t>123</a:t>
            </a:r>
            <a:r>
              <a:rPr lang="en-US" altLang="zh-CN" sz="2000" strike="noStrike" noProof="0" dirty="0" smtClean="0">
                <a:ln>
                  <a:noFill/>
                </a:ln>
                <a:effectLst/>
                <a:uLnTx/>
                <a:uFillTx/>
                <a:ea typeface="宋体" panose="02010600030101010101" pitchFamily="2" charset="-122"/>
                <a:sym typeface="+mn-ea"/>
              </a:rPr>
              <a:t>).</a:t>
            </a:r>
          </a:p>
          <a:p>
            <a:pPr marL="1099820" lvl="1" indent="-285750" eaLnBrk="0" fontAlgn="base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2000" strike="noStrike" noProof="0" dirty="0" smtClean="0">
                <a:ln>
                  <a:noFill/>
                </a:ln>
                <a:effectLst/>
                <a:uLnTx/>
                <a:uFillTx/>
                <a:ea typeface="宋体" panose="02010600030101010101" pitchFamily="2" charset="-122"/>
                <a:sym typeface="+mn-ea"/>
              </a:rPr>
              <a:t>REAL </a:t>
            </a:r>
            <a:r>
              <a:rPr lang="en-US" altLang="zh-CN" sz="2000" strike="noStrike" noProof="0" dirty="0">
                <a:ln>
                  <a:noFill/>
                </a:ln>
                <a:effectLst/>
                <a:uLnTx/>
                <a:uFillTx/>
                <a:ea typeface="宋体" panose="02010600030101010101" pitchFamily="2" charset="-122"/>
                <a:sym typeface="+mn-ea"/>
              </a:rPr>
              <a:t>or FLOAT </a:t>
            </a:r>
            <a:r>
              <a:rPr lang="en-US" altLang="zh-CN" sz="2000" strike="noStrike" noProof="0" dirty="0" smtClean="0">
                <a:ln>
                  <a:noFill/>
                </a:ln>
                <a:effectLst/>
                <a:uLnTx/>
                <a:uFillTx/>
                <a:ea typeface="宋体" panose="02010600030101010101" pitchFamily="2" charset="-122"/>
                <a:sym typeface="+mn-ea"/>
              </a:rPr>
              <a:t>(</a:t>
            </a:r>
            <a:r>
              <a:rPr lang="en-US" altLang="zh-CN" sz="2000" dirty="0">
                <a:ea typeface="宋体" panose="02010600030101010101" pitchFamily="2" charset="-122"/>
                <a:sym typeface="+mn-ea"/>
              </a:rPr>
              <a:t>example values: </a:t>
            </a:r>
            <a:r>
              <a:rPr lang="en-US" altLang="zh-CN" sz="2000" dirty="0">
                <a:latin typeface="Courier New" panose="02070309020205020404" pitchFamily="49" charset="0"/>
                <a:sym typeface="+mn-ea"/>
              </a:rPr>
              <a:t>123.45</a:t>
            </a:r>
            <a:r>
              <a:rPr lang="en-US" altLang="zh-CN" sz="2000" strike="noStrike" noProof="0" dirty="0" smtClean="0">
                <a:ln>
                  <a:noFill/>
                </a:ln>
                <a:effectLst/>
                <a:uLnTx/>
                <a:uFillTx/>
                <a:ea typeface="宋体" panose="02010600030101010101" pitchFamily="2" charset="-122"/>
                <a:sym typeface="+mn-ea"/>
              </a:rPr>
              <a:t>).</a:t>
            </a:r>
          </a:p>
          <a:p>
            <a:pPr marL="1099820" lvl="1" indent="-285750" eaLnBrk="0" fontAlgn="base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2000" strike="noStrike" noProof="0" dirty="0" smtClean="0">
                <a:ln>
                  <a:noFill/>
                </a:ln>
                <a:effectLst/>
                <a:uLnTx/>
                <a:uFillTx/>
                <a:ea typeface="宋体" panose="02010600030101010101" pitchFamily="2" charset="-122"/>
                <a:sym typeface="+mn-ea"/>
              </a:rPr>
              <a:t>NUMERIC(m,n)(m</a:t>
            </a:r>
            <a:r>
              <a:rPr lang="zh-CN" altLang="en-US" sz="2000" strike="noStrike" noProof="0" dirty="0" smtClean="0">
                <a:ln>
                  <a:noFill/>
                </a:ln>
                <a:effectLst/>
                <a:uLnTx/>
                <a:uFillTx/>
                <a:ea typeface="宋体" panose="02010600030101010101" pitchFamily="2" charset="-122"/>
                <a:sym typeface="+mn-ea"/>
              </a:rPr>
              <a:t>整数位数，</a:t>
            </a:r>
            <a:r>
              <a:rPr lang="en-US" altLang="zh-CN" sz="2000" strike="noStrike" noProof="0" dirty="0" smtClean="0">
                <a:ln>
                  <a:noFill/>
                </a:ln>
                <a:effectLst/>
                <a:uLnTx/>
                <a:uFillTx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2000" strike="noStrike" noProof="0" dirty="0" smtClean="0">
                <a:ln>
                  <a:noFill/>
                </a:ln>
                <a:effectLst/>
                <a:uLnTx/>
                <a:uFillTx/>
                <a:ea typeface="宋体" panose="02010600030101010101" pitchFamily="2" charset="-122"/>
                <a:sym typeface="+mn-ea"/>
              </a:rPr>
              <a:t>小数位数</a:t>
            </a:r>
            <a:r>
              <a:rPr lang="en-US" altLang="zh-CN" sz="2000" strike="noStrike" noProof="0" dirty="0" smtClean="0">
                <a:ln>
                  <a:noFill/>
                </a:ln>
                <a:effectLst/>
                <a:uLnTx/>
                <a:uFillTx/>
                <a:ea typeface="宋体" panose="02010600030101010101" pitchFamily="2" charset="-122"/>
                <a:sym typeface="+mn-ea"/>
              </a:rPr>
              <a:t>)</a:t>
            </a:r>
          </a:p>
          <a:p>
            <a:pPr marL="642620" lvl="0" indent="-285750" eaLnBrk="0" fontAlgn="base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strike="noStrike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日期时间类型</a:t>
            </a:r>
            <a:endParaRPr lang="en-US" altLang="zh-CN" sz="2400" strike="noStrike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宋体" panose="02010600030101010101" pitchFamily="2" charset="-122"/>
              <a:sym typeface="+mn-ea"/>
            </a:endParaRPr>
          </a:p>
          <a:p>
            <a:pPr marL="1099820" lvl="1" indent="-285750" eaLnBrk="0" fontAlgn="base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2000" spc="30" noProof="0" dirty="0" smtClean="0">
                <a:ea typeface="宋体" panose="02010600030101010101" pitchFamily="2" charset="-122"/>
                <a:sym typeface="+mn-ea"/>
              </a:rPr>
              <a:t>DATE(</a:t>
            </a:r>
            <a:r>
              <a:rPr lang="en-US" altLang="zh-CN" sz="2000" dirty="0">
                <a:ea typeface="宋体" panose="02010600030101010101" pitchFamily="2" charset="-122"/>
                <a:sym typeface="+mn-ea"/>
              </a:rPr>
              <a:t>example values: </a:t>
            </a:r>
            <a:r>
              <a:rPr lang="en-US" altLang="zh-CN" sz="2000" dirty="0">
                <a:latin typeface="Courier New" panose="02070309020205020404" pitchFamily="49" charset="0"/>
              </a:rPr>
              <a:t>’2017-09-30’</a:t>
            </a:r>
            <a:r>
              <a:rPr lang="en-US" altLang="zh-CN" sz="2000" dirty="0" smtClean="0"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000" spc="30" noProof="0" dirty="0" smtClean="0">
                <a:ea typeface="宋体" panose="02010600030101010101" pitchFamily="2" charset="-122"/>
                <a:sym typeface="+mn-ea"/>
              </a:rPr>
              <a:t>)</a:t>
            </a:r>
          </a:p>
          <a:p>
            <a:pPr marL="1099820" lvl="1" indent="-285750" eaLnBrk="0" fontAlgn="base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kumimoji="0" lang="en-US" altLang="zh-CN" sz="2000" b="0" i="0" u="none" strike="noStrike" kern="1200" cap="none" spc="3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TIME(</a:t>
            </a:r>
            <a:r>
              <a:rPr lang="en-US" altLang="zh-CN" sz="2000" dirty="0">
                <a:ea typeface="宋体" panose="02010600030101010101" pitchFamily="2" charset="-122"/>
                <a:sym typeface="+mn-ea"/>
              </a:rPr>
              <a:t>example values: </a:t>
            </a:r>
            <a:r>
              <a:rPr lang="en-US" altLang="zh-CN" sz="2000" dirty="0">
                <a:latin typeface="Courier New" panose="02070309020205020404" pitchFamily="49" charset="0"/>
              </a:rPr>
              <a:t>’15:30:02.5’</a:t>
            </a:r>
            <a:r>
              <a:rPr kumimoji="0" lang="en-US" altLang="zh-CN" sz="2000" b="0" i="0" u="none" strike="noStrike" kern="1200" cap="none" spc="3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)</a:t>
            </a:r>
            <a:endParaRPr kumimoji="0" lang="en-US" altLang="zh-CN" sz="2000" b="0" i="0" u="none" strike="noStrike" kern="1200" cap="none" spc="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宋体" panose="02010600030101010101" pitchFamily="2" charset="-122"/>
            </a:endParaRPr>
          </a:p>
          <a:p>
            <a:pPr fontAlgn="base"/>
            <a:endParaRPr lang="en-US" altLang="zh-CN" sz="2400" strike="noStrike" noProof="1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4603-4BD2-4F19-8625-891A126137D1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5" name="文本占位符 71682"/>
          <p:cNvSpPr txBox="1"/>
          <p:nvPr/>
        </p:nvSpPr>
        <p:spPr>
          <a:xfrm>
            <a:off x="827584" y="5813380"/>
            <a:ext cx="8229600" cy="556895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342900"/>
            <a:r>
              <a:rPr lang="zh-CN" altLang="en-US" sz="2800" dirty="0" smtClean="0"/>
              <a:t>任意类型数据都可取</a:t>
            </a:r>
            <a:r>
              <a:rPr lang="en-US" altLang="zh-CN" sz="2800" dirty="0" smtClean="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301536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标题 480257"/>
          <p:cNvSpPr>
            <a:spLocks noGrp="1"/>
          </p:cNvSpPr>
          <p:nvPr>
            <p:ph type="ctrTitle"/>
          </p:nvPr>
        </p:nvSpPr>
        <p:spPr>
          <a:xfrm>
            <a:off x="1187450" y="908050"/>
            <a:ext cx="6697663" cy="1871663"/>
          </a:xfrm>
        </p:spPr>
        <p:txBody>
          <a:bodyPr anchor="b"/>
          <a:lstStyle/>
          <a:p>
            <a:pPr defTabSz="914400" fontAlgn="base">
              <a:buSzPct val="100000"/>
            </a:pPr>
            <a:r>
              <a:rPr lang="en-US" altLang="zh-CN" sz="5400" strike="noStrike" kern="1200" baseline="0" noProof="1" smtClean="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SQL-1</a:t>
            </a:r>
            <a:endParaRPr lang="en-US" altLang="zh-CN" sz="3200" strike="noStrike" kern="1200" baseline="0" noProof="1">
              <a:solidFill>
                <a:schemeClr val="folHlink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21506" name="图片 4802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63" y="188913"/>
            <a:ext cx="1619250" cy="836612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1507" name="对象 480259">
            <a:hlinkClick r:id="" action="ppaction://ole?verb=0"/>
          </p:cNvPr>
          <p:cNvGraphicFramePr/>
          <p:nvPr/>
        </p:nvGraphicFramePr>
        <p:xfrm>
          <a:off x="7235825" y="2997200"/>
          <a:ext cx="12192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" r:id="rId5" imgW="2643505" imgH="4587875" progId="MS_ClipArt_Gallery.2">
                  <p:embed/>
                </p:oleObj>
              </mc:Choice>
              <mc:Fallback>
                <p:oleObj r:id="rId5" imgW="2643505" imgH="4587875" progId="MS_ClipArt_Gallery.2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35825" y="2997200"/>
                        <a:ext cx="1219200" cy="2438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eaLnBrk="1" fontAlgn="base" hangingPunct="1"/>
            <a:fld id="{9A0DB2DC-4C9A-4742-B13C-FB6460FD3503}" type="slidenum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4603-4BD2-4F19-8625-891A126137D1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358402" name="标题 358401"/>
          <p:cNvSpPr>
            <a:spLocks noGrp="1"/>
          </p:cNvSpPr>
          <p:nvPr>
            <p:ph type="title" idx="4294967295"/>
          </p:nvPr>
        </p:nvSpPr>
        <p:spPr>
          <a:xfrm>
            <a:off x="340360" y="252713"/>
            <a:ext cx="8229600" cy="820737"/>
          </a:xfrm>
        </p:spPr>
        <p:txBody>
          <a:bodyPr anchor="b"/>
          <a:lstStyle/>
          <a:p>
            <a:r>
              <a:rPr lang="zh-CN" altLang="en-US" dirty="0"/>
              <a:t>基本表定义</a:t>
            </a:r>
            <a:r>
              <a:rPr lang="en-US" altLang="zh-CN" dirty="0"/>
              <a:t>-CREATE TABlE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71600" y="5917234"/>
            <a:ext cx="6454140" cy="4603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约束既可以作用在表上也可以作用在列上</a:t>
            </a:r>
          </a:p>
        </p:txBody>
      </p:sp>
      <p:sp>
        <p:nvSpPr>
          <p:cNvPr id="8" name="文本占位符 488450"/>
          <p:cNvSpPr txBox="1">
            <a:spLocks/>
          </p:cNvSpPr>
          <p:nvPr/>
        </p:nvSpPr>
        <p:spPr>
          <a:xfrm>
            <a:off x="152400" y="1219200"/>
            <a:ext cx="8839200" cy="5486400"/>
          </a:xfrm>
          <a:prstGeom prst="rect">
            <a:avLst/>
          </a:prstGeom>
        </p:spPr>
        <p:txBody>
          <a:bodyPr/>
          <a:lstStyle>
            <a:lvl1pPr marL="342900" indent="-3429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2pPr>
            <a:lvl3pPr marL="1143000" lvl="2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3pPr>
            <a:lvl4pPr marL="1600200" lvl="3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4pPr>
            <a:lvl5pPr marL="2057400" lvl="4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5pPr>
            <a:lvl6pPr marL="2514600" lvl="5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6pPr>
            <a:lvl7pPr marL="2971800" lvl="6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7pPr>
            <a:lvl8pPr marL="3429000" lvl="7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8pPr>
            <a:lvl9pPr marL="3886200" lvl="8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9pPr>
          </a:lstStyle>
          <a:p>
            <a:r>
              <a:rPr lang="zh-CN" altLang="en-US" sz="2800" noProof="1" smtClean="0"/>
              <a:t>基本表的定义（</a:t>
            </a:r>
            <a:r>
              <a:rPr lang="en-US" altLang="zh-CN" sz="2800" noProof="1" smtClean="0"/>
              <a:t>CREATE</a:t>
            </a:r>
            <a:r>
              <a:rPr lang="zh-CN" altLang="en-US" sz="2800" noProof="1" smtClean="0"/>
              <a:t>）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83226" y="1848622"/>
            <a:ext cx="7230888" cy="266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>
              <a:lnSpc>
                <a:spcPct val="105000"/>
              </a:lnSpc>
              <a:spcBef>
                <a:spcPct val="30000"/>
              </a:spcBef>
              <a:buFont typeface="Arial" charset="0"/>
              <a:buNone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一般格式：</a:t>
            </a:r>
            <a:endParaRPr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marL="609600" indent="-609600">
              <a:lnSpc>
                <a:spcPct val="105000"/>
              </a:lnSpc>
              <a:spcBef>
                <a:spcPct val="30000"/>
              </a:spcBef>
              <a:buFont typeface="Arial" charset="0"/>
              <a:buNone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     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en-US" altLang="zh-CN" sz="2400" b="1" dirty="0">
                <a:solidFill>
                  <a:srgbClr val="CC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CREATE</a:t>
            </a:r>
            <a:r>
              <a:rPr lang="en-US" altLang="zh-CN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en-US" altLang="zh-CN" sz="2400" b="1" dirty="0">
                <a:solidFill>
                  <a:srgbClr val="CC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TABLE </a:t>
            </a:r>
            <a:r>
              <a:rPr lang="en-US" altLang="ja-JP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&lt;</a:t>
            </a:r>
            <a:r>
              <a:rPr lang="zh-CN" alt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表名</a:t>
            </a:r>
            <a:r>
              <a:rPr lang="ja-JP" alt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&gt;</a:t>
            </a:r>
          </a:p>
          <a:p>
            <a:pPr marL="609600" indent="-609600">
              <a:lnSpc>
                <a:spcPct val="105000"/>
              </a:lnSpc>
              <a:spcBef>
                <a:spcPct val="30000"/>
              </a:spcBef>
              <a:buFont typeface="Arial" charset="0"/>
              <a:buNone/>
              <a:defRPr/>
            </a:pPr>
            <a:r>
              <a:rPr lang="ja-JP" alt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 (   &lt;</a:t>
            </a:r>
            <a:r>
              <a:rPr lang="zh-CN" alt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列名</a:t>
            </a:r>
            <a:r>
              <a:rPr lang="en-US" altLang="zh-CN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</a:t>
            </a:r>
            <a:r>
              <a:rPr lang="ja-JP" alt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&gt; </a:t>
            </a:r>
            <a:r>
              <a:rPr lang="zh-CN" alt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数据类型 </a:t>
            </a:r>
            <a:r>
              <a:rPr lang="en-US" altLang="zh-CN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[</a:t>
            </a:r>
            <a:r>
              <a:rPr lang="zh-CN" alt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列级完整性约束条件</a:t>
            </a:r>
            <a:r>
              <a:rPr lang="en-US" altLang="zh-CN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]</a:t>
            </a:r>
          </a:p>
          <a:p>
            <a:pPr marL="609600" indent="-609600">
              <a:lnSpc>
                <a:spcPct val="105000"/>
              </a:lnSpc>
              <a:spcBef>
                <a:spcPct val="30000"/>
              </a:spcBef>
              <a:buFont typeface="Arial" charset="0"/>
              <a:buNone/>
              <a:defRPr/>
            </a:pPr>
            <a:r>
              <a:rPr lang="en-US" altLang="zh-CN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  [, </a:t>
            </a:r>
            <a:r>
              <a:rPr lang="ja-JP" alt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&lt;</a:t>
            </a:r>
            <a:r>
              <a:rPr lang="zh-CN" alt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列名</a:t>
            </a:r>
            <a:r>
              <a:rPr lang="en-US" altLang="zh-CN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2</a:t>
            </a:r>
            <a:r>
              <a:rPr lang="ja-JP" alt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&gt; </a:t>
            </a:r>
            <a:r>
              <a:rPr lang="zh-CN" alt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数据类型 </a:t>
            </a:r>
            <a:r>
              <a:rPr lang="en-US" altLang="zh-CN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[</a:t>
            </a:r>
            <a:r>
              <a:rPr lang="zh-CN" alt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列级完整性约束条件</a:t>
            </a:r>
            <a:r>
              <a:rPr lang="en-US" altLang="zh-CN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] ]</a:t>
            </a:r>
          </a:p>
          <a:p>
            <a:pPr marL="609600" indent="-609600">
              <a:lnSpc>
                <a:spcPct val="105000"/>
              </a:lnSpc>
              <a:spcBef>
                <a:spcPct val="30000"/>
              </a:spcBef>
              <a:buFont typeface="Arial" charset="0"/>
              <a:buNone/>
              <a:defRPr/>
            </a:pPr>
            <a:r>
              <a:rPr lang="en-US" altLang="zh-CN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  [,</a:t>
            </a:r>
            <a:r>
              <a:rPr lang="zh-CN" alt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表级完整性约束条件</a:t>
            </a:r>
            <a:r>
              <a:rPr lang="en-US" altLang="zh-CN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]</a:t>
            </a:r>
            <a:r>
              <a:rPr lang="en-US" altLang="zh-CN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···</a:t>
            </a:r>
            <a:r>
              <a:rPr lang="en-US" altLang="zh-CN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)</a:t>
            </a:r>
            <a:r>
              <a:rPr lang="zh-CN" alt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；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52254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21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内容占位符 4"/>
          <p:cNvSpPr txBox="1">
            <a:spLocks/>
          </p:cNvSpPr>
          <p:nvPr/>
        </p:nvSpPr>
        <p:spPr>
          <a:xfrm>
            <a:off x="1403648" y="1556792"/>
            <a:ext cx="3945890" cy="3362926"/>
          </a:xfrm>
          <a:prstGeom prst="rect">
            <a:avLst/>
          </a:prstGeom>
          <a:solidFill>
            <a:srgbClr val="F9F8CD"/>
          </a:solidFill>
        </p:spPr>
        <p:txBody>
          <a:bodyPr/>
          <a:lstStyle>
            <a:lvl1pPr marL="34290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0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2pPr>
            <a:lvl3pPr marL="1143000" lvl="2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3pPr>
            <a:lvl4pPr marL="1600200" lvl="3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4pPr>
            <a:lvl5pPr marL="2057400" lvl="4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5pPr>
            <a:lvl6pPr marL="2514600" lvl="5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6pPr>
            <a:lvl7pPr marL="2971800" lvl="6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7pPr>
            <a:lvl8pPr marL="3429000" lvl="7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8pPr>
            <a:lvl9pPr marL="3886200" lvl="8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9pPr>
          </a:lstStyle>
          <a:p>
            <a:pPr marL="109855" indent="0"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0000FF"/>
                </a:solidFill>
              </a:rPr>
              <a:t>create table </a:t>
            </a:r>
            <a:r>
              <a:rPr lang="en-US" altLang="zh-CN" sz="2000" dirty="0" smtClean="0"/>
              <a:t>movies(</a:t>
            </a:r>
          </a:p>
          <a:p>
            <a:pPr marL="109855" indent="0">
              <a:buFont typeface="Wingdings" panose="05000000000000000000" pitchFamily="2" charset="2"/>
              <a:buNone/>
            </a:pPr>
            <a:r>
              <a:rPr lang="en-US" altLang="zh-CN" sz="2000" dirty="0" smtClean="0"/>
              <a:t>	title varchar(50),</a:t>
            </a:r>
          </a:p>
          <a:p>
            <a:pPr marL="109855" indent="0">
              <a:buFont typeface="Wingdings" panose="05000000000000000000" pitchFamily="2" charset="2"/>
              <a:buNone/>
            </a:pPr>
            <a:r>
              <a:rPr lang="en-US" altLang="zh-CN" sz="2000" dirty="0" smtClean="0"/>
              <a:t>	year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,</a:t>
            </a:r>
          </a:p>
          <a:p>
            <a:pPr marL="109855" indent="0">
              <a:buFont typeface="Wingdings" panose="05000000000000000000" pitchFamily="2" charset="2"/>
              <a:buNone/>
            </a:pPr>
            <a:r>
              <a:rPr lang="en-US" altLang="zh-CN" sz="2000" dirty="0" smtClean="0"/>
              <a:t>	length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,</a:t>
            </a:r>
          </a:p>
          <a:p>
            <a:pPr marL="109855" indent="0">
              <a:buFont typeface="Wingdings" panose="05000000000000000000" pitchFamily="2" charset="2"/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movieType</a:t>
            </a:r>
            <a:r>
              <a:rPr lang="en-US" altLang="zh-CN" sz="2000" dirty="0" smtClean="0"/>
              <a:t> varchar(30),</a:t>
            </a:r>
          </a:p>
          <a:p>
            <a:pPr marL="109855" indent="0">
              <a:buFont typeface="Wingdings" panose="05000000000000000000" pitchFamily="2" charset="2"/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studioname</a:t>
            </a:r>
            <a:r>
              <a:rPr lang="en-US" altLang="zh-CN" sz="2000" dirty="0" smtClean="0"/>
              <a:t> varchar(30),</a:t>
            </a:r>
          </a:p>
          <a:p>
            <a:pPr marL="109855" indent="0">
              <a:buFont typeface="Wingdings" panose="05000000000000000000" pitchFamily="2" charset="2"/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producerC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int</a:t>
            </a:r>
            <a:endParaRPr lang="en-US" altLang="zh-CN" sz="2000" dirty="0" smtClean="0"/>
          </a:p>
          <a:p>
            <a:pPr marL="109855" indent="0">
              <a:buFont typeface="Wingdings" panose="05000000000000000000" pitchFamily="2" charset="2"/>
              <a:buNone/>
            </a:pPr>
            <a:r>
              <a:rPr lang="en-US" altLang="zh-CN" sz="2000" dirty="0" smtClean="0"/>
              <a:t>)</a:t>
            </a:r>
            <a:endParaRPr lang="zh-CN" altLang="en-US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1403648" y="332656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Create table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-108520" y="5124271"/>
            <a:ext cx="91450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eaLnBrk="0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2400" spc="30" dirty="0">
                <a:solidFill>
                  <a:schemeClr val="tx1"/>
                </a:solidFill>
              </a:rPr>
              <a:t>Movies(</a:t>
            </a:r>
            <a:r>
              <a:rPr lang="en-US" altLang="zh-CN" sz="2400" u="sng" spc="30" dirty="0" err="1">
                <a:solidFill>
                  <a:schemeClr val="tx1"/>
                </a:solidFill>
              </a:rPr>
              <a:t>title</a:t>
            </a:r>
            <a:r>
              <a:rPr lang="en-US" altLang="zh-CN" sz="2400" spc="30" dirty="0" err="1">
                <a:solidFill>
                  <a:schemeClr val="tx1"/>
                </a:solidFill>
              </a:rPr>
              <a:t>,</a:t>
            </a:r>
            <a:r>
              <a:rPr lang="en-US" altLang="zh-CN" sz="2400" u="sng" spc="30" dirty="0" err="1">
                <a:solidFill>
                  <a:schemeClr val="tx1"/>
                </a:solidFill>
              </a:rPr>
              <a:t>year</a:t>
            </a:r>
            <a:r>
              <a:rPr lang="en-US" altLang="zh-CN" sz="2400" spc="30" dirty="0" err="1">
                <a:solidFill>
                  <a:schemeClr val="tx1"/>
                </a:solidFill>
              </a:rPr>
              <a:t>,length,movieType,studioname,producerC</a:t>
            </a:r>
            <a:r>
              <a:rPr lang="en-US" altLang="zh-CN" sz="2400" spc="30" dirty="0">
                <a:solidFill>
                  <a:schemeClr val="tx1"/>
                </a:solidFill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670871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22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03648" y="332656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Create table:</a:t>
            </a:r>
            <a:r>
              <a:rPr lang="zh-CN" altLang="en-US" dirty="0" smtClean="0"/>
              <a:t>列级约束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67544" y="1484784"/>
            <a:ext cx="6048672" cy="3170099"/>
          </a:xfrm>
          <a:prstGeom prst="rect">
            <a:avLst/>
          </a:prstGeom>
          <a:solidFill>
            <a:srgbClr val="FFFFCC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0000FF"/>
                </a:solidFill>
                <a:latin typeface="Helvetica" pitchFamily="34" charset="0"/>
                <a:ea typeface="宋体" panose="02010600030101010101" pitchFamily="2" charset="-122"/>
              </a:rPr>
              <a:t>CREATE TABLE</a:t>
            </a:r>
            <a:r>
              <a:rPr lang="en-US" altLang="zh-CN" sz="2000" b="1" dirty="0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rPr>
              <a:t> moviestar(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rPr>
              <a:t>   </a:t>
            </a:r>
            <a:r>
              <a:rPr lang="en-US" altLang="zh-CN" sz="2000" b="1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name VARCHAR(30) </a:t>
            </a:r>
            <a:r>
              <a:rPr lang="en-US" altLang="zh-CN" sz="2000" b="1" dirty="0">
                <a:solidFill>
                  <a:srgbClr val="0000FF"/>
                </a:solidFill>
                <a:latin typeface="Helvetica" pitchFamily="34" charset="0"/>
                <a:ea typeface="宋体" panose="02010600030101010101" pitchFamily="2" charset="-122"/>
              </a:rPr>
              <a:t>PRIMARY KEY</a:t>
            </a:r>
            <a:r>
              <a:rPr lang="en-US" altLang="zh-CN" sz="2000" b="1" dirty="0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rPr>
              <a:t>,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   address  VARCHAR(255) ,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   gender CHAR(1) </a:t>
            </a:r>
            <a:r>
              <a:rPr lang="en-US" altLang="zh-CN" sz="2000" b="1" dirty="0">
                <a:solidFill>
                  <a:srgbClr val="0000FF"/>
                </a:solidFill>
                <a:latin typeface="Helvetica" pitchFamily="34" charset="0"/>
                <a:ea typeface="宋体" panose="02010600030101010101" pitchFamily="2" charset="-122"/>
              </a:rPr>
              <a:t>DEFAULT</a:t>
            </a:r>
            <a:r>
              <a:rPr lang="en-US" altLang="zh-CN" sz="2000" b="1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 '?',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   birthdate DATE </a:t>
            </a:r>
            <a:r>
              <a:rPr lang="en-US" altLang="zh-CN" sz="2000" b="1" dirty="0">
                <a:solidFill>
                  <a:srgbClr val="0000FF"/>
                </a:solidFill>
                <a:latin typeface="Helvetica" pitchFamily="34" charset="0"/>
                <a:ea typeface="宋体" panose="02010600030101010101" pitchFamily="2" charset="-122"/>
              </a:rPr>
              <a:t>DEFAULT</a:t>
            </a:r>
            <a:r>
              <a:rPr lang="en-US" altLang="zh-CN" sz="2000" b="1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 '0000-00-00',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   phone CHAR(16) </a:t>
            </a:r>
            <a:r>
              <a:rPr lang="en-US" altLang="zh-CN" sz="2000" b="1" dirty="0">
                <a:solidFill>
                  <a:srgbClr val="0000FF"/>
                </a:solidFill>
                <a:latin typeface="Helvetica" pitchFamily="34" charset="0"/>
                <a:ea typeface="宋体" panose="02010600030101010101" pitchFamily="2" charset="-122"/>
              </a:rPr>
              <a:t>DEFAULT</a:t>
            </a:r>
            <a:r>
              <a:rPr lang="en-US" altLang="zh-CN" sz="2000" b="1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 '' NOT NULL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rPr>
              <a:t>  )</a:t>
            </a:r>
          </a:p>
        </p:txBody>
      </p:sp>
      <p:sp>
        <p:nvSpPr>
          <p:cNvPr id="3" name="矩形 2"/>
          <p:cNvSpPr/>
          <p:nvPr/>
        </p:nvSpPr>
        <p:spPr>
          <a:xfrm>
            <a:off x="4572000" y="1124744"/>
            <a:ext cx="457200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Primary key</a:t>
            </a:r>
            <a:r>
              <a:rPr lang="en-US" altLang="zh-CN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: </a:t>
            </a:r>
            <a:r>
              <a:rPr lang="zh-CN" alt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主键约束。每个表只能创建一个主键约束</a:t>
            </a:r>
            <a:r>
              <a:rPr lang="en-US" altLang="zh-CN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;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2555776" y="4639805"/>
            <a:ext cx="4572000" cy="8679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609600" indent="-609600">
              <a:lnSpc>
                <a:spcPct val="105000"/>
              </a:lnSpc>
              <a:spcBef>
                <a:spcPct val="30000"/>
              </a:spcBef>
              <a:defRPr/>
            </a:pPr>
            <a:r>
              <a:rPr lang="en-US" altLang="zh-CN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Default</a:t>
            </a:r>
            <a:r>
              <a:rPr lang="en-US" altLang="zh-CN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: </a:t>
            </a:r>
            <a:r>
              <a:rPr lang="zh-CN" alt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默认值 。是指该列在不输入值时的取值</a:t>
            </a:r>
            <a:r>
              <a:rPr lang="en-US" altLang="zh-CN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;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5814536"/>
            <a:ext cx="9144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9405" lvl="1" indent="-319405" algn="just">
              <a:lnSpc>
                <a:spcPct val="150000"/>
              </a:lnSpc>
            </a:pPr>
            <a:r>
              <a:rPr lang="zh-CN" altLang="en-US" b="1" dirty="0" smtClean="0">
                <a:solidFill>
                  <a:srgbClr val="FF00FF"/>
                </a:solidFill>
                <a:latin typeface="Consolas" panose="020B0609020204030204" pitchFamily="49" charset="0"/>
              </a:rPr>
              <a:t>列</a:t>
            </a:r>
            <a:r>
              <a:rPr lang="zh-CN" altLang="en-US" b="1" dirty="0">
                <a:solidFill>
                  <a:srgbClr val="FF00FF"/>
                </a:solidFill>
                <a:latin typeface="Consolas" panose="020B0609020204030204" pitchFamily="49" charset="0"/>
              </a:rPr>
              <a:t>级完整性约束</a:t>
            </a:r>
            <a:r>
              <a:rPr lang="zh-CN" altLang="en-US" b="1" dirty="0" smtClean="0">
                <a:solidFill>
                  <a:srgbClr val="FF00FF"/>
                </a:solidFill>
                <a:latin typeface="Consolas" panose="020B0609020204030204" pitchFamily="49" charset="0"/>
              </a:rPr>
              <a:t>条件</a:t>
            </a:r>
            <a:r>
              <a:rPr lang="zh-CN" altLang="en-US" b="1" dirty="0" smtClean="0">
                <a:latin typeface="Consolas" panose="020B0609020204030204" pitchFamily="49" charset="0"/>
              </a:rPr>
              <a:t>：</a:t>
            </a:r>
            <a:r>
              <a:rPr lang="zh-CN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涉及相应属性列的完整性约束</a:t>
            </a:r>
            <a:r>
              <a:rPr lang="zh-CN" alt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条件。</a:t>
            </a:r>
            <a:endParaRPr lang="zh-CN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92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23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03648" y="332656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Create table</a:t>
            </a:r>
            <a:r>
              <a:rPr lang="zh-CN" altLang="en-US" dirty="0" smtClean="0"/>
              <a:t>：表级约束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11831" y="6001434"/>
            <a:ext cx="8820472" cy="581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9405" lvl="1" indent="-319405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FF"/>
                </a:solidFill>
                <a:latin typeface="Consolas" panose="020B0609020204030204" pitchFamily="49" charset="0"/>
              </a:rPr>
              <a:t>表</a:t>
            </a:r>
            <a:r>
              <a:rPr lang="zh-CN" altLang="en-US" sz="2400" b="1" dirty="0">
                <a:solidFill>
                  <a:srgbClr val="FF00FF"/>
                </a:solidFill>
                <a:latin typeface="Consolas" panose="020B0609020204030204" pitchFamily="49" charset="0"/>
              </a:rPr>
              <a:t>级完整性约束</a:t>
            </a:r>
            <a:r>
              <a:rPr lang="zh-CN" altLang="en-US" sz="2400" b="1" dirty="0" smtClean="0">
                <a:solidFill>
                  <a:srgbClr val="FF00FF"/>
                </a:solidFill>
                <a:latin typeface="Consolas" panose="020B0609020204030204" pitchFamily="49" charset="0"/>
              </a:rPr>
              <a:t>条件</a:t>
            </a:r>
            <a:r>
              <a:rPr lang="zh-CN" altLang="en-US" sz="2400" b="1" dirty="0" smtClean="0">
                <a:latin typeface="Consolas" panose="020B0609020204030204" pitchFamily="49" charset="0"/>
              </a:rPr>
              <a:t>：</a:t>
            </a:r>
            <a:r>
              <a:rPr lang="zh-CN" alt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涉及一个或多个属性列的完整性约束</a:t>
            </a:r>
            <a:r>
              <a:rPr lang="zh-CN" altLang="en-US" sz="2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条件。 </a:t>
            </a:r>
            <a:endParaRPr lang="en-US" altLang="zh-CN" sz="2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内容占位符 4"/>
          <p:cNvSpPr txBox="1">
            <a:spLocks/>
          </p:cNvSpPr>
          <p:nvPr/>
        </p:nvSpPr>
        <p:spPr>
          <a:xfrm>
            <a:off x="1403648" y="1556792"/>
            <a:ext cx="3945890" cy="3362926"/>
          </a:xfrm>
          <a:prstGeom prst="rect">
            <a:avLst/>
          </a:prstGeom>
          <a:solidFill>
            <a:srgbClr val="F9F8CD"/>
          </a:solidFill>
        </p:spPr>
        <p:txBody>
          <a:bodyPr/>
          <a:lstStyle>
            <a:lvl1pPr marL="34290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0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2pPr>
            <a:lvl3pPr marL="1143000" lvl="2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3pPr>
            <a:lvl4pPr marL="1600200" lvl="3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4pPr>
            <a:lvl5pPr marL="2057400" lvl="4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5pPr>
            <a:lvl6pPr marL="2514600" lvl="5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6pPr>
            <a:lvl7pPr marL="2971800" lvl="6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7pPr>
            <a:lvl8pPr marL="3429000" lvl="7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8pPr>
            <a:lvl9pPr marL="3886200" lvl="8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9pPr>
          </a:lstStyle>
          <a:p>
            <a:pPr marL="109855" indent="0"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0000FF"/>
                </a:solidFill>
              </a:rPr>
              <a:t>create table </a:t>
            </a:r>
            <a:r>
              <a:rPr lang="en-US" altLang="zh-CN" sz="2000" dirty="0" smtClean="0"/>
              <a:t>movies(</a:t>
            </a:r>
          </a:p>
          <a:p>
            <a:pPr marL="109855" indent="0">
              <a:buFont typeface="Wingdings" panose="05000000000000000000" pitchFamily="2" charset="2"/>
              <a:buNone/>
            </a:pPr>
            <a:r>
              <a:rPr lang="en-US" altLang="zh-CN" sz="2000" dirty="0" smtClean="0"/>
              <a:t>	title varchar(50),</a:t>
            </a:r>
          </a:p>
          <a:p>
            <a:pPr marL="109855" indent="0">
              <a:buFont typeface="Wingdings" panose="05000000000000000000" pitchFamily="2" charset="2"/>
              <a:buNone/>
            </a:pPr>
            <a:r>
              <a:rPr lang="en-US" altLang="zh-CN" sz="2000" dirty="0" smtClean="0"/>
              <a:t>	year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,</a:t>
            </a:r>
          </a:p>
          <a:p>
            <a:pPr marL="109855" indent="0">
              <a:buFont typeface="Wingdings" panose="05000000000000000000" pitchFamily="2" charset="2"/>
              <a:buNone/>
            </a:pPr>
            <a:r>
              <a:rPr lang="en-US" altLang="zh-CN" sz="2000" dirty="0" smtClean="0"/>
              <a:t>	length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,</a:t>
            </a:r>
          </a:p>
          <a:p>
            <a:pPr marL="109855" indent="0">
              <a:buFont typeface="Wingdings" panose="05000000000000000000" pitchFamily="2" charset="2"/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movieType</a:t>
            </a:r>
            <a:r>
              <a:rPr lang="en-US" altLang="zh-CN" sz="2000" dirty="0" smtClean="0"/>
              <a:t> varchar(30),</a:t>
            </a:r>
          </a:p>
          <a:p>
            <a:pPr marL="109855" indent="0">
              <a:buFont typeface="Wingdings" panose="05000000000000000000" pitchFamily="2" charset="2"/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studioname</a:t>
            </a:r>
            <a:r>
              <a:rPr lang="en-US" altLang="zh-CN" sz="2000" dirty="0" smtClean="0"/>
              <a:t> varchar(30),</a:t>
            </a:r>
          </a:p>
          <a:p>
            <a:pPr marL="109855" indent="0">
              <a:buFont typeface="Wingdings" panose="05000000000000000000" pitchFamily="2" charset="2"/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producerC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,</a:t>
            </a:r>
          </a:p>
          <a:p>
            <a:pPr marL="109855" indent="0">
              <a:buNone/>
            </a:pPr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Helvetica" pitchFamily="34" charset="0"/>
                <a:ea typeface="宋体" panose="02010600030101010101" pitchFamily="2" charset="-122"/>
              </a:rPr>
              <a:t>PRIMARY </a:t>
            </a:r>
            <a:r>
              <a:rPr lang="en-US" altLang="zh-CN" sz="2000" b="1" dirty="0" smtClean="0">
                <a:solidFill>
                  <a:srgbClr val="0000FF"/>
                </a:solidFill>
                <a:latin typeface="Helvetica" pitchFamily="34" charset="0"/>
                <a:ea typeface="宋体" panose="02010600030101010101" pitchFamily="2" charset="-122"/>
              </a:rPr>
              <a:t>KEY </a:t>
            </a:r>
            <a:r>
              <a:rPr lang="en-US" altLang="zh-CN" sz="2000" b="1" dirty="0" smtClean="0">
                <a:latin typeface="Helvetica" pitchFamily="34" charset="0"/>
                <a:ea typeface="宋体" panose="02010600030101010101" pitchFamily="2" charset="-122"/>
              </a:rPr>
              <a:t>(</a:t>
            </a:r>
            <a:r>
              <a:rPr lang="en-US" altLang="zh-CN" sz="2000" b="1" dirty="0" err="1" smtClean="0">
                <a:latin typeface="Helvetica" pitchFamily="34" charset="0"/>
                <a:ea typeface="宋体" panose="02010600030101010101" pitchFamily="2" charset="-122"/>
              </a:rPr>
              <a:t>title,year</a:t>
            </a:r>
            <a:r>
              <a:rPr lang="en-US" altLang="zh-CN" sz="2000" b="1" dirty="0" smtClean="0">
                <a:latin typeface="Helvetica" pitchFamily="34" charset="0"/>
                <a:ea typeface="宋体" panose="02010600030101010101" pitchFamily="2" charset="-122"/>
              </a:rPr>
              <a:t>)</a:t>
            </a:r>
            <a:endParaRPr lang="en-US" altLang="zh-CN" sz="2000" dirty="0" smtClean="0"/>
          </a:p>
          <a:p>
            <a:pPr marL="109855" indent="0">
              <a:buFont typeface="Wingdings" panose="05000000000000000000" pitchFamily="2" charset="2"/>
              <a:buNone/>
            </a:pPr>
            <a:r>
              <a:rPr lang="en-US" altLang="zh-CN" sz="2000" dirty="0" smtClean="0"/>
              <a:t>)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-108520" y="5124271"/>
            <a:ext cx="91450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eaLnBrk="0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2400" spc="30" dirty="0">
                <a:solidFill>
                  <a:schemeClr val="tx1"/>
                </a:solidFill>
              </a:rPr>
              <a:t>Movies(</a:t>
            </a:r>
            <a:r>
              <a:rPr lang="en-US" altLang="zh-CN" sz="2400" u="sng" spc="30" dirty="0" err="1">
                <a:solidFill>
                  <a:srgbClr val="FF33CC"/>
                </a:solidFill>
              </a:rPr>
              <a:t>title</a:t>
            </a:r>
            <a:r>
              <a:rPr lang="en-US" altLang="zh-CN" sz="2400" spc="30" dirty="0" err="1">
                <a:solidFill>
                  <a:srgbClr val="FF33CC"/>
                </a:solidFill>
              </a:rPr>
              <a:t>,</a:t>
            </a:r>
            <a:r>
              <a:rPr lang="en-US" altLang="zh-CN" sz="2400" u="sng" spc="30" dirty="0" err="1">
                <a:solidFill>
                  <a:srgbClr val="FF33CC"/>
                </a:solidFill>
              </a:rPr>
              <a:t>year</a:t>
            </a:r>
            <a:r>
              <a:rPr lang="en-US" altLang="zh-CN" sz="2400" spc="30" dirty="0" err="1">
                <a:solidFill>
                  <a:schemeClr val="tx1"/>
                </a:solidFill>
              </a:rPr>
              <a:t>,length,movieType,studioname,producerC</a:t>
            </a:r>
            <a:r>
              <a:rPr lang="en-US" altLang="zh-CN" sz="2400" spc="30" dirty="0">
                <a:solidFill>
                  <a:schemeClr val="tx1"/>
                </a:solidFill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978123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24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内容占位符 4"/>
          <p:cNvSpPr txBox="1">
            <a:spLocks/>
          </p:cNvSpPr>
          <p:nvPr/>
        </p:nvSpPr>
        <p:spPr>
          <a:xfrm>
            <a:off x="827584" y="1700808"/>
            <a:ext cx="7483475" cy="4150043"/>
          </a:xfrm>
          <a:prstGeom prst="rect">
            <a:avLst/>
          </a:prstGeom>
          <a:solidFill>
            <a:srgbClr val="F9F8CD"/>
          </a:solidFill>
        </p:spPr>
        <p:txBody>
          <a:bodyPr>
            <a:noAutofit/>
          </a:bodyPr>
          <a:lstStyle>
            <a:lvl1pPr marL="34290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0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2pPr>
            <a:lvl3pPr marL="1143000" lvl="2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3pPr>
            <a:lvl4pPr marL="1600200" lvl="3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4pPr>
            <a:lvl5pPr marL="2057400" lvl="4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5pPr>
            <a:lvl6pPr marL="2514600" lvl="5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6pPr>
            <a:lvl7pPr marL="2971800" lvl="6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7pPr>
            <a:lvl8pPr marL="3429000" lvl="7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8pPr>
            <a:lvl9pPr marL="3886200" lvl="8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9pPr>
          </a:lstStyle>
          <a:p>
            <a:pPr marL="109855" indent="0"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0000FF"/>
                </a:solidFill>
              </a:rPr>
              <a:t>create table </a:t>
            </a:r>
            <a:r>
              <a:rPr lang="en-US" altLang="zh-CN" sz="2000" dirty="0" smtClean="0"/>
              <a:t>movies(</a:t>
            </a:r>
          </a:p>
          <a:p>
            <a:pPr marL="109855" indent="0">
              <a:buFont typeface="Wingdings" panose="05000000000000000000" pitchFamily="2" charset="2"/>
              <a:buNone/>
            </a:pPr>
            <a:r>
              <a:rPr lang="en-US" altLang="zh-CN" sz="2000" dirty="0" smtClean="0"/>
              <a:t>	title varchar(50),</a:t>
            </a:r>
          </a:p>
          <a:p>
            <a:pPr marL="109855" indent="0">
              <a:buFont typeface="Wingdings" panose="05000000000000000000" pitchFamily="2" charset="2"/>
              <a:buNone/>
            </a:pPr>
            <a:r>
              <a:rPr lang="en-US" altLang="zh-CN" sz="2000" dirty="0" smtClean="0"/>
              <a:t>	year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,</a:t>
            </a:r>
          </a:p>
          <a:p>
            <a:pPr marL="109855" indent="0">
              <a:buFont typeface="Wingdings" panose="05000000000000000000" pitchFamily="2" charset="2"/>
              <a:buNone/>
            </a:pPr>
            <a:r>
              <a:rPr lang="en-US" altLang="zh-CN" sz="2000" dirty="0" smtClean="0"/>
              <a:t>	length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,</a:t>
            </a:r>
          </a:p>
          <a:p>
            <a:pPr marL="109855" indent="0">
              <a:buFont typeface="Wingdings" panose="05000000000000000000" pitchFamily="2" charset="2"/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movieType</a:t>
            </a:r>
            <a:r>
              <a:rPr lang="en-US" altLang="zh-CN" sz="2000" dirty="0" smtClean="0"/>
              <a:t> varchar(30),</a:t>
            </a:r>
          </a:p>
          <a:p>
            <a:pPr marL="109855" indent="0">
              <a:buFont typeface="Wingdings" panose="05000000000000000000" pitchFamily="2" charset="2"/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studioname</a:t>
            </a:r>
            <a:r>
              <a:rPr lang="en-US" altLang="zh-CN" sz="2000" dirty="0" smtClean="0"/>
              <a:t> varchar(30),</a:t>
            </a:r>
          </a:p>
          <a:p>
            <a:pPr marL="109855" indent="0">
              <a:buFont typeface="Wingdings" panose="05000000000000000000" pitchFamily="2" charset="2"/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producerC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,</a:t>
            </a:r>
          </a:p>
          <a:p>
            <a:pPr marL="109855" indent="0">
              <a:buFont typeface="Wingdings" panose="05000000000000000000" pitchFamily="2" charset="2"/>
              <a:buNone/>
            </a:pPr>
            <a:r>
              <a:rPr lang="en-US" altLang="zh-CN" sz="2000" dirty="0" smtClean="0"/>
              <a:t>	primary key(</a:t>
            </a:r>
            <a:r>
              <a:rPr lang="en-US" altLang="zh-CN" sz="2000" dirty="0" err="1" smtClean="0"/>
              <a:t>title,year</a:t>
            </a:r>
            <a:r>
              <a:rPr lang="en-US" altLang="zh-CN" sz="2000" dirty="0" smtClean="0"/>
              <a:t>),</a:t>
            </a:r>
          </a:p>
          <a:p>
            <a:pPr marL="109855" indent="0">
              <a:buFont typeface="Wingdings" panose="05000000000000000000" pitchFamily="2" charset="2"/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smtClean="0">
                <a:solidFill>
                  <a:srgbClr val="0000FF"/>
                </a:solidFill>
              </a:rPr>
              <a:t>foreign key(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studioname</a:t>
            </a:r>
            <a:r>
              <a:rPr lang="en-US" altLang="zh-CN" sz="2000" dirty="0" smtClean="0">
                <a:solidFill>
                  <a:srgbClr val="0000FF"/>
                </a:solidFill>
              </a:rPr>
              <a:t>) references studio(name)</a:t>
            </a:r>
          </a:p>
          <a:p>
            <a:pPr marL="109855" indent="0">
              <a:buFont typeface="Wingdings" panose="05000000000000000000" pitchFamily="2" charset="2"/>
              <a:buNone/>
            </a:pPr>
            <a:r>
              <a:rPr lang="en-US" altLang="zh-CN" sz="2000" dirty="0" smtClean="0"/>
              <a:t>      )</a:t>
            </a:r>
            <a:endParaRPr lang="zh-CN" altLang="en-US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1403648" y="332656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Create table</a:t>
            </a:r>
            <a:r>
              <a:rPr lang="zh-CN" altLang="en-US" dirty="0" smtClean="0"/>
              <a:t>：表级约束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587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25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61542" y="548680"/>
            <a:ext cx="8482458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>
              <a:lnSpc>
                <a:spcPct val="105000"/>
              </a:lnSpc>
              <a:spcBef>
                <a:spcPct val="30000"/>
              </a:spcBef>
              <a:buFont typeface="Arial" charset="0"/>
              <a:buNone/>
              <a:defRPr/>
            </a:pP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思考：</a:t>
            </a:r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定义</a:t>
            </a: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一个学生表</a:t>
            </a:r>
            <a:r>
              <a:rPr lang="en-US" altLang="zh-CN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STU, STU</a:t>
            </a: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表的学号为主键</a:t>
            </a:r>
            <a:r>
              <a:rPr lang="en-US" altLang="zh-CN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,</a:t>
            </a: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姓名取值唯一</a:t>
            </a:r>
            <a:r>
              <a:rPr lang="en-US" altLang="zh-CN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,</a:t>
            </a: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性别默认值取</a:t>
            </a:r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“男”</a:t>
            </a:r>
            <a:r>
              <a:rPr lang="en-US" altLang="zh-CN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,</a:t>
            </a: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专业为非空 。</a:t>
            </a:r>
          </a:p>
          <a:p>
            <a:pPr marL="609600" indent="-609600">
              <a:lnSpc>
                <a:spcPct val="105000"/>
              </a:lnSpc>
              <a:spcBef>
                <a:spcPct val="30000"/>
              </a:spcBef>
              <a:buFont typeface="Arial" charset="0"/>
              <a:buNone/>
              <a:defRPr/>
            </a:pP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   </a:t>
            </a:r>
            <a:endParaRPr lang="en-US" altLang="zh-CN" sz="24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39552" y="2326407"/>
            <a:ext cx="8437562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 eaLnBrk="0" hangingPunct="0">
              <a:lnSpc>
                <a:spcPct val="105000"/>
              </a:lnSpc>
              <a:spcBef>
                <a:spcPct val="30000"/>
              </a:spcBef>
              <a:buFont typeface="Arial" charset="0"/>
              <a:buNone/>
              <a:defRPr/>
            </a:pPr>
            <a:r>
              <a:rPr lang="en-US" altLang="zh-CN" sz="2400" dirty="0">
                <a:solidFill>
                  <a:srgbClr val="1F497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anose="02010600030101010101" pitchFamily="2" charset="-122"/>
              </a:rPr>
              <a:t> CREATE TABLE STU</a:t>
            </a:r>
          </a:p>
          <a:p>
            <a:pPr marL="609600" indent="-609600" eaLnBrk="0" hangingPunct="0">
              <a:lnSpc>
                <a:spcPct val="105000"/>
              </a:lnSpc>
              <a:spcBef>
                <a:spcPct val="30000"/>
              </a:spcBef>
              <a:buFont typeface="Arial" charset="0"/>
              <a:buNone/>
              <a:defRPr/>
            </a:pPr>
            <a:r>
              <a:rPr lang="en-US" altLang="zh-CN" sz="2400" dirty="0">
                <a:solidFill>
                  <a:srgbClr val="1F497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anose="02010600030101010101" pitchFamily="2" charset="-122"/>
              </a:rPr>
              <a:t>(    SNO  CHAR(6) </a:t>
            </a:r>
            <a:r>
              <a:rPr lang="en-US" altLang="zh-CN" sz="2400" dirty="0">
                <a:solidFill>
                  <a:srgbClr val="C050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anose="02010600030101010101" pitchFamily="2" charset="-122"/>
              </a:rPr>
              <a:t>PRIMARY KEY</a:t>
            </a:r>
            <a:r>
              <a:rPr lang="en-US" altLang="zh-CN" sz="2400" dirty="0">
                <a:solidFill>
                  <a:srgbClr val="1F497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anose="02010600030101010101" pitchFamily="2" charset="-122"/>
              </a:rPr>
              <a:t>,  </a:t>
            </a:r>
          </a:p>
          <a:p>
            <a:pPr marL="609600" indent="-609600" eaLnBrk="0" hangingPunct="0">
              <a:lnSpc>
                <a:spcPct val="105000"/>
              </a:lnSpc>
              <a:spcBef>
                <a:spcPct val="30000"/>
              </a:spcBef>
              <a:buFont typeface="Arial" charset="0"/>
              <a:buNone/>
              <a:defRPr/>
            </a:pPr>
            <a:r>
              <a:rPr lang="en-US" altLang="zh-CN" sz="2400" dirty="0">
                <a:solidFill>
                  <a:srgbClr val="1F497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anose="02010600030101010101" pitchFamily="2" charset="-122"/>
              </a:rPr>
              <a:t>     SNAME VARCHAR2(20)  </a:t>
            </a:r>
            <a:r>
              <a:rPr lang="en-US" altLang="zh-CN" sz="2400" dirty="0">
                <a:solidFill>
                  <a:srgbClr val="C050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anose="02010600030101010101" pitchFamily="2" charset="-122"/>
              </a:rPr>
              <a:t>UNIQUE</a:t>
            </a:r>
            <a:r>
              <a:rPr lang="en-US" altLang="zh-CN" sz="2400" dirty="0">
                <a:solidFill>
                  <a:srgbClr val="1F497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anose="02010600030101010101" pitchFamily="2" charset="-122"/>
              </a:rPr>
              <a:t>,</a:t>
            </a:r>
          </a:p>
          <a:p>
            <a:pPr marL="609600" indent="-609600" eaLnBrk="0" hangingPunct="0">
              <a:lnSpc>
                <a:spcPct val="105000"/>
              </a:lnSpc>
              <a:spcBef>
                <a:spcPct val="30000"/>
              </a:spcBef>
              <a:buFont typeface="Arial" charset="0"/>
              <a:buNone/>
              <a:defRPr/>
            </a:pPr>
            <a:r>
              <a:rPr lang="en-US" altLang="zh-CN" sz="2400" dirty="0">
                <a:solidFill>
                  <a:srgbClr val="1F497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anose="02010600030101010101" pitchFamily="2" charset="-122"/>
              </a:rPr>
              <a:t>     SEX  CHAR(3)  </a:t>
            </a:r>
            <a:r>
              <a:rPr lang="en-US" altLang="zh-CN" sz="2400" dirty="0">
                <a:solidFill>
                  <a:srgbClr val="C050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anose="02010600030101010101" pitchFamily="2" charset="-122"/>
              </a:rPr>
              <a:t>DEFAULT('</a:t>
            </a:r>
            <a:r>
              <a:rPr lang="zh-CN" altLang="en-US" sz="2400" dirty="0">
                <a:solidFill>
                  <a:srgbClr val="C050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anose="02010600030101010101" pitchFamily="2" charset="-122"/>
              </a:rPr>
              <a:t>男</a:t>
            </a:r>
            <a:r>
              <a:rPr lang="en-US" altLang="zh-CN" sz="2400" dirty="0">
                <a:solidFill>
                  <a:srgbClr val="C050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anose="02010600030101010101" pitchFamily="2" charset="-122"/>
              </a:rPr>
              <a:t>'),</a:t>
            </a:r>
          </a:p>
          <a:p>
            <a:pPr marL="609600" indent="-609600" eaLnBrk="0" hangingPunct="0">
              <a:lnSpc>
                <a:spcPct val="105000"/>
              </a:lnSpc>
              <a:spcBef>
                <a:spcPct val="30000"/>
              </a:spcBef>
              <a:buFont typeface="Arial" charset="0"/>
              <a:buNone/>
              <a:defRPr/>
            </a:pPr>
            <a:r>
              <a:rPr lang="en-US" altLang="zh-CN" sz="2400" dirty="0">
                <a:solidFill>
                  <a:srgbClr val="1F497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anose="02010600030101010101" pitchFamily="2" charset="-122"/>
              </a:rPr>
              <a:t>     DEPT VARCHAR2(20) </a:t>
            </a:r>
            <a:r>
              <a:rPr lang="en-US" altLang="zh-CN" sz="2400" dirty="0">
                <a:solidFill>
                  <a:srgbClr val="C050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anose="02010600030101010101" pitchFamily="2" charset="-122"/>
              </a:rPr>
              <a:t>NOT </a:t>
            </a:r>
            <a:r>
              <a:rPr lang="en-US" altLang="zh-CN" sz="2400" dirty="0" smtClean="0">
                <a:solidFill>
                  <a:srgbClr val="C050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anose="02010600030101010101" pitchFamily="2" charset="-122"/>
              </a:rPr>
              <a:t>NULL</a:t>
            </a:r>
            <a:endParaRPr lang="en-US" altLang="zh-CN" sz="2400" dirty="0">
              <a:solidFill>
                <a:srgbClr val="1F497D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anose="02010600030101010101" pitchFamily="2" charset="-122"/>
            </a:endParaRPr>
          </a:p>
          <a:p>
            <a:pPr marL="609600" indent="-609600" eaLnBrk="0" hangingPunct="0">
              <a:lnSpc>
                <a:spcPct val="105000"/>
              </a:lnSpc>
              <a:spcBef>
                <a:spcPct val="30000"/>
              </a:spcBef>
              <a:buFont typeface="Arial" charset="0"/>
              <a:buNone/>
              <a:defRPr/>
            </a:pPr>
            <a:r>
              <a:rPr lang="en-US" altLang="zh-CN" sz="2400" dirty="0" smtClean="0">
                <a:solidFill>
                  <a:srgbClr val="1F497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anose="02010600030101010101" pitchFamily="2" charset="-122"/>
              </a:rPr>
              <a:t>); </a:t>
            </a:r>
            <a:endParaRPr lang="en-US" altLang="zh-CN" sz="2400" dirty="0">
              <a:solidFill>
                <a:srgbClr val="1F497D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975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Box 5"/>
          <p:cNvSpPr txBox="1"/>
          <p:nvPr/>
        </p:nvSpPr>
        <p:spPr>
          <a:xfrm>
            <a:off x="1060451" y="404664"/>
            <a:ext cx="7016750" cy="64633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>
              <a:buFont typeface="Arial" panose="020B0604020202020204" pitchFamily="34" charset="0"/>
              <a:buNone/>
            </a:pPr>
            <a:r>
              <a:rPr lang="en-US" altLang="zh-CN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SQL</a:t>
            </a:r>
            <a:r>
              <a:rPr lang="zh-CN" altLang="en-US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删除、更改表</a:t>
            </a:r>
          </a:p>
        </p:txBody>
      </p:sp>
      <p:sp>
        <p:nvSpPr>
          <p:cNvPr id="2" name="Content Placeholder 2"/>
          <p:cNvSpPr>
            <a:spLocks noGrp="1"/>
          </p:cNvSpPr>
          <p:nvPr/>
        </p:nvSpPr>
        <p:spPr>
          <a:xfrm>
            <a:off x="914400" y="2133600"/>
            <a:ext cx="6124575" cy="8921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32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defRPr/>
            </a:pPr>
            <a:r>
              <a:rPr lang="en-US" sz="2400" b="1" strike="noStrike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  <a:sym typeface="+mn-ea"/>
              </a:rPr>
              <a:t>DROP TABLE </a:t>
            </a:r>
            <a:r>
              <a:rPr lang="en-US" sz="2400" b="1" strike="noStrike" noProof="0" dirty="0" smtClean="0">
                <a:ln>
                  <a:noFill/>
                </a:ln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  <a:sym typeface="+mn-ea"/>
              </a:rPr>
              <a:t>R;</a:t>
            </a:r>
            <a:endParaRPr lang="en-US" sz="2400" b="1" strike="noStrike" noProof="0" dirty="0" smtClean="0">
              <a:ln>
                <a:noFill/>
              </a:ln>
              <a:effectLst/>
              <a:uLnTx/>
              <a:uFillTx/>
              <a:latin typeface="Lucida Console" panose="020B06090405040202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defRPr/>
            </a:pPr>
            <a:endParaRPr lang="en-US" sz="2400" b="1" strike="noStrike" noProof="0" dirty="0" smtClean="0">
              <a:ln>
                <a:noFill/>
              </a:ln>
              <a:effectLst/>
              <a:uLnTx/>
              <a:uFillTx/>
              <a:latin typeface="Lucida Console" panose="020B06090405040202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defRPr/>
            </a:pPr>
            <a:endParaRPr kumimoji="0" lang="en-US" sz="2400" b="1" i="0" u="none" strike="noStrike" kern="1200" cap="none" spc="30" normalizeH="0" baseline="-2500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4603-4BD2-4F19-8625-891A126137D1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83568" y="3745862"/>
            <a:ext cx="7776864" cy="99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lnSpc>
                <a:spcPct val="105000"/>
              </a:lnSpc>
              <a:spcBef>
                <a:spcPct val="40000"/>
              </a:spcBef>
              <a:buClr>
                <a:srgbClr val="FF0000"/>
              </a:buClr>
              <a:buFont typeface="Wingdings 2" pitchFamily="18" charset="2"/>
              <a:buChar char="?"/>
              <a:defRPr/>
            </a:pPr>
            <a:r>
              <a:rPr lang="en-US" altLang="zh-CN" b="1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基本表一旦删除，表中的数据、此表上建立的索引和视图都将自动被删除。</a:t>
            </a:r>
            <a:endParaRPr lang="en-US" altLang="zh-CN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95833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标题 372737"/>
          <p:cNvSpPr>
            <a:spLocks noGrp="1"/>
          </p:cNvSpPr>
          <p:nvPr>
            <p:ph type="title"/>
          </p:nvPr>
        </p:nvSpPr>
        <p:spPr>
          <a:xfrm>
            <a:off x="240665" y="188640"/>
            <a:ext cx="8229600" cy="896620"/>
          </a:xfrm>
        </p:spPr>
        <p:txBody>
          <a:bodyPr anchor="b"/>
          <a:lstStyle/>
          <a:p>
            <a:r>
              <a:rPr lang="zh-CN" altLang="en-US" dirty="0"/>
              <a:t>修改基本表</a:t>
            </a:r>
          </a:p>
        </p:txBody>
      </p:sp>
      <p:sp>
        <p:nvSpPr>
          <p:cNvPr id="372739" name="文本占位符 372738"/>
          <p:cNvSpPr>
            <a:spLocks noGrp="1"/>
          </p:cNvSpPr>
          <p:nvPr>
            <p:ph idx="1"/>
          </p:nvPr>
        </p:nvSpPr>
        <p:spPr>
          <a:xfrm>
            <a:off x="240664" y="1830959"/>
            <a:ext cx="8446135" cy="4325112"/>
          </a:xfrm>
        </p:spPr>
        <p:txBody>
          <a:bodyPr/>
          <a:lstStyle/>
          <a:p>
            <a:pPr algn="l">
              <a:lnSpc>
                <a:spcPct val="120000"/>
              </a:lnSpc>
            </a:pPr>
            <a:r>
              <a:rPr lang="en-US" altLang="zh-CN" sz="2800" dirty="0"/>
              <a:t>Alter Table &lt;</a:t>
            </a:r>
            <a:r>
              <a:rPr lang="zh-CN" altLang="en-US" sz="2800" dirty="0"/>
              <a:t>表名</a:t>
            </a:r>
            <a:r>
              <a:rPr lang="en-US" altLang="zh-CN" sz="2800" dirty="0"/>
              <a:t>&gt;</a:t>
            </a:r>
            <a:br>
              <a:rPr lang="en-US" altLang="zh-CN" sz="2800" dirty="0"/>
            </a:br>
            <a:r>
              <a:rPr lang="en-US" altLang="zh-CN" sz="2800" dirty="0"/>
              <a:t>	[</a:t>
            </a:r>
            <a:r>
              <a:rPr lang="en-US" altLang="zh-CN" sz="2800" b="1" dirty="0"/>
              <a:t>Add</a:t>
            </a:r>
            <a:r>
              <a:rPr lang="en-US" altLang="zh-CN" sz="2800" dirty="0"/>
              <a:t> &lt;</a:t>
            </a:r>
            <a:r>
              <a:rPr lang="zh-CN" altLang="en-US" sz="2800" dirty="0"/>
              <a:t>列定义</a:t>
            </a:r>
            <a:r>
              <a:rPr lang="en-US" altLang="zh-CN" sz="2800" dirty="0"/>
              <a:t>&gt;] | </a:t>
            </a:r>
            <a:br>
              <a:rPr lang="en-US" altLang="zh-CN" sz="2800" dirty="0"/>
            </a:br>
            <a:r>
              <a:rPr lang="en-US" altLang="zh-CN" sz="2800" dirty="0"/>
              <a:t>	[</a:t>
            </a:r>
            <a:r>
              <a:rPr lang="en-US" altLang="zh-CN" sz="2800" b="1" dirty="0"/>
              <a:t>Modify</a:t>
            </a:r>
            <a:r>
              <a:rPr lang="en-US" altLang="zh-CN" sz="2800" dirty="0"/>
              <a:t> &lt;</a:t>
            </a:r>
            <a:r>
              <a:rPr lang="zh-CN" altLang="en-US" sz="2800" dirty="0"/>
              <a:t>列定义</a:t>
            </a:r>
            <a:r>
              <a:rPr lang="en-US" altLang="zh-CN" sz="2800" dirty="0"/>
              <a:t>&gt;] |</a:t>
            </a:r>
            <a:br>
              <a:rPr lang="en-US" altLang="zh-CN" sz="2800" dirty="0"/>
            </a:br>
            <a:r>
              <a:rPr lang="en-US" altLang="zh-CN" sz="2800" dirty="0"/>
              <a:t>	[</a:t>
            </a:r>
            <a:r>
              <a:rPr lang="en-US" altLang="zh-CN" sz="2800" b="1" dirty="0"/>
              <a:t>Drop</a:t>
            </a:r>
            <a:r>
              <a:rPr lang="en-US" altLang="zh-CN" sz="2800" dirty="0"/>
              <a:t> Column &lt;</a:t>
            </a:r>
            <a:r>
              <a:rPr lang="zh-CN" altLang="en-US" sz="2800" dirty="0"/>
              <a:t>列名</a:t>
            </a:r>
            <a:r>
              <a:rPr lang="en-US" altLang="zh-CN" sz="2800" dirty="0"/>
              <a:t>&gt;] |</a:t>
            </a:r>
            <a:br>
              <a:rPr lang="en-US" altLang="zh-CN" sz="2800" dirty="0"/>
            </a:br>
            <a:r>
              <a:rPr lang="en-US" altLang="zh-CN" sz="2800" dirty="0"/>
              <a:t>	[</a:t>
            </a:r>
            <a:r>
              <a:rPr lang="en-US" altLang="zh-CN" sz="2800" b="1" dirty="0"/>
              <a:t>Change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column &lt;</a:t>
            </a:r>
            <a:r>
              <a:rPr lang="zh-CN" altLang="en-US" sz="2800" dirty="0" smtClean="0"/>
              <a:t>列名</a:t>
            </a:r>
            <a:r>
              <a:rPr lang="en-US" altLang="zh-CN" sz="2800" dirty="0" smtClean="0"/>
              <a:t>&gt; &lt;</a:t>
            </a:r>
            <a:r>
              <a:rPr lang="zh-CN" altLang="en-US" sz="2800" dirty="0" smtClean="0"/>
              <a:t>新列名</a:t>
            </a:r>
            <a:r>
              <a:rPr lang="en-US" altLang="zh-CN" sz="2800" dirty="0" smtClean="0"/>
              <a:t>&gt; &lt;</a:t>
            </a:r>
            <a:r>
              <a:rPr lang="zh-CN" altLang="en-US" sz="2800" dirty="0" smtClean="0"/>
              <a:t>列定义</a:t>
            </a:r>
            <a:r>
              <a:rPr lang="en-US" altLang="zh-CN" sz="2800" dirty="0" smtClean="0"/>
              <a:t>&gt;|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/>
              <a:t>	[</a:t>
            </a:r>
            <a:r>
              <a:rPr lang="en-US" altLang="zh-CN" sz="2800" b="1" dirty="0"/>
              <a:t>Add</a:t>
            </a:r>
            <a:r>
              <a:rPr lang="en-US" altLang="zh-CN" sz="2800" dirty="0"/>
              <a:t> &lt;</a:t>
            </a:r>
            <a:r>
              <a:rPr lang="zh-CN" altLang="en-US" sz="2800" dirty="0"/>
              <a:t>表约束</a:t>
            </a:r>
            <a:r>
              <a:rPr lang="en-US" altLang="zh-CN" sz="2800" dirty="0"/>
              <a:t>&gt;] </a:t>
            </a:r>
            <a:r>
              <a:rPr lang="en-US" altLang="zh-CN" sz="2800" dirty="0" smtClean="0"/>
              <a:t>|</a:t>
            </a:r>
          </a:p>
          <a:p>
            <a:pPr marL="109855" indent="0" algn="l">
              <a:lnSpc>
                <a:spcPct val="120000"/>
              </a:lnSpc>
              <a:buNone/>
            </a:pPr>
            <a:r>
              <a:rPr lang="en-US" altLang="zh-CN" sz="2800" dirty="0"/>
              <a:t>	[</a:t>
            </a:r>
            <a:r>
              <a:rPr lang="en-US" altLang="zh-CN" sz="2800" b="1" dirty="0"/>
              <a:t>Drop</a:t>
            </a:r>
            <a:r>
              <a:rPr lang="en-US" altLang="zh-CN" sz="2800" dirty="0"/>
              <a:t> Constraint &lt;</a:t>
            </a:r>
            <a:r>
              <a:rPr lang="zh-CN" altLang="en-US" sz="2800" dirty="0"/>
              <a:t>约束名</a:t>
            </a:r>
            <a:r>
              <a:rPr lang="en-US" altLang="zh-CN" sz="2800" dirty="0"/>
              <a:t>&gt;]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4603-4BD2-4F19-8625-891A126137D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31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标题 372737"/>
          <p:cNvSpPr>
            <a:spLocks noGrp="1"/>
          </p:cNvSpPr>
          <p:nvPr>
            <p:ph type="title"/>
          </p:nvPr>
        </p:nvSpPr>
        <p:spPr>
          <a:xfrm>
            <a:off x="228600" y="116632"/>
            <a:ext cx="8229600" cy="896620"/>
          </a:xfrm>
        </p:spPr>
        <p:txBody>
          <a:bodyPr anchor="b"/>
          <a:lstStyle/>
          <a:p>
            <a:r>
              <a:rPr lang="zh-CN" altLang="en-US" dirty="0" smtClean="0"/>
              <a:t>一个</a:t>
            </a:r>
            <a:r>
              <a:rPr lang="zh-CN" altLang="en-US" dirty="0"/>
              <a:t>例子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4603-4BD2-4F19-8625-891A126137D1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5" name="Rectangle 4"/>
          <p:cNvSpPr/>
          <p:nvPr/>
        </p:nvSpPr>
        <p:spPr>
          <a:xfrm>
            <a:off x="457200" y="1495425"/>
            <a:ext cx="3581400" cy="3108543"/>
          </a:xfrm>
          <a:prstGeom prst="rect">
            <a:avLst/>
          </a:prstGeom>
          <a:solidFill>
            <a:srgbClr val="F9F8CD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CREATE TABLE demo </a:t>
            </a:r>
          </a:p>
          <a:p>
            <a:r>
              <a:rPr lang="en-US" sz="2800" dirty="0">
                <a:solidFill>
                  <a:schemeClr val="tx1"/>
                </a:solidFill>
              </a:rPr>
              <a:t>(id </a:t>
            </a:r>
            <a:r>
              <a:rPr lang="en-US" sz="2800" dirty="0" err="1">
                <a:solidFill>
                  <a:schemeClr val="tx1"/>
                </a:solidFill>
              </a:rPr>
              <a:t>int</a:t>
            </a:r>
            <a:r>
              <a:rPr lang="en-US" sz="2800" dirty="0">
                <a:solidFill>
                  <a:schemeClr val="tx1"/>
                </a:solidFill>
              </a:rPr>
              <a:t>,</a:t>
            </a:r>
          </a:p>
          <a:p>
            <a:r>
              <a:rPr lang="en-US" sz="2800" dirty="0">
                <a:solidFill>
                  <a:schemeClr val="tx1"/>
                </a:solidFill>
              </a:rPr>
              <a:t>a VARCHAR(20),</a:t>
            </a:r>
          </a:p>
          <a:p>
            <a:r>
              <a:rPr lang="en-US" sz="2800" dirty="0">
                <a:solidFill>
                  <a:schemeClr val="tx1"/>
                </a:solidFill>
              </a:rPr>
              <a:t>b date</a:t>
            </a:r>
            <a:r>
              <a:rPr lang="en-US" sz="2800" dirty="0" smtClean="0">
                <a:solidFill>
                  <a:schemeClr val="tx1"/>
                </a:solidFill>
              </a:rPr>
              <a:t>,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PRIMARY key (id))</a:t>
            </a:r>
          </a:p>
        </p:txBody>
      </p:sp>
      <p:sp>
        <p:nvSpPr>
          <p:cNvPr id="3" name="Rectangle 2"/>
          <p:cNvSpPr/>
          <p:nvPr/>
        </p:nvSpPr>
        <p:spPr>
          <a:xfrm>
            <a:off x="3923928" y="3480583"/>
            <a:ext cx="5029200" cy="3108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ALTER table demo</a:t>
            </a:r>
          </a:p>
          <a:p>
            <a:r>
              <a:rPr lang="en-US" sz="2800" dirty="0">
                <a:solidFill>
                  <a:srgbClr val="FF3300"/>
                </a:solidFill>
              </a:rPr>
              <a:t>add</a:t>
            </a:r>
            <a:r>
              <a:rPr lang="en-US" sz="2800" dirty="0">
                <a:solidFill>
                  <a:schemeClr val="tx1"/>
                </a:solidFill>
              </a:rPr>
              <a:t> c VARCHAR(10),</a:t>
            </a:r>
          </a:p>
          <a:p>
            <a:r>
              <a:rPr lang="en-US" sz="2800" dirty="0">
                <a:solidFill>
                  <a:srgbClr val="FF3300"/>
                </a:solidFill>
              </a:rPr>
              <a:t>MODIFY</a:t>
            </a:r>
            <a:r>
              <a:rPr lang="en-US" sz="2800" dirty="0">
                <a:solidFill>
                  <a:schemeClr val="tx1"/>
                </a:solidFill>
              </a:rPr>
              <a:t> a VARCHAR(40),</a:t>
            </a:r>
          </a:p>
          <a:p>
            <a:r>
              <a:rPr lang="en-US" sz="2800" dirty="0">
                <a:solidFill>
                  <a:srgbClr val="FF3300"/>
                </a:solidFill>
              </a:rPr>
              <a:t>drop</a:t>
            </a:r>
            <a:r>
              <a:rPr lang="en-US" sz="2800" dirty="0">
                <a:solidFill>
                  <a:schemeClr val="tx1"/>
                </a:solidFill>
              </a:rPr>
              <a:t> COLUMN b</a:t>
            </a:r>
            <a:r>
              <a:rPr lang="en-US" sz="2800" dirty="0" smtClean="0">
                <a:solidFill>
                  <a:schemeClr val="tx1"/>
                </a:solidFill>
              </a:rPr>
              <a:t>,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rgbClr val="FF3300"/>
                </a:solidFill>
              </a:rPr>
              <a:t>change</a:t>
            </a:r>
            <a:r>
              <a:rPr lang="en-US" sz="2800" dirty="0">
                <a:solidFill>
                  <a:schemeClr val="tx1"/>
                </a:solidFill>
              </a:rPr>
              <a:t> COLUMN id </a:t>
            </a:r>
            <a:r>
              <a:rPr lang="en-US" sz="2800" dirty="0" err="1">
                <a:solidFill>
                  <a:schemeClr val="tx1"/>
                </a:solidFill>
              </a:rPr>
              <a:t>newid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int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310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数据更新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29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71600" y="2122489"/>
            <a:ext cx="6552728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lnSpc>
                <a:spcPct val="105000"/>
              </a:lnSpc>
              <a:spcBef>
                <a:spcPct val="20000"/>
              </a:spcBef>
              <a:spcAft>
                <a:spcPct val="10000"/>
              </a:spcAft>
              <a:defRPr/>
            </a:pPr>
            <a:r>
              <a:rPr lang="en-US" altLang="zh-CN" b="1" dirty="0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INSERT </a:t>
            </a:r>
            <a:r>
              <a:rPr lang="en-US" altLang="zh-CN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zh-CN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向表中插入数据 </a:t>
            </a:r>
          </a:p>
          <a:p>
            <a:pPr marL="609600" indent="-609600">
              <a:lnSpc>
                <a:spcPct val="105000"/>
              </a:lnSpc>
              <a:spcBef>
                <a:spcPct val="20000"/>
              </a:spcBef>
              <a:spcAft>
                <a:spcPct val="10000"/>
              </a:spcAft>
              <a:defRPr/>
            </a:pPr>
            <a:r>
              <a:rPr lang="en-US" altLang="zh-CN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UPDATE</a:t>
            </a:r>
            <a:r>
              <a:rPr lang="en-US" altLang="zh-CN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en-US" altLang="zh-CN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zh-CN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修改表中已存在行中的数据</a:t>
            </a:r>
          </a:p>
          <a:p>
            <a:pPr marL="609600" indent="-609600">
              <a:lnSpc>
                <a:spcPct val="105000"/>
              </a:lnSpc>
              <a:spcBef>
                <a:spcPct val="20000"/>
              </a:spcBef>
              <a:spcAft>
                <a:spcPct val="10000"/>
              </a:spcAft>
              <a:defRPr/>
            </a:pPr>
            <a:r>
              <a:rPr lang="en-US" altLang="zh-CN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DELETE</a:t>
            </a:r>
            <a:r>
              <a:rPr lang="en-US" altLang="zh-CN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</a:t>
            </a:r>
            <a:r>
              <a:rPr lang="zh-CN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删除表中的数据 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418643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535553"/>
          <p:cNvSpPr>
            <a:spLocks noGrp="1"/>
          </p:cNvSpPr>
          <p:nvPr>
            <p:ph type="title"/>
          </p:nvPr>
        </p:nvSpPr>
        <p:spPr>
          <a:xfrm>
            <a:off x="352425" y="166688"/>
            <a:ext cx="8486775" cy="846137"/>
          </a:xfrm>
        </p:spPr>
        <p:txBody>
          <a:bodyPr anchor="b"/>
          <a:lstStyle/>
          <a:p>
            <a:pPr defTabSz="914400">
              <a:buNone/>
            </a:pPr>
            <a:r>
              <a:rPr lang="en-US" altLang="zh-CN" kern="1200" baseline="0" dirty="0">
                <a:solidFill>
                  <a:schemeClr val="folHlink"/>
                </a:solidFill>
                <a:effectLst/>
                <a:latin typeface="楷体_GB2312" pitchFamily="49" charset="-122"/>
                <a:ea typeface="楷体_GB2312" pitchFamily="49" charset="-122"/>
                <a:cs typeface="+mj-cs"/>
              </a:rPr>
              <a:t>SQL</a:t>
            </a:r>
            <a:r>
              <a:rPr lang="zh-CN" altLang="en-US" kern="1200" baseline="0" dirty="0">
                <a:solidFill>
                  <a:schemeClr val="folHlink"/>
                </a:solidFill>
                <a:effectLst/>
                <a:latin typeface="楷体_GB2312" pitchFamily="49" charset="-122"/>
                <a:ea typeface="楷体_GB2312" pitchFamily="49" charset="-122"/>
                <a:cs typeface="+mj-cs"/>
              </a:rPr>
              <a:t>概述</a:t>
            </a:r>
            <a:endParaRPr lang="zh-CN" altLang="en-US" kern="1200" baseline="0">
              <a:solidFill>
                <a:schemeClr val="folHlink"/>
              </a:solidFill>
              <a:effectLst/>
              <a:latin typeface="楷体_GB2312" pitchFamily="49" charset="-122"/>
              <a:ea typeface="楷体_GB2312" pitchFamily="49" charset="-122"/>
              <a:cs typeface="+mj-cs"/>
            </a:endParaRPr>
          </a:p>
        </p:txBody>
      </p:sp>
      <p:sp>
        <p:nvSpPr>
          <p:cNvPr id="535555" name="文本占位符 535554"/>
          <p:cNvSpPr>
            <a:spLocks noGrp="1"/>
          </p:cNvSpPr>
          <p:nvPr>
            <p:ph idx="1"/>
          </p:nvPr>
        </p:nvSpPr>
        <p:spPr>
          <a:xfrm>
            <a:off x="483235" y="1291590"/>
            <a:ext cx="8177530" cy="5412105"/>
          </a:xfrm>
        </p:spPr>
        <p:txBody>
          <a:bodyPr/>
          <a:lstStyle/>
          <a:p>
            <a:pPr marL="0" lvl="1" fontAlgn="base"/>
            <a:r>
              <a:rPr lang="en-US" altLang="zh-CN" sz="3195" dirty="0">
                <a:sym typeface="+mn-ea"/>
              </a:rPr>
              <a:t>Structured Query </a:t>
            </a:r>
            <a:r>
              <a:rPr lang="en-US" altLang="zh-CN" sz="3195" dirty="0" err="1">
                <a:sym typeface="+mn-ea"/>
              </a:rPr>
              <a:t>Language:结构化查询语言,简称SQL</a:t>
            </a:r>
            <a:endParaRPr lang="en-US" altLang="zh-CN" sz="3200" dirty="0">
              <a:sym typeface="+mn-ea"/>
            </a:endParaRPr>
          </a:p>
          <a:p>
            <a:pPr marL="457200" lvl="2" fontAlgn="base"/>
            <a:r>
              <a:rPr lang="en-US" altLang="zh-CN" sz="2740" strike="noStrike" noProof="1">
                <a:sym typeface="+mn-ea"/>
              </a:rPr>
              <a:t>是一种特殊目的的编程语言，是一种数据库查询和程序设计语言，用于</a:t>
            </a:r>
            <a:r>
              <a:rPr lang="en-US" altLang="zh-CN" sz="2740" strike="noStrike" noProof="1">
                <a:solidFill>
                  <a:srgbClr val="0000FF"/>
                </a:solidFill>
                <a:sym typeface="+mn-ea"/>
              </a:rPr>
              <a:t>存取数据以及查询、更新和管理关系数据库系统</a:t>
            </a:r>
          </a:p>
          <a:p>
            <a:pPr marL="0" lvl="1" fontAlgn="base"/>
            <a:r>
              <a:rPr lang="zh-CN" altLang="en-US" sz="3195" strike="noStrike" noProof="1">
                <a:sym typeface="+mn-ea"/>
              </a:rPr>
              <a:t>符合</a:t>
            </a:r>
            <a:r>
              <a:rPr lang="en-US" altLang="zh-CN" sz="3195" strike="noStrike" noProof="1">
                <a:sym typeface="+mn-ea"/>
              </a:rPr>
              <a:t>ANSI</a:t>
            </a:r>
            <a:r>
              <a:rPr lang="zh-CN" altLang="en-US" sz="3195" strike="noStrike" noProof="1">
                <a:sym typeface="+mn-ea"/>
              </a:rPr>
              <a:t>标准的计算机语言</a:t>
            </a:r>
            <a:endParaRPr lang="en-US" altLang="zh-CN" sz="3195" strike="noStrike" noProof="1">
              <a:sym typeface="+mn-ea"/>
            </a:endParaRPr>
          </a:p>
          <a:p>
            <a:pPr marL="457200" lvl="2" fontAlgn="base"/>
            <a:endParaRPr lang="en-US" altLang="zh-CN" sz="2735" strike="noStrike" noProof="1">
              <a:sym typeface="+mn-ea"/>
            </a:endParaRPr>
          </a:p>
          <a:p>
            <a:pPr lvl="1" fontAlgn="base"/>
            <a:endParaRPr lang="en-US" altLang="zh-CN" strike="noStrike" noProof="1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3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单行插入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30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482" y="1628800"/>
            <a:ext cx="8478674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3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31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54" y="1772816"/>
            <a:ext cx="6916846" cy="8689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539552" y="3645024"/>
            <a:ext cx="8496944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33425" lvl="2" indent="-285750" defTabSz="1022985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prstClr val="black"/>
                </a:solidFill>
                <a:latin typeface="Consolas" panose="020B0609020204030204" pitchFamily="49" charset="0"/>
                <a:ea typeface="微软雅黑"/>
              </a:rPr>
              <a:t>插入全部列值，则列名可以省略。</a:t>
            </a:r>
            <a:endParaRPr lang="en-US" altLang="zh-CN" sz="2400" dirty="0">
              <a:solidFill>
                <a:prstClr val="black"/>
              </a:solidFill>
              <a:latin typeface="Consolas" panose="020B0609020204030204" pitchFamily="49" charset="0"/>
              <a:ea typeface="微软雅黑"/>
            </a:endParaRPr>
          </a:p>
          <a:p>
            <a:pPr marL="733425" lvl="2" indent="-285750" defTabSz="1022985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prstClr val="black"/>
                </a:solidFill>
                <a:latin typeface="Consolas" panose="020B0609020204030204" pitchFamily="49" charset="0"/>
                <a:ea typeface="微软雅黑"/>
              </a:rPr>
              <a:t>插入常量顺序与列名顺序一致，同时数据类型更要匹配。</a:t>
            </a:r>
            <a:endParaRPr lang="en-US" altLang="zh-CN" sz="2400" dirty="0">
              <a:solidFill>
                <a:prstClr val="black"/>
              </a:solidFill>
              <a:latin typeface="Consolas" panose="020B0609020204030204" pitchFamily="49" charset="0"/>
              <a:ea typeface="微软雅黑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352425" y="166688"/>
            <a:ext cx="8486775" cy="846138"/>
          </a:xfrm>
          <a:prstGeom prst="rect">
            <a:avLst/>
          </a:prstGeom>
        </p:spPr>
        <p:txBody>
          <a:bodyPr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1" i="0" u="none" kern="1200" baseline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Insert-</a:t>
            </a:r>
            <a:r>
              <a:rPr lang="zh-CN" altLang="en-US" smtClean="0"/>
              <a:t>举例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759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Insert-</a:t>
            </a:r>
            <a:r>
              <a:rPr lang="zh-CN" altLang="en-US" dirty="0" smtClean="0"/>
              <a:t>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sz="2800" dirty="0">
                <a:sym typeface="+mn-ea"/>
              </a:rPr>
              <a:t>关系表</a:t>
            </a:r>
            <a:r>
              <a:rPr lang="en-US" altLang="zh-CN" sz="2800" dirty="0">
                <a:sym typeface="+mn-ea"/>
              </a:rPr>
              <a:t>'</a:t>
            </a:r>
            <a:r>
              <a:rPr lang="zh-CN" altLang="en-US" sz="2800" dirty="0">
                <a:sym typeface="+mn-ea"/>
              </a:rPr>
              <a:t>movies</a:t>
            </a:r>
            <a:r>
              <a:rPr lang="en-US" altLang="zh-CN" sz="2800" dirty="0">
                <a:sym typeface="+mn-ea"/>
              </a:rPr>
              <a:t>'</a:t>
            </a:r>
            <a:r>
              <a:rPr lang="zh-CN" sz="2800" dirty="0">
                <a:sym typeface="+mn-ea"/>
              </a:rPr>
              <a:t>添加记录</a:t>
            </a:r>
            <a:r>
              <a:rPr lang="en-US" altLang="zh-CN" sz="2800" dirty="0">
                <a:sym typeface="+mn-ea"/>
              </a:rPr>
              <a:t>,</a:t>
            </a:r>
            <a:r>
              <a:rPr lang="zh-CN" altLang="en-US" sz="2800" dirty="0">
                <a:sym typeface="+mn-ea"/>
              </a:rPr>
              <a:t>使前两个属性的值为 ('spiderman',1997) ;</a:t>
            </a:r>
            <a:endParaRPr lang="zh-CN" altLang="en-US" sz="2800" dirty="0"/>
          </a:p>
          <a:p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539552" y="2564904"/>
            <a:ext cx="50787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</a:rPr>
              <a:t>insert into </a:t>
            </a:r>
            <a:r>
              <a:rPr lang="zh-CN" altLang="en-US" sz="2400" dirty="0">
                <a:solidFill>
                  <a:schemeClr val="tx1"/>
                </a:solidFill>
              </a:rPr>
              <a:t>movies</a:t>
            </a:r>
            <a:r>
              <a:rPr lang="zh-CN" altLang="en-US" sz="2400" dirty="0">
                <a:solidFill>
                  <a:srgbClr val="0000FF"/>
                </a:solidFill>
              </a:rPr>
              <a:t>(</a:t>
            </a:r>
            <a:r>
              <a:rPr lang="zh-CN" altLang="en-US" sz="2400" dirty="0">
                <a:solidFill>
                  <a:schemeClr val="tx1"/>
                </a:solidFill>
              </a:rPr>
              <a:t>title,year</a:t>
            </a:r>
            <a:r>
              <a:rPr lang="zh-CN" altLang="en-US" sz="2400" dirty="0">
                <a:solidFill>
                  <a:srgbClr val="0000FF"/>
                </a:solidFill>
              </a:rPr>
              <a:t>)</a:t>
            </a:r>
          </a:p>
          <a:p>
            <a:r>
              <a:rPr lang="zh-CN" altLang="en-US" sz="2400" dirty="0">
                <a:solidFill>
                  <a:srgbClr val="0000FF"/>
                </a:solidFill>
              </a:rPr>
              <a:t>values(</a:t>
            </a:r>
            <a:r>
              <a:rPr lang="zh-CN" altLang="en-US" sz="2400" dirty="0">
                <a:solidFill>
                  <a:schemeClr val="tx1"/>
                </a:solidFill>
              </a:rPr>
              <a:t>'spiderman',1997</a:t>
            </a:r>
            <a:r>
              <a:rPr lang="zh-CN" altLang="en-US" sz="2400" dirty="0">
                <a:solidFill>
                  <a:srgbClr val="0000FF"/>
                </a:solidFill>
              </a:rPr>
              <a:t>);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32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94" y="3624639"/>
            <a:ext cx="6667500" cy="1676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44" y="5333563"/>
            <a:ext cx="6686550" cy="39052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-273620" y="6080156"/>
            <a:ext cx="92287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33425" lvl="2" indent="-285750" defTabSz="1022985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prstClr val="black"/>
                </a:solidFill>
                <a:latin typeface="Consolas" panose="020B0609020204030204" pitchFamily="49" charset="0"/>
                <a:ea typeface="微软雅黑"/>
              </a:rPr>
              <a:t>指定插入部分列名，没有出现的列允许取空值，那就插入空值</a:t>
            </a:r>
          </a:p>
        </p:txBody>
      </p:sp>
    </p:spTree>
    <p:extLst>
      <p:ext uri="{BB962C8B-B14F-4D97-AF65-F5344CB8AC3E}">
        <p14:creationId xmlns:p14="http://schemas.microsoft.com/office/powerpoint/2010/main" val="84890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删除</a:t>
            </a:r>
            <a:r>
              <a:rPr lang="zh-CN" altLang="en-US" dirty="0"/>
              <a:t>记录</a:t>
            </a: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1202690" y="1746885"/>
            <a:ext cx="3352800" cy="914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75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32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sz="2400" b="1" dirty="0" smtClean="0">
                <a:latin typeface="Lucida Console" panose="020B0609040504020204" pitchFamily="49" charset="0"/>
              </a:rPr>
              <a:t>Delete From </a:t>
            </a:r>
            <a:r>
              <a:rPr lang="en-US" sz="24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Table</a:t>
            </a:r>
          </a:p>
          <a:p>
            <a:pPr>
              <a:spcBef>
                <a:spcPts val="0"/>
              </a:spcBef>
              <a:buNone/>
            </a:pPr>
            <a:r>
              <a:rPr lang="en-US" sz="2400" b="1" dirty="0" smtClean="0">
                <a:latin typeface="Lucida Console" panose="020B0609040504020204" pitchFamily="49" charset="0"/>
              </a:rPr>
              <a:t>Where</a:t>
            </a:r>
            <a:r>
              <a:rPr lang="en-US" sz="2400" b="1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Condition</a:t>
            </a:r>
            <a:endParaRPr lang="en-US" sz="2400" b="1" baseline="-25000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33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1560" y="3645024"/>
            <a:ext cx="8075240" cy="2936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 defTabSz="1022985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prstClr val="black"/>
                </a:solidFill>
                <a:latin typeface="Consolas" panose="020B0609020204030204" pitchFamily="49" charset="0"/>
                <a:ea typeface="微软雅黑"/>
              </a:rPr>
              <a:t>DELETE </a:t>
            </a:r>
            <a:r>
              <a:rPr lang="zh-CN" altLang="en-US" sz="2400" dirty="0">
                <a:solidFill>
                  <a:prstClr val="black"/>
                </a:solidFill>
                <a:latin typeface="Consolas" panose="020B0609020204030204" pitchFamily="49" charset="0"/>
                <a:ea typeface="微软雅黑"/>
              </a:rPr>
              <a:t>删除满足条件的元组</a:t>
            </a:r>
            <a:r>
              <a:rPr lang="zh-CN" altLang="en-US" sz="2400" dirty="0" smtClean="0">
                <a:solidFill>
                  <a:prstClr val="black"/>
                </a:solidFill>
                <a:latin typeface="Consolas" panose="020B0609020204030204" pitchFamily="49" charset="0"/>
                <a:ea typeface="微软雅黑"/>
              </a:rPr>
              <a:t>，。</a:t>
            </a:r>
            <a:r>
              <a:rPr lang="zh-CN" altLang="en-US" sz="2400" dirty="0">
                <a:solidFill>
                  <a:prstClr val="black"/>
                </a:solidFill>
                <a:latin typeface="Consolas" panose="020B0609020204030204" pitchFamily="49" charset="0"/>
                <a:ea typeface="微软雅黑"/>
              </a:rPr>
              <a:t>没有</a:t>
            </a:r>
            <a:r>
              <a:rPr lang="en-US" altLang="zh-CN" sz="2400" dirty="0">
                <a:solidFill>
                  <a:prstClr val="black"/>
                </a:solidFill>
                <a:latin typeface="Consolas" panose="020B0609020204030204" pitchFamily="49" charset="0"/>
                <a:ea typeface="微软雅黑"/>
              </a:rPr>
              <a:t>WHERE</a:t>
            </a:r>
            <a:r>
              <a:rPr lang="zh-CN" altLang="en-US" sz="2400" dirty="0">
                <a:solidFill>
                  <a:prstClr val="black"/>
                </a:solidFill>
                <a:latin typeface="Consolas" panose="020B0609020204030204" pitchFamily="49" charset="0"/>
                <a:ea typeface="微软雅黑"/>
              </a:rPr>
              <a:t>子句则删除表全部元组。</a:t>
            </a:r>
            <a:endParaRPr lang="en-US" altLang="zh-CN" sz="2400" dirty="0">
              <a:solidFill>
                <a:prstClr val="black"/>
              </a:solidFill>
              <a:latin typeface="Consolas" panose="020B0609020204030204" pitchFamily="49" charset="0"/>
              <a:ea typeface="微软雅黑"/>
            </a:endParaRPr>
          </a:p>
          <a:p>
            <a:pPr marL="285750" lvl="1" indent="-285750" defTabSz="1022985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prstClr val="black"/>
                </a:solidFill>
                <a:latin typeface="Consolas" panose="020B0609020204030204" pitchFamily="49" charset="0"/>
                <a:ea typeface="微软雅黑"/>
              </a:rPr>
              <a:t>DELETE</a:t>
            </a:r>
            <a:r>
              <a:rPr lang="zh-CN" altLang="en-US" sz="2400" dirty="0">
                <a:solidFill>
                  <a:prstClr val="black"/>
                </a:solidFill>
                <a:latin typeface="Consolas" panose="020B0609020204030204" pitchFamily="49" charset="0"/>
                <a:ea typeface="微软雅黑"/>
              </a:rPr>
              <a:t>与</a:t>
            </a:r>
            <a:r>
              <a:rPr lang="en-US" altLang="zh-CN" sz="2400" dirty="0">
                <a:solidFill>
                  <a:prstClr val="black"/>
                </a:solidFill>
                <a:latin typeface="Consolas" panose="020B0609020204030204" pitchFamily="49" charset="0"/>
                <a:ea typeface="微软雅黑"/>
              </a:rPr>
              <a:t>DROP</a:t>
            </a:r>
            <a:r>
              <a:rPr lang="zh-CN" altLang="en-US" sz="2400" dirty="0">
                <a:solidFill>
                  <a:prstClr val="black"/>
                </a:solidFill>
                <a:latin typeface="Consolas" panose="020B0609020204030204" pitchFamily="49" charset="0"/>
                <a:ea typeface="微软雅黑"/>
              </a:rPr>
              <a:t>不同之处在于，前者删除表中的数据，后者删除表的结构。使用</a:t>
            </a:r>
            <a:r>
              <a:rPr lang="en-US" altLang="zh-CN" sz="2400" dirty="0">
                <a:solidFill>
                  <a:prstClr val="black"/>
                </a:solidFill>
                <a:latin typeface="Consolas" panose="020B0609020204030204" pitchFamily="49" charset="0"/>
                <a:ea typeface="微软雅黑"/>
              </a:rPr>
              <a:t>DROP</a:t>
            </a:r>
            <a:r>
              <a:rPr lang="zh-CN" altLang="en-US" sz="2400" dirty="0">
                <a:solidFill>
                  <a:prstClr val="black"/>
                </a:solidFill>
                <a:latin typeface="Consolas" panose="020B0609020204030204" pitchFamily="49" charset="0"/>
                <a:ea typeface="微软雅黑"/>
              </a:rPr>
              <a:t>后，数据库中不再存在删除对象。</a:t>
            </a:r>
            <a:endParaRPr lang="en-US" altLang="zh-CN" sz="2400" dirty="0">
              <a:solidFill>
                <a:prstClr val="black"/>
              </a:solidFill>
              <a:latin typeface="Consolas" panose="020B0609020204030204" pitchFamily="49" charset="0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00732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34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352425" y="166688"/>
            <a:ext cx="8486775" cy="846138"/>
          </a:xfrm>
          <a:prstGeom prst="rect">
            <a:avLst/>
          </a:prstGeom>
        </p:spPr>
        <p:txBody>
          <a:bodyPr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1" i="0" u="none" kern="1200" baseline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举例</a:t>
            </a:r>
            <a:endParaRPr lang="zh-CN" altLang="en-US" dirty="0"/>
          </a:p>
        </p:txBody>
      </p:sp>
      <p:sp>
        <p:nvSpPr>
          <p:cNvPr id="4" name="内容占位符 3"/>
          <p:cNvSpPr txBox="1">
            <a:spLocks/>
          </p:cNvSpPr>
          <p:nvPr/>
        </p:nvSpPr>
        <p:spPr>
          <a:xfrm>
            <a:off x="467544" y="1002665"/>
            <a:ext cx="8064896" cy="1994288"/>
          </a:xfrm>
          <a:prstGeom prst="rect">
            <a:avLst/>
          </a:prstGeom>
        </p:spPr>
        <p:txBody>
          <a:bodyPr>
            <a:normAutofit/>
          </a:bodyPr>
          <a:lstStyle>
            <a:lvl1pPr marL="34290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0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2pPr>
            <a:lvl3pPr marL="1143000" lvl="2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3pPr>
            <a:lvl4pPr marL="1600200" lvl="3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4pPr>
            <a:lvl5pPr marL="2057400" lvl="4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5pPr>
            <a:lvl6pPr marL="2514600" lvl="5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6pPr>
            <a:lvl7pPr marL="2971800" lvl="6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7pPr>
            <a:lvl8pPr marL="3429000" lvl="7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8pPr>
            <a:lvl9pPr marL="3886200" lvl="8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zh-CN" alt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、无条件删除是删除表中全部数据</a:t>
            </a:r>
            <a:endParaRPr lang="en-US" altLang="zh-CN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lvl="1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2400" dirty="0" smtClean="0">
              <a:latin typeface="Consolas" panose="020B0609020204030204" pitchFamily="49" charset="0"/>
            </a:endParaRPr>
          </a:p>
          <a:p>
            <a:pPr marL="0" lvl="1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Consolas" panose="020B0609020204030204" pitchFamily="49" charset="0"/>
              </a:rPr>
              <a:t>    </a:t>
            </a:r>
            <a:r>
              <a:rPr lang="zh-CN" altLang="en-US" sz="2400" dirty="0" smtClean="0">
                <a:latin typeface="Consolas" panose="020B0609020204030204" pitchFamily="49" charset="0"/>
              </a:rPr>
              <a:t>无条件删除，其实也就是清空表中的所有数据。</a:t>
            </a:r>
            <a:endParaRPr lang="en-US" altLang="zh-CN" sz="2400" dirty="0" smtClean="0">
              <a:latin typeface="Consolas" panose="020B0609020204030204" pitchFamily="49" charset="0"/>
            </a:endParaRPr>
          </a:p>
          <a:p>
            <a:pPr marL="0" lvl="1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2400" dirty="0" smtClean="0">
              <a:latin typeface="Consolas" panose="020B0609020204030204" pitchFamily="49" charset="0"/>
            </a:endParaRPr>
          </a:p>
          <a:p>
            <a:pPr marL="0" lvl="1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2400" dirty="0" smtClean="0">
              <a:latin typeface="Consolas" panose="020B0609020204030204" pitchFamily="49" charset="0"/>
            </a:endParaRPr>
          </a:p>
          <a:p>
            <a:pPr marL="0" lvl="1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2400" dirty="0" smtClean="0"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91680" y="1755169"/>
            <a:ext cx="5184576" cy="504562"/>
          </a:xfrm>
          <a:prstGeom prst="rect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0070C0"/>
                </a:solidFill>
                <a:latin typeface="Consolas" panose="020B0609020204030204" pitchFamily="49" charset="0"/>
              </a:rPr>
              <a:t>DELETE </a:t>
            </a:r>
            <a:r>
              <a:rPr lang="en-US" altLang="zh-CN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FROM </a:t>
            </a:r>
            <a:r>
              <a:rPr lang="en-US" altLang="zh-CN" sz="20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SubGoods</a:t>
            </a:r>
            <a:endParaRPr lang="zh-CN" altLang="en-US" sz="20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467544" y="3140969"/>
            <a:ext cx="8064896" cy="3183632"/>
          </a:xfrm>
          <a:prstGeom prst="rect">
            <a:avLst/>
          </a:prstGeom>
        </p:spPr>
        <p:txBody>
          <a:bodyPr>
            <a:normAutofit/>
          </a:bodyPr>
          <a:lstStyle>
            <a:lvl1pPr marL="34290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0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2pPr>
            <a:lvl3pPr marL="1143000" lvl="2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3pPr>
            <a:lvl4pPr marL="1600200" lvl="3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4pPr>
            <a:lvl5pPr marL="2057400" lvl="4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5pPr>
            <a:lvl6pPr marL="2514600" lvl="5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6pPr>
            <a:lvl7pPr marL="2971800" lvl="6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7pPr>
            <a:lvl8pPr marL="3429000" lvl="7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8pPr>
            <a:lvl9pPr marL="3886200" lvl="8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zh-CN" alt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、条件删除是删除表中满足条件的数据</a:t>
            </a:r>
            <a:endParaRPr lang="en-US" altLang="zh-CN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lvl="1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Consolas" panose="020B0609020204030204" pitchFamily="49" charset="0"/>
              </a:rPr>
              <a:t>    1</a:t>
            </a:r>
            <a:r>
              <a:rPr lang="zh-CN" altLang="en-US" sz="2400" dirty="0" smtClean="0">
                <a:latin typeface="Consolas" panose="020B0609020204030204" pitchFamily="49" charset="0"/>
              </a:rPr>
              <a:t>）单元组删除</a:t>
            </a:r>
            <a:endParaRPr lang="en-US" altLang="zh-CN" sz="2400" dirty="0" smtClean="0">
              <a:latin typeface="Consolas" panose="020B0609020204030204" pitchFamily="49" charset="0"/>
            </a:endParaRPr>
          </a:p>
          <a:p>
            <a:pPr marL="0" lvl="1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2400" dirty="0" smtClean="0">
              <a:latin typeface="Consolas" panose="020B0609020204030204" pitchFamily="49" charset="0"/>
            </a:endParaRPr>
          </a:p>
          <a:p>
            <a:pPr marL="0" lvl="1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Consolas" panose="020B0609020204030204" pitchFamily="49" charset="0"/>
              </a:rPr>
              <a:t>    2</a:t>
            </a:r>
            <a:r>
              <a:rPr lang="zh-CN" altLang="en-US" sz="2400" dirty="0" smtClean="0">
                <a:latin typeface="Consolas" panose="020B0609020204030204" pitchFamily="49" charset="0"/>
              </a:rPr>
              <a:t>）多元组删除</a:t>
            </a:r>
            <a:endParaRPr lang="en-US" altLang="zh-CN" sz="2400" dirty="0" smtClean="0"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07704" y="4172727"/>
            <a:ext cx="5184576" cy="1120115"/>
          </a:xfrm>
          <a:prstGeom prst="rect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0070C0"/>
                </a:solidFill>
                <a:latin typeface="Consolas" panose="020B0609020204030204" pitchFamily="49" charset="0"/>
              </a:rPr>
              <a:t>DELETE </a:t>
            </a:r>
            <a:r>
              <a:rPr lang="en-US" altLang="zh-CN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FROM Student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WHERE </a:t>
            </a:r>
            <a:r>
              <a:rPr lang="en-US" altLang="zh-CN" sz="20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Sno</a:t>
            </a:r>
            <a:r>
              <a:rPr lang="en-US" altLang="zh-CN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= ‘S003’</a:t>
            </a:r>
            <a:endParaRPr lang="zh-CN" altLang="en-US" sz="20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07704" y="5581379"/>
            <a:ext cx="5184576" cy="1169551"/>
          </a:xfrm>
          <a:prstGeom prst="rect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0070C0"/>
                </a:solidFill>
                <a:latin typeface="Consolas" panose="020B0609020204030204" pitchFamily="49" charset="0"/>
              </a:rPr>
              <a:t>DELETE </a:t>
            </a:r>
            <a:r>
              <a:rPr lang="en-US" altLang="zh-CN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FROM Student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WHERE </a:t>
            </a:r>
            <a:r>
              <a:rPr lang="en-US" altLang="zh-CN" sz="2000" dirty="0">
                <a:solidFill>
                  <a:srgbClr val="0070C0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ge &gt;= 18</a:t>
            </a:r>
            <a:endParaRPr lang="zh-CN" altLang="en-US" sz="20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155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450" y="1295400"/>
            <a:ext cx="8910955" cy="5410200"/>
          </a:xfrm>
        </p:spPr>
        <p:txBody>
          <a:bodyPr/>
          <a:lstStyle/>
          <a:p>
            <a:r>
              <a:rPr lang="zh-CN" sz="2800" dirty="0">
                <a:sym typeface="+mn-ea"/>
              </a:rPr>
              <a:t>关系表</a:t>
            </a:r>
            <a:r>
              <a:rPr lang="en-US" altLang="zh-CN" sz="2800" dirty="0">
                <a:sym typeface="+mn-ea"/>
              </a:rPr>
              <a:t>'</a:t>
            </a:r>
            <a:r>
              <a:rPr lang="zh-CN" altLang="en-US" sz="2800" dirty="0">
                <a:sym typeface="+mn-ea"/>
              </a:rPr>
              <a:t>movies</a:t>
            </a:r>
            <a:r>
              <a:rPr lang="en-US" altLang="zh-CN" sz="2800" dirty="0">
                <a:sym typeface="+mn-ea"/>
              </a:rPr>
              <a:t>'</a:t>
            </a:r>
            <a:r>
              <a:rPr lang="zh-CN" sz="2800" dirty="0">
                <a:sym typeface="+mn-ea"/>
              </a:rPr>
              <a:t>中删除</a:t>
            </a:r>
            <a:r>
              <a:rPr lang="zh-CN" altLang="en-US" sz="2800" dirty="0">
                <a:sym typeface="+mn-ea"/>
              </a:rPr>
              <a:t>19</a:t>
            </a:r>
            <a:r>
              <a:rPr lang="en-US" altLang="zh-CN" sz="2800" dirty="0">
                <a:sym typeface="+mn-ea"/>
              </a:rPr>
              <a:t>50</a:t>
            </a:r>
            <a:r>
              <a:rPr lang="zh-CN" altLang="en-US" sz="2800" dirty="0">
                <a:sym typeface="+mn-ea"/>
              </a:rPr>
              <a:t>年以前发行的电影 ;</a:t>
            </a:r>
            <a:endParaRPr lang="zh-CN" altLang="en-US" sz="2800" dirty="0"/>
          </a:p>
          <a:p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680" y="4472940"/>
            <a:ext cx="4710430" cy="18014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85520" y="2775585"/>
            <a:ext cx="50787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</a:rPr>
              <a:t>delete from</a:t>
            </a:r>
            <a:r>
              <a:rPr lang="zh-CN" altLang="en-US" sz="2400">
                <a:solidFill>
                  <a:srgbClr val="0000FF"/>
                </a:solidFill>
              </a:rPr>
              <a:t> </a:t>
            </a:r>
            <a:r>
              <a:rPr lang="zh-CN" altLang="en-US" sz="2400">
                <a:solidFill>
                  <a:srgbClr val="CC6600"/>
                </a:solidFill>
              </a:rPr>
              <a:t>movies</a:t>
            </a:r>
            <a:endParaRPr lang="zh-CN" altLang="en-US" sz="2400"/>
          </a:p>
          <a:p>
            <a:r>
              <a:rPr lang="en-US" altLang="zh-CN" sz="2400">
                <a:solidFill>
                  <a:srgbClr val="0000FF"/>
                </a:solidFill>
              </a:rPr>
              <a:t>where</a:t>
            </a:r>
            <a:r>
              <a:rPr lang="en-US" altLang="zh-CN" sz="2400"/>
              <a:t> </a:t>
            </a:r>
            <a:r>
              <a:rPr lang="en-US" altLang="zh-CN" sz="2400">
                <a:solidFill>
                  <a:srgbClr val="CC6600"/>
                </a:solidFill>
              </a:rPr>
              <a:t>year</a:t>
            </a:r>
            <a:r>
              <a:rPr lang="en-US" sz="2400">
                <a:solidFill>
                  <a:srgbClr val="CC6600"/>
                </a:solidFill>
              </a:rPr>
              <a:t>&lt;1950</a:t>
            </a:r>
            <a:r>
              <a:rPr lang="zh-CN" altLang="en-US" sz="2400"/>
              <a:t>;</a:t>
            </a:r>
          </a:p>
        </p:txBody>
      </p:sp>
      <p:sp>
        <p:nvSpPr>
          <p:cNvPr id="41006" name="文本框 6"/>
          <p:cNvSpPr txBox="1"/>
          <p:nvPr/>
        </p:nvSpPr>
        <p:spPr>
          <a:xfrm>
            <a:off x="3662680" y="4135438"/>
            <a:ext cx="1468438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1600" b="1" u="sng">
                <a:solidFill>
                  <a:srgbClr val="0000FF"/>
                </a:solidFill>
                <a:latin typeface="Tahoma" panose="020B0604030504040204" pitchFamily="34" charset="0"/>
                <a:ea typeface="楷体_GB2312" pitchFamily="49" charset="-122"/>
              </a:rPr>
              <a:t>movies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35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4501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更新</a:t>
            </a:r>
            <a:r>
              <a:rPr lang="zh-CN" altLang="en-US" dirty="0"/>
              <a:t>记录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36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512" y="4029074"/>
            <a:ext cx="9003249" cy="1757173"/>
          </a:xfrm>
          <a:prstGeom prst="rect">
            <a:avLst/>
          </a:prstGeom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814388" y="1341438"/>
            <a:ext cx="8152349" cy="252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ct val="30000"/>
              </a:spcBef>
              <a:buFont typeface="Arial" charset="0"/>
              <a:buNone/>
              <a:defRPr/>
            </a:pP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anose="02010600030101010101" pitchFamily="2" charset="-122"/>
              </a:rPr>
              <a:t>一般格式：</a:t>
            </a:r>
          </a:p>
          <a:p>
            <a:pPr eaLnBrk="0" hangingPunct="0">
              <a:lnSpc>
                <a:spcPct val="105000"/>
              </a:lnSpc>
              <a:spcBef>
                <a:spcPct val="30000"/>
              </a:spcBef>
              <a:buFont typeface="Arial" charset="0"/>
              <a:buNone/>
              <a:defRPr/>
            </a:pP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CC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anose="02010600030101010101" pitchFamily="2" charset="-122"/>
              </a:rPr>
              <a:t>UPDATE</a:t>
            </a:r>
            <a:r>
              <a:rPr lang="en-US" altLang="zh-CN" dirty="0">
                <a:solidFill>
                  <a:srgbClr val="1F497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anose="02010600030101010101" pitchFamily="2" charset="-122"/>
              </a:rPr>
              <a:t> </a:t>
            </a:r>
            <a:r>
              <a:rPr lang="en-US" altLang="ja-JP" dirty="0">
                <a:solidFill>
                  <a:srgbClr val="1F497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anose="02010600030101010101" pitchFamily="2" charset="-122"/>
              </a:rPr>
              <a:t>&lt;</a:t>
            </a:r>
            <a:r>
              <a:rPr lang="zh-CN" altLang="en-US" dirty="0">
                <a:solidFill>
                  <a:srgbClr val="1F497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anose="02010600030101010101" pitchFamily="2" charset="-122"/>
              </a:rPr>
              <a:t>表名</a:t>
            </a:r>
            <a:r>
              <a:rPr lang="ja-JP" altLang="en-US" dirty="0">
                <a:solidFill>
                  <a:srgbClr val="1F497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anose="02010600030101010101" pitchFamily="2" charset="-122"/>
              </a:rPr>
              <a:t>&gt; 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anose="02010600030101010101" pitchFamily="2" charset="-122"/>
              </a:rPr>
              <a:t>[</a:t>
            </a:r>
            <a:r>
              <a:rPr lang="zh-CN" alt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anose="02010600030101010101" pitchFamily="2" charset="-122"/>
              </a:rPr>
              <a:t>别名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anose="02010600030101010101" pitchFamily="2" charset="-122"/>
              </a:rPr>
              <a:t>]    </a:t>
            </a:r>
            <a:r>
              <a:rPr lang="en-US" altLang="zh-CN" dirty="0">
                <a:solidFill>
                  <a:srgbClr val="CC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anose="02010600030101010101" pitchFamily="2" charset="-122"/>
              </a:rPr>
              <a:t>SET</a:t>
            </a: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1F497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anose="02010600030101010101" pitchFamily="2" charset="-122"/>
              </a:rPr>
              <a:t>&lt;</a:t>
            </a:r>
            <a:r>
              <a:rPr lang="zh-CN" altLang="en-US" dirty="0">
                <a:solidFill>
                  <a:srgbClr val="1F497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anose="02010600030101010101" pitchFamily="2" charset="-122"/>
              </a:rPr>
              <a:t>列名</a:t>
            </a:r>
            <a:r>
              <a:rPr lang="en-US" altLang="zh-CN" dirty="0">
                <a:solidFill>
                  <a:srgbClr val="1F497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anose="02010600030101010101" pitchFamily="2" charset="-122"/>
              </a:rPr>
              <a:t>&gt;=&lt;</a:t>
            </a:r>
            <a:r>
              <a:rPr lang="zh-CN" altLang="en-US" dirty="0">
                <a:solidFill>
                  <a:srgbClr val="1F497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anose="02010600030101010101" pitchFamily="2" charset="-122"/>
              </a:rPr>
              <a:t>表达式</a:t>
            </a:r>
            <a:r>
              <a:rPr lang="en-US" altLang="zh-CN" dirty="0">
                <a:solidFill>
                  <a:srgbClr val="1F497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anose="02010600030101010101" pitchFamily="2" charset="-122"/>
              </a:rPr>
              <a:t>&gt; </a:t>
            </a:r>
            <a:br>
              <a:rPr lang="en-US" altLang="zh-CN" dirty="0">
                <a:solidFill>
                  <a:srgbClr val="1F497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1F497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anose="02010600030101010101" pitchFamily="2" charset="-122"/>
              </a:rPr>
              <a:t>        [,&lt;</a:t>
            </a:r>
            <a:r>
              <a:rPr lang="zh-CN" altLang="en-US" dirty="0">
                <a:solidFill>
                  <a:srgbClr val="1F497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anose="02010600030101010101" pitchFamily="2" charset="-122"/>
              </a:rPr>
              <a:t>列名</a:t>
            </a:r>
            <a:r>
              <a:rPr lang="en-US" altLang="zh-CN" dirty="0">
                <a:solidFill>
                  <a:srgbClr val="1F497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anose="02010600030101010101" pitchFamily="2" charset="-122"/>
              </a:rPr>
              <a:t>&gt;=&lt;</a:t>
            </a:r>
            <a:r>
              <a:rPr lang="zh-CN" altLang="en-US" dirty="0">
                <a:solidFill>
                  <a:srgbClr val="1F497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anose="02010600030101010101" pitchFamily="2" charset="-122"/>
              </a:rPr>
              <a:t>表达式</a:t>
            </a:r>
            <a:r>
              <a:rPr lang="en-US" altLang="zh-CN" dirty="0">
                <a:solidFill>
                  <a:srgbClr val="1F497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anose="02010600030101010101" pitchFamily="2" charset="-122"/>
              </a:rPr>
              <a:t>&gt;]</a:t>
            </a:r>
            <a:r>
              <a:rPr lang="en-US" altLang="zh-CN" dirty="0">
                <a:solidFill>
                  <a:srgbClr val="1F497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宋体" panose="02010600030101010101" pitchFamily="2" charset="-122"/>
              </a:rPr>
              <a:t>…</a:t>
            </a:r>
            <a:r>
              <a:rPr lang="en-US" altLang="zh-CN" dirty="0">
                <a:solidFill>
                  <a:srgbClr val="1F497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anose="02010600030101010101" pitchFamily="2" charset="-122"/>
              </a:rPr>
              <a:t/>
            </a:r>
            <a:br>
              <a:rPr lang="en-US" altLang="zh-CN" dirty="0">
                <a:solidFill>
                  <a:srgbClr val="1F497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1F497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anose="02010600030101010101" pitchFamily="2" charset="-122"/>
              </a:rPr>
              <a:t>   [</a:t>
            </a:r>
            <a:r>
              <a:rPr lang="en-US" altLang="zh-CN" dirty="0">
                <a:solidFill>
                  <a:srgbClr val="CC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anose="02010600030101010101" pitchFamily="2" charset="-122"/>
              </a:rPr>
              <a:t>WHERE</a:t>
            </a:r>
            <a:r>
              <a:rPr lang="en-US" altLang="zh-CN" dirty="0">
                <a:solidFill>
                  <a:srgbClr val="1F497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anose="02010600030101010101" pitchFamily="2" charset="-122"/>
              </a:rPr>
              <a:t> &lt;</a:t>
            </a:r>
            <a:r>
              <a:rPr lang="zh-CN" altLang="en-US" dirty="0">
                <a:solidFill>
                  <a:srgbClr val="1F497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anose="02010600030101010101" pitchFamily="2" charset="-122"/>
              </a:rPr>
              <a:t>条件表达式</a:t>
            </a:r>
            <a:r>
              <a:rPr lang="en-US" altLang="zh-CN" dirty="0">
                <a:solidFill>
                  <a:srgbClr val="1F497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anose="02010600030101010101" pitchFamily="2" charset="-122"/>
              </a:rPr>
              <a:t>&gt;];</a:t>
            </a:r>
          </a:p>
          <a:p>
            <a:pPr eaLnBrk="0" hangingPunct="0">
              <a:lnSpc>
                <a:spcPct val="105000"/>
              </a:lnSpc>
              <a:spcBef>
                <a:spcPct val="30000"/>
              </a:spcBef>
              <a:buFont typeface="Arial" charset="0"/>
              <a:buNone/>
              <a:defRPr/>
            </a:pPr>
            <a:r>
              <a:rPr lang="en-US" altLang="zh-CN" sz="2400" dirty="0">
                <a:solidFill>
                  <a:srgbClr val="1F497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anose="02010600030101010101" pitchFamily="2" charset="-122"/>
              </a:rPr>
              <a:t>   </a:t>
            </a:r>
            <a:r>
              <a:rPr lang="zh-CN" altLang="en-US" sz="2400" dirty="0">
                <a:solidFill>
                  <a:srgbClr val="1F497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anose="02010600030101010101" pitchFamily="2" charset="-122"/>
              </a:rPr>
              <a:t>其中：表达式</a:t>
            </a:r>
            <a:r>
              <a:rPr lang="en-US" altLang="zh-CN" sz="2400" dirty="0">
                <a:solidFill>
                  <a:srgbClr val="1F497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anose="02010600030101010101" pitchFamily="2" charset="-122"/>
              </a:rPr>
              <a:t>={</a:t>
            </a:r>
            <a:r>
              <a:rPr lang="zh-CN" altLang="en-US" sz="2400" dirty="0">
                <a:solidFill>
                  <a:srgbClr val="1F497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anose="02010600030101010101" pitchFamily="2" charset="-122"/>
              </a:rPr>
              <a:t>表达式</a:t>
            </a:r>
            <a:r>
              <a:rPr lang="en-US" altLang="zh-CN" sz="2400" dirty="0">
                <a:solidFill>
                  <a:srgbClr val="1F497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anose="02010600030101010101" pitchFamily="2" charset="-122"/>
              </a:rPr>
              <a:t>|</a:t>
            </a:r>
            <a:r>
              <a:rPr lang="zh-CN" altLang="en-US" sz="2400" dirty="0">
                <a:solidFill>
                  <a:srgbClr val="1F497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anose="02010600030101010101" pitchFamily="2" charset="-122"/>
              </a:rPr>
              <a:t>常量</a:t>
            </a:r>
            <a:r>
              <a:rPr lang="en-US" altLang="zh-CN" sz="2400" dirty="0">
                <a:solidFill>
                  <a:srgbClr val="1F497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anose="02010600030101010101" pitchFamily="2" charset="-122"/>
              </a:rPr>
              <a:t>|</a:t>
            </a:r>
            <a:r>
              <a:rPr lang="zh-CN" altLang="en-US" sz="2400" dirty="0">
                <a:solidFill>
                  <a:srgbClr val="1F497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anose="02010600030101010101" pitchFamily="2" charset="-122"/>
              </a:rPr>
              <a:t>列名</a:t>
            </a:r>
            <a:r>
              <a:rPr lang="en-US" altLang="zh-CN" sz="2400" dirty="0">
                <a:solidFill>
                  <a:srgbClr val="1F497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anose="02010600030101010101" pitchFamily="2" charset="-122"/>
              </a:rPr>
              <a:t>}</a:t>
            </a:r>
            <a:endParaRPr lang="en-US" altLang="zh-CN" sz="24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8490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37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4784"/>
            <a:ext cx="9012202" cy="3456384"/>
          </a:xfrm>
          <a:prstGeom prst="rect">
            <a:avLst/>
          </a:prstGeom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352425" y="166688"/>
            <a:ext cx="8486775" cy="846138"/>
          </a:xfrm>
          <a:prstGeom prst="rect">
            <a:avLst/>
          </a:prstGeom>
        </p:spPr>
        <p:txBody>
          <a:bodyPr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1" i="0" u="none" kern="1200" baseline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Update-</a:t>
            </a:r>
            <a:r>
              <a:rPr lang="zh-CN" altLang="en-US" smtClean="0"/>
              <a:t>举例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975780" y="1274912"/>
            <a:ext cx="316822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</a:rPr>
              <a:t>无条件更新：更新所有元组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843982" y="4582129"/>
            <a:ext cx="316822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</a:rPr>
              <a:t>有无条件更新：更新一个元组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648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Update-</a:t>
            </a:r>
            <a:r>
              <a:rPr lang="zh-CN" altLang="en-US" dirty="0" smtClean="0"/>
              <a:t>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450" y="1295400"/>
            <a:ext cx="8910955" cy="5410200"/>
          </a:xfrm>
        </p:spPr>
        <p:txBody>
          <a:bodyPr/>
          <a:lstStyle/>
          <a:p>
            <a:r>
              <a:rPr lang="zh-CN" sz="2800" dirty="0">
                <a:sym typeface="+mn-ea"/>
              </a:rPr>
              <a:t>更新关系</a:t>
            </a:r>
            <a:r>
              <a:rPr lang="zh-CN" sz="2800" dirty="0" smtClean="0">
                <a:sym typeface="+mn-ea"/>
              </a:rPr>
              <a:t>表</a:t>
            </a:r>
            <a:r>
              <a:rPr lang="en-US" altLang="zh-CN" sz="2800" dirty="0" smtClean="0">
                <a:sym typeface="+mn-ea"/>
              </a:rPr>
              <a:t>‘</a:t>
            </a:r>
            <a:r>
              <a:rPr lang="en-US" altLang="zh-CN" sz="2800" dirty="0" err="1" smtClean="0">
                <a:sym typeface="+mn-ea"/>
              </a:rPr>
              <a:t>movieexec</a:t>
            </a:r>
            <a:r>
              <a:rPr lang="en-US" altLang="zh-CN" sz="2800" dirty="0" smtClean="0">
                <a:sym typeface="+mn-ea"/>
              </a:rPr>
              <a:t>’</a:t>
            </a:r>
            <a:r>
              <a:rPr lang="zh-CN" sz="2800" dirty="0" smtClean="0">
                <a:sym typeface="+mn-ea"/>
              </a:rPr>
              <a:t>中</a:t>
            </a:r>
            <a:r>
              <a:rPr lang="zh-CN" sz="2800" dirty="0">
                <a:sym typeface="+mn-ea"/>
              </a:rPr>
              <a:t>净值在</a:t>
            </a:r>
            <a:r>
              <a:rPr lang="en-US" altLang="zh-CN" sz="2800" dirty="0">
                <a:sym typeface="+mn-ea"/>
              </a:rPr>
              <a:t>110000000</a:t>
            </a:r>
            <a:r>
              <a:rPr lang="zh-CN" altLang="en-US" sz="2800" dirty="0">
                <a:sym typeface="+mn-ea"/>
              </a:rPr>
              <a:t>到</a:t>
            </a:r>
            <a:r>
              <a:rPr sz="2800" dirty="0">
                <a:sym typeface="+mn-ea"/>
              </a:rPr>
              <a:t>12000000</a:t>
            </a:r>
            <a:r>
              <a:rPr lang="en-US" sz="2800" dirty="0" smtClean="0">
                <a:sym typeface="+mn-ea"/>
              </a:rPr>
              <a:t>0</a:t>
            </a:r>
            <a:r>
              <a:rPr lang="zh-CN" altLang="en-US" sz="2800" dirty="0" smtClean="0">
                <a:sym typeface="+mn-ea"/>
              </a:rPr>
              <a:t>闭区间</a:t>
            </a:r>
            <a:r>
              <a:rPr lang="zh-CN" altLang="en-US" sz="2800" dirty="0">
                <a:sym typeface="+mn-ea"/>
              </a:rPr>
              <a:t>的经理姓名和地址 ：姓名前加</a:t>
            </a:r>
            <a:r>
              <a:rPr lang="en-US" altLang="zh-CN" sz="2800" dirty="0">
                <a:sym typeface="+mn-ea"/>
              </a:rPr>
              <a:t>'Pres.',</a:t>
            </a:r>
            <a:r>
              <a:rPr lang="zh-CN" altLang="en-US" sz="2800" dirty="0">
                <a:sym typeface="+mn-ea"/>
              </a:rPr>
              <a:t>地址前加</a:t>
            </a:r>
            <a:r>
              <a:rPr lang="en-US" altLang="zh-CN" sz="2800" dirty="0">
                <a:sym typeface="+mn-ea"/>
              </a:rPr>
              <a:t>'US.'</a:t>
            </a:r>
            <a:r>
              <a:rPr lang="zh-CN" altLang="en-US" sz="2800" dirty="0">
                <a:sym typeface="+mn-ea"/>
              </a:rPr>
              <a:t>;</a:t>
            </a:r>
            <a:endParaRPr lang="zh-CN" altLang="en-US" sz="2800" dirty="0"/>
          </a:p>
          <a:p>
            <a:endParaRPr lang="zh-CN" alt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626427" y="2852936"/>
            <a:ext cx="79387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</a:rPr>
              <a:t>UPDATE movieexec</a:t>
            </a:r>
          </a:p>
          <a:p>
            <a:r>
              <a:rPr lang="zh-CN" altLang="en-US" sz="2000" dirty="0">
                <a:solidFill>
                  <a:srgbClr val="0000FF"/>
                </a:solidFill>
              </a:rPr>
              <a:t>set </a:t>
            </a:r>
            <a:r>
              <a:rPr lang="zh-CN" altLang="en-US" sz="2000" dirty="0">
                <a:solidFill>
                  <a:srgbClr val="CC6600"/>
                </a:solidFill>
              </a:rPr>
              <a:t>name=concat('Pres.',name),address=concat('US.',address)</a:t>
            </a:r>
          </a:p>
          <a:p>
            <a:r>
              <a:rPr lang="zh-CN" altLang="en-US" sz="2000" dirty="0">
                <a:solidFill>
                  <a:srgbClr val="0000FF"/>
                </a:solidFill>
              </a:rPr>
              <a:t>where </a:t>
            </a:r>
            <a:r>
              <a:rPr lang="zh-CN" altLang="en-US" sz="2000" dirty="0">
                <a:solidFill>
                  <a:srgbClr val="CC6600"/>
                </a:solidFill>
              </a:rPr>
              <a:t>networth between 110000000 and 120000000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53822" y="3776265"/>
            <a:ext cx="810647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</a:rPr>
              <a:t>where </a:t>
            </a:r>
            <a:r>
              <a:rPr lang="zh-CN" altLang="en-US" sz="2000" dirty="0">
                <a:solidFill>
                  <a:srgbClr val="CC6600"/>
                </a:solidFill>
              </a:rPr>
              <a:t> networth </a:t>
            </a:r>
            <a:r>
              <a:rPr lang="zh-CN" altLang="en-US" sz="2000" dirty="0" smtClean="0">
                <a:solidFill>
                  <a:srgbClr val="CC6600"/>
                </a:solidFill>
              </a:rPr>
              <a:t>&gt;</a:t>
            </a:r>
            <a:r>
              <a:rPr lang="en-US" altLang="zh-CN" sz="2000" dirty="0" smtClean="0">
                <a:solidFill>
                  <a:srgbClr val="CC6600"/>
                </a:solidFill>
              </a:rPr>
              <a:t>=</a:t>
            </a:r>
            <a:r>
              <a:rPr lang="zh-CN" altLang="en-US" sz="2000" dirty="0" smtClean="0">
                <a:solidFill>
                  <a:srgbClr val="CC6600"/>
                </a:solidFill>
              </a:rPr>
              <a:t>110000000 </a:t>
            </a:r>
            <a:r>
              <a:rPr lang="zh-CN" altLang="en-US" sz="2000" dirty="0">
                <a:solidFill>
                  <a:srgbClr val="CC6600"/>
                </a:solidFill>
              </a:rPr>
              <a:t>and networth</a:t>
            </a:r>
            <a:r>
              <a:rPr lang="zh-CN" altLang="en-US" sz="2000" dirty="0" smtClean="0">
                <a:solidFill>
                  <a:srgbClr val="CC6600"/>
                </a:solidFill>
              </a:rPr>
              <a:t>&lt;</a:t>
            </a:r>
            <a:r>
              <a:rPr lang="en-US" altLang="zh-CN" sz="2000" dirty="0" smtClean="0">
                <a:solidFill>
                  <a:srgbClr val="CC6600"/>
                </a:solidFill>
              </a:rPr>
              <a:t>=</a:t>
            </a:r>
            <a:r>
              <a:rPr lang="zh-CN" altLang="en-US" sz="2000" dirty="0" smtClean="0">
                <a:solidFill>
                  <a:srgbClr val="CC6600"/>
                </a:solidFill>
              </a:rPr>
              <a:t>120000000</a:t>
            </a:r>
            <a:endParaRPr lang="zh-CN" altLang="en-US" sz="2000" dirty="0">
              <a:solidFill>
                <a:srgbClr val="CC660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915" y="4772025"/>
            <a:ext cx="4307840" cy="185801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38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942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椭圆 64"/>
          <p:cNvSpPr>
            <a:spLocks noChangeArrowheads="1"/>
          </p:cNvSpPr>
          <p:nvPr/>
        </p:nvSpPr>
        <p:spPr bwMode="auto">
          <a:xfrm>
            <a:off x="183114" y="5123574"/>
            <a:ext cx="1511300" cy="863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</a:p>
        </p:txBody>
      </p:sp>
      <p:sp>
        <p:nvSpPr>
          <p:cNvPr id="40" name="AutoShape 3"/>
          <p:cNvSpPr>
            <a:spLocks/>
          </p:cNvSpPr>
          <p:nvPr/>
        </p:nvSpPr>
        <p:spPr bwMode="auto">
          <a:xfrm>
            <a:off x="1721402" y="4802899"/>
            <a:ext cx="295275" cy="1576387"/>
          </a:xfrm>
          <a:prstGeom prst="leftBrace">
            <a:avLst>
              <a:gd name="adj1" fmla="val 60049"/>
              <a:gd name="adj2" fmla="val 50000"/>
            </a:avLst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rgbClr val="990099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Font typeface="Arial" charset="0"/>
              <a:buNone/>
              <a:defRPr/>
            </a:pPr>
            <a:endParaRPr lang="zh-TW" altLang="en-US" sz="2400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anose="02010600030101010101" pitchFamily="2" charset="-122"/>
            </a:endParaRPr>
          </a:p>
        </p:txBody>
      </p:sp>
      <p:sp>
        <p:nvSpPr>
          <p:cNvPr id="41" name="椭圆 67"/>
          <p:cNvSpPr>
            <a:spLocks noChangeArrowheads="1"/>
          </p:cNvSpPr>
          <p:nvPr/>
        </p:nvSpPr>
        <p:spPr bwMode="auto">
          <a:xfrm>
            <a:off x="2126214" y="5985586"/>
            <a:ext cx="1404938" cy="6429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创建表</a:t>
            </a:r>
          </a:p>
        </p:txBody>
      </p:sp>
      <p:sp>
        <p:nvSpPr>
          <p:cNvPr id="42" name="椭圆 68"/>
          <p:cNvSpPr>
            <a:spLocks noChangeArrowheads="1"/>
          </p:cNvSpPr>
          <p:nvPr/>
        </p:nvSpPr>
        <p:spPr bwMode="auto">
          <a:xfrm>
            <a:off x="2126214" y="4345699"/>
            <a:ext cx="1404938" cy="6429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创建数据库</a:t>
            </a:r>
          </a:p>
        </p:txBody>
      </p:sp>
      <p:sp>
        <p:nvSpPr>
          <p:cNvPr id="43" name="椭圆 64"/>
          <p:cNvSpPr>
            <a:spLocks noChangeArrowheads="1"/>
          </p:cNvSpPr>
          <p:nvPr/>
        </p:nvSpPr>
        <p:spPr bwMode="auto">
          <a:xfrm>
            <a:off x="1181290" y="966515"/>
            <a:ext cx="1511300" cy="863600"/>
          </a:xfrm>
          <a:prstGeom prst="ellipse">
            <a:avLst/>
          </a:prstGeom>
          <a:solidFill>
            <a:srgbClr val="4F81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endParaRPr kumimoji="0" lang="zh-CN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AutoShape 3"/>
          <p:cNvSpPr>
            <a:spLocks/>
          </p:cNvSpPr>
          <p:nvPr/>
        </p:nvSpPr>
        <p:spPr bwMode="auto">
          <a:xfrm>
            <a:off x="2719577" y="645840"/>
            <a:ext cx="295275" cy="1576387"/>
          </a:xfrm>
          <a:prstGeom prst="leftBrace">
            <a:avLst>
              <a:gd name="adj1" fmla="val 60049"/>
              <a:gd name="adj2" fmla="val 50000"/>
            </a:avLst>
          </a:prstGeom>
          <a:noFill/>
          <a:ln w="38100">
            <a:solidFill>
              <a:srgbClr val="9900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Font typeface="Arial" charset="0"/>
              <a:buNone/>
              <a:defRPr/>
            </a:pPr>
            <a:endParaRPr lang="zh-TW" altLang="en-US" sz="2400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anose="02010600030101010101" pitchFamily="2" charset="-122"/>
            </a:endParaRPr>
          </a:p>
        </p:txBody>
      </p:sp>
      <p:sp>
        <p:nvSpPr>
          <p:cNvPr id="45" name="椭圆 67"/>
          <p:cNvSpPr>
            <a:spLocks noChangeArrowheads="1"/>
          </p:cNvSpPr>
          <p:nvPr/>
        </p:nvSpPr>
        <p:spPr bwMode="auto">
          <a:xfrm>
            <a:off x="3124390" y="1828527"/>
            <a:ext cx="1693862" cy="642938"/>
          </a:xfrm>
          <a:prstGeom prst="ellipse">
            <a:avLst/>
          </a:prstGeom>
          <a:solidFill>
            <a:srgbClr val="4F81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</a:p>
        </p:txBody>
      </p:sp>
      <p:sp>
        <p:nvSpPr>
          <p:cNvPr id="46" name="椭圆 68"/>
          <p:cNvSpPr>
            <a:spLocks noChangeArrowheads="1"/>
          </p:cNvSpPr>
          <p:nvPr/>
        </p:nvSpPr>
        <p:spPr bwMode="auto">
          <a:xfrm>
            <a:off x="3124390" y="188640"/>
            <a:ext cx="1693862" cy="642937"/>
          </a:xfrm>
          <a:prstGeom prst="ellipse">
            <a:avLst/>
          </a:prstGeom>
          <a:solidFill>
            <a:srgbClr val="4F81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</a:p>
        </p:txBody>
      </p:sp>
      <p:grpSp>
        <p:nvGrpSpPr>
          <p:cNvPr id="47" name="组合 46"/>
          <p:cNvGrpSpPr>
            <a:grpSpLocks/>
          </p:cNvGrpSpPr>
          <p:nvPr/>
        </p:nvGrpSpPr>
        <p:grpSpPr bwMode="auto">
          <a:xfrm>
            <a:off x="6761715" y="908570"/>
            <a:ext cx="2001837" cy="2627313"/>
            <a:chOff x="9504363" y="1050925"/>
            <a:chExt cx="2002477" cy="2627913"/>
          </a:xfrm>
        </p:grpSpPr>
        <p:sp>
          <p:nvSpPr>
            <p:cNvPr id="48" name="AutoShape 3"/>
            <p:cNvSpPr>
              <a:spLocks/>
            </p:cNvSpPr>
            <p:nvPr/>
          </p:nvSpPr>
          <p:spPr bwMode="auto">
            <a:xfrm>
              <a:off x="9504363" y="1297044"/>
              <a:ext cx="590739" cy="2262704"/>
            </a:xfrm>
            <a:prstGeom prst="leftBrace">
              <a:avLst>
                <a:gd name="adj1" fmla="val 60049"/>
                <a:gd name="adj2" fmla="val 50000"/>
              </a:avLst>
            </a:prstGeom>
            <a:noFill/>
            <a:ln w="38100">
              <a:solidFill>
                <a:srgbClr val="99009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Font typeface="Arial" charset="0"/>
                <a:buNone/>
                <a:defRPr/>
              </a:pPr>
              <a:endParaRPr lang="zh-TW" altLang="en-US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49" name="椭圆 52"/>
            <p:cNvSpPr>
              <a:spLocks noChangeArrowheads="1"/>
            </p:cNvSpPr>
            <p:nvPr/>
          </p:nvSpPr>
          <p:spPr bwMode="auto">
            <a:xfrm>
              <a:off x="10094913" y="3036288"/>
              <a:ext cx="1405426" cy="6425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DROP</a:t>
              </a:r>
              <a:endPara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椭圆 53"/>
            <p:cNvSpPr>
              <a:spLocks noChangeArrowheads="1"/>
            </p:cNvSpPr>
            <p:nvPr/>
          </p:nvSpPr>
          <p:spPr bwMode="auto">
            <a:xfrm>
              <a:off x="10094424" y="1050925"/>
              <a:ext cx="1405426" cy="6425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ADD</a:t>
              </a:r>
              <a:endPara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椭圆 54"/>
            <p:cNvSpPr>
              <a:spLocks noChangeArrowheads="1"/>
            </p:cNvSpPr>
            <p:nvPr/>
          </p:nvSpPr>
          <p:spPr bwMode="auto">
            <a:xfrm>
              <a:off x="10101414" y="2114247"/>
              <a:ext cx="1405426" cy="6425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ALTER</a:t>
              </a:r>
              <a:endPara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2" name="AutoShape 3"/>
          <p:cNvSpPr>
            <a:spLocks/>
          </p:cNvSpPr>
          <p:nvPr/>
        </p:nvSpPr>
        <p:spPr bwMode="auto">
          <a:xfrm>
            <a:off x="6706152" y="3993083"/>
            <a:ext cx="590550" cy="2262187"/>
          </a:xfrm>
          <a:prstGeom prst="leftBrace">
            <a:avLst>
              <a:gd name="adj1" fmla="val 60049"/>
              <a:gd name="adj2" fmla="val 50000"/>
            </a:avLst>
          </a:prstGeom>
          <a:noFill/>
          <a:ln w="38100">
            <a:solidFill>
              <a:srgbClr val="9900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 typeface="Arial" charset="0"/>
              <a:buNone/>
              <a:defRPr/>
            </a:pPr>
            <a:endParaRPr lang="zh-TW" altLang="en-US" sz="240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53" name="椭圆 59"/>
          <p:cNvSpPr>
            <a:spLocks noChangeArrowheads="1"/>
          </p:cNvSpPr>
          <p:nvPr/>
        </p:nvSpPr>
        <p:spPr bwMode="auto">
          <a:xfrm>
            <a:off x="7296702" y="3747020"/>
            <a:ext cx="1604963" cy="642938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INSERT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椭圆 60"/>
          <p:cNvSpPr>
            <a:spLocks noChangeArrowheads="1"/>
          </p:cNvSpPr>
          <p:nvPr/>
        </p:nvSpPr>
        <p:spPr bwMode="auto">
          <a:xfrm>
            <a:off x="7296702" y="4775720"/>
            <a:ext cx="1820863" cy="642938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椭圆 61"/>
          <p:cNvSpPr>
            <a:spLocks noChangeArrowheads="1"/>
          </p:cNvSpPr>
          <p:nvPr/>
        </p:nvSpPr>
        <p:spPr bwMode="auto">
          <a:xfrm>
            <a:off x="7223677" y="5726633"/>
            <a:ext cx="1677988" cy="642937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6" name="组合 73"/>
          <p:cNvGrpSpPr>
            <a:grpSpLocks/>
          </p:cNvGrpSpPr>
          <p:nvPr/>
        </p:nvGrpSpPr>
        <p:grpSpPr bwMode="auto">
          <a:xfrm>
            <a:off x="2896152" y="1629295"/>
            <a:ext cx="3700463" cy="3922713"/>
            <a:chOff x="5638370" y="2003755"/>
            <a:chExt cx="3810785" cy="3855438"/>
          </a:xfrm>
        </p:grpSpPr>
        <p:sp>
          <p:nvSpPr>
            <p:cNvPr id="57" name="AutoShape 3"/>
            <p:cNvSpPr>
              <a:spLocks/>
            </p:cNvSpPr>
            <p:nvPr/>
          </p:nvSpPr>
          <p:spPr bwMode="auto">
            <a:xfrm>
              <a:off x="7150587" y="2348576"/>
              <a:ext cx="719324" cy="3377993"/>
            </a:xfrm>
            <a:prstGeom prst="leftBrace">
              <a:avLst>
                <a:gd name="adj1" fmla="val 60049"/>
                <a:gd name="adj2" fmla="val 50000"/>
              </a:avLst>
            </a:prstGeom>
            <a:noFill/>
            <a:ln w="38100">
              <a:solidFill>
                <a:srgbClr val="99009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Font typeface="Arial" charset="0"/>
                <a:buNone/>
                <a:defRPr/>
              </a:pPr>
              <a:endParaRPr lang="zh-TW" altLang="en-US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8" name="椭圆 34"/>
            <p:cNvSpPr>
              <a:spLocks noChangeArrowheads="1"/>
            </p:cNvSpPr>
            <p:nvPr/>
          </p:nvSpPr>
          <p:spPr bwMode="auto">
            <a:xfrm>
              <a:off x="7937048" y="4995133"/>
              <a:ext cx="1512105" cy="8640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修改表数据</a:t>
              </a:r>
            </a:p>
          </p:txBody>
        </p:sp>
        <p:sp>
          <p:nvSpPr>
            <p:cNvPr id="59" name="椭圆 62"/>
            <p:cNvSpPr>
              <a:spLocks noChangeArrowheads="1"/>
            </p:cNvSpPr>
            <p:nvPr/>
          </p:nvSpPr>
          <p:spPr bwMode="auto">
            <a:xfrm>
              <a:off x="7937050" y="2003755"/>
              <a:ext cx="1512105" cy="8640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修改表结构</a:t>
              </a:r>
            </a:p>
          </p:txBody>
        </p:sp>
        <p:sp>
          <p:nvSpPr>
            <p:cNvPr id="60" name="椭圆 63"/>
            <p:cNvSpPr>
              <a:spLocks noChangeArrowheads="1"/>
            </p:cNvSpPr>
            <p:nvPr/>
          </p:nvSpPr>
          <p:spPr bwMode="auto">
            <a:xfrm>
              <a:off x="5638370" y="3672702"/>
              <a:ext cx="1512105" cy="8640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修改表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121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535553"/>
          <p:cNvSpPr>
            <a:spLocks noGrp="1"/>
          </p:cNvSpPr>
          <p:nvPr>
            <p:ph type="title"/>
          </p:nvPr>
        </p:nvSpPr>
        <p:spPr>
          <a:xfrm>
            <a:off x="352425" y="166688"/>
            <a:ext cx="8486775" cy="846137"/>
          </a:xfrm>
        </p:spPr>
        <p:txBody>
          <a:bodyPr anchor="b"/>
          <a:lstStyle/>
          <a:p>
            <a:pPr defTabSz="914400">
              <a:buNone/>
            </a:pPr>
            <a:r>
              <a:rPr lang="en-US" altLang="zh-CN" kern="1200" baseline="0" dirty="0">
                <a:solidFill>
                  <a:schemeClr val="folHlink"/>
                </a:solidFill>
                <a:effectLst/>
                <a:latin typeface="楷体_GB2312" pitchFamily="49" charset="-122"/>
                <a:ea typeface="楷体_GB2312" pitchFamily="49" charset="-122"/>
                <a:cs typeface="+mj-cs"/>
              </a:rPr>
              <a:t>SQL</a:t>
            </a:r>
            <a:r>
              <a:rPr lang="zh-CN" altLang="en-US" kern="1200" baseline="0" dirty="0">
                <a:solidFill>
                  <a:schemeClr val="folHlink"/>
                </a:solidFill>
                <a:effectLst/>
                <a:latin typeface="楷体_GB2312" pitchFamily="49" charset="-122"/>
                <a:ea typeface="楷体_GB2312" pitchFamily="49" charset="-122"/>
                <a:cs typeface="+mj-cs"/>
              </a:rPr>
              <a:t>发展历史</a:t>
            </a:r>
            <a:endParaRPr lang="zh-CN" altLang="en-US" kern="1200" baseline="0">
              <a:solidFill>
                <a:schemeClr val="folHlink"/>
              </a:solidFill>
              <a:effectLst/>
              <a:latin typeface="楷体_GB2312" pitchFamily="49" charset="-122"/>
              <a:ea typeface="楷体_GB2312" pitchFamily="49" charset="-122"/>
              <a:cs typeface="+mj-cs"/>
            </a:endParaRPr>
          </a:p>
        </p:txBody>
      </p:sp>
      <p:sp>
        <p:nvSpPr>
          <p:cNvPr id="535555" name="文本占位符 535554"/>
          <p:cNvSpPr>
            <a:spLocks noGrp="1"/>
          </p:cNvSpPr>
          <p:nvPr>
            <p:ph idx="1"/>
          </p:nvPr>
        </p:nvSpPr>
        <p:spPr>
          <a:xfrm>
            <a:off x="352425" y="1341120"/>
            <a:ext cx="8385175" cy="5412105"/>
          </a:xfrm>
        </p:spPr>
        <p:txBody>
          <a:bodyPr/>
          <a:lstStyle/>
          <a:p>
            <a:pPr marL="0" lvl="1" fontAlgn="base"/>
            <a:r>
              <a:rPr lang="zh-CN" altLang="en-US" strike="noStrike" noProof="1">
                <a:sym typeface="+mn-ea"/>
              </a:rPr>
              <a:t>SQL发展</a:t>
            </a:r>
            <a:r>
              <a:rPr lang="zh-CN" altLang="en-US" strike="noStrike" noProof="1"/>
              <a:t>历史</a:t>
            </a:r>
          </a:p>
          <a:p>
            <a:pPr marL="457200" lvl="2" algn="just" fontAlgn="base"/>
            <a:r>
              <a:rPr lang="en-US" altLang="zh-CN" sz="2740" strike="noStrike" noProof="1"/>
              <a:t>上世纪70年代中期，由IBM公司在System R关系数据库管理系统上研制，称为Sequel</a:t>
            </a:r>
          </a:p>
          <a:p>
            <a:pPr marL="457200" lvl="2" algn="just" fontAlgn="base"/>
            <a:r>
              <a:rPr lang="en-US" altLang="zh-CN" sz="2740" strike="noStrike" noProof="1"/>
              <a:t>1979年ORACLE公司首先提供商用的SQL</a:t>
            </a:r>
          </a:p>
          <a:p>
            <a:pPr marL="457200" lvl="2" algn="just" fontAlgn="base"/>
            <a:r>
              <a:rPr lang="en-US" altLang="zh-CN" sz="2740" strike="noStrike" noProof="1"/>
              <a:t>1986年10月，</a:t>
            </a:r>
            <a:r>
              <a:rPr lang="en-US" altLang="zh-CN" sz="2735">
                <a:sym typeface="+mn-ea"/>
              </a:rPr>
              <a:t>美国ANSI采用SQL作为RDBMS的标准语言</a:t>
            </a:r>
            <a:r>
              <a:rPr lang="zh-CN" altLang="en-US" sz="2735">
                <a:sym typeface="+mn-ea"/>
              </a:rPr>
              <a:t>，</a:t>
            </a:r>
            <a:r>
              <a:rPr lang="en-US" altLang="zh-CN" sz="2740" strike="noStrike" noProof="1"/>
              <a:t>后为国际标准化组织(ISO)采纳为国际标准</a:t>
            </a:r>
          </a:p>
          <a:p>
            <a:pPr marL="457200" lvl="2" algn="just" fontAlgn="base"/>
            <a:endParaRPr lang="en-US" altLang="zh-CN" sz="2740" strike="noStrike" noProof="1"/>
          </a:p>
          <a:p>
            <a:pPr lvl="1" fontAlgn="base"/>
            <a:endParaRPr lang="en-US" altLang="zh-CN" strike="noStrike" noProof="1"/>
          </a:p>
        </p:txBody>
      </p:sp>
      <p:sp>
        <p:nvSpPr>
          <p:cNvPr id="2" name="文本框 1"/>
          <p:cNvSpPr txBox="1"/>
          <p:nvPr/>
        </p:nvSpPr>
        <p:spPr>
          <a:xfrm>
            <a:off x="1087755" y="4815205"/>
            <a:ext cx="661606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indent="-457200" algn="just">
              <a:buFont typeface="Wingdings" panose="05000000000000000000" charset="0"/>
              <a:buChar char="n"/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大数据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时代新应用，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SQL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不断扩充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endParaRPr lang="en-US" altLang="zh-CN" strike="noStrike" noProof="1">
              <a:solidFill>
                <a:schemeClr val="tx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简单查询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40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2771800" y="5013176"/>
            <a:ext cx="3888432" cy="477416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800" b="0" i="0" u="none" kern="1200" baseline="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342900" lvl="1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None/>
              <a:defRPr sz="1500" b="0" i="0" u="none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华文新魏" panose="02010800040101010101" pitchFamily="2" charset="-122"/>
                <a:cs typeface="+mn-cs"/>
              </a:defRPr>
            </a:lvl2pPr>
            <a:lvl3pPr marL="685800" lvl="2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None/>
              <a:defRPr sz="1350" b="0" i="0" u="none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华文新魏" panose="02010800040101010101" pitchFamily="2" charset="-122"/>
                <a:cs typeface="+mn-cs"/>
              </a:defRPr>
            </a:lvl3pPr>
            <a:lvl4pPr marL="1028700" lvl="3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华文新魏" panose="02010800040101010101" pitchFamily="2" charset="-122"/>
                <a:cs typeface="+mn-cs"/>
              </a:defRPr>
            </a:lvl4pPr>
            <a:lvl5pPr marL="1371600" lvl="4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华文新魏" panose="02010800040101010101" pitchFamily="2" charset="-122"/>
                <a:cs typeface="+mn-cs"/>
              </a:defRPr>
            </a:lvl5pPr>
            <a:lvl6pPr marL="1714500" lvl="5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华文新魏" panose="02010800040101010101" pitchFamily="2" charset="-122"/>
                <a:cs typeface="+mn-cs"/>
              </a:defRPr>
            </a:lvl6pPr>
            <a:lvl7pPr marL="2057400" lvl="6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华文新魏" panose="02010800040101010101" pitchFamily="2" charset="-122"/>
                <a:cs typeface="+mn-cs"/>
              </a:defRPr>
            </a:lvl7pPr>
            <a:lvl8pPr marL="2400300" lvl="7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华文新魏" panose="02010800040101010101" pitchFamily="2" charset="-122"/>
                <a:cs typeface="+mn-cs"/>
              </a:defRPr>
            </a:lvl8pPr>
            <a:lvl9pPr marL="2743200" lvl="8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华文新魏" panose="02010800040101010101" pitchFamily="2" charset="-122"/>
                <a:cs typeface="+mn-cs"/>
              </a:defRPr>
            </a:lvl9pPr>
          </a:lstStyle>
          <a:p>
            <a:r>
              <a:rPr lang="zh-CN" altLang="en-US" sz="2400" b="1" noProof="1" smtClean="0">
                <a:solidFill>
                  <a:srgbClr val="FF3300"/>
                </a:solidFill>
                <a:ea typeface="楷体_GB2312" pitchFamily="49" charset="-122"/>
                <a:sym typeface="+mn-ea"/>
              </a:rPr>
              <a:t>查询（返回指定数据集）</a:t>
            </a:r>
            <a:endParaRPr lang="zh-CN" altLang="en-US" sz="2400" b="1" noProof="1">
              <a:solidFill>
                <a:srgbClr val="FF3300"/>
              </a:solidFill>
              <a:ea typeface="楷体_GB2312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688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624" y="167005"/>
            <a:ext cx="7105015" cy="846455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algn="ctr" defTabSz="914400" rtl="0" fontAlgn="base" latinLnBrk="0">
              <a:lnSpc>
                <a:spcPct val="100000"/>
              </a:lnSpc>
              <a:buNone/>
            </a:pPr>
            <a:r>
              <a:rPr kumimoji="0" lang="zh-CN" altLang="en-US" sz="4000" i="0" u="none" strike="noStrike" kern="1200" normalizeH="0" baseline="0" dirty="0">
                <a:cs typeface="+mj-cs"/>
              </a:rPr>
              <a:t>基本查询语句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4294967295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3200" b="0" i="0" u="none" strike="noStrike" kern="1200" cap="none" spc="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线形标注 2 3"/>
          <p:cNvSpPr/>
          <p:nvPr/>
        </p:nvSpPr>
        <p:spPr>
          <a:xfrm>
            <a:off x="5300028" y="2043430"/>
            <a:ext cx="2376488" cy="5746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3214"/>
              <a:gd name="adj6" fmla="val -51767"/>
            </a:avLst>
          </a:prstGeom>
          <a:solidFill>
            <a:schemeClr val="tx1"/>
          </a:solidFill>
          <a:ln w="3619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l">
              <a:buClrTx/>
              <a:buSzTx/>
              <a:buFontTx/>
              <a:defRPr/>
            </a:pPr>
            <a:r>
              <a:rPr lang="zh-CN" altLang="en-US" b="1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新宋体" panose="02010609030101010101" charset="-122"/>
                <a:ea typeface="新宋体" panose="02010609030101010101" charset="-122"/>
                <a:sym typeface="+mn-ea"/>
              </a:rPr>
              <a:t>查询哪些表</a:t>
            </a:r>
          </a:p>
        </p:txBody>
      </p:sp>
      <p:sp>
        <p:nvSpPr>
          <p:cNvPr id="5" name="线形标注 2 4"/>
          <p:cNvSpPr/>
          <p:nvPr/>
        </p:nvSpPr>
        <p:spPr>
          <a:xfrm>
            <a:off x="5084445" y="2726690"/>
            <a:ext cx="2856865" cy="57658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4713"/>
              <a:gd name="adj6" fmla="val -38630"/>
            </a:avLst>
          </a:prstGeom>
          <a:solidFill>
            <a:schemeClr val="tx1"/>
          </a:solidFill>
          <a:ln w="3619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l">
              <a:buClrTx/>
              <a:buSzTx/>
              <a:buFontTx/>
              <a:defRPr/>
            </a:pPr>
            <a:r>
              <a:rPr lang="zh-CN" altLang="en-US" b="1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新宋体" panose="02010609030101010101" charset="-122"/>
                <a:ea typeface="新宋体" panose="02010609030101010101" charset="-122"/>
                <a:sym typeface="+mn-ea"/>
              </a:rPr>
              <a:t>元祖过滤条件</a:t>
            </a:r>
          </a:p>
        </p:txBody>
      </p:sp>
      <p:sp>
        <p:nvSpPr>
          <p:cNvPr id="6" name="线形标注 2 5"/>
          <p:cNvSpPr/>
          <p:nvPr/>
        </p:nvSpPr>
        <p:spPr>
          <a:xfrm>
            <a:off x="5036820" y="1295400"/>
            <a:ext cx="2904490" cy="57658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3214"/>
              <a:gd name="adj6" fmla="val -51767"/>
            </a:avLst>
          </a:prstGeom>
          <a:solidFill>
            <a:schemeClr val="tx1"/>
          </a:solidFill>
          <a:ln w="3619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新宋体" panose="02010609030101010101" charset="-122"/>
                <a:ea typeface="新宋体" panose="02010609030101010101" charset="-122"/>
                <a:cs typeface="+mn-cs"/>
              </a:rPr>
              <a:t>最终返回属性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8790" y="4273550"/>
            <a:ext cx="8187055" cy="83099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32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语义：从给出的表中查询满足检索条件的元祖，并按给定列名进行投影相当于</a:t>
            </a:r>
            <a:r>
              <a:rPr lang="en-US" altLang="zh-CN" sz="2400" baseline="-250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A1,A2,…AN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(</a:t>
            </a:r>
            <a:r>
              <a:rPr lang="en-US" altLang="zh-CN" sz="2400" baseline="-250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con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(  R</a:t>
            </a:r>
            <a:r>
              <a:rPr lang="en-US" altLang="zh-CN" sz="2400" baseline="-250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 R</a:t>
            </a:r>
            <a:r>
              <a:rPr lang="en-US" altLang="zh-CN" sz="2400" baseline="-250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 …R</a:t>
            </a:r>
            <a:r>
              <a:rPr lang="en-US" altLang="zh-CN" sz="2400" baseline="-250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dirty="0" smtClean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))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8" name="线形标注 2 7"/>
          <p:cNvSpPr/>
          <p:nvPr/>
        </p:nvSpPr>
        <p:spPr>
          <a:xfrm>
            <a:off x="4820285" y="3366770"/>
            <a:ext cx="2856865" cy="57658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4713"/>
              <a:gd name="adj6" fmla="val -38630"/>
            </a:avLst>
          </a:prstGeom>
          <a:solidFill>
            <a:schemeClr val="tx1"/>
          </a:solidFill>
          <a:ln w="3619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l">
              <a:buClrTx/>
              <a:buSzTx/>
              <a:buFontTx/>
              <a:defRPr/>
            </a:pPr>
            <a:r>
              <a:rPr lang="zh-CN" altLang="en-US" b="1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新宋体" panose="02010609030101010101" charset="-122"/>
                <a:ea typeface="新宋体" panose="02010609030101010101" charset="-122"/>
                <a:sym typeface="+mn-ea"/>
              </a:rPr>
              <a:t>排序方式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11560" y="3366770"/>
            <a:ext cx="33102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sym typeface="+mn-ea"/>
              </a:rPr>
              <a:t>[ORDER BY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列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1...]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41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9856" y="1400848"/>
            <a:ext cx="4093527" cy="2434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/>
            </a:pPr>
            <a:r>
              <a:rPr lang="en-US" altLang="zh-CN" spc="30" dirty="0">
                <a:solidFill>
                  <a:schemeClr val="tx1"/>
                </a:solidFill>
              </a:rPr>
              <a:t> </a:t>
            </a:r>
            <a:r>
              <a:rPr lang="en-US" altLang="zh-CN" spc="30" dirty="0">
                <a:solidFill>
                  <a:srgbClr val="0000FF"/>
                </a:solidFill>
              </a:rPr>
              <a:t>SELECT</a:t>
            </a:r>
            <a:r>
              <a:rPr lang="en-US" altLang="zh-CN" spc="30" dirty="0">
                <a:solidFill>
                  <a:schemeClr val="tx1"/>
                </a:solidFill>
              </a:rPr>
              <a:t> A</a:t>
            </a:r>
            <a:r>
              <a:rPr lang="en-US" altLang="zh-CN" spc="30" baseline="-25000" dirty="0">
                <a:solidFill>
                  <a:schemeClr val="tx1"/>
                </a:solidFill>
              </a:rPr>
              <a:t>1</a:t>
            </a:r>
            <a:r>
              <a:rPr lang="en-US" altLang="zh-CN" spc="30" dirty="0">
                <a:solidFill>
                  <a:schemeClr val="tx1"/>
                </a:solidFill>
              </a:rPr>
              <a:t>,A</a:t>
            </a:r>
            <a:r>
              <a:rPr lang="en-US" altLang="zh-CN" spc="30" baseline="-25000" dirty="0">
                <a:solidFill>
                  <a:schemeClr val="tx1"/>
                </a:solidFill>
              </a:rPr>
              <a:t>2</a:t>
            </a:r>
            <a:r>
              <a:rPr lang="en-US" altLang="zh-CN" spc="30" dirty="0">
                <a:solidFill>
                  <a:schemeClr val="tx1"/>
                </a:solidFill>
              </a:rPr>
              <a:t>,…,A</a:t>
            </a:r>
            <a:r>
              <a:rPr lang="en-US" altLang="zh-CN" spc="30" baseline="-25000" dirty="0">
                <a:solidFill>
                  <a:schemeClr val="tx1"/>
                </a:solidFill>
              </a:rPr>
              <a:t>n</a:t>
            </a:r>
          </a:p>
          <a:p>
            <a:pPr lvl="0" eaLnBrk="0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/>
            </a:pPr>
            <a:r>
              <a:rPr lang="en-US" altLang="zh-CN" spc="30" dirty="0">
                <a:solidFill>
                  <a:schemeClr val="tx1"/>
                </a:solidFill>
              </a:rPr>
              <a:t> </a:t>
            </a:r>
            <a:r>
              <a:rPr lang="en-US" altLang="zh-CN" spc="30" dirty="0">
                <a:solidFill>
                  <a:srgbClr val="0000FF"/>
                </a:solidFill>
              </a:rPr>
              <a:t>FROM</a:t>
            </a:r>
            <a:r>
              <a:rPr lang="en-US" altLang="zh-CN" spc="30" dirty="0">
                <a:solidFill>
                  <a:schemeClr val="tx1"/>
                </a:solidFill>
              </a:rPr>
              <a:t>   R</a:t>
            </a:r>
            <a:r>
              <a:rPr lang="en-US" altLang="zh-CN" spc="30" baseline="-25000" dirty="0">
                <a:solidFill>
                  <a:schemeClr val="tx1"/>
                </a:solidFill>
              </a:rPr>
              <a:t>1</a:t>
            </a:r>
            <a:r>
              <a:rPr lang="en-US" altLang="zh-CN" spc="30" dirty="0">
                <a:solidFill>
                  <a:schemeClr val="tx1"/>
                </a:solidFill>
              </a:rPr>
              <a:t>,R</a:t>
            </a:r>
            <a:r>
              <a:rPr lang="en-US" altLang="zh-CN" spc="30" baseline="-25000" dirty="0">
                <a:solidFill>
                  <a:schemeClr val="tx1"/>
                </a:solidFill>
              </a:rPr>
              <a:t>2</a:t>
            </a:r>
            <a:r>
              <a:rPr lang="en-US" altLang="zh-CN" spc="30" dirty="0">
                <a:solidFill>
                  <a:schemeClr val="tx1"/>
                </a:solidFill>
              </a:rPr>
              <a:t>, …,R</a:t>
            </a:r>
            <a:r>
              <a:rPr lang="en-US" altLang="zh-CN" spc="30" baseline="-25000" dirty="0">
                <a:solidFill>
                  <a:schemeClr val="tx1"/>
                </a:solidFill>
              </a:rPr>
              <a:t>m</a:t>
            </a:r>
          </a:p>
          <a:p>
            <a:pPr lvl="0" eaLnBrk="0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/>
            </a:pPr>
            <a:r>
              <a:rPr lang="en-US" altLang="zh-CN" spc="30" dirty="0">
                <a:solidFill>
                  <a:schemeClr val="tx1"/>
                </a:solidFill>
              </a:rPr>
              <a:t> [</a:t>
            </a:r>
            <a:r>
              <a:rPr lang="en-US" altLang="zh-CN" spc="30" dirty="0">
                <a:solidFill>
                  <a:srgbClr val="0000FF"/>
                </a:solidFill>
              </a:rPr>
              <a:t>WHERE</a:t>
            </a:r>
            <a:r>
              <a:rPr lang="en-US" altLang="zh-CN" spc="30" dirty="0">
                <a:solidFill>
                  <a:schemeClr val="tx1"/>
                </a:solidFill>
              </a:rPr>
              <a:t>  condition]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507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ldLvl="0" animBg="1"/>
      <p:bldP spid="5" grpId="0" bldLvl="0" animBg="1"/>
      <p:bldP spid="6" grpId="0" bldLvl="0" animBg="1"/>
      <p:bldP spid="7" grpId="0"/>
      <p:bldP spid="8" grpId="0" bldLvl="0" animBg="1"/>
      <p:bldP spid="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088980" y="5248600"/>
            <a:ext cx="3915068" cy="1204905"/>
          </a:xfrm>
          <a:prstGeom prst="rect">
            <a:avLst/>
          </a:prstGeom>
          <a:solidFill>
            <a:srgbClr val="FCF9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088981" y="2709870"/>
            <a:ext cx="3464763" cy="977895"/>
          </a:xfrm>
          <a:prstGeom prst="rect">
            <a:avLst/>
          </a:prstGeom>
          <a:solidFill>
            <a:srgbClr val="FCF9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417" name="标题 505857"/>
          <p:cNvSpPr>
            <a:spLocks noGrp="1"/>
          </p:cNvSpPr>
          <p:nvPr>
            <p:ph type="title"/>
          </p:nvPr>
        </p:nvSpPr>
        <p:spPr>
          <a:xfrm>
            <a:off x="352425" y="166688"/>
            <a:ext cx="8486775" cy="846137"/>
          </a:xfrm>
        </p:spPr>
        <p:txBody>
          <a:bodyPr anchor="b"/>
          <a:lstStyle/>
          <a:p>
            <a:pPr defTabSz="914400">
              <a:buNone/>
            </a:pPr>
            <a:r>
              <a:rPr lang="zh-CN" altLang="en-US" kern="1200" baseline="0" dirty="0" smtClean="0">
                <a:solidFill>
                  <a:schemeClr val="folHlink"/>
                </a:solidFill>
                <a:effectLst/>
                <a:latin typeface="楷体_GB2312" pitchFamily="49" charset="-122"/>
                <a:ea typeface="楷体_GB2312" pitchFamily="49" charset="-122"/>
                <a:cs typeface="+mj-cs"/>
              </a:rPr>
              <a:t>单表查询</a:t>
            </a:r>
            <a:endParaRPr lang="zh-CN" altLang="en-US" kern="1200" baseline="0" dirty="0">
              <a:solidFill>
                <a:schemeClr val="folHlink"/>
              </a:solidFill>
              <a:effectLst/>
              <a:latin typeface="楷体_GB2312" pitchFamily="49" charset="-122"/>
              <a:ea typeface="楷体_GB2312" pitchFamily="49" charset="-122"/>
              <a:cs typeface="+mj-cs"/>
            </a:endParaRPr>
          </a:p>
        </p:txBody>
      </p:sp>
      <p:sp>
        <p:nvSpPr>
          <p:cNvPr id="505859" name="文本占位符 50585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示例</a:t>
            </a:r>
            <a:r>
              <a:rPr lang="en-US" altLang="zh-CN" strike="noStrike" noProof="1"/>
              <a:t>1</a:t>
            </a:r>
            <a:endParaRPr lang="zh-CN" altLang="en-US" strike="noStrike" noProof="1"/>
          </a:p>
          <a:p>
            <a:pPr lvl="1" fontAlgn="base"/>
            <a:r>
              <a:rPr lang="zh-CN" altLang="en-US" sz="2450" strike="noStrike" noProof="1"/>
              <a:t>给出电影的名称和发行年份</a:t>
            </a:r>
          </a:p>
          <a:p>
            <a:pPr lvl="1" fontAlgn="base"/>
            <a:r>
              <a:rPr lang="en-US" altLang="zh-CN" sz="2450" strike="noStrike" noProof="1"/>
              <a:t>SQL</a:t>
            </a:r>
            <a:r>
              <a:rPr lang="zh-CN" altLang="en-US" sz="2450" strike="noStrike" noProof="1"/>
              <a:t>语句</a:t>
            </a:r>
          </a:p>
          <a:p>
            <a:pPr marL="457200" lvl="1" indent="0" fontAlgn="base">
              <a:buNone/>
            </a:pPr>
            <a:r>
              <a:rPr lang="en-US" altLang="zh-CN" sz="2400" spc="3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sym typeface="+mn-ea"/>
              </a:rPr>
              <a:t>	SELECT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defRPr/>
            </a:pPr>
            <a:r>
              <a:rPr lang="en-US" altLang="zh-CN" sz="2400" spc="3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sym typeface="+mn-ea"/>
              </a:rPr>
              <a:t>	FROM</a:t>
            </a:r>
            <a:r>
              <a:rPr lang="en-US" altLang="zh-CN" sz="2400" spc="3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 </a:t>
            </a:r>
            <a:endParaRPr lang="en-US" altLang="zh-CN" sz="2400" strike="noStrike" spc="3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sym typeface="+mn-ea"/>
            </a:endParaRPr>
          </a:p>
          <a:p>
            <a:pPr lvl="0" fontAlgn="base"/>
            <a:r>
              <a:rPr lang="zh-CN" altLang="en-US" strike="noStrike" noProof="1"/>
              <a:t>示例</a:t>
            </a:r>
            <a:r>
              <a:rPr lang="en-US" altLang="zh-CN" strike="noStrike" noProof="1"/>
              <a:t>2</a:t>
            </a:r>
          </a:p>
          <a:p>
            <a:pPr lvl="1" fontAlgn="base"/>
            <a:r>
              <a:rPr lang="zh-CN" altLang="en-US" sz="2450" dirty="0">
                <a:sym typeface="+mn-ea"/>
              </a:rPr>
              <a:t>给出</a:t>
            </a:r>
            <a:r>
              <a:rPr lang="en-US" altLang="zh-CN" sz="2450" dirty="0">
                <a:sym typeface="+mn-ea"/>
              </a:rPr>
              <a:t>1990</a:t>
            </a:r>
            <a:r>
              <a:rPr lang="zh-CN" altLang="en-US" sz="2450" dirty="0">
                <a:sym typeface="+mn-ea"/>
              </a:rPr>
              <a:t>年发行的电影的名称和发行年份</a:t>
            </a:r>
          </a:p>
          <a:p>
            <a:pPr lvl="1" fontAlgn="base"/>
            <a:r>
              <a:rPr lang="en-US" altLang="zh-CN" sz="2450" dirty="0">
                <a:sym typeface="+mn-ea"/>
              </a:rPr>
              <a:t>SQL</a:t>
            </a:r>
            <a:r>
              <a:rPr lang="zh-CN" altLang="en-US" sz="2450" dirty="0">
                <a:sym typeface="+mn-ea"/>
              </a:rPr>
              <a:t>语句</a:t>
            </a:r>
          </a:p>
          <a:p>
            <a:pPr marL="457200" lvl="1" indent="0" fontAlgn="base">
              <a:buNone/>
            </a:pPr>
            <a:r>
              <a:rPr lang="en-US" altLang="zh-CN" sz="2100" spc="3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sym typeface="+mn-ea"/>
              </a:rPr>
              <a:t>	SELECT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defRPr/>
            </a:pPr>
            <a:r>
              <a:rPr lang="en-US" altLang="zh-CN" sz="2100" spc="3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sym typeface="+mn-ea"/>
              </a:rPr>
              <a:t>	FROM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defRPr/>
            </a:pPr>
            <a:r>
              <a:rPr lang="en-US" altLang="zh-CN" sz="2100" spc="3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sym typeface="+mn-ea"/>
              </a:rPr>
              <a:t>	WHERE</a:t>
            </a:r>
            <a:endParaRPr lang="zh-CN" altLang="en-US" sz="2100" strike="noStrike" noProof="1"/>
          </a:p>
          <a:p>
            <a:pPr marL="457200" lvl="1" indent="0" fontAlgn="base">
              <a:buNone/>
            </a:pPr>
            <a:r>
              <a:rPr lang="en-US" altLang="zh-CN" sz="2000" spc="3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sym typeface="+mn-ea"/>
              </a:rPr>
              <a:t>	</a:t>
            </a:r>
            <a:endParaRPr lang="en-US" altLang="zh-CN" strike="noStrike" spc="3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97455" y="3229610"/>
            <a:ext cx="119380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32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000" b="1" dirty="0">
                <a:latin typeface="新宋体" panose="02010609030101010101" charset="-122"/>
                <a:ea typeface="新宋体" panose="02010609030101010101" charset="-122"/>
              </a:rPr>
              <a:t>Movies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40305" y="2811145"/>
            <a:ext cx="1924050" cy="39878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32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000" b="1" dirty="0">
                <a:latin typeface="新宋体" panose="02010609030101010101" charset="-122"/>
                <a:ea typeface="新宋体" panose="02010609030101010101" charset="-122"/>
              </a:rPr>
              <a:t>title,year</a:t>
            </a:r>
          </a:p>
        </p:txBody>
      </p:sp>
      <p:sp>
        <p:nvSpPr>
          <p:cNvPr id="2" name="TextBox 7"/>
          <p:cNvSpPr txBox="1"/>
          <p:nvPr/>
        </p:nvSpPr>
        <p:spPr>
          <a:xfrm>
            <a:off x="2138680" y="5186045"/>
            <a:ext cx="1924050" cy="39878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32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000" b="1" dirty="0">
                <a:latin typeface="新宋体" panose="02010609030101010101" charset="-122"/>
                <a:ea typeface="新宋体" panose="02010609030101010101" charset="-122"/>
              </a:rPr>
              <a:t>title,year</a:t>
            </a:r>
          </a:p>
        </p:txBody>
      </p:sp>
      <p:sp>
        <p:nvSpPr>
          <p:cNvPr id="3" name="TextBox 4"/>
          <p:cNvSpPr txBox="1"/>
          <p:nvPr/>
        </p:nvSpPr>
        <p:spPr>
          <a:xfrm>
            <a:off x="2138680" y="5584825"/>
            <a:ext cx="119380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32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000" b="1" dirty="0">
                <a:latin typeface="新宋体" panose="02010609030101010101" charset="-122"/>
                <a:ea typeface="新宋体" panose="02010609030101010101" charset="-122"/>
              </a:rPr>
              <a:t>Movies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272030" y="6054725"/>
            <a:ext cx="162242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32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000" b="1" dirty="0">
                <a:latin typeface="新宋体" panose="02010609030101010101" charset="-122"/>
                <a:ea typeface="新宋体" panose="02010609030101010101" charset="-122"/>
              </a:rPr>
              <a:t>year=1990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1579245" y="4318000"/>
            <a:ext cx="1050290" cy="39878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32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000" b="1" dirty="0">
                <a:latin typeface="新宋体" panose="02010609030101010101" charset="-122"/>
                <a:ea typeface="新宋体" panose="02010609030101010101" charset="-122"/>
                <a:sym typeface="+mn-ea"/>
              </a:rPr>
              <a:t>Disney</a:t>
            </a:r>
            <a:endParaRPr lang="en-US" altLang="zh-CN" sz="2000" b="1" dirty="0">
              <a:latin typeface="新宋体" panose="02010609030101010101" charset="-122"/>
              <a:ea typeface="新宋体" panose="02010609030101010101" charset="-122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2272030" y="6054725"/>
            <a:ext cx="2801620" cy="39878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32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000" b="1" dirty="0">
                <a:latin typeface="新宋体" panose="02010609030101010101" charset="-122"/>
                <a:ea typeface="新宋体" panose="02010609030101010101" charset="-122"/>
                <a:sym typeface="+mn-ea"/>
              </a:rPr>
              <a:t>studioName='Disney'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42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063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bldLvl="0" animBg="1"/>
      <p:bldP spid="2" grpId="0" bldLvl="0" animBg="1"/>
      <p:bldP spid="3" grpId="0"/>
      <p:bldP spid="4" grpId="0"/>
      <p:bldP spid="6" grpId="0" bldLvl="0" animBg="1"/>
      <p:bldP spid="7" grpId="0" bldLvl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SQL</a:t>
            </a:r>
            <a:r>
              <a:rPr lang="zh-CN" altLang="en-US"/>
              <a:t>的执行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0180" y="1209675"/>
            <a:ext cx="8802688" cy="5410200"/>
          </a:xfrm>
        </p:spPr>
        <p:txBody>
          <a:bodyPr/>
          <a:lstStyle/>
          <a:p>
            <a:r>
              <a:rPr lang="zh-CN" altLang="en-US" sz="2800" dirty="0"/>
              <a:t>在关系表中逐条访问元祖（记录）</a:t>
            </a:r>
          </a:p>
          <a:p>
            <a:r>
              <a:rPr lang="zh-CN" altLang="en-US" sz="2800" dirty="0"/>
              <a:t>检查每条记录是否满足</a:t>
            </a:r>
            <a:r>
              <a:rPr lang="en-US" altLang="zh-CN" sz="2800" dirty="0"/>
              <a:t>where</a:t>
            </a:r>
            <a:r>
              <a:rPr lang="zh-CN" altLang="en-US" sz="2800" dirty="0"/>
              <a:t>条件</a:t>
            </a:r>
          </a:p>
          <a:p>
            <a:r>
              <a:rPr lang="zh-CN" altLang="en-US" sz="2800" dirty="0"/>
              <a:t>如果满足，</a:t>
            </a:r>
            <a:r>
              <a:rPr lang="zh-CN" sz="2800" dirty="0"/>
              <a:t>计算</a:t>
            </a:r>
            <a:r>
              <a:rPr lang="en-US" altLang="zh-CN" sz="2800" dirty="0"/>
              <a:t>select </a:t>
            </a:r>
            <a:r>
              <a:rPr lang="zh-CN" altLang="en-US" sz="2800" dirty="0"/>
              <a:t>语句中的属性或表达式值</a:t>
            </a:r>
          </a:p>
          <a:p>
            <a:endParaRPr lang="zh-CN" altLang="en-US" sz="2800" dirty="0"/>
          </a:p>
        </p:txBody>
      </p:sp>
      <p:graphicFrame>
        <p:nvGraphicFramePr>
          <p:cNvPr id="80977" name="表格 80976"/>
          <p:cNvGraphicFramePr/>
          <p:nvPr/>
        </p:nvGraphicFramePr>
        <p:xfrm>
          <a:off x="6324600" y="3067050"/>
          <a:ext cx="2209800" cy="3291840"/>
        </p:xfrm>
        <a:graphic>
          <a:graphicData uri="http://schemas.openxmlformats.org/drawingml/2006/table">
            <a:tbl>
              <a:tblPr/>
              <a:tblGrid>
                <a:gridCol w="4413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29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413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429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4132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E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4962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4962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4962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34962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80987" name="组合 80986"/>
          <p:cNvGrpSpPr/>
          <p:nvPr/>
        </p:nvGrpSpPr>
        <p:grpSpPr>
          <a:xfrm>
            <a:off x="4572000" y="3829050"/>
            <a:ext cx="3962400" cy="1524000"/>
            <a:chOff x="2880" y="2304"/>
            <a:chExt cx="2496" cy="960"/>
          </a:xfrm>
        </p:grpSpPr>
        <p:sp>
          <p:nvSpPr>
            <p:cNvPr id="80970" name="右箭头 80969"/>
            <p:cNvSpPr/>
            <p:nvPr/>
          </p:nvSpPr>
          <p:spPr>
            <a:xfrm>
              <a:off x="3888" y="2304"/>
              <a:ext cx="1488" cy="96"/>
            </a:xfrm>
            <a:prstGeom prst="rightArrow">
              <a:avLst>
                <a:gd name="adj1" fmla="val 50000"/>
                <a:gd name="adj2" fmla="val 387500"/>
              </a:avLst>
            </a:prstGeom>
            <a:solidFill>
              <a:schemeClr val="accent1">
                <a:alpha val="50000"/>
              </a:scheme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71" name="右箭头 80970"/>
            <p:cNvSpPr/>
            <p:nvPr/>
          </p:nvSpPr>
          <p:spPr>
            <a:xfrm>
              <a:off x="3888" y="3168"/>
              <a:ext cx="1488" cy="96"/>
            </a:xfrm>
            <a:prstGeom prst="rightArrow">
              <a:avLst>
                <a:gd name="adj1" fmla="val 50000"/>
                <a:gd name="adj2" fmla="val 387500"/>
              </a:avLst>
            </a:prstGeom>
            <a:solidFill>
              <a:schemeClr val="accent1">
                <a:alpha val="50000"/>
              </a:scheme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75" name="右箭头 80974"/>
            <p:cNvSpPr/>
            <p:nvPr/>
          </p:nvSpPr>
          <p:spPr>
            <a:xfrm>
              <a:off x="3888" y="2976"/>
              <a:ext cx="1488" cy="96"/>
            </a:xfrm>
            <a:prstGeom prst="rightArrow">
              <a:avLst>
                <a:gd name="adj1" fmla="val 50000"/>
                <a:gd name="adj2" fmla="val 387500"/>
              </a:avLst>
            </a:prstGeom>
            <a:solidFill>
              <a:schemeClr val="accent1">
                <a:alpha val="50000"/>
              </a:scheme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78" name="任意多边形 80977"/>
            <p:cNvSpPr/>
            <p:nvPr/>
          </p:nvSpPr>
          <p:spPr>
            <a:xfrm>
              <a:off x="2880" y="2304"/>
              <a:ext cx="912" cy="240"/>
            </a:xfrm>
            <a:custGeom>
              <a:avLst/>
              <a:gdLst/>
              <a:ahLst/>
              <a:cxnLst/>
              <a:rect l="0" t="0" r="0" b="0"/>
              <a:pathLst>
                <a:path w="912" h="240">
                  <a:moveTo>
                    <a:pt x="0" y="240"/>
                  </a:moveTo>
                  <a:cubicBezTo>
                    <a:pt x="44" y="160"/>
                    <a:pt x="88" y="80"/>
                    <a:pt x="240" y="48"/>
                  </a:cubicBezTo>
                  <a:cubicBezTo>
                    <a:pt x="392" y="16"/>
                    <a:pt x="888" y="0"/>
                    <a:pt x="912" y="48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81" name="任意多边形 80980"/>
            <p:cNvSpPr/>
            <p:nvPr/>
          </p:nvSpPr>
          <p:spPr>
            <a:xfrm>
              <a:off x="2880" y="2528"/>
              <a:ext cx="960" cy="640"/>
            </a:xfrm>
            <a:custGeom>
              <a:avLst/>
              <a:gdLst/>
              <a:ahLst/>
              <a:cxnLst/>
              <a:rect l="0" t="0" r="0" b="0"/>
              <a:pathLst>
                <a:path w="960" h="640">
                  <a:moveTo>
                    <a:pt x="0" y="16"/>
                  </a:moveTo>
                  <a:cubicBezTo>
                    <a:pt x="228" y="8"/>
                    <a:pt x="456" y="0"/>
                    <a:pt x="576" y="64"/>
                  </a:cubicBezTo>
                  <a:cubicBezTo>
                    <a:pt x="696" y="128"/>
                    <a:pt x="656" y="304"/>
                    <a:pt x="720" y="400"/>
                  </a:cubicBezTo>
                  <a:cubicBezTo>
                    <a:pt x="784" y="496"/>
                    <a:pt x="872" y="568"/>
                    <a:pt x="960" y="64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84" name="任意多边形 80983"/>
            <p:cNvSpPr/>
            <p:nvPr/>
          </p:nvSpPr>
          <p:spPr>
            <a:xfrm>
              <a:off x="2880" y="2408"/>
              <a:ext cx="1008" cy="568"/>
            </a:xfrm>
            <a:custGeom>
              <a:avLst/>
              <a:gdLst/>
              <a:ahLst/>
              <a:cxnLst/>
              <a:rect l="0" t="0" r="0" b="0"/>
              <a:pathLst>
                <a:path w="1008" h="568">
                  <a:moveTo>
                    <a:pt x="0" y="136"/>
                  </a:moveTo>
                  <a:cubicBezTo>
                    <a:pt x="60" y="92"/>
                    <a:pt x="120" y="48"/>
                    <a:pt x="240" y="40"/>
                  </a:cubicBezTo>
                  <a:cubicBezTo>
                    <a:pt x="360" y="32"/>
                    <a:pt x="592" y="0"/>
                    <a:pt x="720" y="88"/>
                  </a:cubicBezTo>
                  <a:cubicBezTo>
                    <a:pt x="848" y="176"/>
                    <a:pt x="928" y="372"/>
                    <a:pt x="1008" y="568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0988" name="组合 80987"/>
          <p:cNvGrpSpPr/>
          <p:nvPr/>
        </p:nvGrpSpPr>
        <p:grpSpPr>
          <a:xfrm>
            <a:off x="4572000" y="2851150"/>
            <a:ext cx="3429000" cy="4025900"/>
            <a:chOff x="2880" y="1680"/>
            <a:chExt cx="2160" cy="2536"/>
          </a:xfrm>
        </p:grpSpPr>
        <p:sp>
          <p:nvSpPr>
            <p:cNvPr id="80972" name="下箭头 80971"/>
            <p:cNvSpPr/>
            <p:nvPr/>
          </p:nvSpPr>
          <p:spPr>
            <a:xfrm>
              <a:off x="4080" y="1680"/>
              <a:ext cx="144" cy="2064"/>
            </a:xfrm>
            <a:prstGeom prst="downArrow">
              <a:avLst>
                <a:gd name="adj1" fmla="val 37500"/>
                <a:gd name="adj2" fmla="val 157334"/>
              </a:avLst>
            </a:prstGeom>
            <a:solidFill>
              <a:srgbClr val="CCFFFF">
                <a:alpha val="50000"/>
              </a:srgb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73" name="下箭头 80972"/>
            <p:cNvSpPr/>
            <p:nvPr/>
          </p:nvSpPr>
          <p:spPr>
            <a:xfrm>
              <a:off x="4896" y="1680"/>
              <a:ext cx="144" cy="2064"/>
            </a:xfrm>
            <a:prstGeom prst="downArrow">
              <a:avLst>
                <a:gd name="adj1" fmla="val 37500"/>
                <a:gd name="adj2" fmla="val 157334"/>
              </a:avLst>
            </a:prstGeom>
            <a:solidFill>
              <a:srgbClr val="CCFFFF">
                <a:alpha val="50000"/>
              </a:srgb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85" name="任意多边形 80984"/>
            <p:cNvSpPr/>
            <p:nvPr/>
          </p:nvSpPr>
          <p:spPr>
            <a:xfrm>
              <a:off x="2880" y="3424"/>
              <a:ext cx="1248" cy="608"/>
            </a:xfrm>
            <a:custGeom>
              <a:avLst/>
              <a:gdLst/>
              <a:ahLst/>
              <a:cxnLst/>
              <a:rect l="0" t="0" r="0" b="0"/>
              <a:pathLst>
                <a:path w="1248" h="608">
                  <a:moveTo>
                    <a:pt x="0" y="80"/>
                  </a:moveTo>
                  <a:cubicBezTo>
                    <a:pt x="324" y="40"/>
                    <a:pt x="648" y="0"/>
                    <a:pt x="816" y="80"/>
                  </a:cubicBezTo>
                  <a:cubicBezTo>
                    <a:pt x="984" y="160"/>
                    <a:pt x="936" y="512"/>
                    <a:pt x="1008" y="560"/>
                  </a:cubicBezTo>
                  <a:cubicBezTo>
                    <a:pt x="1080" y="608"/>
                    <a:pt x="1164" y="488"/>
                    <a:pt x="1248" y="368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86" name="任意多边形 80985"/>
            <p:cNvSpPr/>
            <p:nvPr/>
          </p:nvSpPr>
          <p:spPr>
            <a:xfrm>
              <a:off x="2880" y="3496"/>
              <a:ext cx="2112" cy="720"/>
            </a:xfrm>
            <a:custGeom>
              <a:avLst/>
              <a:gdLst/>
              <a:ahLst/>
              <a:cxnLst/>
              <a:rect l="0" t="0" r="0" b="0"/>
              <a:pathLst>
                <a:path w="2112" h="720">
                  <a:moveTo>
                    <a:pt x="0" y="8"/>
                  </a:moveTo>
                  <a:cubicBezTo>
                    <a:pt x="284" y="4"/>
                    <a:pt x="568" y="0"/>
                    <a:pt x="720" y="104"/>
                  </a:cubicBezTo>
                  <a:cubicBezTo>
                    <a:pt x="872" y="208"/>
                    <a:pt x="720" y="544"/>
                    <a:pt x="912" y="632"/>
                  </a:cubicBezTo>
                  <a:cubicBezTo>
                    <a:pt x="1104" y="720"/>
                    <a:pt x="1672" y="688"/>
                    <a:pt x="1872" y="632"/>
                  </a:cubicBezTo>
                  <a:cubicBezTo>
                    <a:pt x="2072" y="576"/>
                    <a:pt x="2092" y="436"/>
                    <a:pt x="2112" y="296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0995" name="组合 80994"/>
          <p:cNvGrpSpPr/>
          <p:nvPr/>
        </p:nvGrpSpPr>
        <p:grpSpPr>
          <a:xfrm>
            <a:off x="6400800" y="3752850"/>
            <a:ext cx="1600200" cy="1676400"/>
            <a:chOff x="4032" y="2256"/>
            <a:chExt cx="1008" cy="1056"/>
          </a:xfrm>
        </p:grpSpPr>
        <p:sp>
          <p:nvSpPr>
            <p:cNvPr id="80989" name="椭圆 80988"/>
            <p:cNvSpPr/>
            <p:nvPr/>
          </p:nvSpPr>
          <p:spPr>
            <a:xfrm>
              <a:off x="4032" y="2256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90" name="椭圆 80989"/>
            <p:cNvSpPr/>
            <p:nvPr/>
          </p:nvSpPr>
          <p:spPr>
            <a:xfrm>
              <a:off x="4032" y="2880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91" name="椭圆 80990"/>
            <p:cNvSpPr/>
            <p:nvPr/>
          </p:nvSpPr>
          <p:spPr>
            <a:xfrm>
              <a:off x="4032" y="3120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92" name="椭圆 80991"/>
            <p:cNvSpPr/>
            <p:nvPr/>
          </p:nvSpPr>
          <p:spPr>
            <a:xfrm>
              <a:off x="4848" y="3120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93" name="椭圆 80992"/>
            <p:cNvSpPr/>
            <p:nvPr/>
          </p:nvSpPr>
          <p:spPr>
            <a:xfrm>
              <a:off x="4848" y="2880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94" name="椭圆 80993"/>
            <p:cNvSpPr/>
            <p:nvPr/>
          </p:nvSpPr>
          <p:spPr>
            <a:xfrm>
              <a:off x="4848" y="2256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43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861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0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标题 506881"/>
          <p:cNvSpPr>
            <a:spLocks noGrp="1"/>
          </p:cNvSpPr>
          <p:nvPr>
            <p:ph type="title"/>
          </p:nvPr>
        </p:nvSpPr>
        <p:spPr>
          <a:xfrm>
            <a:off x="352425" y="166688"/>
            <a:ext cx="8486775" cy="846137"/>
          </a:xfrm>
        </p:spPr>
        <p:txBody>
          <a:bodyPr anchor="b"/>
          <a:lstStyle/>
          <a:p>
            <a:pPr defTabSz="914400">
              <a:buNone/>
            </a:pPr>
            <a:r>
              <a:rPr lang="en-US" altLang="zh-CN" kern="1200" baseline="0" dirty="0">
                <a:solidFill>
                  <a:schemeClr val="folHlink"/>
                </a:solidFill>
                <a:effectLst/>
                <a:latin typeface="楷体_GB2312" pitchFamily="49" charset="-122"/>
                <a:ea typeface="楷体_GB2312" pitchFamily="49" charset="-122"/>
                <a:cs typeface="+mj-cs"/>
              </a:rPr>
              <a:t>select</a:t>
            </a:r>
            <a:r>
              <a:rPr lang="zh-CN" altLang="en-US" kern="1200" baseline="0" dirty="0">
                <a:solidFill>
                  <a:schemeClr val="folHlink"/>
                </a:solidFill>
                <a:effectLst/>
                <a:latin typeface="楷体_GB2312" pitchFamily="49" charset="-122"/>
                <a:ea typeface="楷体_GB2312" pitchFamily="49" charset="-122"/>
                <a:cs typeface="+mj-cs"/>
              </a:rPr>
              <a:t>子句中的 </a:t>
            </a:r>
            <a:r>
              <a:rPr lang="en-US" altLang="zh-CN" kern="1200" baseline="0" dirty="0">
                <a:solidFill>
                  <a:schemeClr val="folHlink"/>
                </a:solidFill>
                <a:effectLst/>
                <a:latin typeface="楷体_GB2312" pitchFamily="49" charset="-122"/>
                <a:ea typeface="楷体_GB2312" pitchFamily="49" charset="-122"/>
                <a:cs typeface="+mj-cs"/>
              </a:rPr>
              <a:t>*</a:t>
            </a:r>
          </a:p>
        </p:txBody>
      </p:sp>
      <p:sp>
        <p:nvSpPr>
          <p:cNvPr id="506883" name="文本占位符 506882"/>
          <p:cNvSpPr>
            <a:spLocks noGrp="1"/>
          </p:cNvSpPr>
          <p:nvPr>
            <p:ph idx="1"/>
          </p:nvPr>
        </p:nvSpPr>
        <p:spPr>
          <a:xfrm>
            <a:off x="152400" y="1295400"/>
            <a:ext cx="8746490" cy="2639060"/>
          </a:xfrm>
        </p:spPr>
        <p:txBody>
          <a:bodyPr/>
          <a:lstStyle/>
          <a:p>
            <a:pPr fontAlgn="base"/>
            <a:r>
              <a:rPr lang="en-US" strike="noStrike" noProof="1"/>
              <a:t>select</a:t>
            </a:r>
            <a:r>
              <a:rPr lang="zh-CN" altLang="en-US" strike="noStrike" noProof="1"/>
              <a:t>子句中</a:t>
            </a:r>
          </a:p>
          <a:p>
            <a:pPr lvl="1" fontAlgn="base">
              <a:lnSpc>
                <a:spcPct val="115000"/>
              </a:lnSpc>
            </a:pPr>
            <a:r>
              <a:rPr lang="zh-CN" altLang="en-US" strike="noStrike" noProof="1"/>
              <a:t>“</a:t>
            </a:r>
            <a:r>
              <a:rPr lang="en-US" altLang="zh-CN" b="1" strike="noStrike" noProof="1">
                <a:solidFill>
                  <a:srgbClr val="FF3300"/>
                </a:solidFill>
              </a:rPr>
              <a:t>*</a:t>
            </a:r>
            <a:r>
              <a:rPr lang="en-US" altLang="zh-CN" strike="noStrike" noProof="1"/>
              <a:t>”</a:t>
            </a:r>
            <a:r>
              <a:rPr lang="zh-CN" altLang="en-US" strike="noStrike" noProof="1"/>
              <a:t>：表示“所有的属性”</a:t>
            </a:r>
          </a:p>
          <a:p>
            <a:pPr lvl="1" fontAlgn="base">
              <a:lnSpc>
                <a:spcPct val="115000"/>
              </a:lnSpc>
            </a:pPr>
            <a:r>
              <a:rPr lang="zh-CN" altLang="en-US" strike="noStrike" noProof="1"/>
              <a:t>示例：	</a:t>
            </a:r>
            <a:r>
              <a:rPr lang="zh-CN" altLang="en-US" sz="2800" strike="noStrike" noProof="1"/>
              <a:t>给出</a:t>
            </a:r>
            <a:r>
              <a:rPr lang="en-US" altLang="zh-CN" sz="2800" strike="noStrike" noProof="1"/>
              <a:t>Disney</a:t>
            </a:r>
            <a:r>
              <a:rPr lang="zh-CN" altLang="en-US" sz="2800" strike="noStrike" noProof="1"/>
              <a:t>电影及</a:t>
            </a:r>
            <a:r>
              <a:rPr lang="en-US" altLang="zh-CN" sz="2800" strike="noStrike" noProof="1"/>
              <a:t>Fox</a:t>
            </a:r>
            <a:r>
              <a:rPr lang="zh-CN" altLang="en-US" sz="2800" strike="noStrike" noProof="1"/>
              <a:t>电影公司发行的电影的整体信息</a:t>
            </a:r>
          </a:p>
          <a:p>
            <a:pPr lvl="2" fontAlgn="base">
              <a:lnSpc>
                <a:spcPct val="115000"/>
              </a:lnSpc>
              <a:buNone/>
            </a:pPr>
            <a:r>
              <a:rPr lang="zh-CN" altLang="en-US" sz="2800" strike="noStrike" noProof="1"/>
              <a:t>	</a:t>
            </a:r>
            <a:endParaRPr lang="en-US" altLang="zh-CN" sz="2800" strike="noStrike" noProof="1"/>
          </a:p>
        </p:txBody>
      </p:sp>
      <p:sp>
        <p:nvSpPr>
          <p:cNvPr id="2" name="文本框 1"/>
          <p:cNvSpPr txBox="1"/>
          <p:nvPr/>
        </p:nvSpPr>
        <p:spPr>
          <a:xfrm>
            <a:off x="152401" y="4201160"/>
            <a:ext cx="7659960" cy="1734185"/>
          </a:xfrm>
          <a:prstGeom prst="rect">
            <a:avLst/>
          </a:prstGeom>
          <a:solidFill>
            <a:srgbClr val="FCF9B6"/>
          </a:solidFill>
        </p:spPr>
        <p:txBody>
          <a:bodyPr wrap="square" rtlCol="0">
            <a:spAutoFit/>
          </a:bodyPr>
          <a:lstStyle/>
          <a:p>
            <a:pPr marL="0" lvl="2" fontAlgn="base">
              <a:lnSpc>
                <a:spcPct val="115000"/>
              </a:lnSpc>
              <a:buNone/>
            </a:pP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select    </a:t>
            </a:r>
            <a:r>
              <a:rPr lang="en-US" altLang="zh-CN" sz="2400" i="1" dirty="0">
                <a:solidFill>
                  <a:schemeClr val="tx1"/>
                </a:solidFill>
                <a:sym typeface="+mn-ea"/>
              </a:rPr>
              <a:t>*</a:t>
            </a:r>
            <a:endParaRPr lang="en-US" altLang="zh-CN" sz="2400" dirty="0">
              <a:solidFill>
                <a:srgbClr val="0000FF"/>
              </a:solidFill>
              <a:sym typeface="+mn-ea"/>
            </a:endParaRPr>
          </a:p>
          <a:p>
            <a:pPr marL="0" lvl="2" fontAlgn="base">
              <a:lnSpc>
                <a:spcPct val="115000"/>
              </a:lnSpc>
              <a:buNone/>
            </a:pP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from	  </a:t>
            </a:r>
            <a:r>
              <a:rPr lang="en-US" altLang="zh-CN" sz="2400" i="1" dirty="0">
                <a:solidFill>
                  <a:schemeClr val="tx1"/>
                </a:solidFill>
                <a:sym typeface="+mn-ea"/>
              </a:rPr>
              <a:t>movies</a:t>
            </a:r>
          </a:p>
          <a:p>
            <a:pPr marL="0" lvl="2" fontAlgn="base">
              <a:lnSpc>
                <a:spcPct val="115000"/>
              </a:lnSpc>
              <a:buNone/>
            </a:pPr>
            <a:r>
              <a:rPr lang="en-US" altLang="zh-CN" sz="2400" noProof="1">
                <a:solidFill>
                  <a:srgbClr val="0000FF"/>
                </a:solidFill>
              </a:rPr>
              <a:t>where</a:t>
            </a:r>
            <a:r>
              <a:rPr lang="en-US" altLang="zh-CN" sz="2400" noProof="1"/>
              <a:t>  </a:t>
            </a:r>
            <a:r>
              <a:rPr lang="en-US" altLang="zh-CN" sz="2400" i="1" noProof="1">
                <a:solidFill>
                  <a:schemeClr val="tx1"/>
                </a:solidFill>
              </a:rPr>
              <a:t>studioName=‘ 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Disney</a:t>
            </a:r>
            <a:r>
              <a:rPr lang="en-US" altLang="zh-CN" sz="2400" i="1" dirty="0">
                <a:solidFill>
                  <a:schemeClr val="tx1"/>
                </a:solidFill>
                <a:sym typeface="+mn-ea"/>
              </a:rPr>
              <a:t>‘  </a:t>
            </a:r>
            <a:r>
              <a:rPr lang="en-US" altLang="zh-CN" sz="2400" i="1" noProof="1">
                <a:solidFill>
                  <a:schemeClr val="tx1"/>
                </a:solidFill>
              </a:rPr>
              <a:t>or </a:t>
            </a:r>
            <a:r>
              <a:rPr lang="en-US" altLang="zh-CN" sz="2400" i="1" dirty="0" err="1">
                <a:solidFill>
                  <a:schemeClr val="tx1"/>
                </a:solidFill>
                <a:sym typeface="+mn-ea"/>
              </a:rPr>
              <a:t>studioName</a:t>
            </a:r>
            <a:r>
              <a:rPr lang="en-US" altLang="zh-CN" sz="2400" i="1" noProof="1">
                <a:solidFill>
                  <a:schemeClr val="tx1"/>
                </a:solidFill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sym typeface="+mn-ea"/>
              </a:rPr>
              <a:t> ‘ 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Fox</a:t>
            </a:r>
            <a:r>
              <a:rPr lang="en-US" altLang="zh-CN" sz="2400" i="1" dirty="0">
                <a:solidFill>
                  <a:schemeClr val="tx1"/>
                </a:solidFill>
                <a:sym typeface="+mn-ea"/>
              </a:rPr>
              <a:t>' </a:t>
            </a:r>
            <a:endParaRPr lang="zh-CN" altLang="en-US" sz="2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44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636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folHlink"/>
                </a:solidFill>
                <a:effectLst/>
                <a:latin typeface="楷体_GB2312" pitchFamily="49" charset="-122"/>
                <a:ea typeface="楷体_GB2312" pitchFamily="49" charset="-122"/>
                <a:sym typeface="+mn-ea"/>
              </a:rPr>
              <a:t>Select</a:t>
            </a:r>
            <a:r>
              <a:rPr lang="zh-CN" altLang="en-US" dirty="0">
                <a:solidFill>
                  <a:schemeClr val="folHlink"/>
                </a:solidFill>
                <a:effectLst/>
                <a:latin typeface="楷体_GB2312" pitchFamily="49" charset="-122"/>
                <a:ea typeface="楷体_GB2312" pitchFamily="49" charset="-122"/>
                <a:sym typeface="+mn-ea"/>
              </a:rPr>
              <a:t>子句中</a:t>
            </a:r>
            <a:r>
              <a:rPr lang="zh-CN" dirty="0">
                <a:solidFill>
                  <a:schemeClr val="folHlink"/>
                </a:solidFill>
                <a:effectLst/>
                <a:latin typeface="楷体_GB2312" pitchFamily="49" charset="-122"/>
                <a:ea typeface="楷体_GB2312" pitchFamily="49" charset="-122"/>
                <a:sym typeface="+mn-ea"/>
              </a:rPr>
              <a:t>属性别名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SELECT</a:t>
            </a:r>
            <a:r>
              <a:rPr lang="zh-CN" altLang="en-US" dirty="0">
                <a:sym typeface="+mn-ea"/>
              </a:rPr>
              <a:t>子句中，</a:t>
            </a:r>
          </a:p>
          <a:p>
            <a:pPr lvl="1"/>
            <a:r>
              <a:rPr lang="zh-CN" altLang="en-US" spc="3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如果希望返回新的属性名字，在属性之后加</a:t>
            </a:r>
            <a:r>
              <a:rPr lang="en-US" altLang="zh-CN" spc="3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“AS &lt;new name&gt;”</a:t>
            </a:r>
          </a:p>
          <a:p>
            <a:pPr lvl="1"/>
            <a:r>
              <a:rPr lang="zh-CN" altLang="en-US" spc="3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新名字称为别名</a:t>
            </a:r>
          </a:p>
          <a:p>
            <a:pPr lvl="1"/>
            <a:r>
              <a:rPr lang="zh-CN" altLang="en-US" spc="3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举例：</a:t>
            </a:r>
          </a:p>
          <a:p>
            <a:pPr lvl="2"/>
            <a:r>
              <a:rPr lang="zh-CN" altLang="en-US" sz="2400" spc="3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  <a:sym typeface="+mn-ea"/>
              </a:rPr>
              <a:t>从电影表中产生一个包含电影名称和时长的新表，属性命名为</a:t>
            </a:r>
            <a:r>
              <a:rPr lang="en-US" altLang="zh-CN" sz="2400" spc="3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  <a:sym typeface="+mn-ea"/>
              </a:rPr>
              <a:t>”name”</a:t>
            </a:r>
            <a:r>
              <a:rPr lang="zh-CN" altLang="en-US" sz="2400" spc="3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  <a:sym typeface="+mn-ea"/>
              </a:rPr>
              <a:t>和</a:t>
            </a:r>
            <a:r>
              <a:rPr lang="en-US" altLang="zh-CN" sz="2400" spc="3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  <a:sym typeface="+mn-ea"/>
              </a:rPr>
              <a:t>”</a:t>
            </a:r>
            <a:r>
              <a:rPr lang="en-US" altLang="zh-CN" sz="2400" spc="3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  <a:sym typeface="+mn-ea"/>
              </a:rPr>
              <a:t>duration”</a:t>
            </a:r>
          </a:p>
          <a:p>
            <a:pPr marL="1371600" lvl="3" indent="0">
              <a:buNone/>
            </a:pPr>
            <a:endParaRPr lang="en-US" altLang="zh-CN" sz="2000" spc="3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31640" y="4657567"/>
            <a:ext cx="6480720" cy="1015663"/>
          </a:xfrm>
          <a:prstGeom prst="rect">
            <a:avLst/>
          </a:prstGeom>
          <a:solidFill>
            <a:srgbClr val="FCF9B6"/>
          </a:solidFill>
        </p:spPr>
        <p:txBody>
          <a:bodyPr wrap="square" rtlCol="0">
            <a:spAutoFit/>
          </a:bodyPr>
          <a:lstStyle/>
          <a:p>
            <a:pPr marL="0" lvl="3"/>
            <a:r>
              <a:rPr lang="en-US" altLang="zh-CN" sz="2400" spc="3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SELECT title </a:t>
            </a:r>
            <a:r>
              <a:rPr lang="en-US" altLang="zh-CN" sz="2400" spc="3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AS</a:t>
            </a:r>
            <a:r>
              <a:rPr lang="en-US" altLang="zh-CN" sz="2400" spc="3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name, length </a:t>
            </a:r>
            <a:r>
              <a:rPr lang="en-US" altLang="zh-CN" sz="2400" spc="3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AS</a:t>
            </a:r>
            <a:r>
              <a:rPr lang="en-US" altLang="zh-CN" sz="2400" spc="3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duration</a:t>
            </a:r>
          </a:p>
          <a:p>
            <a:pPr marL="0" lvl="3"/>
            <a:r>
              <a:rPr lang="en-US" altLang="zh-CN" sz="2400" spc="3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FROM Movies</a:t>
            </a:r>
            <a:endParaRPr lang="zh-CN" altLang="en-US" sz="2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45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274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标题 508929"/>
          <p:cNvSpPr>
            <a:spLocks noGrp="1"/>
          </p:cNvSpPr>
          <p:nvPr>
            <p:ph type="title"/>
          </p:nvPr>
        </p:nvSpPr>
        <p:spPr>
          <a:xfrm>
            <a:off x="352425" y="306388"/>
            <a:ext cx="8486775" cy="846138"/>
          </a:xfrm>
        </p:spPr>
        <p:txBody>
          <a:bodyPr anchor="b"/>
          <a:lstStyle/>
          <a:p>
            <a:pPr defTabSz="914400" fontAlgn="base">
              <a:buNone/>
            </a:pPr>
            <a:r>
              <a:rPr lang="en-US" altLang="zh-CN" strike="noStrike" noProof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SELECT</a:t>
            </a:r>
            <a:r>
              <a:rPr lang="zh-CN" altLang="en-US" strike="noStrike" noProof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子句中的表达式</a:t>
            </a:r>
            <a:endParaRPr lang="zh-CN" altLang="en-US" strike="noStrike" kern="1200" baseline="0" noProof="1">
              <a:solidFill>
                <a:schemeClr val="folHlink"/>
              </a:solidFill>
              <a:effectLst/>
              <a:latin typeface="楷体" panose="02010609060101010101" charset="-122"/>
              <a:ea typeface="楷体_GB2312" pitchFamily="49" charset="-122"/>
              <a:cs typeface="+mj-cs"/>
            </a:endParaRPr>
          </a:p>
        </p:txBody>
      </p:sp>
      <p:sp>
        <p:nvSpPr>
          <p:cNvPr id="508931" name="文本占位符 508930"/>
          <p:cNvSpPr>
            <a:spLocks noGrp="1"/>
          </p:cNvSpPr>
          <p:nvPr>
            <p:ph idx="1"/>
          </p:nvPr>
        </p:nvSpPr>
        <p:spPr>
          <a:xfrm>
            <a:off x="36513" y="1263650"/>
            <a:ext cx="8802688" cy="5410200"/>
          </a:xfrm>
        </p:spPr>
        <p:txBody>
          <a:bodyPr/>
          <a:lstStyle/>
          <a:p>
            <a:pPr fontAlgn="base">
              <a:lnSpc>
                <a:spcPct val="120000"/>
              </a:lnSpc>
            </a:pPr>
            <a:r>
              <a:rPr lang="zh-CN" altLang="en-US" strike="noStrike" noProof="1"/>
              <a:t>SELECT子句中可以出现计算表达式</a:t>
            </a:r>
          </a:p>
          <a:p>
            <a:pPr lvl="1" fontAlgn="base">
              <a:lnSpc>
                <a:spcPct val="120000"/>
              </a:lnSpc>
            </a:pPr>
            <a:r>
              <a:rPr lang="zh-CN" altLang="en-US" strike="noStrike" noProof="1" smtClean="0"/>
              <a:t>上例</a:t>
            </a:r>
            <a:r>
              <a:rPr lang="zh-CN" altLang="en-US" strike="noStrike" noProof="1"/>
              <a:t>中时长的值用小时来表示 </a:t>
            </a:r>
          </a:p>
          <a:p>
            <a:pPr lvl="1" fontAlgn="base">
              <a:lnSpc>
                <a:spcPct val="120000"/>
              </a:lnSpc>
            </a:pPr>
            <a:r>
              <a:rPr lang="zh-CN" altLang="en-US" strike="noStrike" noProof="1"/>
              <a:t>属性名用</a:t>
            </a:r>
            <a:r>
              <a:rPr lang="en-US" altLang="zh-CN" strike="noStrike" noProof="1"/>
              <a:t>“</a:t>
            </a:r>
            <a:r>
              <a:rPr lang="en-US" altLang="zh-CN" spc="3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lenInHours</a:t>
            </a:r>
            <a:r>
              <a:rPr lang="en-US" altLang="zh-CN" strike="noStrike" noProof="1"/>
              <a:t>”</a:t>
            </a:r>
            <a:r>
              <a:rPr lang="zh-CN" altLang="en-US" strike="noStrike" noProof="1"/>
              <a:t>作为别名</a:t>
            </a:r>
          </a:p>
          <a:p>
            <a:pPr lvl="3" fontAlgn="base">
              <a:lnSpc>
                <a:spcPct val="120000"/>
              </a:lnSpc>
            </a:pPr>
            <a:endParaRPr lang="en-US" altLang="zh-CN" sz="2000" strike="noStrike" noProof="1"/>
          </a:p>
          <a:p>
            <a:pPr fontAlgn="base">
              <a:lnSpc>
                <a:spcPct val="120000"/>
              </a:lnSpc>
            </a:pPr>
            <a:endParaRPr lang="zh-CN" altLang="en-US" strike="noStrike" noProof="1"/>
          </a:p>
        </p:txBody>
      </p:sp>
      <p:sp>
        <p:nvSpPr>
          <p:cNvPr id="2" name="文本框 1"/>
          <p:cNvSpPr txBox="1"/>
          <p:nvPr/>
        </p:nvSpPr>
        <p:spPr>
          <a:xfrm>
            <a:off x="4662170" y="4298315"/>
            <a:ext cx="26073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sym typeface="+mn-ea"/>
              </a:rPr>
              <a:t>AS lenInHours</a:t>
            </a:r>
            <a:endParaRPr lang="en-US" alt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7544" y="4298315"/>
            <a:ext cx="5976664" cy="983615"/>
          </a:xfrm>
          <a:prstGeom prst="rect">
            <a:avLst/>
          </a:prstGeom>
          <a:solidFill>
            <a:srgbClr val="FCF9B6"/>
          </a:solidFill>
        </p:spPr>
        <p:txBody>
          <a:bodyPr wrap="square" rtlCol="0">
            <a:spAutoFit/>
          </a:bodyPr>
          <a:lstStyle/>
          <a:p>
            <a:pPr lvl="3">
              <a:lnSpc>
                <a:spcPct val="120000"/>
              </a:lnSpc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SELECT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title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，</a:t>
            </a:r>
            <a:r>
              <a:rPr lang="en-US" sz="2000" dirty="0" smtClean="0">
                <a:solidFill>
                  <a:srgbClr val="0000FF"/>
                </a:solidFill>
                <a:sym typeface="+mn-ea"/>
              </a:rPr>
              <a:t>length/60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AS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lenInHours</a:t>
            </a:r>
            <a:r>
              <a:rPr lang="en-US" sz="20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 </a:t>
            </a:r>
            <a:endParaRPr lang="zh-CN" altLang="en-US" sz="2000" strike="noStrike" noProof="1">
              <a:solidFill>
                <a:schemeClr val="tx1"/>
              </a:solidFill>
            </a:endParaRPr>
          </a:p>
          <a:p>
            <a:pPr marL="914400" lvl="2" indent="0" fontAlgn="base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     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FROM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Movies；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46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7135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标题 508929"/>
          <p:cNvSpPr>
            <a:spLocks noGrp="1"/>
          </p:cNvSpPr>
          <p:nvPr>
            <p:ph type="title"/>
          </p:nvPr>
        </p:nvSpPr>
        <p:spPr>
          <a:xfrm>
            <a:off x="685800" y="296863"/>
            <a:ext cx="8486775" cy="846138"/>
          </a:xfrm>
        </p:spPr>
        <p:txBody>
          <a:bodyPr anchor="b"/>
          <a:lstStyle/>
          <a:p>
            <a:pPr defTabSz="914400" fontAlgn="base">
              <a:buNone/>
            </a:pPr>
            <a:r>
              <a:rPr lang="en-US" altLang="zh-CN" strike="noStrike" noProof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SELECT</a:t>
            </a:r>
            <a:r>
              <a:rPr lang="zh-CN" altLang="en-US" strike="noStrike" noProof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子句中可以出现字符串常量</a:t>
            </a:r>
            <a:endParaRPr lang="en-US" altLang="zh-CN" strike="noStrike" kern="1200" baseline="0" noProof="1">
              <a:solidFill>
                <a:schemeClr val="folHlink"/>
              </a:solidFill>
              <a:effectLst/>
              <a:latin typeface="Times New Roman" panose="02020603050405020304" pitchFamily="18" charset="0"/>
              <a:ea typeface="楷体_GB2312" pitchFamily="49" charset="-122"/>
              <a:cs typeface="+mj-cs"/>
              <a:sym typeface="+mn-ea"/>
            </a:endParaRPr>
          </a:p>
        </p:txBody>
      </p:sp>
      <p:sp>
        <p:nvSpPr>
          <p:cNvPr id="508931" name="文本占位符 508930"/>
          <p:cNvSpPr>
            <a:spLocks noGrp="1"/>
          </p:cNvSpPr>
          <p:nvPr>
            <p:ph idx="1"/>
          </p:nvPr>
        </p:nvSpPr>
        <p:spPr>
          <a:xfrm>
            <a:off x="36513" y="1263650"/>
            <a:ext cx="8802688" cy="5410200"/>
          </a:xfrm>
        </p:spPr>
        <p:txBody>
          <a:bodyPr/>
          <a:lstStyle/>
          <a:p>
            <a:pPr fontAlgn="base">
              <a:lnSpc>
                <a:spcPct val="120000"/>
              </a:lnSpc>
            </a:pPr>
            <a:r>
              <a:rPr lang="zh-CN" altLang="en-US" strike="noStrike" noProof="1"/>
              <a:t>SELECT后面还可以是字符串</a:t>
            </a:r>
          </a:p>
          <a:p>
            <a:pPr lvl="1" fontAlgn="base">
              <a:lnSpc>
                <a:spcPct val="120000"/>
              </a:lnSpc>
            </a:pPr>
            <a:r>
              <a:rPr lang="zh-CN" altLang="en-US" strike="noStrike" noProof="1" smtClean="0"/>
              <a:t>上例</a:t>
            </a:r>
            <a:r>
              <a:rPr lang="zh-CN" altLang="en-US" strike="noStrike" noProof="1"/>
              <a:t>中时长后添加新属性，值为</a:t>
            </a:r>
            <a:r>
              <a:rPr lang="en-US" altLang="zh-CN" strike="noStrike" noProof="1"/>
              <a:t>“hrs”,</a:t>
            </a:r>
            <a:r>
              <a:rPr lang="zh-CN" altLang="en-US" strike="noStrike" noProof="1"/>
              <a:t>属性名为</a:t>
            </a:r>
            <a:r>
              <a:rPr lang="en-US" altLang="zh-CN" strike="noStrike" noProof="1"/>
              <a:t>“inHours”</a:t>
            </a:r>
            <a:endParaRPr lang="zh-CN" altLang="en-US" strike="noStrike" noProof="1"/>
          </a:p>
          <a:p>
            <a:pPr fontAlgn="base">
              <a:lnSpc>
                <a:spcPct val="120000"/>
              </a:lnSpc>
            </a:pPr>
            <a:endParaRPr lang="zh-CN" altLang="en-US" strike="noStrike" noProof="1"/>
          </a:p>
        </p:txBody>
      </p:sp>
      <p:sp>
        <p:nvSpPr>
          <p:cNvPr id="4" name="文本框 3"/>
          <p:cNvSpPr txBox="1"/>
          <p:nvPr/>
        </p:nvSpPr>
        <p:spPr>
          <a:xfrm>
            <a:off x="676875" y="3076288"/>
            <a:ext cx="6847453" cy="984885"/>
          </a:xfrm>
          <a:prstGeom prst="rect">
            <a:avLst/>
          </a:prstGeom>
          <a:solidFill>
            <a:srgbClr val="FCF9B6"/>
          </a:solidFill>
        </p:spPr>
        <p:txBody>
          <a:bodyPr wrap="square" rtlCol="0">
            <a:spAutoFit/>
          </a:bodyPr>
          <a:lstStyle/>
          <a:p>
            <a:pPr marL="0" lvl="3" fontAlgn="base">
              <a:lnSpc>
                <a:spcPct val="120000"/>
              </a:lnSpc>
            </a:pPr>
            <a:r>
              <a:rPr sz="2000" dirty="0">
                <a:solidFill>
                  <a:schemeClr val="tx1"/>
                </a:solidFill>
                <a:sym typeface="+mn-ea"/>
              </a:rPr>
              <a:t>SELECT title,length/60 </a:t>
            </a:r>
            <a:r>
              <a:rPr lang="en-US" sz="2000" dirty="0">
                <a:solidFill>
                  <a:schemeClr val="tx1"/>
                </a:solidFill>
                <a:sym typeface="+mn-ea"/>
              </a:rPr>
              <a:t>AS lenInHours</a:t>
            </a:r>
            <a:r>
              <a:rPr sz="2000" dirty="0">
                <a:solidFill>
                  <a:schemeClr val="tx1"/>
                </a:solidFill>
                <a:sym typeface="+mn-ea"/>
              </a:rPr>
              <a:t>, </a:t>
            </a:r>
            <a:r>
              <a:rPr sz="2000" dirty="0">
                <a:solidFill>
                  <a:srgbClr val="0000FF"/>
                </a:solidFill>
                <a:sym typeface="+mn-ea"/>
              </a:rPr>
              <a:t>'hrs' AS inHours</a:t>
            </a:r>
          </a:p>
          <a:p>
            <a:pPr marL="0" lvl="3" fontAlgn="base">
              <a:lnSpc>
                <a:spcPct val="120000"/>
              </a:lnSpc>
            </a:pPr>
            <a:r>
              <a:rPr sz="2000" dirty="0">
                <a:solidFill>
                  <a:schemeClr val="tx1"/>
                </a:solidFill>
                <a:sym typeface="+mn-ea"/>
              </a:rPr>
              <a:t>FROM movies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125" y="3498851"/>
            <a:ext cx="4908770" cy="3174999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47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536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标题 221185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fontAlgn="base"/>
            <a:r>
              <a:rPr lang="zh-CN" altLang="en-US" sz="4000" strike="noStrike" noProof="1">
                <a:latin typeface="Times New Roman" panose="02020603050405020304" pitchFamily="18" charset="0"/>
                <a:ea typeface="楷体_GB2312" pitchFamily="49" charset="-122"/>
              </a:rPr>
              <a:t>举例</a:t>
            </a:r>
          </a:p>
        </p:txBody>
      </p:sp>
      <p:sp>
        <p:nvSpPr>
          <p:cNvPr id="41006" name="文本框 6"/>
          <p:cNvSpPr txBox="1"/>
          <p:nvPr/>
        </p:nvSpPr>
        <p:spPr>
          <a:xfrm>
            <a:off x="1185545" y="2803650"/>
            <a:ext cx="1468438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1600" b="1" dirty="0" err="1">
                <a:solidFill>
                  <a:srgbClr val="0000FF"/>
                </a:solidFill>
                <a:latin typeface="Tahoma" panose="020B0604030504040204" pitchFamily="34" charset="0"/>
                <a:ea typeface="楷体_GB2312" pitchFamily="49" charset="-122"/>
              </a:rPr>
              <a:t>moviestar</a:t>
            </a:r>
            <a:endParaRPr lang="en-US" altLang="zh-CN" sz="1600" b="1" dirty="0">
              <a:solidFill>
                <a:srgbClr val="0000FF"/>
              </a:solidFill>
              <a:latin typeface="Tahoma" panose="020B0604030504040204" pitchFamily="34" charset="0"/>
              <a:ea typeface="楷体_GB2312" pitchFamily="49" charset="-122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59632" y="3401820"/>
            <a:ext cx="5675630" cy="22002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85545" y="1461770"/>
            <a:ext cx="69507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关系表</a:t>
            </a:r>
            <a:r>
              <a:rPr lang="en-US" altLang="zh-CN">
                <a:solidFill>
                  <a:schemeClr val="tx1"/>
                </a:solidFill>
              </a:rPr>
              <a:t>moviestar</a:t>
            </a:r>
            <a:r>
              <a:rPr lang="zh-CN" altLang="en-US">
                <a:solidFill>
                  <a:schemeClr val="tx1"/>
                </a:solidFill>
              </a:rPr>
              <a:t>进行查询得到以下结果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06370" y="1149804"/>
            <a:ext cx="6990715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系统函数：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year(</a:t>
            </a:r>
            <a:r>
              <a:rPr lang="en-US" altLang="zh-CN" i="1" dirty="0" err="1">
                <a:solidFill>
                  <a:srgbClr val="0000FF"/>
                </a:solidFill>
              </a:rPr>
              <a:t>datevalue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zh-CN" altLang="en-US" dirty="0">
                <a:solidFill>
                  <a:srgbClr val="0000FF"/>
                </a:solidFill>
              </a:rPr>
              <a:t>返回日期型数据的年、</a:t>
            </a:r>
            <a:r>
              <a:rPr lang="en-US" altLang="zh-CN" dirty="0" err="1" smtClean="0">
                <a:solidFill>
                  <a:srgbClr val="0000FF"/>
                </a:solidFill>
              </a:rPr>
              <a:t>curdate</a:t>
            </a:r>
            <a:r>
              <a:rPr lang="en-US" altLang="zh-CN" dirty="0">
                <a:solidFill>
                  <a:srgbClr val="0000FF"/>
                </a:solidFill>
              </a:rPr>
              <a:t>()</a:t>
            </a:r>
            <a:r>
              <a:rPr lang="zh-CN" altLang="en-US" dirty="0">
                <a:solidFill>
                  <a:srgbClr val="0000FF"/>
                </a:solidFill>
              </a:rPr>
              <a:t>返回当前日期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48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72085" y="5330409"/>
            <a:ext cx="6847453" cy="1508105"/>
          </a:xfrm>
          <a:prstGeom prst="rect">
            <a:avLst/>
          </a:prstGeom>
          <a:solidFill>
            <a:srgbClr val="FCF9B6"/>
          </a:solidFill>
        </p:spPr>
        <p:txBody>
          <a:bodyPr wrap="square" rtlCol="0">
            <a:spAutoFit/>
          </a:bodyPr>
          <a:lstStyle/>
          <a:p>
            <a:pPr marL="0" lvl="3" fontAlgn="base">
              <a:lnSpc>
                <a:spcPct val="120000"/>
              </a:lnSpc>
            </a:pPr>
            <a:r>
              <a:rPr sz="2000" dirty="0">
                <a:solidFill>
                  <a:schemeClr val="tx1"/>
                </a:solidFill>
                <a:sym typeface="+mn-ea"/>
              </a:rPr>
              <a:t>SELECT 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name, address, gender, </a:t>
            </a:r>
          </a:p>
          <a:p>
            <a:pPr marL="0" lvl="3" fontAlgn="base">
              <a:lnSpc>
                <a:spcPct val="120000"/>
              </a:lnSpc>
            </a:pPr>
            <a:r>
              <a:rPr lang="en-US" sz="2000" dirty="0" smtClean="0">
                <a:solidFill>
                  <a:srgbClr val="0000FF"/>
                </a:solidFill>
                <a:sym typeface="+mn-ea"/>
              </a:rPr>
              <a:t>year(</a:t>
            </a:r>
            <a:r>
              <a:rPr lang="en-US" sz="2000" dirty="0" err="1" smtClean="0">
                <a:solidFill>
                  <a:srgbClr val="0000FF"/>
                </a:solidFill>
                <a:sym typeface="+mn-ea"/>
              </a:rPr>
              <a:t>curdate</a:t>
            </a:r>
            <a:r>
              <a:rPr lang="en-US" sz="2000" dirty="0" smtClean="0">
                <a:solidFill>
                  <a:srgbClr val="0000FF"/>
                </a:solidFill>
                <a:sym typeface="+mn-ea"/>
              </a:rPr>
              <a:t>()) – year(birthday)</a:t>
            </a:r>
            <a:r>
              <a:rPr sz="2000" dirty="0" smtClean="0">
                <a:solidFill>
                  <a:srgbClr val="0000FF"/>
                </a:solidFill>
                <a:sym typeface="+mn-ea"/>
              </a:rPr>
              <a:t> </a:t>
            </a:r>
            <a:r>
              <a:rPr sz="2000" dirty="0">
                <a:solidFill>
                  <a:srgbClr val="0000FF"/>
                </a:solidFill>
                <a:sym typeface="+mn-ea"/>
              </a:rPr>
              <a:t>AS </a:t>
            </a:r>
            <a:r>
              <a:rPr lang="en-US" sz="2000" dirty="0" err="1" smtClean="0">
                <a:solidFill>
                  <a:srgbClr val="0000FF"/>
                </a:solidFill>
                <a:sym typeface="+mn-ea"/>
              </a:rPr>
              <a:t>cur_age</a:t>
            </a:r>
            <a:endParaRPr sz="2000" dirty="0">
              <a:solidFill>
                <a:srgbClr val="0000FF"/>
              </a:solidFill>
              <a:sym typeface="+mn-ea"/>
            </a:endParaRPr>
          </a:p>
          <a:p>
            <a:pPr marL="0" lvl="3" fontAlgn="base">
              <a:lnSpc>
                <a:spcPct val="120000"/>
              </a:lnSpc>
            </a:pPr>
            <a:r>
              <a:rPr sz="2000" dirty="0">
                <a:solidFill>
                  <a:schemeClr val="tx1"/>
                </a:solidFill>
                <a:sym typeface="+mn-ea"/>
              </a:rPr>
              <a:t>FROM </a:t>
            </a:r>
            <a:r>
              <a:rPr sz="2000" dirty="0" err="1" smtClean="0">
                <a:solidFill>
                  <a:schemeClr val="tx1"/>
                </a:solidFill>
                <a:sym typeface="+mn-ea"/>
              </a:rPr>
              <a:t>movies</a:t>
            </a:r>
            <a:r>
              <a:rPr lang="en-US" sz="2000" dirty="0" err="1" smtClean="0">
                <a:solidFill>
                  <a:schemeClr val="tx1"/>
                </a:solidFill>
                <a:sym typeface="+mn-ea"/>
              </a:rPr>
              <a:t>tar</a:t>
            </a:r>
            <a:endParaRPr sz="2000" dirty="0">
              <a:solidFill>
                <a:schemeClr val="tx1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250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标题 508929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defTabSz="914400" fontAlgn="base">
              <a:buNone/>
            </a:pPr>
            <a:r>
              <a:rPr lang="en-US" altLang="zh-CN" strike="noStrike" noProof="1">
                <a:solidFill>
                  <a:srgbClr val="FF3300"/>
                </a:solidFill>
                <a:sym typeface="+mn-ea"/>
              </a:rPr>
              <a:t>distinct-</a:t>
            </a:r>
            <a:r>
              <a:rPr lang="zh-CN" altLang="en-US" strike="noStrike" kern="1200" baseline="0" noProof="1">
                <a:solidFill>
                  <a:schemeClr val="folHlink"/>
                </a:solidFill>
                <a:effectLst/>
                <a:latin typeface="楷体" panose="02010609060101010101" charset="-122"/>
                <a:ea typeface="楷体_GB2312" pitchFamily="49" charset="-122"/>
                <a:cs typeface="+mj-cs"/>
              </a:rPr>
              <a:t>重复元组的处理</a:t>
            </a:r>
          </a:p>
        </p:txBody>
      </p:sp>
      <p:sp>
        <p:nvSpPr>
          <p:cNvPr id="508931" name="文本占位符 508930"/>
          <p:cNvSpPr>
            <a:spLocks noGrp="1"/>
          </p:cNvSpPr>
          <p:nvPr>
            <p:ph idx="1"/>
          </p:nvPr>
        </p:nvSpPr>
        <p:spPr>
          <a:xfrm>
            <a:off x="36830" y="1300073"/>
            <a:ext cx="9069705" cy="4001135"/>
          </a:xfrm>
        </p:spPr>
        <p:txBody>
          <a:bodyPr/>
          <a:lstStyle/>
          <a:p>
            <a:pPr fontAlgn="base">
              <a:lnSpc>
                <a:spcPct val="120000"/>
              </a:lnSpc>
            </a:pPr>
            <a:r>
              <a:rPr lang="zh-CN" altLang="en-US" strike="noStrike" noProof="1"/>
              <a:t>语法</a:t>
            </a:r>
            <a:r>
              <a:rPr lang="zh-CN" altLang="en-US" strike="noStrike" noProof="1" smtClean="0"/>
              <a:t>约束</a:t>
            </a:r>
            <a:endParaRPr lang="en-US" altLang="zh-CN" strike="noStrike" noProof="1" smtClean="0"/>
          </a:p>
          <a:p>
            <a:pPr lvl="1" fontAlgn="base">
              <a:lnSpc>
                <a:spcPct val="120000"/>
              </a:lnSpc>
            </a:pPr>
            <a:r>
              <a:rPr lang="zh-CN" altLang="en-US" strike="noStrike" noProof="1" smtClean="0"/>
              <a:t>缺省</a:t>
            </a:r>
            <a:r>
              <a:rPr lang="zh-CN" altLang="en-US" strike="noStrike" noProof="1"/>
              <a:t>为保留重复元组，也可用关键字</a:t>
            </a:r>
            <a:r>
              <a:rPr lang="en-US" altLang="zh-CN" b="1" strike="noStrike" noProof="1">
                <a:solidFill>
                  <a:srgbClr val="FF3300"/>
                </a:solidFill>
              </a:rPr>
              <a:t>all</a:t>
            </a:r>
            <a:r>
              <a:rPr lang="zh-CN" altLang="en-US" strike="noStrike" noProof="1"/>
              <a:t>显式指明</a:t>
            </a:r>
            <a:r>
              <a:rPr lang="zh-CN" altLang="en-US" strike="noStrike" noProof="1" smtClean="0"/>
              <a:t>。</a:t>
            </a:r>
            <a:endParaRPr lang="en-US" altLang="zh-CN" strike="noStrike" noProof="1" smtClean="0"/>
          </a:p>
          <a:p>
            <a:pPr lvl="1" fontAlgn="base">
              <a:lnSpc>
                <a:spcPct val="120000"/>
              </a:lnSpc>
            </a:pPr>
            <a:r>
              <a:rPr lang="zh-CN" altLang="en-US" strike="noStrike" noProof="1" smtClean="0"/>
              <a:t>若要</a:t>
            </a:r>
            <a:r>
              <a:rPr lang="zh-CN" altLang="en-US" strike="noStrike" noProof="1"/>
              <a:t>去掉重复元组，可在</a:t>
            </a:r>
            <a:r>
              <a:rPr lang="en-US" altLang="zh-CN" strike="noStrike" noProof="1"/>
              <a:t>select</a:t>
            </a:r>
            <a:r>
              <a:rPr lang="zh-CN" altLang="en-US" strike="noStrike" noProof="1"/>
              <a:t>子句中用关键字</a:t>
            </a:r>
            <a:r>
              <a:rPr lang="en-US" altLang="zh-CN" b="1" strike="noStrike" noProof="1">
                <a:solidFill>
                  <a:srgbClr val="FF3300"/>
                </a:solidFill>
              </a:rPr>
              <a:t>distinct</a:t>
            </a:r>
            <a:r>
              <a:rPr lang="zh-CN" altLang="en-US" strike="noStrike" noProof="1"/>
              <a:t>指明</a:t>
            </a:r>
          </a:p>
          <a:p>
            <a:pPr fontAlgn="base">
              <a:lnSpc>
                <a:spcPct val="120000"/>
              </a:lnSpc>
            </a:pPr>
            <a:r>
              <a:rPr lang="zh-CN" altLang="en-US" strike="noStrike" noProof="1"/>
              <a:t>示例   </a:t>
            </a:r>
          </a:p>
          <a:p>
            <a:pPr lvl="1" fontAlgn="base">
              <a:lnSpc>
                <a:spcPct val="120000"/>
              </a:lnSpc>
              <a:buNone/>
            </a:pPr>
            <a:r>
              <a:rPr lang="zh-CN" altLang="en-US" strike="noStrike" noProof="1"/>
              <a:t>   找出所</a:t>
            </a:r>
            <a:r>
              <a:rPr lang="zh-CN" altLang="en-US" strike="noStrike" noProof="1" smtClean="0"/>
              <a:t>有影星演的电影名称（去掉重复）</a:t>
            </a:r>
            <a:endParaRPr lang="zh-CN" altLang="en-US" strike="noStrike" noProof="1"/>
          </a:p>
          <a:p>
            <a:pPr lvl="1" fontAlgn="base">
              <a:lnSpc>
                <a:spcPct val="120000"/>
              </a:lnSpc>
              <a:buNone/>
            </a:pPr>
            <a:r>
              <a:rPr lang="zh-CN" altLang="en-US" i="1" strike="noStrike" noProof="1"/>
              <a:t>   </a:t>
            </a:r>
            <a:endParaRPr lang="en-US" altLang="zh-CN" i="1" strike="noStrike" noProof="1"/>
          </a:p>
        </p:txBody>
      </p:sp>
      <p:sp>
        <p:nvSpPr>
          <p:cNvPr id="2" name="文本框 1"/>
          <p:cNvSpPr txBox="1"/>
          <p:nvPr/>
        </p:nvSpPr>
        <p:spPr>
          <a:xfrm>
            <a:off x="1238401" y="5085184"/>
            <a:ext cx="6666562" cy="954107"/>
          </a:xfrm>
          <a:prstGeom prst="rect">
            <a:avLst/>
          </a:prstGeom>
          <a:solidFill>
            <a:srgbClr val="FCF9B6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SELECT </a:t>
            </a:r>
            <a:r>
              <a:rPr lang="en-US" altLang="zh-CN" dirty="0" smtClean="0">
                <a:solidFill>
                  <a:srgbClr val="0000FF"/>
                </a:solidFill>
              </a:rPr>
              <a:t>DISTINCT</a:t>
            </a:r>
            <a:r>
              <a:rPr lang="zh-CN" altLang="en-US" dirty="0" smtClean="0">
                <a:solidFill>
                  <a:srgbClr val="0000FF"/>
                </a:solidFill>
              </a:rPr>
              <a:t> </a:t>
            </a:r>
            <a:r>
              <a:rPr lang="zh-CN" altLang="en-US" i="1" dirty="0" smtClean="0">
                <a:solidFill>
                  <a:schemeClr val="tx1"/>
                </a:solidFill>
              </a:rPr>
              <a:t>movietitle</a:t>
            </a:r>
            <a:r>
              <a:rPr lang="zh-CN" altLang="en-US" i="1" dirty="0" smtClean="0">
                <a:solidFill>
                  <a:srgbClr val="0000FF"/>
                </a:solidFill>
              </a:rPr>
              <a:t> </a:t>
            </a:r>
            <a:r>
              <a:rPr lang="zh-CN" altLang="en-US" dirty="0">
                <a:solidFill>
                  <a:srgbClr val="0000FF"/>
                </a:solidFill>
              </a:rPr>
              <a:t>FROM starsin s;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49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898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537601"/>
          <p:cNvSpPr>
            <a:spLocks noGrp="1"/>
          </p:cNvSpPr>
          <p:nvPr>
            <p:ph type="title"/>
          </p:nvPr>
        </p:nvSpPr>
        <p:spPr>
          <a:xfrm>
            <a:off x="352425" y="228600"/>
            <a:ext cx="8486775" cy="762000"/>
          </a:xfrm>
        </p:spPr>
        <p:txBody>
          <a:bodyPr anchor="b"/>
          <a:lstStyle/>
          <a:p>
            <a:pPr defTabSz="914400">
              <a:buNone/>
            </a:pPr>
            <a:r>
              <a:rPr lang="en-US" altLang="zh-CN" kern="1200" baseline="0" dirty="0">
                <a:solidFill>
                  <a:schemeClr val="folHlink"/>
                </a:solidFill>
                <a:effectLst/>
                <a:latin typeface="楷体_GB2312" pitchFamily="49" charset="-122"/>
                <a:ea typeface="楷体_GB2312" pitchFamily="49" charset="-122"/>
                <a:cs typeface="+mj-cs"/>
              </a:rPr>
              <a:t>SQL</a:t>
            </a:r>
            <a:r>
              <a:rPr lang="zh-CN" altLang="en-US" kern="1200" baseline="0" dirty="0">
                <a:solidFill>
                  <a:schemeClr val="folHlink"/>
                </a:solidFill>
                <a:effectLst/>
                <a:latin typeface="楷体_GB2312" pitchFamily="49" charset="-122"/>
                <a:ea typeface="楷体_GB2312" pitchFamily="49" charset="-122"/>
                <a:cs typeface="+mj-cs"/>
              </a:rPr>
              <a:t>标准</a:t>
            </a:r>
            <a:endParaRPr lang="zh-CN" altLang="en-US" kern="1200" baseline="0">
              <a:solidFill>
                <a:schemeClr val="folHlink"/>
              </a:solidFill>
              <a:effectLst/>
              <a:latin typeface="楷体_GB2312" pitchFamily="49" charset="-122"/>
              <a:ea typeface="楷体_GB2312" pitchFamily="49" charset="-122"/>
              <a:cs typeface="+mj-cs"/>
            </a:endParaRPr>
          </a:p>
        </p:txBody>
      </p:sp>
      <p:sp>
        <p:nvSpPr>
          <p:cNvPr id="537603" name="文本占位符 537602"/>
          <p:cNvSpPr>
            <a:spLocks noGrp="1"/>
          </p:cNvSpPr>
          <p:nvPr>
            <p:ph idx="1"/>
          </p:nvPr>
        </p:nvSpPr>
        <p:spPr>
          <a:xfrm>
            <a:off x="176212" y="1054131"/>
            <a:ext cx="8839200" cy="5486400"/>
          </a:xfrm>
        </p:spPr>
        <p:txBody>
          <a:bodyPr/>
          <a:lstStyle/>
          <a:p>
            <a:pPr fontAlgn="base"/>
            <a:r>
              <a:rPr lang="zh-CN" altLang="en-US" sz="2800" strike="noStrike" noProof="1"/>
              <a:t>标准化</a:t>
            </a:r>
          </a:p>
          <a:p>
            <a:pPr lvl="1" fontAlgn="base"/>
            <a:r>
              <a:rPr lang="zh-CN" altLang="en-US" sz="2400" strike="noStrike" noProof="1"/>
              <a:t>有关组织</a:t>
            </a:r>
          </a:p>
          <a:p>
            <a:pPr lvl="2" fontAlgn="base"/>
            <a:r>
              <a:rPr lang="en-US" altLang="zh-CN" sz="2000" strike="noStrike" noProof="1"/>
              <a:t>ANSI(American Natural Standard Institute)</a:t>
            </a:r>
          </a:p>
          <a:p>
            <a:pPr lvl="2" fontAlgn="base"/>
            <a:r>
              <a:rPr lang="en-US" altLang="zh-CN" sz="2000" strike="noStrike" noProof="1"/>
              <a:t>ISO(International Organization for Standardization)</a:t>
            </a:r>
          </a:p>
          <a:p>
            <a:pPr lvl="1" fontAlgn="base"/>
            <a:r>
              <a:rPr lang="zh-CN" altLang="en-US" sz="2400" strike="noStrike" noProof="1"/>
              <a:t>有关标准</a:t>
            </a:r>
          </a:p>
          <a:p>
            <a:pPr lvl="2" fontAlgn="base"/>
            <a:r>
              <a:rPr lang="en-US" altLang="zh-CN" sz="2000" strike="noStrike" noProof="1"/>
              <a:t>SQL-86</a:t>
            </a:r>
          </a:p>
          <a:p>
            <a:pPr lvl="3" fontAlgn="base"/>
            <a:r>
              <a:rPr lang="en-US" altLang="zh-CN" sz="1800" strike="noStrike" noProof="1"/>
              <a:t>“</a:t>
            </a:r>
            <a:r>
              <a:rPr lang="zh-CN" altLang="en-US" sz="1800" strike="noStrike" noProof="1"/>
              <a:t>数据库语言</a:t>
            </a:r>
            <a:r>
              <a:rPr lang="en-US" altLang="zh-CN" sz="1800" strike="noStrike" noProof="1"/>
              <a:t>SQL”</a:t>
            </a:r>
          </a:p>
          <a:p>
            <a:pPr lvl="2" fontAlgn="base"/>
            <a:r>
              <a:rPr lang="en-US" altLang="zh-CN" sz="2000" strike="noStrike" noProof="1"/>
              <a:t>SQL-89</a:t>
            </a:r>
          </a:p>
          <a:p>
            <a:pPr lvl="3" fontAlgn="base"/>
            <a:r>
              <a:rPr lang="en-US" altLang="zh-CN" sz="1800" strike="noStrike" noProof="1"/>
              <a:t>“</a:t>
            </a:r>
            <a:r>
              <a:rPr lang="zh-CN" altLang="en-US" sz="1800" strike="noStrike" noProof="1"/>
              <a:t>具有完整性增强的数据库语言</a:t>
            </a:r>
            <a:r>
              <a:rPr lang="en-US" altLang="zh-CN" sz="1800" strike="noStrike" noProof="1"/>
              <a:t>SQL”</a:t>
            </a:r>
            <a:r>
              <a:rPr lang="zh-CN" altLang="en-US" sz="1800" strike="noStrike" noProof="1"/>
              <a:t>，增加了对完整性约束的支持</a:t>
            </a:r>
          </a:p>
          <a:p>
            <a:pPr lvl="2" fontAlgn="base"/>
            <a:r>
              <a:rPr lang="en-US" altLang="zh-CN" sz="2000" strike="noStrike" noProof="1"/>
              <a:t>SQL-92</a:t>
            </a:r>
          </a:p>
          <a:p>
            <a:pPr lvl="3" fontAlgn="base"/>
            <a:r>
              <a:rPr lang="en-US" altLang="zh-CN" sz="1800" strike="noStrike" noProof="1"/>
              <a:t>“</a:t>
            </a:r>
            <a:r>
              <a:rPr lang="zh-CN" altLang="en-US" sz="1800" strike="noStrike" noProof="1"/>
              <a:t>数据库语言</a:t>
            </a:r>
            <a:r>
              <a:rPr lang="en-US" altLang="zh-CN" sz="1800" strike="noStrike" noProof="1"/>
              <a:t>SQL”</a:t>
            </a:r>
            <a:r>
              <a:rPr lang="zh-CN" altLang="en-US" sz="1800" strike="noStrike" noProof="1"/>
              <a:t>，是</a:t>
            </a:r>
            <a:r>
              <a:rPr lang="en-US" altLang="zh-CN" sz="1800" strike="noStrike" noProof="1"/>
              <a:t>SQL-89</a:t>
            </a:r>
            <a:r>
              <a:rPr lang="zh-CN" altLang="en-US" sz="1800" strike="noStrike" noProof="1"/>
              <a:t>的超集，增加了许多新特性，如新的数据类型，更丰富的数据操作，更强的完整性、安全性支持等。</a:t>
            </a:r>
          </a:p>
          <a:p>
            <a:pPr lvl="2" fontAlgn="base"/>
            <a:r>
              <a:rPr lang="en-US" altLang="zh-CN" sz="2000" strike="noStrike" noProof="1"/>
              <a:t>SQL-1999</a:t>
            </a:r>
          </a:p>
          <a:p>
            <a:pPr lvl="3" fontAlgn="base"/>
            <a:r>
              <a:rPr lang="zh-CN" altLang="en-US" sz="1800" strike="noStrike" noProof="1"/>
              <a:t>增加了对象关系特征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5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6178243"/>
            <a:ext cx="7061563" cy="59693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SQL</a:t>
            </a:r>
            <a:r>
              <a:rPr lang="zh-CN" altLang="en-US"/>
              <a:t>优势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3175" y="1295400"/>
            <a:ext cx="9069705" cy="5410200"/>
          </a:xfrm>
        </p:spPr>
        <p:txBody>
          <a:bodyPr/>
          <a:lstStyle/>
          <a:p>
            <a:r>
              <a:rPr lang="zh-CN" altLang="en-US" dirty="0"/>
              <a:t>关系数据库的通用语言</a:t>
            </a:r>
          </a:p>
          <a:p>
            <a:pPr lvl="1"/>
            <a:r>
              <a:rPr lang="zh-CN" altLang="en-US" dirty="0"/>
              <a:t>所有主要的关系型数据库管理系统都支持SQL</a:t>
            </a:r>
            <a:r>
              <a:rPr lang="zh-CN" altLang="en-US" dirty="0" smtClean="0"/>
              <a:t>语言</a:t>
            </a:r>
            <a:endParaRPr lang="zh-CN" altLang="en-US" dirty="0"/>
          </a:p>
          <a:p>
            <a:pPr lvl="0"/>
            <a:r>
              <a:rPr lang="zh-CN" altLang="en-US" dirty="0"/>
              <a:t>统一的语言</a:t>
            </a:r>
          </a:p>
          <a:p>
            <a:pPr lvl="1"/>
            <a:r>
              <a:rPr lang="zh-CN" altLang="en-US" dirty="0"/>
              <a:t>SQL可用于</a:t>
            </a:r>
            <a:r>
              <a:rPr lang="zh-CN" altLang="en-US" dirty="0">
                <a:solidFill>
                  <a:srgbClr val="FF0000"/>
                </a:solidFill>
              </a:rPr>
              <a:t>所有用户</a:t>
            </a:r>
            <a:r>
              <a:rPr lang="zh-CN" altLang="en-US" dirty="0"/>
              <a:t>的DB活动</a:t>
            </a:r>
            <a:r>
              <a:rPr lang="zh-CN" altLang="en-US" dirty="0" smtClean="0"/>
              <a:t>模型</a:t>
            </a:r>
            <a:endParaRPr lang="zh-CN" altLang="en-US" dirty="0"/>
          </a:p>
          <a:p>
            <a:pPr lvl="0"/>
            <a:r>
              <a:rPr lang="zh-CN" altLang="en-US" dirty="0" smtClean="0"/>
              <a:t>语言简洁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6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标题 39424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fontAlgn="base"/>
            <a:r>
              <a:rPr lang="en-US" altLang="zh-CN" strike="noStrike" noProof="1"/>
              <a:t>SQL</a:t>
            </a:r>
            <a:r>
              <a:rPr lang="zh-CN" altLang="en-US" strike="noStrike" noProof="1"/>
              <a:t>语言支持关系数据库三级模式</a:t>
            </a:r>
            <a:endParaRPr lang="en-US" altLang="zh-CN" strike="noStrike" noProof="1"/>
          </a:p>
        </p:txBody>
      </p:sp>
      <p:sp>
        <p:nvSpPr>
          <p:cNvPr id="394243" name="文本占位符 39424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lnSpc>
                <a:spcPct val="110000"/>
              </a:lnSpc>
            </a:pPr>
            <a:r>
              <a:rPr lang="en-US" altLang="zh-CN" sz="2800" strike="noStrike" noProof="1">
                <a:latin typeface="黑体" panose="02010609060101010101" pitchFamily="2" charset="-122"/>
                <a:ea typeface="黑体" panose="02010609060101010101" pitchFamily="2" charset="-122"/>
              </a:rPr>
              <a:t>SQL</a:t>
            </a:r>
            <a:r>
              <a:rPr lang="zh-CN" altLang="en-US" sz="2800" strike="noStrike" noProof="1">
                <a:latin typeface="黑体" panose="02010609060101010101" pitchFamily="2" charset="-122"/>
                <a:ea typeface="黑体" panose="02010609060101010101" pitchFamily="2" charset="-122"/>
              </a:rPr>
              <a:t>语言支持关系数据库</a:t>
            </a:r>
            <a:r>
              <a:rPr lang="zh-CN" altLang="en-US" sz="2800" strike="noStrike" noProof="1">
                <a:solidFill>
                  <a:srgbClr val="6600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三级模式标准结构</a:t>
            </a:r>
          </a:p>
          <a:p>
            <a:pPr lvl="1" fontAlgn="base">
              <a:lnSpc>
                <a:spcPct val="110000"/>
              </a:lnSpc>
            </a:pPr>
            <a:endParaRPr lang="zh-CN" altLang="en-US" sz="2800" strike="noStrike" noProof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7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标题 195585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fontAlgn="base"/>
            <a:r>
              <a:rPr lang="zh-CN" altLang="en-US" sz="4000" strike="noStrike" noProof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关系数据库的体系结构</a:t>
            </a:r>
          </a:p>
        </p:txBody>
      </p:sp>
      <p:grpSp>
        <p:nvGrpSpPr>
          <p:cNvPr id="30722" name="组合 195621"/>
          <p:cNvGrpSpPr/>
          <p:nvPr/>
        </p:nvGrpSpPr>
        <p:grpSpPr>
          <a:xfrm>
            <a:off x="76200" y="1752600"/>
            <a:ext cx="8763000" cy="4419600"/>
            <a:chOff x="240" y="1056"/>
            <a:chExt cx="4992" cy="2688"/>
          </a:xfrm>
        </p:grpSpPr>
        <p:sp>
          <p:nvSpPr>
            <p:cNvPr id="30723" name="文本框 195589"/>
            <p:cNvSpPr txBox="1"/>
            <p:nvPr/>
          </p:nvSpPr>
          <p:spPr>
            <a:xfrm>
              <a:off x="2791" y="1851"/>
              <a:ext cx="745" cy="3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108000" rIns="0" anchor="t"/>
            <a:lstStyle/>
            <a:p>
              <a:pPr algn="ctr" eaLnBrk="0" hangingPunct="0">
                <a:buClr>
                  <a:schemeClr val="bg1"/>
                </a:buClr>
              </a:pPr>
              <a:r>
                <a:rPr lang="zh-CN" altLang="en-US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视图</a:t>
              </a:r>
              <a:r>
                <a:rPr lang="en-US" altLang="zh-CN" sz="20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V1</a:t>
              </a:r>
            </a:p>
          </p:txBody>
        </p:sp>
        <p:sp>
          <p:nvSpPr>
            <p:cNvPr id="30724" name="文本框 195590"/>
            <p:cNvSpPr txBox="1"/>
            <p:nvPr/>
          </p:nvSpPr>
          <p:spPr>
            <a:xfrm>
              <a:off x="1136" y="1056"/>
              <a:ext cx="745" cy="33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108000" rIns="0" anchor="t"/>
            <a:lstStyle/>
            <a:p>
              <a:pPr algn="ctr" eaLnBrk="0" hangingPunct="0">
                <a:buClr>
                  <a:schemeClr val="bg1"/>
                </a:buClr>
              </a:pPr>
              <a:r>
                <a:rPr lang="zh-CN" altLang="en-US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用户</a:t>
              </a:r>
              <a:r>
                <a:rPr lang="en-US" altLang="zh-CN" sz="20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30725" name="文本框 195591"/>
            <p:cNvSpPr txBox="1"/>
            <p:nvPr/>
          </p:nvSpPr>
          <p:spPr>
            <a:xfrm>
              <a:off x="3940" y="1840"/>
              <a:ext cx="745" cy="3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108000" rIns="0" anchor="t"/>
            <a:lstStyle/>
            <a:p>
              <a:pPr algn="ctr" eaLnBrk="0" hangingPunct="0">
                <a:buClr>
                  <a:schemeClr val="bg1"/>
                </a:buClr>
              </a:pPr>
              <a:r>
                <a:rPr lang="zh-CN" altLang="en-US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视图</a:t>
              </a:r>
              <a:r>
                <a:rPr lang="en-US" altLang="zh-CN" sz="20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V2</a:t>
              </a:r>
            </a:p>
          </p:txBody>
        </p:sp>
        <p:sp>
          <p:nvSpPr>
            <p:cNvPr id="30726" name="文本框 195592"/>
            <p:cNvSpPr txBox="1"/>
            <p:nvPr/>
          </p:nvSpPr>
          <p:spPr>
            <a:xfrm>
              <a:off x="1063" y="2613"/>
              <a:ext cx="745" cy="336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108000" rIns="0" anchor="t"/>
            <a:lstStyle/>
            <a:p>
              <a:pPr algn="ctr" eaLnBrk="0" hangingPunct="0">
                <a:buClr>
                  <a:schemeClr val="bg1"/>
                </a:buClr>
              </a:pPr>
              <a:r>
                <a:rPr lang="zh-CN" altLang="en-US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基本表</a:t>
              </a:r>
              <a:r>
                <a:rPr lang="en-US" altLang="zh-CN" sz="20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B1</a:t>
              </a:r>
            </a:p>
          </p:txBody>
        </p:sp>
        <p:sp>
          <p:nvSpPr>
            <p:cNvPr id="30727" name="文本框 195593"/>
            <p:cNvSpPr txBox="1"/>
            <p:nvPr/>
          </p:nvSpPr>
          <p:spPr>
            <a:xfrm>
              <a:off x="2182" y="2624"/>
              <a:ext cx="744" cy="336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108000" rIns="0" anchor="t"/>
            <a:lstStyle/>
            <a:p>
              <a:pPr algn="ctr" eaLnBrk="0" hangingPunct="0">
                <a:buClr>
                  <a:schemeClr val="bg1"/>
                </a:buClr>
              </a:pPr>
              <a:r>
                <a:rPr lang="zh-CN" altLang="en-US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基本表</a:t>
              </a:r>
              <a:r>
                <a:rPr lang="en-US" altLang="zh-CN" sz="20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B2</a:t>
              </a:r>
            </a:p>
          </p:txBody>
        </p:sp>
        <p:sp>
          <p:nvSpPr>
            <p:cNvPr id="30728" name="文本框 195594"/>
            <p:cNvSpPr txBox="1"/>
            <p:nvPr/>
          </p:nvSpPr>
          <p:spPr>
            <a:xfrm>
              <a:off x="3340" y="2624"/>
              <a:ext cx="745" cy="336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108000" rIns="0" anchor="t"/>
            <a:lstStyle/>
            <a:p>
              <a:pPr algn="ctr" eaLnBrk="0" hangingPunct="0">
                <a:buClr>
                  <a:schemeClr val="bg1"/>
                </a:buClr>
              </a:pPr>
              <a:r>
                <a:rPr lang="zh-CN" altLang="en-US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基本表</a:t>
              </a:r>
              <a:r>
                <a:rPr lang="en-US" altLang="zh-CN" sz="20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B3</a:t>
              </a:r>
            </a:p>
          </p:txBody>
        </p:sp>
        <p:sp>
          <p:nvSpPr>
            <p:cNvPr id="30729" name="文本框 195595"/>
            <p:cNvSpPr txBox="1"/>
            <p:nvPr/>
          </p:nvSpPr>
          <p:spPr>
            <a:xfrm>
              <a:off x="4467" y="2613"/>
              <a:ext cx="744" cy="336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108000" rIns="0" anchor="t"/>
            <a:lstStyle/>
            <a:p>
              <a:pPr algn="ctr" eaLnBrk="0" hangingPunct="0">
                <a:buClr>
                  <a:schemeClr val="bg1"/>
                </a:buClr>
              </a:pPr>
              <a:r>
                <a:rPr lang="zh-CN" altLang="en-US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基本表</a:t>
              </a:r>
              <a:r>
                <a:rPr lang="en-US" altLang="zh-CN" sz="20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B4</a:t>
              </a:r>
            </a:p>
          </p:txBody>
        </p:sp>
        <p:sp>
          <p:nvSpPr>
            <p:cNvPr id="30730" name="文本框 195596"/>
            <p:cNvSpPr txBox="1"/>
            <p:nvPr/>
          </p:nvSpPr>
          <p:spPr>
            <a:xfrm>
              <a:off x="1085" y="3408"/>
              <a:ext cx="745" cy="336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108000" rIns="0" anchor="t"/>
            <a:lstStyle/>
            <a:p>
              <a:pPr algn="ctr" eaLnBrk="0" hangingPunct="0">
                <a:buClr>
                  <a:schemeClr val="bg1"/>
                </a:buClr>
              </a:pPr>
              <a:r>
                <a:rPr lang="zh-CN" altLang="en-US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存储文件</a:t>
              </a:r>
              <a:r>
                <a:rPr lang="en-US" altLang="zh-CN" sz="20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S1</a:t>
              </a:r>
            </a:p>
          </p:txBody>
        </p:sp>
        <p:sp>
          <p:nvSpPr>
            <p:cNvPr id="30731" name="文本框 195597"/>
            <p:cNvSpPr txBox="1"/>
            <p:nvPr/>
          </p:nvSpPr>
          <p:spPr>
            <a:xfrm>
              <a:off x="2191" y="3397"/>
              <a:ext cx="745" cy="336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108000" rIns="0" anchor="t"/>
            <a:lstStyle/>
            <a:p>
              <a:pPr algn="ctr" eaLnBrk="0" hangingPunct="0">
                <a:buClr>
                  <a:schemeClr val="bg1"/>
                </a:buClr>
              </a:pPr>
              <a:r>
                <a:rPr lang="zh-CN" altLang="en-US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存储文件</a:t>
              </a:r>
              <a:r>
                <a:rPr lang="en-US" altLang="zh-CN" sz="20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S2</a:t>
              </a:r>
            </a:p>
          </p:txBody>
        </p:sp>
        <p:sp>
          <p:nvSpPr>
            <p:cNvPr id="30732" name="文本框 195598"/>
            <p:cNvSpPr txBox="1"/>
            <p:nvPr/>
          </p:nvSpPr>
          <p:spPr>
            <a:xfrm>
              <a:off x="3329" y="3397"/>
              <a:ext cx="745" cy="336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108000" rIns="0" anchor="t"/>
            <a:lstStyle/>
            <a:p>
              <a:pPr algn="ctr" eaLnBrk="0" hangingPunct="0">
                <a:buClr>
                  <a:schemeClr val="bg1"/>
                </a:buClr>
              </a:pPr>
              <a:r>
                <a:rPr lang="zh-CN" altLang="en-US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存储文件</a:t>
              </a:r>
              <a:r>
                <a:rPr lang="en-US" altLang="zh-CN" sz="20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S3</a:t>
              </a:r>
            </a:p>
          </p:txBody>
        </p:sp>
        <p:sp>
          <p:nvSpPr>
            <p:cNvPr id="30733" name="文本框 195599"/>
            <p:cNvSpPr txBox="1"/>
            <p:nvPr/>
          </p:nvSpPr>
          <p:spPr>
            <a:xfrm>
              <a:off x="4487" y="3397"/>
              <a:ext cx="745" cy="298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108000" rIns="0" anchor="t"/>
            <a:lstStyle/>
            <a:p>
              <a:pPr algn="ctr" eaLnBrk="0" hangingPunct="0">
                <a:buClr>
                  <a:schemeClr val="bg1"/>
                </a:buClr>
              </a:pPr>
              <a:r>
                <a:rPr lang="zh-CN" altLang="en-US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存储文件</a:t>
              </a:r>
              <a:r>
                <a:rPr lang="en-US" altLang="zh-CN" sz="20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S4</a:t>
              </a:r>
            </a:p>
          </p:txBody>
        </p:sp>
        <p:sp>
          <p:nvSpPr>
            <p:cNvPr id="30734" name="文本框 195600"/>
            <p:cNvSpPr txBox="1"/>
            <p:nvPr/>
          </p:nvSpPr>
          <p:spPr>
            <a:xfrm>
              <a:off x="2253" y="1056"/>
              <a:ext cx="745" cy="33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108000" rIns="0" anchor="t"/>
            <a:lstStyle/>
            <a:p>
              <a:pPr algn="ctr" eaLnBrk="0" hangingPunct="0">
                <a:buClr>
                  <a:schemeClr val="bg1"/>
                </a:buClr>
              </a:pPr>
              <a:r>
                <a:rPr lang="zh-CN" altLang="en-US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用户</a:t>
              </a:r>
              <a:r>
                <a:rPr lang="en-US" altLang="zh-CN" sz="20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</a:p>
          </p:txBody>
        </p:sp>
        <p:sp>
          <p:nvSpPr>
            <p:cNvPr id="30735" name="文本框 195601"/>
            <p:cNvSpPr txBox="1"/>
            <p:nvPr/>
          </p:nvSpPr>
          <p:spPr>
            <a:xfrm>
              <a:off x="3370" y="1056"/>
              <a:ext cx="745" cy="33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108000" rIns="0" anchor="t"/>
            <a:lstStyle/>
            <a:p>
              <a:pPr algn="ctr" eaLnBrk="0" hangingPunct="0">
                <a:buClr>
                  <a:schemeClr val="bg1"/>
                </a:buClr>
              </a:pPr>
              <a:r>
                <a:rPr lang="zh-CN" altLang="en-US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用户</a:t>
              </a:r>
              <a:r>
                <a:rPr lang="en-US" altLang="zh-CN" sz="20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3</a:t>
              </a:r>
            </a:p>
          </p:txBody>
        </p:sp>
        <p:sp>
          <p:nvSpPr>
            <p:cNvPr id="30736" name="文本框 195602"/>
            <p:cNvSpPr txBox="1"/>
            <p:nvPr/>
          </p:nvSpPr>
          <p:spPr>
            <a:xfrm>
              <a:off x="4487" y="1056"/>
              <a:ext cx="745" cy="33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108000" rIns="0" anchor="t"/>
            <a:lstStyle/>
            <a:p>
              <a:pPr algn="ctr" eaLnBrk="0" hangingPunct="0">
                <a:buClr>
                  <a:schemeClr val="bg1"/>
                </a:buClr>
              </a:pPr>
              <a:r>
                <a:rPr lang="zh-CN" altLang="en-US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用户</a:t>
              </a:r>
              <a:r>
                <a:rPr lang="en-US" altLang="zh-CN" sz="20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4</a:t>
              </a:r>
            </a:p>
          </p:txBody>
        </p:sp>
        <p:sp>
          <p:nvSpPr>
            <p:cNvPr id="30737" name="直接连接符 195603"/>
            <p:cNvSpPr/>
            <p:nvPr/>
          </p:nvSpPr>
          <p:spPr>
            <a:xfrm flipH="1">
              <a:off x="1300" y="1381"/>
              <a:ext cx="196" cy="122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30738" name="直接连接符 195604"/>
            <p:cNvSpPr/>
            <p:nvPr/>
          </p:nvSpPr>
          <p:spPr>
            <a:xfrm flipH="1">
              <a:off x="1612" y="1392"/>
              <a:ext cx="796" cy="122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30739" name="直接连接符 195605"/>
            <p:cNvSpPr/>
            <p:nvPr/>
          </p:nvSpPr>
          <p:spPr>
            <a:xfrm flipH="1">
              <a:off x="1456" y="2954"/>
              <a:ext cx="0" cy="44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30740" name="直接连接符 195606"/>
            <p:cNvSpPr/>
            <p:nvPr/>
          </p:nvSpPr>
          <p:spPr>
            <a:xfrm flipH="1">
              <a:off x="2543" y="2964"/>
              <a:ext cx="0" cy="44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30741" name="直接连接符 195607"/>
            <p:cNvSpPr/>
            <p:nvPr/>
          </p:nvSpPr>
          <p:spPr>
            <a:xfrm flipH="1">
              <a:off x="3692" y="2964"/>
              <a:ext cx="0" cy="44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30742" name="直接连接符 195608"/>
            <p:cNvSpPr/>
            <p:nvPr/>
          </p:nvSpPr>
          <p:spPr>
            <a:xfrm flipH="1">
              <a:off x="4871" y="2964"/>
              <a:ext cx="0" cy="44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30743" name="直接连接符 195609"/>
            <p:cNvSpPr/>
            <p:nvPr/>
          </p:nvSpPr>
          <p:spPr>
            <a:xfrm flipH="1">
              <a:off x="2565" y="2178"/>
              <a:ext cx="557" cy="44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30744" name="直接连接符 195610"/>
            <p:cNvSpPr/>
            <p:nvPr/>
          </p:nvSpPr>
          <p:spPr>
            <a:xfrm flipH="1">
              <a:off x="3630" y="2178"/>
              <a:ext cx="557" cy="44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30745" name="直接连接符 195611"/>
            <p:cNvSpPr/>
            <p:nvPr/>
          </p:nvSpPr>
          <p:spPr>
            <a:xfrm flipH="1">
              <a:off x="3330" y="1370"/>
              <a:ext cx="238" cy="49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30746" name="直接连接符 195612"/>
            <p:cNvSpPr/>
            <p:nvPr/>
          </p:nvSpPr>
          <p:spPr>
            <a:xfrm flipH="1">
              <a:off x="4436" y="1381"/>
              <a:ext cx="279" cy="453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30747" name="直接连接符 195613"/>
            <p:cNvSpPr/>
            <p:nvPr/>
          </p:nvSpPr>
          <p:spPr>
            <a:xfrm>
              <a:off x="2761" y="1370"/>
              <a:ext cx="207" cy="49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30748" name="直接连接符 195614"/>
            <p:cNvSpPr/>
            <p:nvPr/>
          </p:nvSpPr>
          <p:spPr>
            <a:xfrm>
              <a:off x="3972" y="1392"/>
              <a:ext cx="175" cy="47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30749" name="直接连接符 195615"/>
            <p:cNvSpPr/>
            <p:nvPr/>
          </p:nvSpPr>
          <p:spPr>
            <a:xfrm>
              <a:off x="4465" y="2178"/>
              <a:ext cx="406" cy="42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30750" name="文本框 195616"/>
            <p:cNvSpPr txBox="1"/>
            <p:nvPr/>
          </p:nvSpPr>
          <p:spPr>
            <a:xfrm>
              <a:off x="281" y="1078"/>
              <a:ext cx="683" cy="24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108000" rIns="0" bIns="0" anchor="t"/>
            <a:lstStyle/>
            <a:p>
              <a:pPr algn="ctr" eaLnBrk="0" hangingPunct="0">
                <a:buClr>
                  <a:schemeClr val="bg1"/>
                </a:buClr>
              </a:pPr>
              <a:r>
                <a:rPr lang="zh-CN" altLang="en-US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用户</a:t>
              </a:r>
            </a:p>
          </p:txBody>
        </p:sp>
        <p:sp>
          <p:nvSpPr>
            <p:cNvPr id="30751" name="文本框 195617"/>
            <p:cNvSpPr txBox="1"/>
            <p:nvPr/>
          </p:nvSpPr>
          <p:spPr>
            <a:xfrm>
              <a:off x="240" y="1810"/>
              <a:ext cx="68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108000" rIns="0" bIns="0" anchor="t"/>
            <a:lstStyle/>
            <a:p>
              <a:pPr algn="ctr" eaLnBrk="0" hangingPunct="0">
                <a:buClr>
                  <a:schemeClr val="bg1"/>
                </a:buClr>
              </a:pPr>
              <a:r>
                <a:rPr lang="zh-CN" altLang="en-US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外模式</a:t>
              </a:r>
            </a:p>
          </p:txBody>
        </p:sp>
        <p:sp>
          <p:nvSpPr>
            <p:cNvPr id="30752" name="文本框 195618"/>
            <p:cNvSpPr txBox="1"/>
            <p:nvPr/>
          </p:nvSpPr>
          <p:spPr>
            <a:xfrm>
              <a:off x="281" y="2682"/>
              <a:ext cx="68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108000" rIns="0" bIns="0" anchor="t"/>
            <a:lstStyle/>
            <a:p>
              <a:pPr algn="ctr" eaLnBrk="0" hangingPunct="0">
                <a:buClr>
                  <a:schemeClr val="bg1"/>
                </a:buClr>
              </a:pPr>
              <a:r>
                <a:rPr lang="zh-CN" altLang="en-US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模式</a:t>
              </a:r>
            </a:p>
          </p:txBody>
        </p:sp>
        <p:sp>
          <p:nvSpPr>
            <p:cNvPr id="30753" name="文本框 195619"/>
            <p:cNvSpPr txBox="1"/>
            <p:nvPr/>
          </p:nvSpPr>
          <p:spPr>
            <a:xfrm>
              <a:off x="261" y="3479"/>
              <a:ext cx="68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108000" rIns="0" bIns="0" anchor="t"/>
            <a:lstStyle/>
            <a:p>
              <a:pPr algn="ctr" eaLnBrk="0" hangingPunct="0">
                <a:buClr>
                  <a:schemeClr val="bg1"/>
                </a:buClr>
              </a:pPr>
              <a:r>
                <a:rPr lang="zh-CN" altLang="en-US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内模式</a:t>
              </a:r>
            </a:p>
          </p:txBody>
        </p:sp>
        <p:sp>
          <p:nvSpPr>
            <p:cNvPr id="30754" name="直接连接符 195620"/>
            <p:cNvSpPr/>
            <p:nvPr/>
          </p:nvSpPr>
          <p:spPr>
            <a:xfrm flipH="1">
              <a:off x="1726" y="2976"/>
              <a:ext cx="611" cy="43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8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标题 39424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fontAlgn="base"/>
            <a:r>
              <a:rPr lang="en-US" altLang="zh-CN" strike="noStrike" noProof="1"/>
              <a:t>SQL</a:t>
            </a:r>
            <a:r>
              <a:rPr lang="zh-CN" altLang="en-US" strike="noStrike" noProof="1"/>
              <a:t>语言支持关系数据库三级模式</a:t>
            </a:r>
            <a:endParaRPr lang="en-US" altLang="zh-CN" strike="noStrike" noProof="1"/>
          </a:p>
        </p:txBody>
      </p:sp>
      <p:sp>
        <p:nvSpPr>
          <p:cNvPr id="394243" name="文本占位符 394242"/>
          <p:cNvSpPr>
            <a:spLocks noGrp="1"/>
          </p:cNvSpPr>
          <p:nvPr>
            <p:ph idx="1"/>
          </p:nvPr>
        </p:nvSpPr>
        <p:spPr>
          <a:xfrm>
            <a:off x="71755" y="1295400"/>
            <a:ext cx="9058910" cy="5410200"/>
          </a:xfrm>
        </p:spPr>
        <p:txBody>
          <a:bodyPr/>
          <a:lstStyle/>
          <a:p>
            <a:pPr fontAlgn="base">
              <a:lnSpc>
                <a:spcPct val="110000"/>
              </a:lnSpc>
            </a:pPr>
            <a:r>
              <a:rPr lang="en-US" altLang="zh-CN" sz="2800" strike="noStrike" noProof="1">
                <a:latin typeface="黑体" panose="02010609060101010101" pitchFamily="2" charset="-122"/>
                <a:ea typeface="黑体" panose="02010609060101010101" pitchFamily="2" charset="-122"/>
              </a:rPr>
              <a:t>SQL</a:t>
            </a:r>
            <a:r>
              <a:rPr lang="zh-CN" altLang="en-US" sz="2800" strike="noStrike" noProof="1">
                <a:latin typeface="黑体" panose="02010609060101010101" pitchFamily="2" charset="-122"/>
                <a:ea typeface="黑体" panose="02010609060101010101" pitchFamily="2" charset="-122"/>
              </a:rPr>
              <a:t>语言的基本表和视图</a:t>
            </a:r>
          </a:p>
          <a:p>
            <a:pPr lvl="1" fontAlgn="base">
              <a:lnSpc>
                <a:spcPct val="110000"/>
              </a:lnSpc>
            </a:pPr>
            <a:r>
              <a:rPr lang="zh-CN" altLang="en-US" sz="2140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基本表</a:t>
            </a:r>
            <a:r>
              <a:rPr lang="zh-CN" altLang="en-US" sz="214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是本身独立存在的表</a:t>
            </a:r>
            <a:r>
              <a:rPr lang="en-US" altLang="zh-CN" sz="2135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(table)</a:t>
            </a:r>
            <a:r>
              <a:rPr lang="zh-CN" altLang="en-US" sz="214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，一个关系对应</a:t>
            </a:r>
            <a:r>
              <a:rPr lang="en-US" altLang="zh-CN" sz="2135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SQL</a:t>
            </a:r>
            <a:r>
              <a:rPr lang="zh-CN" altLang="en-US" sz="2135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中的</a:t>
            </a:r>
            <a:r>
              <a:rPr lang="zh-CN" altLang="en-US" sz="214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一个表 </a:t>
            </a:r>
            <a:endParaRPr lang="zh-CN" altLang="en-US" sz="2140" strike="noStrike" noProof="1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1" fontAlgn="base">
              <a:lnSpc>
                <a:spcPct val="110000"/>
              </a:lnSpc>
            </a:pPr>
            <a:r>
              <a:rPr lang="zh-CN" altLang="en-US" sz="2140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视图</a:t>
            </a:r>
            <a:r>
              <a:rPr lang="zh-CN" altLang="en-US" sz="214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是从基本表或其他视图中导出的表，它本身不独立存储在数据库中 ,视图是一个虚表</a:t>
            </a:r>
            <a:endParaRPr lang="zh-CN" altLang="en-US" sz="2140" strike="noStrike" noProof="1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0" fontAlgn="base">
              <a:lnSpc>
                <a:spcPct val="110000"/>
              </a:lnSpc>
            </a:pPr>
            <a:r>
              <a:rPr lang="zh-CN" altLang="en-US" sz="2800" strike="noStrike" noProof="1">
                <a:latin typeface="黑体" panose="02010609060101010101" pitchFamily="2" charset="-122"/>
                <a:ea typeface="黑体" panose="02010609060101010101" pitchFamily="2" charset="-122"/>
              </a:rPr>
              <a:t>关系数据库三级模式在</a:t>
            </a:r>
            <a:r>
              <a:rPr lang="en-US" altLang="zh-CN" sz="2800" strike="noStrike" noProof="1">
                <a:latin typeface="黑体" panose="02010609060101010101" pitchFamily="2" charset="-122"/>
                <a:ea typeface="黑体" panose="02010609060101010101" pitchFamily="2" charset="-122"/>
              </a:rPr>
              <a:t>SQL</a:t>
            </a:r>
            <a:r>
              <a:rPr lang="zh-CN" altLang="en-US" sz="2800" strike="noStrike" noProof="1">
                <a:latin typeface="黑体" panose="02010609060101010101" pitchFamily="2" charset="-122"/>
                <a:ea typeface="黑体" panose="02010609060101010101" pitchFamily="2" charset="-122"/>
              </a:rPr>
              <a:t>语言中的表示</a:t>
            </a:r>
            <a:endParaRPr lang="zh-CN" altLang="en-US" sz="2800" strike="noStrike" noProof="1">
              <a:solidFill>
                <a:srgbClr val="660066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1" fontAlgn="base">
              <a:lnSpc>
                <a:spcPct val="110000"/>
              </a:lnSpc>
            </a:pPr>
            <a:r>
              <a:rPr lang="zh-CN" altLang="en-US" sz="2000" strike="noStrike" noProof="1">
                <a:latin typeface="黑体" panose="02010609060101010101" pitchFamily="2" charset="-122"/>
                <a:ea typeface="黑体" panose="02010609060101010101" pitchFamily="2" charset="-122"/>
              </a:rPr>
              <a:t>外模式对应于</a:t>
            </a:r>
            <a:r>
              <a:rPr lang="en-US" altLang="zh-CN" sz="2000" strike="noStrike" noProof="1">
                <a:latin typeface="黑体" panose="02010609060101010101" pitchFamily="2" charset="-122"/>
                <a:ea typeface="黑体" panose="02010609060101010101" pitchFamily="2" charset="-122"/>
              </a:rPr>
              <a:t>SQL</a:t>
            </a:r>
            <a:r>
              <a:rPr lang="zh-CN" altLang="en-US" sz="2000" strike="noStrike" noProof="1">
                <a:latin typeface="黑体" panose="02010609060101010101" pitchFamily="2" charset="-122"/>
                <a:ea typeface="黑体" panose="02010609060101010101" pitchFamily="2" charset="-122"/>
              </a:rPr>
              <a:t>中视图(</a:t>
            </a:r>
            <a:r>
              <a:rPr lang="en-US" altLang="zh-CN" sz="2000" strike="noStrike" noProof="1">
                <a:latin typeface="黑体" panose="02010609060101010101" pitchFamily="2" charset="-122"/>
                <a:ea typeface="黑体" panose="02010609060101010101" pitchFamily="2" charset="-122"/>
              </a:rPr>
              <a:t>view)</a:t>
            </a:r>
            <a:r>
              <a:rPr lang="zh-CN" altLang="en-US" sz="2000" strike="noStrike" noProof="1">
                <a:latin typeface="黑体" panose="02010609060101010101" pitchFamily="2" charset="-122"/>
                <a:ea typeface="黑体" panose="02010609060101010101" pitchFamily="2" charset="-122"/>
              </a:rPr>
              <a:t>和部分基本表(</a:t>
            </a:r>
            <a:r>
              <a:rPr lang="en-US" altLang="zh-CN" sz="2000" strike="noStrike" noProof="1">
                <a:latin typeface="黑体" panose="02010609060101010101" pitchFamily="2" charset="-122"/>
                <a:ea typeface="黑体" panose="02010609060101010101" pitchFamily="2" charset="-122"/>
              </a:rPr>
              <a:t>table)</a:t>
            </a:r>
          </a:p>
          <a:p>
            <a:pPr lvl="1" fontAlgn="base">
              <a:lnSpc>
                <a:spcPct val="110000"/>
              </a:lnSpc>
            </a:pPr>
            <a:r>
              <a:rPr lang="zh-CN" altLang="en-US" sz="2000" strike="noStrike" noProof="1">
                <a:latin typeface="黑体" panose="02010609060101010101" pitchFamily="2" charset="-122"/>
                <a:ea typeface="黑体" panose="02010609060101010101" pitchFamily="2" charset="-122"/>
              </a:rPr>
              <a:t>模式对应于</a:t>
            </a:r>
            <a:r>
              <a:rPr lang="en-US" altLang="zh-CN" sz="2000" strike="noStrike" noProof="1">
                <a:latin typeface="黑体" panose="02010609060101010101" pitchFamily="2" charset="-122"/>
                <a:ea typeface="黑体" panose="02010609060101010101" pitchFamily="2" charset="-122"/>
              </a:rPr>
              <a:t>SQL</a:t>
            </a:r>
            <a:r>
              <a:rPr lang="zh-CN" altLang="en-US" sz="2000" strike="noStrike" noProof="1">
                <a:latin typeface="黑体" panose="02010609060101010101" pitchFamily="2" charset="-122"/>
                <a:ea typeface="黑体" panose="02010609060101010101" pitchFamily="2" charset="-122"/>
              </a:rPr>
              <a:t>中的基本表</a:t>
            </a:r>
            <a:r>
              <a:rPr lang="zh-CN" altLang="en-US" sz="2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(</a:t>
            </a:r>
            <a:r>
              <a:rPr lang="en-US" altLang="zh-CN" sz="20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table)</a:t>
            </a:r>
            <a:endParaRPr lang="zh-CN" altLang="en-US" sz="2000" strike="noStrike" noProof="1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1" fontAlgn="base">
              <a:lnSpc>
                <a:spcPct val="110000"/>
              </a:lnSpc>
            </a:pPr>
            <a:r>
              <a:rPr lang="zh-CN" altLang="en-US" sz="2000" strike="noStrike" noProof="1">
                <a:latin typeface="黑体" panose="02010609060101010101" pitchFamily="2" charset="-122"/>
                <a:ea typeface="黑体" panose="02010609060101010101" pitchFamily="2" charset="-122"/>
              </a:rPr>
              <a:t>内模式对应于存储文件</a:t>
            </a:r>
            <a:r>
              <a:rPr lang="en-US" altLang="zh-CN" sz="2000" strike="noStrike" noProof="1"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lang="zh-CN" altLang="en-US" sz="2000" strike="noStrike" noProof="1">
                <a:latin typeface="黑体" panose="02010609060101010101" pitchFamily="2" charset="-122"/>
                <a:ea typeface="黑体" panose="02010609060101010101" pitchFamily="2" charset="-122"/>
              </a:rPr>
              <a:t>数据库文件</a:t>
            </a:r>
            <a:r>
              <a:rPr lang="en-US" altLang="zh-CN" sz="2000" strike="noStrike" noProof="1"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endParaRPr lang="zh-CN" altLang="en-US" sz="2000" strike="noStrike" noProof="1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fontAlgn="base">
              <a:lnSpc>
                <a:spcPct val="110000"/>
              </a:lnSpc>
            </a:pPr>
            <a:endParaRPr lang="zh-CN" altLang="en-US" sz="2800" strike="noStrike" noProof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9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0"/>
      </a:accent5>
      <a:accent6>
        <a:srgbClr val="E5B900"/>
      </a:accent6>
      <a:hlink>
        <a:srgbClr val="FF0000"/>
      </a:hlink>
      <a:folHlink>
        <a:srgbClr val="3333CC"/>
      </a:folHlink>
    </a:clrScheme>
    <a:fontScheme name="">
      <a:majorFont>
        <a:latin typeface="Tahoma"/>
        <a:ea typeface="隶书"/>
        <a:cs typeface=""/>
      </a:majorFont>
      <a:minorFont>
        <a:latin typeface="Tahoma"/>
        <a:ea typeface="华文行楷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000000"/>
        </a:lt1>
        <a:dk2>
          <a:srgbClr val="DDDDDD"/>
        </a:dk2>
        <a:lt2>
          <a:srgbClr val="969696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CDCDC"/>
        </a:accent4>
        <a:accent5>
          <a:srgbClr val="AAEFD0"/>
        </a:accent5>
        <a:accent6>
          <a:srgbClr val="2D2DB7"/>
        </a:accent6>
        <a:hlink>
          <a:srgbClr val="FF5050"/>
        </a:hlink>
        <a:folHlink>
          <a:srgbClr val="FFCF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0"/>
        </a:accent5>
        <a:accent6>
          <a:srgbClr val="E5B900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2F2F2"/>
        </a:accent5>
        <a:accent6>
          <a:srgbClr val="727272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CC"/>
        </a:lt1>
        <a:dk2>
          <a:srgbClr val="FFFFCC"/>
        </a:dk2>
        <a:lt2>
          <a:srgbClr val="000094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CDCDC"/>
        </a:accent4>
        <a:accent5>
          <a:srgbClr val="ADC8FF"/>
        </a:accent5>
        <a:accent6>
          <a:srgbClr val="8900E5"/>
        </a:accent6>
        <a:hlink>
          <a:srgbClr val="FF3399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CCA"/>
        </a:accent5>
        <a:accent6>
          <a:srgbClr val="4345A2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AAB82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5"/>
        </a:accent5>
        <a:accent6>
          <a:srgbClr val="ACACAC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9_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0"/>
      </a:accent5>
      <a:accent6>
        <a:srgbClr val="E5B900"/>
      </a:accent6>
      <a:hlink>
        <a:srgbClr val="FF0000"/>
      </a:hlink>
      <a:folHlink>
        <a:srgbClr val="3333CC"/>
      </a:folHlink>
    </a:clrScheme>
    <a:fontScheme name="">
      <a:majorFont>
        <a:latin typeface="Tahoma"/>
        <a:ea typeface="隶书"/>
        <a:cs typeface=""/>
      </a:majorFont>
      <a:minorFont>
        <a:latin typeface="Tahoma"/>
        <a:ea typeface="华文行楷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000000"/>
        </a:lt1>
        <a:dk2>
          <a:srgbClr val="DDDDDD"/>
        </a:dk2>
        <a:lt2>
          <a:srgbClr val="969696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CDCDC"/>
        </a:accent4>
        <a:accent5>
          <a:srgbClr val="AAEFD0"/>
        </a:accent5>
        <a:accent6>
          <a:srgbClr val="2D2DB7"/>
        </a:accent6>
        <a:hlink>
          <a:srgbClr val="FF5050"/>
        </a:hlink>
        <a:folHlink>
          <a:srgbClr val="FFCF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0"/>
        </a:accent5>
        <a:accent6>
          <a:srgbClr val="E5B900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2F2F2"/>
        </a:accent5>
        <a:accent6>
          <a:srgbClr val="727272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CC"/>
        </a:lt1>
        <a:dk2>
          <a:srgbClr val="FFFFCC"/>
        </a:dk2>
        <a:lt2>
          <a:srgbClr val="000094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CDCDC"/>
        </a:accent4>
        <a:accent5>
          <a:srgbClr val="ADC8FF"/>
        </a:accent5>
        <a:accent6>
          <a:srgbClr val="8900E5"/>
        </a:accent6>
        <a:hlink>
          <a:srgbClr val="FF3399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CCA"/>
        </a:accent5>
        <a:accent6>
          <a:srgbClr val="4345A2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AAB82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5"/>
        </a:accent5>
        <a:accent6>
          <a:srgbClr val="ACACAC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Designs\Blends.pot</Template>
  <TotalTime>1234</TotalTime>
  <Words>2391</Words>
  <Application>Microsoft Office PowerPoint</Application>
  <PresentationFormat>全屏显示(4:3)</PresentationFormat>
  <Paragraphs>498</Paragraphs>
  <Slides>49</Slides>
  <Notes>20</Notes>
  <HiddenSlides>2</HiddenSlides>
  <MMClips>0</MMClips>
  <ScaleCrop>false</ScaleCrop>
  <HeadingPairs>
    <vt:vector size="8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73" baseType="lpstr">
      <vt:lpstr>仿宋_GB2312</vt:lpstr>
      <vt:lpstr>黑体</vt:lpstr>
      <vt:lpstr>华文楷体</vt:lpstr>
      <vt:lpstr>华文新魏</vt:lpstr>
      <vt:lpstr>华文行楷</vt:lpstr>
      <vt:lpstr>楷体</vt:lpstr>
      <vt:lpstr>楷体_GB2312</vt:lpstr>
      <vt:lpstr>隶书</vt:lpstr>
      <vt:lpstr>宋体</vt:lpstr>
      <vt:lpstr>微软雅黑</vt:lpstr>
      <vt:lpstr>新宋体</vt:lpstr>
      <vt:lpstr>Arial</vt:lpstr>
      <vt:lpstr>Consolas</vt:lpstr>
      <vt:lpstr>Courier New</vt:lpstr>
      <vt:lpstr>Helvetica</vt:lpstr>
      <vt:lpstr>Lucida Console</vt:lpstr>
      <vt:lpstr>Symbol</vt:lpstr>
      <vt:lpstr>Tahoma</vt:lpstr>
      <vt:lpstr>Times New Roman</vt:lpstr>
      <vt:lpstr>Wingdings</vt:lpstr>
      <vt:lpstr>Wingdings 2</vt:lpstr>
      <vt:lpstr>Blends</vt:lpstr>
      <vt:lpstr>9_Blends</vt:lpstr>
      <vt:lpstr>MS_ClipArt_Gallery.2</vt:lpstr>
      <vt:lpstr>PowerPoint 演示文稿</vt:lpstr>
      <vt:lpstr>SQL-1</vt:lpstr>
      <vt:lpstr>SQL概述</vt:lpstr>
      <vt:lpstr>SQL发展历史</vt:lpstr>
      <vt:lpstr>SQL标准</vt:lpstr>
      <vt:lpstr>SQL优势</vt:lpstr>
      <vt:lpstr>SQL语言支持关系数据库三级模式</vt:lpstr>
      <vt:lpstr>关系数据库的体系结构</vt:lpstr>
      <vt:lpstr>SQL语言支持关系数据库三级模式</vt:lpstr>
      <vt:lpstr>SQL概述</vt:lpstr>
      <vt:lpstr>SQL功能和组成</vt:lpstr>
      <vt:lpstr>SQL的功能和组成</vt:lpstr>
      <vt:lpstr>数据定义及更新-1</vt:lpstr>
      <vt:lpstr>PowerPoint 演示文稿</vt:lpstr>
      <vt:lpstr>PowerPoint 演示文稿</vt:lpstr>
      <vt:lpstr>数据定义——DDL</vt:lpstr>
      <vt:lpstr>案例数据库中各表及约束分析</vt:lpstr>
      <vt:lpstr>定义基本表</vt:lpstr>
      <vt:lpstr>数据类型</vt:lpstr>
      <vt:lpstr>基本表定义-CREATE TABlE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修改基本表</vt:lpstr>
      <vt:lpstr>一个例子</vt:lpstr>
      <vt:lpstr>数据更新</vt:lpstr>
      <vt:lpstr>单行插入</vt:lpstr>
      <vt:lpstr>PowerPoint 演示文稿</vt:lpstr>
      <vt:lpstr>Insert-举例</vt:lpstr>
      <vt:lpstr>删除记录</vt:lpstr>
      <vt:lpstr>PowerPoint 演示文稿</vt:lpstr>
      <vt:lpstr>举例</vt:lpstr>
      <vt:lpstr>更新记录</vt:lpstr>
      <vt:lpstr>PowerPoint 演示文稿</vt:lpstr>
      <vt:lpstr>Update-举例</vt:lpstr>
      <vt:lpstr>PowerPoint 演示文稿</vt:lpstr>
      <vt:lpstr>简单查询</vt:lpstr>
      <vt:lpstr>基本查询语句</vt:lpstr>
      <vt:lpstr>单表查询</vt:lpstr>
      <vt:lpstr>SQL的执行</vt:lpstr>
      <vt:lpstr>select子句中的 *</vt:lpstr>
      <vt:lpstr>Select子句中属性别名</vt:lpstr>
      <vt:lpstr>SELECT子句中的表达式</vt:lpstr>
      <vt:lpstr>SELECT子句中可以出现字符串常量</vt:lpstr>
      <vt:lpstr>举例</vt:lpstr>
      <vt:lpstr>distinct-重复元组的处理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  实体-联系模型</dc:title>
  <dc:creator>li</dc:creator>
  <cp:lastModifiedBy>lin</cp:lastModifiedBy>
  <cp:revision>1301</cp:revision>
  <cp:lastPrinted>2000-10-10T23:56:00Z</cp:lastPrinted>
  <dcterms:created xsi:type="dcterms:W3CDTF">1996-07-15T15:40:00Z</dcterms:created>
  <dcterms:modified xsi:type="dcterms:W3CDTF">2022-09-21T01:22:06Z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