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6"/>
  </p:notesMasterIdLst>
  <p:sldIdLst>
    <p:sldId id="306" r:id="rId2"/>
    <p:sldId id="307" r:id="rId3"/>
    <p:sldId id="412" r:id="rId4"/>
    <p:sldId id="308" r:id="rId5"/>
    <p:sldId id="413" r:id="rId6"/>
    <p:sldId id="414" r:id="rId7"/>
    <p:sldId id="415" r:id="rId8"/>
    <p:sldId id="417" r:id="rId9"/>
    <p:sldId id="416" r:id="rId10"/>
    <p:sldId id="418" r:id="rId11"/>
    <p:sldId id="419" r:id="rId12"/>
    <p:sldId id="437" r:id="rId13"/>
    <p:sldId id="438" r:id="rId14"/>
    <p:sldId id="439" r:id="rId15"/>
    <p:sldId id="440" r:id="rId16"/>
    <p:sldId id="441" r:id="rId17"/>
    <p:sldId id="442" r:id="rId18"/>
    <p:sldId id="443" r:id="rId19"/>
    <p:sldId id="444" r:id="rId20"/>
    <p:sldId id="445" r:id="rId21"/>
    <p:sldId id="446" r:id="rId22"/>
    <p:sldId id="447" r:id="rId23"/>
    <p:sldId id="448" r:id="rId24"/>
    <p:sldId id="449" r:id="rId25"/>
    <p:sldId id="450" r:id="rId26"/>
    <p:sldId id="457" r:id="rId27"/>
    <p:sldId id="451" r:id="rId28"/>
    <p:sldId id="452" r:id="rId29"/>
    <p:sldId id="453" r:id="rId30"/>
    <p:sldId id="458" r:id="rId31"/>
    <p:sldId id="454" r:id="rId32"/>
    <p:sldId id="459" r:id="rId33"/>
    <p:sldId id="460" r:id="rId34"/>
    <p:sldId id="461" r:id="rId35"/>
    <p:sldId id="462" r:id="rId36"/>
    <p:sldId id="464" r:id="rId37"/>
    <p:sldId id="465" r:id="rId38"/>
    <p:sldId id="467" r:id="rId39"/>
    <p:sldId id="468" r:id="rId40"/>
    <p:sldId id="469" r:id="rId41"/>
    <p:sldId id="470" r:id="rId42"/>
    <p:sldId id="471" r:id="rId43"/>
    <p:sldId id="472" r:id="rId44"/>
    <p:sldId id="473" r:id="rId45"/>
    <p:sldId id="474" r:id="rId46"/>
    <p:sldId id="475" r:id="rId47"/>
    <p:sldId id="477" r:id="rId48"/>
    <p:sldId id="478" r:id="rId49"/>
    <p:sldId id="479" r:id="rId50"/>
    <p:sldId id="455" r:id="rId51"/>
    <p:sldId id="456" r:id="rId52"/>
    <p:sldId id="480" r:id="rId53"/>
    <p:sldId id="481" r:id="rId54"/>
    <p:sldId id="482" r:id="rId55"/>
    <p:sldId id="483" r:id="rId56"/>
    <p:sldId id="484" r:id="rId57"/>
    <p:sldId id="485" r:id="rId58"/>
    <p:sldId id="486" r:id="rId59"/>
    <p:sldId id="487" r:id="rId60"/>
    <p:sldId id="488" r:id="rId61"/>
    <p:sldId id="489" r:id="rId62"/>
    <p:sldId id="490" r:id="rId63"/>
    <p:sldId id="491" r:id="rId64"/>
    <p:sldId id="492" r:id="rId65"/>
    <p:sldId id="493" r:id="rId66"/>
    <p:sldId id="495" r:id="rId67"/>
    <p:sldId id="496" r:id="rId68"/>
    <p:sldId id="497" r:id="rId69"/>
    <p:sldId id="498" r:id="rId70"/>
    <p:sldId id="499" r:id="rId71"/>
    <p:sldId id="500" r:id="rId72"/>
    <p:sldId id="501" r:id="rId73"/>
    <p:sldId id="502" r:id="rId74"/>
    <p:sldId id="503" r:id="rId75"/>
    <p:sldId id="361" r:id="rId76"/>
    <p:sldId id="362" r:id="rId77"/>
    <p:sldId id="363" r:id="rId78"/>
    <p:sldId id="364" r:id="rId79"/>
    <p:sldId id="365" r:id="rId80"/>
    <p:sldId id="516" r:id="rId81"/>
    <p:sldId id="529" r:id="rId82"/>
    <p:sldId id="525" r:id="rId83"/>
    <p:sldId id="526" r:id="rId84"/>
    <p:sldId id="527" r:id="rId85"/>
    <p:sldId id="519" r:id="rId86"/>
    <p:sldId id="520" r:id="rId87"/>
    <p:sldId id="521" r:id="rId88"/>
    <p:sldId id="522" r:id="rId89"/>
    <p:sldId id="366" r:id="rId90"/>
    <p:sldId id="367" r:id="rId91"/>
    <p:sldId id="368" r:id="rId92"/>
    <p:sldId id="530" r:id="rId93"/>
    <p:sldId id="531" r:id="rId94"/>
    <p:sldId id="532" r:id="rId95"/>
    <p:sldId id="379" r:id="rId96"/>
    <p:sldId id="380" r:id="rId97"/>
    <p:sldId id="381" r:id="rId98"/>
    <p:sldId id="533" r:id="rId99"/>
    <p:sldId id="534" r:id="rId100"/>
    <p:sldId id="535" r:id="rId101"/>
    <p:sldId id="536" r:id="rId102"/>
    <p:sldId id="539" r:id="rId103"/>
    <p:sldId id="537" r:id="rId104"/>
    <p:sldId id="540" r:id="rId105"/>
    <p:sldId id="541" r:id="rId106"/>
    <p:sldId id="542" r:id="rId107"/>
    <p:sldId id="384" r:id="rId108"/>
    <p:sldId id="544" r:id="rId109"/>
    <p:sldId id="545" r:id="rId110"/>
    <p:sldId id="546" r:id="rId111"/>
    <p:sldId id="385" r:id="rId112"/>
    <p:sldId id="549" r:id="rId113"/>
    <p:sldId id="550" r:id="rId114"/>
    <p:sldId id="391" r:id="rId115"/>
    <p:sldId id="392" r:id="rId116"/>
    <p:sldId id="393" r:id="rId117"/>
    <p:sldId id="560" r:id="rId118"/>
    <p:sldId id="551" r:id="rId119"/>
    <p:sldId id="552" r:id="rId120"/>
    <p:sldId id="553" r:id="rId121"/>
    <p:sldId id="554" r:id="rId122"/>
    <p:sldId id="555" r:id="rId123"/>
    <p:sldId id="556" r:id="rId124"/>
    <p:sldId id="504" r:id="rId125"/>
    <p:sldId id="505" r:id="rId126"/>
    <p:sldId id="506" r:id="rId127"/>
    <p:sldId id="507" r:id="rId128"/>
    <p:sldId id="508" r:id="rId129"/>
    <p:sldId id="509" r:id="rId130"/>
    <p:sldId id="510" r:id="rId131"/>
    <p:sldId id="511" r:id="rId132"/>
    <p:sldId id="512" r:id="rId133"/>
    <p:sldId id="395" r:id="rId134"/>
    <p:sldId id="396" r:id="rId135"/>
    <p:sldId id="397" r:id="rId136"/>
    <p:sldId id="398" r:id="rId137"/>
    <p:sldId id="399" r:id="rId138"/>
    <p:sldId id="400" r:id="rId139"/>
    <p:sldId id="401" r:id="rId140"/>
    <p:sldId id="402" r:id="rId141"/>
    <p:sldId id="403" r:id="rId142"/>
    <p:sldId id="404" r:id="rId143"/>
    <p:sldId id="405" r:id="rId144"/>
    <p:sldId id="406" r:id="rId145"/>
    <p:sldId id="407" r:id="rId146"/>
    <p:sldId id="408" r:id="rId147"/>
    <p:sldId id="562" r:id="rId148"/>
    <p:sldId id="563" r:id="rId149"/>
    <p:sldId id="564" r:id="rId150"/>
    <p:sldId id="409" r:id="rId151"/>
    <p:sldId id="410" r:id="rId152"/>
    <p:sldId id="411" r:id="rId153"/>
    <p:sldId id="566" r:id="rId154"/>
    <p:sldId id="567" r:id="rId155"/>
    <p:sldId id="568" r:id="rId156"/>
    <p:sldId id="574" r:id="rId157"/>
    <p:sldId id="575" r:id="rId158"/>
    <p:sldId id="569" r:id="rId159"/>
    <p:sldId id="576" r:id="rId160"/>
    <p:sldId id="570" r:id="rId161"/>
    <p:sldId id="571" r:id="rId162"/>
    <p:sldId id="572" r:id="rId163"/>
    <p:sldId id="573" r:id="rId164"/>
    <p:sldId id="305" r:id="rId16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99FF33"/>
    <a:srgbClr val="FFFFFF"/>
    <a:srgbClr val="CFE5D6"/>
    <a:srgbClr val="C2F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49" autoAdjust="0"/>
    <p:restoredTop sz="93715" autoAdjust="0"/>
  </p:normalViewPr>
  <p:slideViewPr>
    <p:cSldViewPr>
      <p:cViewPr varScale="1">
        <p:scale>
          <a:sx n="72" d="100"/>
          <a:sy n="72" d="100"/>
        </p:scale>
        <p:origin x="1044" y="84"/>
      </p:cViewPr>
      <p:guideLst>
        <p:guide orient="horz" pos="2160"/>
        <p:guide pos="2880"/>
      </p:guideLst>
    </p:cSldViewPr>
  </p:slideViewPr>
  <p:outlineViewPr>
    <p:cViewPr>
      <p:scale>
        <a:sx n="33" d="100"/>
        <a:sy n="33" d="100"/>
      </p:scale>
      <p:origin x="0" y="-252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AE8BCEA-46BE-448A-9746-FE7AF58E278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16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82AD749C-8FDC-430F-B5D3-245DB9091010}" type="slidenum">
              <a:rPr lang="zh-CN" altLang="en-US" sz="1200" smtClean="0"/>
              <a:pPr/>
              <a:t>151</a:t>
            </a:fld>
            <a:endParaRPr lang="zh-CN" altLang="en-US" sz="1200"/>
          </a:p>
        </p:txBody>
      </p:sp>
    </p:spTree>
    <p:extLst>
      <p:ext uri="{BB962C8B-B14F-4D97-AF65-F5344CB8AC3E}">
        <p14:creationId xmlns:p14="http://schemas.microsoft.com/office/powerpoint/2010/main" val="4025417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A76B98-863F-4B68-8BDC-2A6AF35EDD1C}" type="slidenum">
              <a:rPr lang="en-US" altLang="zh-CN"/>
              <a:pPr>
                <a:defRPr/>
              </a:pPr>
              <a:t>‹#›</a:t>
            </a:fld>
            <a:endParaRPr lang="en-US" altLang="zh-CN"/>
          </a:p>
        </p:txBody>
      </p:sp>
    </p:spTree>
    <p:extLst>
      <p:ext uri="{BB962C8B-B14F-4D97-AF65-F5344CB8AC3E}">
        <p14:creationId xmlns:p14="http://schemas.microsoft.com/office/powerpoint/2010/main" val="41128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83826F-F70C-4749-9B4F-F4613F725995}" type="slidenum">
              <a:rPr lang="en-US" altLang="zh-CN"/>
              <a:pPr>
                <a:defRPr/>
              </a:pPr>
              <a:t>‹#›</a:t>
            </a:fld>
            <a:endParaRPr lang="en-US" altLang="zh-CN"/>
          </a:p>
        </p:txBody>
      </p:sp>
    </p:spTree>
    <p:extLst>
      <p:ext uri="{BB962C8B-B14F-4D97-AF65-F5344CB8AC3E}">
        <p14:creationId xmlns:p14="http://schemas.microsoft.com/office/powerpoint/2010/main" val="5994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25F18D-FB35-4695-88D8-DA9D088BB8BB}" type="slidenum">
              <a:rPr lang="en-US" altLang="zh-CN"/>
              <a:pPr>
                <a:defRPr/>
              </a:pPr>
              <a:t>‹#›</a:t>
            </a:fld>
            <a:endParaRPr lang="en-US" altLang="zh-CN"/>
          </a:p>
        </p:txBody>
      </p:sp>
    </p:spTree>
    <p:extLst>
      <p:ext uri="{BB962C8B-B14F-4D97-AF65-F5344CB8AC3E}">
        <p14:creationId xmlns:p14="http://schemas.microsoft.com/office/powerpoint/2010/main" val="289608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3672"/>
            <a:ext cx="8229600" cy="811195"/>
          </a:xfrm>
        </p:spPr>
        <p:txBody>
          <a:bodyPr/>
          <a:lstStyle/>
          <a:p>
            <a:r>
              <a:rPr lang="zh-CN" altLang="en-US" dirty="0"/>
              <a:t>单击此处编辑母版标题样式</a:t>
            </a:r>
          </a:p>
        </p:txBody>
      </p:sp>
      <p:sp>
        <p:nvSpPr>
          <p:cNvPr id="3" name="内容占位符 2"/>
          <p:cNvSpPr>
            <a:spLocks noGrp="1"/>
          </p:cNvSpPr>
          <p:nvPr>
            <p:ph idx="1"/>
          </p:nvPr>
        </p:nvSpPr>
        <p:spPr>
          <a:xfrm>
            <a:off x="251520" y="1076590"/>
            <a:ext cx="8623212" cy="516863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1D3FF1-025B-425A-B8A5-791CF3826CEB}" type="slidenum">
              <a:rPr lang="en-US" altLang="zh-CN"/>
              <a:pPr>
                <a:defRPr/>
              </a:pPr>
              <a:t>‹#›</a:t>
            </a:fld>
            <a:endParaRPr lang="en-US" altLang="zh-CN"/>
          </a:p>
        </p:txBody>
      </p:sp>
      <p:cxnSp>
        <p:nvCxnSpPr>
          <p:cNvPr id="8" name="直接连接符 7"/>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3681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2AEB6D-0470-4FBC-99DD-6E0E6F426F47}" type="slidenum">
              <a:rPr lang="en-US" altLang="zh-CN"/>
              <a:pPr>
                <a:defRPr/>
              </a:pPr>
              <a:t>‹#›</a:t>
            </a:fld>
            <a:endParaRPr lang="en-US" altLang="zh-CN"/>
          </a:p>
        </p:txBody>
      </p:sp>
    </p:spTree>
    <p:extLst>
      <p:ext uri="{BB962C8B-B14F-4D97-AF65-F5344CB8AC3E}">
        <p14:creationId xmlns:p14="http://schemas.microsoft.com/office/powerpoint/2010/main" val="168635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464D78-F55F-4E30-920B-E1B4B28D93D7}" type="slidenum">
              <a:rPr lang="en-US" altLang="zh-CN"/>
              <a:pPr>
                <a:defRPr/>
              </a:pPr>
              <a:t>‹#›</a:t>
            </a:fld>
            <a:endParaRPr lang="en-US" altLang="zh-CN"/>
          </a:p>
        </p:txBody>
      </p:sp>
    </p:spTree>
    <p:extLst>
      <p:ext uri="{BB962C8B-B14F-4D97-AF65-F5344CB8AC3E}">
        <p14:creationId xmlns:p14="http://schemas.microsoft.com/office/powerpoint/2010/main" val="172853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1A459F1-88B1-452F-BF5B-90F86D7D6C52}" type="slidenum">
              <a:rPr lang="en-US" altLang="zh-CN"/>
              <a:pPr>
                <a:defRPr/>
              </a:pPr>
              <a:t>‹#›</a:t>
            </a:fld>
            <a:endParaRPr lang="en-US" altLang="zh-CN"/>
          </a:p>
        </p:txBody>
      </p:sp>
    </p:spTree>
    <p:extLst>
      <p:ext uri="{BB962C8B-B14F-4D97-AF65-F5344CB8AC3E}">
        <p14:creationId xmlns:p14="http://schemas.microsoft.com/office/powerpoint/2010/main" val="52640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7839A73-1004-4ADE-A0D7-5D34AA71456F}" type="slidenum">
              <a:rPr lang="en-US" altLang="zh-CN"/>
              <a:pPr>
                <a:defRPr/>
              </a:pPr>
              <a:t>‹#›</a:t>
            </a:fld>
            <a:endParaRPr lang="en-US" altLang="zh-CN"/>
          </a:p>
        </p:txBody>
      </p:sp>
      <p:cxnSp>
        <p:nvCxnSpPr>
          <p:cNvPr id="6" name="直接连接符 5"/>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5969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997EE69-5578-4511-B1C7-685AFDFB4126}" type="slidenum">
              <a:rPr lang="en-US" altLang="zh-CN"/>
              <a:pPr>
                <a:defRPr/>
              </a:pPr>
              <a:t>‹#›</a:t>
            </a:fld>
            <a:endParaRPr lang="en-US" altLang="zh-CN"/>
          </a:p>
        </p:txBody>
      </p:sp>
      <p:cxnSp>
        <p:nvCxnSpPr>
          <p:cNvPr id="6" name="直接连接符 5"/>
          <p:cNvCxnSpPr/>
          <p:nvPr userDrawn="1"/>
        </p:nvCxnSpPr>
        <p:spPr>
          <a:xfrm>
            <a:off x="251520" y="764704"/>
            <a:ext cx="864096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37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63D4C6-D9D2-4988-B00B-37E7811B9F26}" type="slidenum">
              <a:rPr lang="en-US" altLang="zh-CN"/>
              <a:pPr>
                <a:defRPr/>
              </a:pPr>
              <a:t>‹#›</a:t>
            </a:fld>
            <a:endParaRPr lang="en-US" altLang="zh-CN"/>
          </a:p>
        </p:txBody>
      </p:sp>
    </p:spTree>
    <p:extLst>
      <p:ext uri="{BB962C8B-B14F-4D97-AF65-F5344CB8AC3E}">
        <p14:creationId xmlns:p14="http://schemas.microsoft.com/office/powerpoint/2010/main" val="37204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80F71A-2627-4F73-91A7-585441724EF1}" type="slidenum">
              <a:rPr lang="en-US" altLang="zh-CN"/>
              <a:pPr>
                <a:defRPr/>
              </a:pPr>
              <a:t>‹#›</a:t>
            </a:fld>
            <a:endParaRPr lang="en-US" altLang="zh-CN"/>
          </a:p>
        </p:txBody>
      </p:sp>
    </p:spTree>
    <p:extLst>
      <p:ext uri="{BB962C8B-B14F-4D97-AF65-F5344CB8AC3E}">
        <p14:creationId xmlns:p14="http://schemas.microsoft.com/office/powerpoint/2010/main" val="221184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39EABF6-9DF0-425C-8AB4-6D6A6A5E9F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a:xfrm>
            <a:off x="685800" y="116632"/>
            <a:ext cx="7772400" cy="720080"/>
          </a:xfrm>
        </p:spPr>
        <p:txBody>
          <a:bodyPr/>
          <a:lstStyle/>
          <a:p>
            <a:pPr eaLnBrk="1" hangingPunct="1"/>
            <a:r>
              <a:rPr lang="zh-CN" altLang="en-US" b="1" dirty="0"/>
              <a:t>第</a:t>
            </a:r>
            <a:r>
              <a:rPr lang="en-US" altLang="zh-CN" b="1" dirty="0"/>
              <a:t>2</a:t>
            </a:r>
            <a:r>
              <a:rPr lang="zh-CN" altLang="en-US" b="1" dirty="0"/>
              <a:t>章 </a:t>
            </a:r>
            <a:r>
              <a:rPr lang="en-US" altLang="zh-CN" b="1" dirty="0">
                <a:solidFill>
                  <a:srgbClr val="FF0000"/>
                </a:solidFill>
              </a:rPr>
              <a:t>C++  </a:t>
            </a:r>
            <a:r>
              <a:rPr lang="zh-CN" altLang="en-US" b="1" dirty="0">
                <a:solidFill>
                  <a:srgbClr val="FF0000"/>
                </a:solidFill>
              </a:rPr>
              <a:t>基  础</a:t>
            </a:r>
            <a:r>
              <a:rPr lang="zh-CN" altLang="en-US" b="1" dirty="0"/>
              <a:t> </a:t>
            </a:r>
          </a:p>
        </p:txBody>
      </p:sp>
      <p:sp>
        <p:nvSpPr>
          <p:cNvPr id="3075" name="Rectangle 5"/>
          <p:cNvSpPr>
            <a:spLocks noGrp="1" noChangeArrowheads="1"/>
          </p:cNvSpPr>
          <p:nvPr>
            <p:ph idx="1"/>
          </p:nvPr>
        </p:nvSpPr>
        <p:spPr>
          <a:xfrm>
            <a:off x="682926" y="1268760"/>
            <a:ext cx="7772400" cy="4611687"/>
          </a:xfrm>
        </p:spPr>
        <p:txBody>
          <a:bodyPr/>
          <a:lstStyle/>
          <a:p>
            <a:pPr eaLnBrk="1" hangingPunct="1">
              <a:buFontTx/>
              <a:buNone/>
            </a:pPr>
            <a:r>
              <a:rPr lang="zh-CN" altLang="en-US" sz="2800" b="1" dirty="0">
                <a:solidFill>
                  <a:srgbClr val="FF0000"/>
                </a:solidFill>
                <a:sym typeface="Symbol" panose="05050102010706020507" pitchFamily="18" charset="2"/>
              </a:rPr>
              <a:t>本章主要介绍</a:t>
            </a:r>
            <a:r>
              <a:rPr lang="en-US" altLang="zh-CN" sz="2800" b="1" dirty="0">
                <a:solidFill>
                  <a:srgbClr val="FF0000"/>
                </a:solidFill>
                <a:sym typeface="Symbol" panose="05050102010706020507" pitchFamily="18" charset="2"/>
              </a:rPr>
              <a:t> C++</a:t>
            </a:r>
            <a:r>
              <a:rPr lang="zh-CN" altLang="en-US" sz="2800" b="1" dirty="0">
                <a:solidFill>
                  <a:srgbClr val="FF0000"/>
                </a:solidFill>
                <a:sym typeface="Symbol" panose="05050102010706020507" pitchFamily="18" charset="2"/>
              </a:rPr>
              <a:t>对</a:t>
            </a:r>
            <a:r>
              <a:rPr lang="en-US" altLang="zh-CN" sz="2800" b="1" dirty="0">
                <a:solidFill>
                  <a:srgbClr val="FF0000"/>
                </a:solidFill>
                <a:sym typeface="Symbol" panose="05050102010706020507" pitchFamily="18" charset="2"/>
              </a:rPr>
              <a:t>C</a:t>
            </a:r>
            <a:r>
              <a:rPr lang="zh-CN" altLang="en-US" sz="2800" b="1" dirty="0">
                <a:solidFill>
                  <a:srgbClr val="FF0000"/>
                </a:solidFill>
                <a:sym typeface="Symbol" panose="05050102010706020507" pitchFamily="18" charset="2"/>
              </a:rPr>
              <a:t>语言的某些改变和扩展，</a:t>
            </a:r>
            <a:r>
              <a:rPr lang="zh-CN" altLang="en-US" sz="2800" b="1" dirty="0">
                <a:solidFill>
                  <a:srgbClr val="0000CC"/>
                </a:solidFill>
                <a:sym typeface="Symbol" panose="05050102010706020507" pitchFamily="18" charset="2"/>
              </a:rPr>
              <a:t>是程序设计的常用基础知识</a:t>
            </a:r>
            <a:r>
              <a:rPr lang="zh-CN" altLang="en-US" sz="2800" b="1" dirty="0">
                <a:solidFill>
                  <a:srgbClr val="FF0000"/>
                </a:solidFill>
                <a:sym typeface="Symbol" panose="05050102010706020507" pitchFamily="18" charset="2"/>
              </a:rPr>
              <a:t>，包括：</a:t>
            </a:r>
            <a:endParaRPr lang="en-US" altLang="zh-CN" sz="2800" b="1" dirty="0">
              <a:solidFill>
                <a:srgbClr val="FF0000"/>
              </a:solidFill>
              <a:sym typeface="Symbol" panose="05050102010706020507" pitchFamily="18" charset="2"/>
            </a:endParaRPr>
          </a:p>
          <a:p>
            <a:pPr lvl="1" eaLnBrk="1" hangingPunct="1">
              <a:buFont typeface="Symbol" panose="05050102010706020507" pitchFamily="18" charset="2"/>
              <a:buChar char="·"/>
            </a:pPr>
            <a:r>
              <a:rPr lang="en-US" altLang="zh-CN" sz="2400" b="1" dirty="0"/>
              <a:t>C++</a:t>
            </a:r>
            <a:r>
              <a:rPr lang="zh-CN" altLang="en-US" sz="2400" b="1" dirty="0"/>
              <a:t>的数据类型、</a:t>
            </a:r>
            <a:r>
              <a:rPr lang="en-US" altLang="zh-CN" sz="2400" b="1" dirty="0"/>
              <a:t>auto</a:t>
            </a:r>
            <a:r>
              <a:rPr lang="zh-CN" altLang="en-US" sz="2400" b="1" dirty="0"/>
              <a:t>类型推断、及类型转换</a:t>
            </a:r>
            <a:endParaRPr lang="zh-CN" altLang="en-US" sz="2400" b="1" dirty="0">
              <a:sym typeface="Symbol" panose="05050102010706020507" pitchFamily="18" charset="2"/>
            </a:endParaRPr>
          </a:p>
          <a:p>
            <a:pPr lvl="1" eaLnBrk="1" hangingPunct="1">
              <a:buFontTx/>
              <a:buNone/>
            </a:pPr>
            <a:r>
              <a:rPr lang="zh-CN" altLang="en-US" sz="2400" b="1" dirty="0">
                <a:sym typeface="Symbol" panose="05050102010706020507" pitchFamily="18" charset="2"/>
              </a:rPr>
              <a:t></a:t>
            </a:r>
            <a:r>
              <a:rPr lang="zh-CN" altLang="en-US" sz="2400" b="1" dirty="0"/>
              <a:t>  </a:t>
            </a:r>
            <a:r>
              <a:rPr lang="en-US" altLang="zh-CN" sz="2400" b="1" dirty="0" err="1"/>
              <a:t>const</a:t>
            </a:r>
            <a:r>
              <a:rPr lang="zh-CN" altLang="en-US" sz="2400" b="1" dirty="0"/>
              <a:t>常量、引用、指针、智能指针</a:t>
            </a:r>
            <a:endParaRPr lang="zh-CN" altLang="en-US" sz="2400" b="1" dirty="0">
              <a:sym typeface="Symbol" panose="05050102010706020507" pitchFamily="18" charset="2"/>
            </a:endParaRPr>
          </a:p>
          <a:p>
            <a:pPr lvl="1" eaLnBrk="1" hangingPunct="1">
              <a:buFont typeface="Symbol" panose="05050102010706020507" pitchFamily="18" charset="2"/>
              <a:buChar char="·"/>
            </a:pPr>
            <a:r>
              <a:rPr lang="zh-CN" altLang="en-US" sz="2400" b="1" dirty="0"/>
              <a:t>函数原型、默认参数、函数重载、内联函数</a:t>
            </a:r>
            <a:endParaRPr lang="zh-CN" altLang="en-US" sz="2400" b="1" dirty="0">
              <a:sym typeface="Symbol" panose="05050102010706020507" pitchFamily="18" charset="2"/>
            </a:endParaRPr>
          </a:p>
          <a:p>
            <a:pPr lvl="1" eaLnBrk="1" hangingPunct="1">
              <a:buFont typeface="Symbol" panose="05050102010706020507" pitchFamily="18" charset="2"/>
              <a:buChar char="·"/>
            </a:pPr>
            <a:r>
              <a:rPr lang="en-US" altLang="zh-CN" sz="2400" b="1" dirty="0" err="1">
                <a:sym typeface="Symbol" panose="05050102010706020507" pitchFamily="18" charset="2"/>
              </a:rPr>
              <a:t>Lamada</a:t>
            </a:r>
            <a:r>
              <a:rPr lang="en-US" altLang="zh-CN" sz="2400" b="1" dirty="0">
                <a:sym typeface="Symbol" panose="05050102010706020507" pitchFamily="18" charset="2"/>
              </a:rPr>
              <a:t>、</a:t>
            </a:r>
            <a:r>
              <a:rPr lang="zh-CN" altLang="en-US" sz="2400" b="1" dirty="0">
                <a:sym typeface="Symbol" panose="05050102010706020507" pitchFamily="18" charset="2"/>
              </a:rPr>
              <a:t>范围</a:t>
            </a:r>
            <a:r>
              <a:rPr lang="en-US" altLang="zh-CN" sz="2400" b="1" dirty="0">
                <a:sym typeface="Symbol" panose="05050102010706020507" pitchFamily="18" charset="2"/>
              </a:rPr>
              <a:t>for</a:t>
            </a:r>
            <a:endParaRPr lang="zh-CN" altLang="en-US" sz="2400" b="1" dirty="0">
              <a:sym typeface="Symbol" panose="05050102010706020507" pitchFamily="18" charset="2"/>
            </a:endParaRPr>
          </a:p>
          <a:p>
            <a:pPr lvl="1" eaLnBrk="1" hangingPunct="1">
              <a:buFontTx/>
              <a:buNone/>
            </a:pPr>
            <a:r>
              <a:rPr lang="zh-CN" altLang="en-US" sz="2400" b="1" dirty="0">
                <a:sym typeface="Symbol" panose="05050102010706020507" pitchFamily="18" charset="2"/>
              </a:rPr>
              <a:t></a:t>
            </a:r>
            <a:r>
              <a:rPr lang="zh-CN" altLang="en-US" sz="2400" b="1" dirty="0"/>
              <a:t> 名字空间及其应用</a:t>
            </a:r>
            <a:endParaRPr lang="zh-CN" altLang="en-US" sz="2400" b="1" dirty="0">
              <a:sym typeface="Symbol" panose="05050102010706020507" pitchFamily="18" charset="2"/>
            </a:endParaRPr>
          </a:p>
          <a:p>
            <a:pPr lvl="1" eaLnBrk="1" hangingPunct="1">
              <a:buFontTx/>
              <a:buNone/>
            </a:pPr>
            <a:r>
              <a:rPr lang="zh-CN" altLang="en-US" sz="2400" b="1" dirty="0">
                <a:sym typeface="Symbol" panose="05050102010706020507" pitchFamily="18" charset="2"/>
              </a:rPr>
              <a:t></a:t>
            </a:r>
            <a:r>
              <a:rPr lang="zh-CN" altLang="en-US" sz="2400" b="1" dirty="0"/>
              <a:t> 变量作用域和生存期</a:t>
            </a:r>
            <a:endParaRPr lang="zh-CN" altLang="en-US" sz="2400" b="1" dirty="0">
              <a:sym typeface="Symbol" panose="05050102010706020507" pitchFamily="18" charset="2"/>
            </a:endParaRPr>
          </a:p>
          <a:p>
            <a:pPr lvl="1" eaLnBrk="1" hangingPunct="1">
              <a:buFontTx/>
              <a:buNone/>
            </a:pPr>
            <a:r>
              <a:rPr lang="zh-CN" altLang="en-US" sz="2400" b="1" dirty="0">
                <a:sym typeface="Symbol" panose="05050102010706020507" pitchFamily="18" charset="2"/>
              </a:rPr>
              <a:t></a:t>
            </a:r>
            <a:r>
              <a:rPr lang="zh-CN" altLang="en-US" sz="2400" b="1" dirty="0"/>
              <a:t>  文件数据输入</a:t>
            </a:r>
            <a:r>
              <a:rPr lang="en-US" altLang="zh-CN" sz="2400" b="1" dirty="0"/>
              <a:t>/</a:t>
            </a:r>
            <a:r>
              <a:rPr lang="zh-CN" altLang="en-US" sz="2400" b="1" dirty="0"/>
              <a:t>输出</a:t>
            </a:r>
          </a:p>
        </p:txBody>
      </p:sp>
    </p:spTree>
    <p:extLst>
      <p:ext uri="{BB962C8B-B14F-4D97-AF65-F5344CB8AC3E}">
        <p14:creationId xmlns:p14="http://schemas.microsoft.com/office/powerpoint/2010/main" val="238081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684213" y="260350"/>
            <a:ext cx="7772400" cy="865188"/>
          </a:xfrm>
          <a:noFill/>
        </p:spPr>
        <p:txBody>
          <a:bodyPr/>
          <a:lstStyle/>
          <a:p>
            <a:pPr eaLnBrk="1" hangingPunct="1"/>
            <a:r>
              <a:rPr lang="en-US" altLang="zh-CN" b="1" dirty="0"/>
              <a:t>2.3.1  </a:t>
            </a:r>
            <a:r>
              <a:rPr lang="zh-CN" altLang="en-US" b="1" dirty="0"/>
              <a:t>指针</a:t>
            </a:r>
            <a:r>
              <a:rPr lang="zh-CN" altLang="en-US" b="1" dirty="0">
                <a:solidFill>
                  <a:srgbClr val="FF0000"/>
                </a:solidFill>
              </a:rPr>
              <a:t>概念的回顾</a:t>
            </a:r>
          </a:p>
        </p:txBody>
      </p:sp>
      <p:sp>
        <p:nvSpPr>
          <p:cNvPr id="26627" name="Rectangle 2"/>
          <p:cNvSpPr>
            <a:spLocks noGrp="1" noChangeArrowheads="1"/>
          </p:cNvSpPr>
          <p:nvPr>
            <p:ph idx="1"/>
          </p:nvPr>
        </p:nvSpPr>
        <p:spPr>
          <a:xfrm>
            <a:off x="427391" y="1196752"/>
            <a:ext cx="8064500" cy="4683125"/>
          </a:xfrm>
        </p:spPr>
        <p:txBody>
          <a:bodyPr/>
          <a:lstStyle/>
          <a:p>
            <a:pPr eaLnBrk="1" hangingPunct="1"/>
            <a:r>
              <a:rPr lang="zh-CN" altLang="en-US" b="1" dirty="0">
                <a:solidFill>
                  <a:srgbClr val="0000CC"/>
                </a:solidFill>
              </a:rPr>
              <a:t>指针是一个复杂的概念，它能够指向（保存）不同类型变量的内存地址。例如：</a:t>
            </a:r>
          </a:p>
          <a:p>
            <a:pPr lvl="1" eaLnBrk="1" hangingPunct="1"/>
            <a:endParaRPr lang="zh-CN" altLang="en-US" b="1" dirty="0">
              <a:solidFill>
                <a:schemeClr val="accent2"/>
              </a:solidFill>
            </a:endParaRPr>
          </a:p>
          <a:p>
            <a:pPr lvl="1" eaLnBrk="1" hangingPunct="1">
              <a:buFontTx/>
              <a:buNone/>
            </a:pPr>
            <a:r>
              <a:rPr lang="en-US" altLang="zh-CN" sz="2400" b="1" dirty="0" err="1"/>
              <a:t>int</a:t>
            </a:r>
            <a:r>
              <a:rPr lang="en-US" altLang="zh-CN" sz="2400" b="1" dirty="0"/>
              <a:t> *pi;             	// pi</a:t>
            </a:r>
            <a:r>
              <a:rPr lang="zh-CN" altLang="en-US" sz="2400" b="1" dirty="0"/>
              <a:t>是指向</a:t>
            </a:r>
            <a:r>
              <a:rPr lang="en-US" altLang="zh-CN" sz="2400" b="1" dirty="0" err="1"/>
              <a:t>int</a:t>
            </a:r>
            <a:r>
              <a:rPr lang="zh-CN" altLang="en-US" sz="2400" b="1" dirty="0"/>
              <a:t>的指针</a:t>
            </a:r>
          </a:p>
          <a:p>
            <a:pPr lvl="1" eaLnBrk="1" hangingPunct="1">
              <a:buFontTx/>
              <a:buNone/>
            </a:pPr>
            <a:r>
              <a:rPr lang="en-US" altLang="zh-CN" sz="2400" b="1" dirty="0" err="1"/>
              <a:t>int</a:t>
            </a:r>
            <a:r>
              <a:rPr lang="en-US" altLang="zh-CN" sz="2400" b="1" dirty="0"/>
              <a:t> **pc;            // pc</a:t>
            </a:r>
            <a:r>
              <a:rPr lang="zh-CN" altLang="en-US" sz="2400" b="1" dirty="0"/>
              <a:t>是指向</a:t>
            </a:r>
            <a:r>
              <a:rPr lang="en-US" altLang="zh-CN" sz="2400" b="1" dirty="0" err="1"/>
              <a:t>int</a:t>
            </a:r>
            <a:r>
              <a:rPr lang="zh-CN" altLang="en-US" sz="2400" b="1" dirty="0"/>
              <a:t>指针的指针</a:t>
            </a:r>
          </a:p>
          <a:p>
            <a:pPr lvl="1" eaLnBrk="1" hangingPunct="1">
              <a:buFontTx/>
              <a:buNone/>
            </a:pPr>
            <a:r>
              <a:rPr lang="en-US" altLang="zh-CN" sz="2400" b="1" dirty="0" err="1"/>
              <a:t>int</a:t>
            </a:r>
            <a:r>
              <a:rPr lang="en-US" altLang="zh-CN" sz="2400" b="1" dirty="0"/>
              <a:t> *</a:t>
            </a:r>
            <a:r>
              <a:rPr lang="en-US" altLang="zh-CN" sz="2400" b="1" dirty="0" err="1"/>
              <a:t>pA</a:t>
            </a:r>
            <a:r>
              <a:rPr lang="en-US" altLang="zh-CN" sz="2400" b="1" dirty="0"/>
              <a:t>[10];         // </a:t>
            </a:r>
            <a:r>
              <a:rPr lang="en-US" altLang="zh-CN" sz="2400" b="1" dirty="0" err="1"/>
              <a:t>pA</a:t>
            </a:r>
            <a:r>
              <a:rPr lang="zh-CN" altLang="en-US" sz="2400" b="1" dirty="0"/>
              <a:t>是指向</a:t>
            </a:r>
            <a:r>
              <a:rPr lang="en-US" altLang="zh-CN" sz="2400" b="1" dirty="0" err="1"/>
              <a:t>int</a:t>
            </a:r>
            <a:r>
              <a:rPr lang="zh-CN" altLang="en-US" sz="2400" b="1" dirty="0"/>
              <a:t>的指针数组</a:t>
            </a:r>
          </a:p>
          <a:p>
            <a:pPr lvl="1" eaLnBrk="1" hangingPunct="1">
              <a:buFontTx/>
              <a:buNone/>
            </a:pPr>
            <a:r>
              <a:rPr lang="en-US" altLang="zh-CN" sz="2400" b="1" dirty="0" err="1"/>
              <a:t>int</a:t>
            </a:r>
            <a:r>
              <a:rPr lang="en-US" altLang="zh-CN" sz="2400" b="1" dirty="0"/>
              <a:t> (*f)(</a:t>
            </a:r>
            <a:r>
              <a:rPr lang="en-US" altLang="zh-CN" sz="2400" b="1" dirty="0" err="1"/>
              <a:t>int,char</a:t>
            </a:r>
            <a:r>
              <a:rPr lang="en-US" altLang="zh-CN" sz="2400" b="1" dirty="0"/>
              <a:t>);  // f</a:t>
            </a:r>
            <a:r>
              <a:rPr lang="zh-CN" altLang="en-US" sz="2400" b="1" dirty="0"/>
              <a:t>是指向具有两个参数的函数的指针</a:t>
            </a:r>
          </a:p>
          <a:p>
            <a:pPr lvl="1" eaLnBrk="1" hangingPunct="1">
              <a:buFontTx/>
              <a:buNone/>
            </a:pPr>
            <a:r>
              <a:rPr lang="en-US" altLang="zh-CN" sz="2400" b="1" dirty="0" err="1"/>
              <a:t>int</a:t>
            </a:r>
            <a:r>
              <a:rPr lang="en-US" altLang="zh-CN" sz="2400" b="1" dirty="0"/>
              <a:t> *f(</a:t>
            </a:r>
            <a:r>
              <a:rPr lang="en-US" altLang="zh-CN" sz="2400" b="1" dirty="0" err="1"/>
              <a:t>int</a:t>
            </a:r>
            <a:r>
              <a:rPr lang="en-US" altLang="zh-CN" sz="2400" b="1" dirty="0"/>
              <a:t>)         // f</a:t>
            </a:r>
            <a:r>
              <a:rPr lang="zh-CN" altLang="en-US" sz="2400" b="1" dirty="0"/>
              <a:t>是一个函数，返回一个指向</a:t>
            </a:r>
            <a:r>
              <a:rPr lang="en-US" altLang="zh-CN" sz="2400" b="1" dirty="0" err="1"/>
              <a:t>int</a:t>
            </a:r>
            <a:r>
              <a:rPr lang="zh-CN" altLang="en-US" sz="2400" b="1" dirty="0"/>
              <a:t>的指针</a:t>
            </a:r>
          </a:p>
        </p:txBody>
      </p:sp>
    </p:spTree>
    <p:extLst>
      <p:ext uri="{BB962C8B-B14F-4D97-AF65-F5344CB8AC3E}">
        <p14:creationId xmlns:p14="http://schemas.microsoft.com/office/powerpoint/2010/main" val="356424250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idx="1"/>
          </p:nvPr>
        </p:nvSpPr>
        <p:spPr>
          <a:xfrm>
            <a:off x="611188" y="1196975"/>
            <a:ext cx="7989887" cy="5486400"/>
          </a:xfrm>
        </p:spPr>
        <p:txBody>
          <a:bodyPr/>
          <a:lstStyle/>
          <a:p>
            <a:pPr eaLnBrk="1" hangingPunct="1">
              <a:buFontTx/>
              <a:buNone/>
            </a:pPr>
            <a:r>
              <a:rPr lang="en-US" altLang="zh-CN" sz="2800" b="1" dirty="0">
                <a:solidFill>
                  <a:srgbClr val="0000CC"/>
                </a:solidFill>
              </a:rPr>
              <a:t>3</a:t>
            </a:r>
            <a:r>
              <a:rPr lang="zh-CN" altLang="en-US" sz="2800" b="1" dirty="0">
                <a:solidFill>
                  <a:srgbClr val="0000CC"/>
                </a:solidFill>
              </a:rPr>
              <a:t>、函数重载解析过程</a:t>
            </a:r>
          </a:p>
          <a:p>
            <a:pPr eaLnBrk="1" hangingPunct="1">
              <a:buFontTx/>
              <a:buNone/>
            </a:pPr>
            <a:r>
              <a:rPr lang="zh-CN" altLang="en-US" sz="2800" b="1" dirty="0"/>
              <a:t>按下面的</a:t>
            </a:r>
            <a:r>
              <a:rPr lang="en-US" altLang="zh-CN" sz="2800" b="1" dirty="0"/>
              <a:t>3</a:t>
            </a:r>
            <a:r>
              <a:rPr lang="zh-CN" altLang="en-US" sz="2800" b="1" dirty="0"/>
              <a:t>个步骤的先后顺序找到并调用函数：</a:t>
            </a:r>
          </a:p>
          <a:p>
            <a:pPr lvl="1" eaLnBrk="1" hangingPunct="1">
              <a:buFontTx/>
              <a:buNone/>
            </a:pPr>
            <a:r>
              <a:rPr lang="zh-CN" altLang="en-US" sz="2400" b="1" dirty="0">
                <a:solidFill>
                  <a:schemeClr val="accent2"/>
                </a:solidFill>
              </a:rPr>
              <a:t>（</a:t>
            </a:r>
            <a:r>
              <a:rPr lang="en-US" altLang="zh-CN" sz="2400" b="1" dirty="0">
                <a:solidFill>
                  <a:schemeClr val="accent2"/>
                </a:solidFill>
              </a:rPr>
              <a:t>1</a:t>
            </a:r>
            <a:r>
              <a:rPr lang="zh-CN" altLang="en-US" sz="2400" b="1" dirty="0">
                <a:solidFill>
                  <a:schemeClr val="accent2"/>
                </a:solidFill>
              </a:rPr>
              <a:t>）准确匹配：</a:t>
            </a:r>
            <a:r>
              <a:rPr lang="zh-CN" altLang="en-US" sz="2400" b="1" dirty="0"/>
              <a:t>无须任何转换或只须做平凡转换（如数组名到指针、函数名到函数指针、</a:t>
            </a:r>
            <a:r>
              <a:rPr lang="en-US" altLang="zh-CN" sz="2400" b="1" dirty="0"/>
              <a:t>T</a:t>
            </a:r>
            <a:r>
              <a:rPr lang="zh-CN" altLang="en-US" sz="2400" b="1" dirty="0"/>
              <a:t>到</a:t>
            </a:r>
            <a:r>
              <a:rPr lang="en-US" altLang="zh-CN" sz="2400" b="1" dirty="0" err="1"/>
              <a:t>const</a:t>
            </a:r>
            <a:r>
              <a:rPr lang="en-US" altLang="zh-CN" sz="2400" b="1" dirty="0"/>
              <a:t> T</a:t>
            </a:r>
            <a:r>
              <a:rPr lang="zh-CN" altLang="en-US" sz="2400" b="1" dirty="0"/>
              <a:t>等）的匹配。</a:t>
            </a:r>
          </a:p>
          <a:p>
            <a:pPr lvl="1" eaLnBrk="1" hangingPunct="1">
              <a:buFontTx/>
              <a:buNone/>
            </a:pPr>
            <a:r>
              <a:rPr lang="zh-CN" altLang="en-US" sz="2400" b="1" dirty="0">
                <a:solidFill>
                  <a:schemeClr val="accent2"/>
                </a:solidFill>
              </a:rPr>
              <a:t>（</a:t>
            </a:r>
            <a:r>
              <a:rPr lang="en-US" altLang="zh-CN" sz="2400" b="1" dirty="0">
                <a:solidFill>
                  <a:schemeClr val="accent2"/>
                </a:solidFill>
              </a:rPr>
              <a:t>2</a:t>
            </a:r>
            <a:r>
              <a:rPr lang="zh-CN" altLang="en-US" sz="2400" b="1" dirty="0">
                <a:solidFill>
                  <a:schemeClr val="accent2"/>
                </a:solidFill>
              </a:rPr>
              <a:t>）利用提升</a:t>
            </a:r>
            <a:r>
              <a:rPr lang="zh-CN" altLang="en-US" sz="2400" b="1" dirty="0"/>
              <a:t>，包括整数的提升</a:t>
            </a:r>
          </a:p>
          <a:p>
            <a:pPr lvl="2" eaLnBrk="1" hangingPunct="1">
              <a:buFontTx/>
              <a:buNone/>
            </a:pPr>
            <a:r>
              <a:rPr lang="zh-CN" altLang="en-US" sz="2000" b="1" dirty="0">
                <a:solidFill>
                  <a:srgbClr val="FF0000"/>
                </a:solidFill>
              </a:rPr>
              <a:t>例</a:t>
            </a:r>
            <a:r>
              <a:rPr lang="en-US" altLang="zh-CN" sz="2000" b="1" dirty="0">
                <a:solidFill>
                  <a:srgbClr val="FF0000"/>
                </a:solidFill>
              </a:rPr>
              <a:t>:bool-&gt;</a:t>
            </a:r>
            <a:r>
              <a:rPr lang="en-US" altLang="zh-CN" sz="2000" b="1" dirty="0" err="1">
                <a:solidFill>
                  <a:srgbClr val="FF0000"/>
                </a:solidFill>
              </a:rPr>
              <a:t>int,char</a:t>
            </a:r>
            <a:r>
              <a:rPr lang="en-US" altLang="zh-CN" sz="2000" b="1" dirty="0">
                <a:solidFill>
                  <a:srgbClr val="FF0000"/>
                </a:solidFill>
              </a:rPr>
              <a:t> -&gt;</a:t>
            </a:r>
            <a:r>
              <a:rPr lang="en-US" altLang="zh-CN" sz="2000" b="1" dirty="0" err="1">
                <a:solidFill>
                  <a:srgbClr val="FF0000"/>
                </a:solidFill>
              </a:rPr>
              <a:t>int,short</a:t>
            </a:r>
            <a:r>
              <a:rPr lang="en-US" altLang="zh-CN" sz="2000" b="1" dirty="0">
                <a:solidFill>
                  <a:srgbClr val="FF0000"/>
                </a:solidFill>
              </a:rPr>
              <a:t>-&gt; </a:t>
            </a:r>
            <a:r>
              <a:rPr lang="en-US" altLang="zh-CN" sz="2000" b="1" dirty="0" err="1">
                <a:solidFill>
                  <a:srgbClr val="FF0000"/>
                </a:solidFill>
              </a:rPr>
              <a:t>int</a:t>
            </a:r>
            <a:r>
              <a:rPr lang="en-US" altLang="zh-CN" sz="2000" b="1" dirty="0">
                <a:solidFill>
                  <a:srgbClr val="FF0000"/>
                </a:solidFill>
              </a:rPr>
              <a:t> </a:t>
            </a:r>
            <a:r>
              <a:rPr lang="zh-CN" altLang="en-US" sz="2000" b="1" dirty="0">
                <a:solidFill>
                  <a:srgbClr val="FF0000"/>
                </a:solidFill>
              </a:rPr>
              <a:t>，</a:t>
            </a:r>
            <a:r>
              <a:rPr lang="en-US" altLang="zh-CN" sz="2000" b="1" dirty="0">
                <a:solidFill>
                  <a:srgbClr val="FF0000"/>
                </a:solidFill>
              </a:rPr>
              <a:t>float -&gt;double</a:t>
            </a:r>
            <a:endParaRPr lang="en-US" altLang="zh-CN" sz="2000" b="1" dirty="0"/>
          </a:p>
          <a:p>
            <a:pPr lvl="1" eaLnBrk="1" hangingPunct="1">
              <a:buFontTx/>
              <a:buNone/>
            </a:pPr>
            <a:r>
              <a:rPr lang="zh-CN" altLang="en-US" sz="2400" b="1" dirty="0">
                <a:solidFill>
                  <a:schemeClr val="accent2"/>
                </a:solidFill>
              </a:rPr>
              <a:t>（</a:t>
            </a:r>
            <a:r>
              <a:rPr lang="en-US" altLang="zh-CN" sz="2400" b="1" dirty="0">
                <a:solidFill>
                  <a:schemeClr val="accent2"/>
                </a:solidFill>
              </a:rPr>
              <a:t>3</a:t>
            </a:r>
            <a:r>
              <a:rPr lang="zh-CN" altLang="en-US" sz="2400" b="1" dirty="0">
                <a:solidFill>
                  <a:schemeClr val="accent2"/>
                </a:solidFill>
              </a:rPr>
              <a:t>）标准转换</a:t>
            </a:r>
          </a:p>
          <a:p>
            <a:pPr lvl="2" eaLnBrk="1" hangingPunct="1">
              <a:buFontTx/>
              <a:buNone/>
            </a:pPr>
            <a:r>
              <a:rPr lang="zh-CN" altLang="en-US" sz="2000" b="1" dirty="0"/>
              <a:t>如：</a:t>
            </a:r>
            <a:r>
              <a:rPr lang="en-US" altLang="zh-CN" sz="2000" b="1" dirty="0" err="1"/>
              <a:t>int</a:t>
            </a:r>
            <a:r>
              <a:rPr lang="en-US" altLang="zh-CN" sz="2000" b="1" dirty="0"/>
              <a:t>&lt;-&gt;double</a:t>
            </a:r>
            <a:r>
              <a:rPr lang="zh-CN" altLang="en-US" sz="2000" b="1" dirty="0"/>
              <a:t>，</a:t>
            </a:r>
            <a:r>
              <a:rPr lang="en-US" altLang="zh-CN" sz="2000" b="1" dirty="0"/>
              <a:t>double&lt;-&gt;long double.</a:t>
            </a:r>
          </a:p>
          <a:p>
            <a:pPr lvl="2" eaLnBrk="1" hangingPunct="1">
              <a:buFontTx/>
              <a:buNone/>
            </a:pPr>
            <a:r>
              <a:rPr lang="en-US" altLang="zh-CN" sz="2000" b="1" dirty="0"/>
              <a:t>Derive *-&gt;base *,T*-&gt;void *,</a:t>
            </a:r>
            <a:r>
              <a:rPr lang="en-US" altLang="zh-CN" sz="2000" b="1" dirty="0" err="1"/>
              <a:t>int</a:t>
            </a:r>
            <a:r>
              <a:rPr lang="en-US" altLang="zh-CN" sz="2000" b="1" dirty="0"/>
              <a:t> -&gt;unsigned </a:t>
            </a:r>
            <a:r>
              <a:rPr lang="en-US" altLang="zh-CN" sz="2000" b="1" dirty="0" err="1"/>
              <a:t>int</a:t>
            </a:r>
            <a:endParaRPr lang="en-US" altLang="zh-CN" sz="2000" b="1" dirty="0"/>
          </a:p>
          <a:p>
            <a:pPr lvl="1" eaLnBrk="1" hangingPunct="1">
              <a:buFontTx/>
              <a:buNone/>
            </a:pPr>
            <a:r>
              <a:rPr lang="zh-CN" altLang="en-US" sz="2400" b="1" dirty="0">
                <a:solidFill>
                  <a:schemeClr val="accent2"/>
                </a:solidFill>
              </a:rPr>
              <a:t>（</a:t>
            </a:r>
            <a:r>
              <a:rPr lang="en-US" altLang="zh-CN" sz="2400" b="1" dirty="0">
                <a:solidFill>
                  <a:schemeClr val="accent2"/>
                </a:solidFill>
              </a:rPr>
              <a:t>4</a:t>
            </a:r>
            <a:r>
              <a:rPr lang="zh-CN" altLang="en-US" sz="2400" b="1" dirty="0">
                <a:solidFill>
                  <a:schemeClr val="accent2"/>
                </a:solidFill>
              </a:rPr>
              <a:t>）通过一个用户定义的转换</a:t>
            </a:r>
            <a:r>
              <a:rPr lang="zh-CN" altLang="en-US" sz="2400" b="1" dirty="0"/>
              <a:t>（第</a:t>
            </a:r>
            <a:r>
              <a:rPr lang="en-US" altLang="zh-CN" sz="2400" b="1" dirty="0"/>
              <a:t>6</a:t>
            </a:r>
            <a:r>
              <a:rPr lang="zh-CN" altLang="en-US" sz="2400" b="1" dirty="0"/>
              <a:t>章介绍）</a:t>
            </a:r>
          </a:p>
          <a:p>
            <a:pPr lvl="1" eaLnBrk="1" hangingPunct="1">
              <a:buFontTx/>
              <a:buNone/>
            </a:pPr>
            <a:r>
              <a:rPr lang="zh-CN" altLang="en-US" sz="2400" b="1" dirty="0">
                <a:solidFill>
                  <a:srgbClr val="FF0000"/>
                </a:solidFill>
              </a:rPr>
              <a:t>（</a:t>
            </a:r>
            <a:r>
              <a:rPr lang="en-US" altLang="zh-CN" sz="2400" b="1" dirty="0">
                <a:solidFill>
                  <a:srgbClr val="FF0000"/>
                </a:solidFill>
              </a:rPr>
              <a:t>5</a:t>
            </a:r>
            <a:r>
              <a:rPr lang="zh-CN" altLang="en-US" sz="2400" b="1" dirty="0">
                <a:solidFill>
                  <a:srgbClr val="FF0000"/>
                </a:solidFill>
              </a:rPr>
              <a:t>）利用在函数声明中的省略号</a:t>
            </a:r>
            <a:r>
              <a:rPr lang="en-US" altLang="zh-CN" sz="2400" b="1" dirty="0">
                <a:solidFill>
                  <a:srgbClr val="FF0000"/>
                </a:solidFill>
                <a:latin typeface="Arial" panose="020B0604020202020204" pitchFamily="34" charset="0"/>
              </a:rPr>
              <a:t>…</a:t>
            </a:r>
            <a:endParaRPr lang="en-US" altLang="zh-CN" sz="2400" b="1" dirty="0">
              <a:solidFill>
                <a:srgbClr val="FF0000"/>
              </a:solidFill>
            </a:endParaRPr>
          </a:p>
        </p:txBody>
      </p:sp>
      <p:sp>
        <p:nvSpPr>
          <p:cNvPr id="5" name="标题 1"/>
          <p:cNvSpPr>
            <a:spLocks noGrp="1"/>
          </p:cNvSpPr>
          <p:nvPr>
            <p:ph type="title"/>
          </p:nvPr>
        </p:nvSpPr>
        <p:spPr/>
        <p:txBody>
          <a:bodyPr/>
          <a:lstStyle/>
          <a:p>
            <a:r>
              <a:rPr lang="en-US" altLang="zh-CN" b="1" dirty="0"/>
              <a:t>2.9.5</a:t>
            </a:r>
            <a:r>
              <a:rPr lang="zh-CN" altLang="en-US" b="1" dirty="0"/>
              <a:t>  </a:t>
            </a:r>
            <a:r>
              <a:rPr lang="zh-CN" altLang="en-US" b="1" dirty="0">
                <a:solidFill>
                  <a:srgbClr val="FF0000"/>
                </a:solidFill>
              </a:rPr>
              <a:t>函数重载</a:t>
            </a:r>
            <a:endParaRPr lang="zh-CN" altLang="en-US" dirty="0"/>
          </a:p>
        </p:txBody>
      </p:sp>
    </p:spTree>
    <p:extLst>
      <p:ext uri="{BB962C8B-B14F-4D97-AF65-F5344CB8AC3E}">
        <p14:creationId xmlns:p14="http://schemas.microsoft.com/office/powerpoint/2010/main" val="27689657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9810">
                                            <p:txEl>
                                              <p:pRg st="2" end="2"/>
                                            </p:txEl>
                                          </p:spTgt>
                                        </p:tgtEl>
                                        <p:attrNameLst>
                                          <p:attrName>style.visibility</p:attrName>
                                        </p:attrNameLst>
                                      </p:cBhvr>
                                      <p:to>
                                        <p:strVal val="visible"/>
                                      </p:to>
                                    </p:set>
                                    <p:anim calcmode="lin" valueType="num">
                                      <p:cBhvr additive="base">
                                        <p:cTn id="7" dur="500" fill="hold"/>
                                        <p:tgtEl>
                                          <p:spTgt spid="11981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9810">
                                            <p:txEl>
                                              <p:pRg st="3" end="3"/>
                                            </p:txEl>
                                          </p:spTgt>
                                        </p:tgtEl>
                                        <p:attrNameLst>
                                          <p:attrName>style.visibility</p:attrName>
                                        </p:attrNameLst>
                                      </p:cBhvr>
                                      <p:to>
                                        <p:strVal val="visible"/>
                                      </p:to>
                                    </p:set>
                                    <p:anim calcmode="lin" valueType="num">
                                      <p:cBhvr additive="base">
                                        <p:cTn id="13" dur="500" fill="hold"/>
                                        <p:tgtEl>
                                          <p:spTgt spid="11981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0">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9810">
                                            <p:txEl>
                                              <p:pRg st="4" end="4"/>
                                            </p:txEl>
                                          </p:spTgt>
                                        </p:tgtEl>
                                        <p:attrNameLst>
                                          <p:attrName>style.visibility</p:attrName>
                                        </p:attrNameLst>
                                      </p:cBhvr>
                                      <p:to>
                                        <p:strVal val="visible"/>
                                      </p:to>
                                    </p:set>
                                    <p:anim calcmode="lin" valueType="num">
                                      <p:cBhvr additive="base">
                                        <p:cTn id="17" dur="500" fill="hold"/>
                                        <p:tgtEl>
                                          <p:spTgt spid="119810">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98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19810">
                                            <p:txEl>
                                              <p:pRg st="5" end="5"/>
                                            </p:txEl>
                                          </p:spTgt>
                                        </p:tgtEl>
                                        <p:attrNameLst>
                                          <p:attrName>style.visibility</p:attrName>
                                        </p:attrNameLst>
                                      </p:cBhvr>
                                      <p:to>
                                        <p:strVal val="visible"/>
                                      </p:to>
                                    </p:set>
                                    <p:anim calcmode="lin" valueType="num">
                                      <p:cBhvr additive="base">
                                        <p:cTn id="23" dur="500" fill="hold"/>
                                        <p:tgtEl>
                                          <p:spTgt spid="11981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9810">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9810">
                                            <p:txEl>
                                              <p:pRg st="6" end="6"/>
                                            </p:txEl>
                                          </p:spTgt>
                                        </p:tgtEl>
                                        <p:attrNameLst>
                                          <p:attrName>style.visibility</p:attrName>
                                        </p:attrNameLst>
                                      </p:cBhvr>
                                      <p:to>
                                        <p:strVal val="visible"/>
                                      </p:to>
                                    </p:set>
                                    <p:anim calcmode="lin" valueType="num">
                                      <p:cBhvr additive="base">
                                        <p:cTn id="27" dur="500" fill="hold"/>
                                        <p:tgtEl>
                                          <p:spTgt spid="11981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981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9810">
                                            <p:txEl>
                                              <p:pRg st="7" end="7"/>
                                            </p:txEl>
                                          </p:spTgt>
                                        </p:tgtEl>
                                        <p:attrNameLst>
                                          <p:attrName>style.visibility</p:attrName>
                                        </p:attrNameLst>
                                      </p:cBhvr>
                                      <p:to>
                                        <p:strVal val="visible"/>
                                      </p:to>
                                    </p:set>
                                    <p:anim calcmode="lin" valueType="num">
                                      <p:cBhvr additive="base">
                                        <p:cTn id="31" dur="500" fill="hold"/>
                                        <p:tgtEl>
                                          <p:spTgt spid="11981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98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9810">
                                            <p:txEl>
                                              <p:pRg st="8" end="8"/>
                                            </p:txEl>
                                          </p:spTgt>
                                        </p:tgtEl>
                                        <p:attrNameLst>
                                          <p:attrName>style.visibility</p:attrName>
                                        </p:attrNameLst>
                                      </p:cBhvr>
                                      <p:to>
                                        <p:strVal val="visible"/>
                                      </p:to>
                                    </p:set>
                                    <p:anim calcmode="lin" valueType="num">
                                      <p:cBhvr additive="base">
                                        <p:cTn id="37" dur="500" fill="hold"/>
                                        <p:tgtEl>
                                          <p:spTgt spid="119810">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98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19810">
                                            <p:txEl>
                                              <p:pRg st="9" end="9"/>
                                            </p:txEl>
                                          </p:spTgt>
                                        </p:tgtEl>
                                        <p:attrNameLst>
                                          <p:attrName>style.visibility</p:attrName>
                                        </p:attrNameLst>
                                      </p:cBhvr>
                                      <p:to>
                                        <p:strVal val="visible"/>
                                      </p:to>
                                    </p:set>
                                    <p:anim calcmode="lin" valueType="num">
                                      <p:cBhvr additive="base">
                                        <p:cTn id="43" dur="500" fill="hold"/>
                                        <p:tgtEl>
                                          <p:spTgt spid="119810">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981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827584" y="188640"/>
            <a:ext cx="7772400"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zh-CN" altLang="zh-CN" b="1" dirty="0">
                <a:solidFill>
                  <a:srgbClr val="FF0000"/>
                </a:solidFill>
              </a:rPr>
              <a:t>【例</a:t>
            </a:r>
            <a:r>
              <a:rPr lang="en-US" altLang="zh-CN" b="1" dirty="0">
                <a:solidFill>
                  <a:srgbClr val="FF0000"/>
                </a:solidFill>
              </a:rPr>
              <a:t>2-23</a:t>
            </a:r>
            <a:r>
              <a:rPr lang="zh-CN" altLang="zh-CN" b="1" dirty="0">
                <a:solidFill>
                  <a:srgbClr val="FF0000"/>
                </a:solidFill>
              </a:rPr>
              <a:t>】 函数重载解析的例子</a:t>
            </a:r>
            <a:r>
              <a:rPr lang="zh-CN" altLang="zh-CN" dirty="0"/>
              <a:t>。</a:t>
            </a:r>
          </a:p>
          <a:p>
            <a:pPr eaLnBrk="1" hangingPunct="1">
              <a:spcBef>
                <a:spcPct val="0"/>
              </a:spcBef>
              <a:buFontTx/>
              <a:buNone/>
            </a:pPr>
            <a:r>
              <a:rPr kumimoji="1" lang="en-US" altLang="zh-CN" sz="2400" b="1" dirty="0">
                <a:latin typeface="Times New Roman" panose="02020603050405020304" pitchFamily="18" charset="0"/>
              </a:rPr>
              <a:t>#include &lt;</a:t>
            </a:r>
            <a:r>
              <a:rPr kumimoji="1" lang="en-US" altLang="zh-CN" sz="2400" b="1" dirty="0" err="1">
                <a:latin typeface="Times New Roman" panose="02020603050405020304" pitchFamily="18" charset="0"/>
              </a:rPr>
              <a:t>iostream</a:t>
            </a:r>
            <a:r>
              <a:rPr kumimoji="1" lang="en-US" altLang="zh-CN" sz="2400" b="1" dirty="0">
                <a:latin typeface="Times New Roman" panose="02020603050405020304" pitchFamily="18" charset="0"/>
              </a:rPr>
              <a:t>&gt;</a:t>
            </a:r>
          </a:p>
          <a:p>
            <a:pPr eaLnBrk="1" hangingPunct="1">
              <a:spcBef>
                <a:spcPct val="0"/>
              </a:spcBef>
              <a:buFontTx/>
              <a:buNone/>
            </a:pPr>
            <a:r>
              <a:rPr kumimoji="1" lang="en-US" altLang="zh-CN" sz="2400" b="1" dirty="0">
                <a:latin typeface="Times New Roman" panose="02020603050405020304" pitchFamily="18" charset="0"/>
              </a:rPr>
              <a:t>using namespace </a:t>
            </a:r>
            <a:r>
              <a:rPr kumimoji="1" lang="en-US" altLang="zh-CN" sz="2400" b="1" dirty="0" err="1">
                <a:latin typeface="Times New Roman" panose="02020603050405020304" pitchFamily="18" charset="0"/>
              </a:rPr>
              <a:t>std</a:t>
            </a:r>
            <a:r>
              <a:rPr kumimoji="1" lang="en-US" altLang="zh-CN" sz="2400" b="1" dirty="0">
                <a:latin typeface="Times New Roman" panose="02020603050405020304" pitchFamily="18" charset="0"/>
              </a:rPr>
              <a:t>;</a:t>
            </a:r>
          </a:p>
          <a:p>
            <a:pPr eaLnBrk="1" hangingPunct="1">
              <a:spcBef>
                <a:spcPct val="0"/>
              </a:spcBef>
              <a:buFontTx/>
              <a:buNone/>
            </a:pPr>
            <a:r>
              <a:rPr kumimoji="1" lang="en-US" altLang="zh-CN" sz="2400" b="1" dirty="0">
                <a:latin typeface="Times New Roman" panose="02020603050405020304" pitchFamily="18" charset="0"/>
              </a:rPr>
              <a:t>void f(</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a:t>
            </a:r>
            <a:r>
              <a:rPr kumimoji="1" lang="en-US" altLang="zh-CN" sz="2400" b="1" dirty="0" err="1">
                <a:latin typeface="Times New Roman" panose="02020603050405020304" pitchFamily="18" charset="0"/>
              </a:rPr>
              <a:t>cout</a:t>
            </a:r>
            <a:r>
              <a:rPr kumimoji="1" lang="en-US" altLang="zh-CN" sz="2400" b="1" dirty="0">
                <a:latin typeface="Times New Roman" panose="02020603050405020304" pitchFamily="18" charset="0"/>
              </a:rPr>
              <a:t>&lt;&lt;</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&lt;&lt;</a:t>
            </a:r>
            <a:r>
              <a:rPr kumimoji="1" lang="en-US" altLang="zh-CN" sz="2400" b="1" dirty="0" err="1">
                <a:latin typeface="Times New Roman" panose="02020603050405020304" pitchFamily="18" charset="0"/>
              </a:rPr>
              <a:t>endl</a:t>
            </a:r>
            <a:r>
              <a:rPr kumimoji="1" lang="en-US" altLang="zh-CN" sz="2400" b="1" dirty="0">
                <a:latin typeface="Times New Roman" panose="02020603050405020304" pitchFamily="18" charset="0"/>
              </a:rPr>
              <a:t>;}</a:t>
            </a:r>
          </a:p>
          <a:p>
            <a:pPr eaLnBrk="1" hangingPunct="1">
              <a:spcBef>
                <a:spcPct val="0"/>
              </a:spcBef>
              <a:buFontTx/>
              <a:buNone/>
            </a:pPr>
            <a:r>
              <a:rPr kumimoji="1" lang="en-US" altLang="zh-CN" sz="2400" b="1" dirty="0">
                <a:latin typeface="Times New Roman" panose="02020603050405020304" pitchFamily="18" charset="0"/>
              </a:rPr>
              <a:t>void f(</a:t>
            </a:r>
            <a:r>
              <a:rPr kumimoji="1" lang="en-US" altLang="zh-CN" sz="2400" b="1" dirty="0" err="1">
                <a:latin typeface="Times New Roman" panose="02020603050405020304" pitchFamily="18" charset="0"/>
              </a:rPr>
              <a:t>const</a:t>
            </a:r>
            <a:r>
              <a:rPr kumimoji="1" lang="en-US" altLang="zh-CN" sz="2400" b="1" dirty="0">
                <a:latin typeface="Times New Roman" panose="02020603050405020304" pitchFamily="18" charset="0"/>
              </a:rPr>
              <a:t> char*s){</a:t>
            </a:r>
            <a:r>
              <a:rPr kumimoji="1" lang="en-US" altLang="zh-CN" sz="2400" b="1" dirty="0" err="1">
                <a:latin typeface="Times New Roman" panose="02020603050405020304" pitchFamily="18" charset="0"/>
              </a:rPr>
              <a:t>cout</a:t>
            </a:r>
            <a:r>
              <a:rPr kumimoji="1" lang="en-US" altLang="zh-CN" sz="2400" b="1" dirty="0">
                <a:latin typeface="Times New Roman" panose="02020603050405020304" pitchFamily="18" charset="0"/>
              </a:rPr>
              <a:t>&lt;&lt;s&lt;&lt;</a:t>
            </a:r>
            <a:r>
              <a:rPr kumimoji="1" lang="en-US" altLang="zh-CN" sz="2400" b="1" dirty="0" err="1">
                <a:latin typeface="Times New Roman" panose="02020603050405020304" pitchFamily="18" charset="0"/>
              </a:rPr>
              <a:t>endl</a:t>
            </a:r>
            <a:r>
              <a:rPr kumimoji="1" lang="en-US" altLang="zh-CN" sz="2400" b="1" dirty="0">
                <a:latin typeface="Times New Roman" panose="02020603050405020304" pitchFamily="18" charset="0"/>
              </a:rPr>
              <a:t>;}</a:t>
            </a:r>
          </a:p>
          <a:p>
            <a:pPr eaLnBrk="1" hangingPunct="1">
              <a:spcBef>
                <a:spcPct val="0"/>
              </a:spcBef>
              <a:buFontTx/>
              <a:buNone/>
            </a:pPr>
            <a:r>
              <a:rPr kumimoji="1" lang="en-US" altLang="zh-CN" sz="2400" b="1" dirty="0">
                <a:latin typeface="Times New Roman" panose="02020603050405020304" pitchFamily="18" charset="0"/>
              </a:rPr>
              <a:t>void main(){</a:t>
            </a:r>
          </a:p>
          <a:p>
            <a:pPr eaLnBrk="1" hangingPunct="1">
              <a:spcBef>
                <a:spcPct val="0"/>
              </a:spcBef>
              <a:buFontTx/>
              <a:buNone/>
            </a:pPr>
            <a:r>
              <a:rPr kumimoji="1" lang="en-US" altLang="zh-CN" sz="2400" b="1" dirty="0">
                <a:latin typeface="Times New Roman" panose="02020603050405020304" pitchFamily="18" charset="0"/>
              </a:rPr>
              <a:t>	char c='A';	</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=1;	short s=2;</a:t>
            </a:r>
          </a:p>
          <a:p>
            <a:pPr eaLnBrk="1" hangingPunct="1">
              <a:spcBef>
                <a:spcPct val="0"/>
              </a:spcBef>
              <a:buFontTx/>
              <a:buNone/>
            </a:pPr>
            <a:r>
              <a:rPr kumimoji="1" lang="en-US" altLang="zh-CN" sz="2400" b="1" dirty="0">
                <a:latin typeface="Times New Roman" panose="02020603050405020304" pitchFamily="18" charset="0"/>
              </a:rPr>
              <a:t>	double </a:t>
            </a:r>
            <a:r>
              <a:rPr kumimoji="1" lang="en-US" altLang="zh-CN" sz="2400" b="1" dirty="0" err="1">
                <a:latin typeface="Times New Roman" panose="02020603050405020304" pitchFamily="18" charset="0"/>
              </a:rPr>
              <a:t>ff</a:t>
            </a:r>
            <a:r>
              <a:rPr kumimoji="1" lang="en-US" altLang="zh-CN" sz="2400" b="1" dirty="0">
                <a:latin typeface="Times New Roman" panose="02020603050405020304" pitchFamily="18" charset="0"/>
              </a:rPr>
              <a:t>=3.4;</a:t>
            </a:r>
          </a:p>
          <a:p>
            <a:pPr eaLnBrk="1" hangingPunct="1">
              <a:spcBef>
                <a:spcPct val="0"/>
              </a:spcBef>
              <a:buFontTx/>
              <a:buNone/>
            </a:pPr>
            <a:r>
              <a:rPr kumimoji="1" lang="en-US" altLang="zh-CN" sz="2400" b="1" dirty="0">
                <a:latin typeface="Times New Roman" panose="02020603050405020304" pitchFamily="18" charset="0"/>
              </a:rPr>
              <a:t>	char a[10]="123456789";</a:t>
            </a:r>
          </a:p>
          <a:p>
            <a:pPr eaLnBrk="1" hangingPunct="1">
              <a:spcBef>
                <a:spcPct val="0"/>
              </a:spcBef>
              <a:buFontTx/>
              <a:buNone/>
            </a:pPr>
            <a:r>
              <a:rPr kumimoji="1" lang="en-US" altLang="zh-CN" sz="2400" b="1" dirty="0">
                <a:latin typeface="Times New Roman" panose="02020603050405020304" pitchFamily="18" charset="0"/>
              </a:rPr>
              <a:t>	f(c);             		//f(</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提升 </a:t>
            </a:r>
          </a:p>
          <a:p>
            <a:pPr eaLnBrk="1" hangingPunct="1">
              <a:spcBef>
                <a:spcPct val="0"/>
              </a:spcBef>
              <a:buFontTx/>
              <a:buNone/>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f(</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             		//f(</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精确匹配</a:t>
            </a:r>
          </a:p>
          <a:p>
            <a:pPr eaLnBrk="1" hangingPunct="1">
              <a:spcBef>
                <a:spcPct val="0"/>
              </a:spcBef>
              <a:buFontTx/>
              <a:buNone/>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f(s);             		//f(</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提升</a:t>
            </a:r>
          </a:p>
          <a:p>
            <a:pPr eaLnBrk="1" hangingPunct="1">
              <a:spcBef>
                <a:spcPct val="0"/>
              </a:spcBef>
              <a:buFontTx/>
              <a:buNone/>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f(</a:t>
            </a:r>
            <a:r>
              <a:rPr kumimoji="1" lang="en-US" altLang="zh-CN" sz="2400" b="1" dirty="0" err="1">
                <a:latin typeface="Times New Roman" panose="02020603050405020304" pitchFamily="18" charset="0"/>
              </a:rPr>
              <a:t>ff</a:t>
            </a:r>
            <a:r>
              <a:rPr kumimoji="1" lang="en-US" altLang="zh-CN" sz="2400" b="1" dirty="0">
                <a:latin typeface="Times New Roman" panose="02020603050405020304" pitchFamily="18" charset="0"/>
              </a:rPr>
              <a:t>);             		//f(</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转换</a:t>
            </a:r>
          </a:p>
          <a:p>
            <a:pPr eaLnBrk="1" hangingPunct="1">
              <a:spcBef>
                <a:spcPct val="0"/>
              </a:spcBef>
              <a:buFontTx/>
              <a:buNone/>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f('a');            		//f(</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提升 </a:t>
            </a:r>
          </a:p>
          <a:p>
            <a:pPr eaLnBrk="1" hangingPunct="1">
              <a:spcBef>
                <a:spcPct val="0"/>
              </a:spcBef>
              <a:buFontTx/>
              <a:buNone/>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f(3);             		//f(</a:t>
            </a:r>
            <a:r>
              <a:rPr kumimoji="1" lang="en-US" altLang="zh-CN" sz="2400" b="1" dirty="0" err="1">
                <a:latin typeface="Times New Roman" panose="02020603050405020304" pitchFamily="18" charset="0"/>
              </a:rPr>
              <a:t>int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i</a:t>
            </a: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精确匹配</a:t>
            </a:r>
          </a:p>
          <a:p>
            <a:pPr eaLnBrk="1" hangingPunct="1">
              <a:spcBef>
                <a:spcPct val="0"/>
              </a:spcBef>
              <a:buFontTx/>
              <a:buNone/>
            </a:pPr>
            <a:r>
              <a:rPr kumimoji="1" lang="zh-CN" altLang="en-US" sz="2400" b="1" dirty="0">
                <a:solidFill>
                  <a:srgbClr val="FFFF66"/>
                </a:solidFill>
                <a:latin typeface="Times New Roman" panose="02020603050405020304" pitchFamily="18" charset="0"/>
              </a:rPr>
              <a:t>	</a:t>
            </a:r>
            <a:r>
              <a:rPr kumimoji="1" lang="en-US" altLang="zh-CN" sz="2400" b="1" dirty="0">
                <a:latin typeface="Times New Roman" panose="02020603050405020304" pitchFamily="18" charset="0"/>
              </a:rPr>
              <a:t>f("string");</a:t>
            </a:r>
            <a:r>
              <a:rPr kumimoji="1" lang="en-US" altLang="zh-CN" sz="2400" b="1" dirty="0">
                <a:solidFill>
                  <a:srgbClr val="FFFF66"/>
                </a:solidFill>
                <a:latin typeface="Times New Roman" panose="02020603050405020304" pitchFamily="18" charset="0"/>
              </a:rPr>
              <a:t>       	//</a:t>
            </a:r>
            <a:r>
              <a:rPr kumimoji="1" lang="en-US" altLang="zh-CN" sz="2400" b="1" dirty="0">
                <a:latin typeface="Times New Roman" panose="02020603050405020304" pitchFamily="18" charset="0"/>
              </a:rPr>
              <a:t>f(</a:t>
            </a:r>
            <a:r>
              <a:rPr kumimoji="1" lang="en-US" altLang="zh-CN" sz="2400" b="1" dirty="0" err="1">
                <a:latin typeface="Times New Roman" panose="02020603050405020304" pitchFamily="18" charset="0"/>
              </a:rPr>
              <a:t>const</a:t>
            </a:r>
            <a:r>
              <a:rPr kumimoji="1" lang="en-US" altLang="zh-CN" sz="2400" b="1" dirty="0">
                <a:latin typeface="Times New Roman" panose="02020603050405020304" pitchFamily="18" charset="0"/>
              </a:rPr>
              <a:t> char*s) </a:t>
            </a:r>
            <a:r>
              <a:rPr kumimoji="1" lang="zh-CN" altLang="en-US" sz="2400" b="1" dirty="0">
                <a:latin typeface="Times New Roman" panose="02020603050405020304" pitchFamily="18" charset="0"/>
              </a:rPr>
              <a:t>精确匹配</a:t>
            </a:r>
          </a:p>
          <a:p>
            <a:pPr eaLnBrk="1" hangingPunct="1">
              <a:spcBef>
                <a:spcPct val="0"/>
              </a:spcBef>
              <a:buFontTx/>
              <a:buNone/>
            </a:pPr>
            <a:r>
              <a:rPr kumimoji="1" lang="zh-CN" altLang="en-US" sz="2400" b="1" dirty="0">
                <a:latin typeface="Times New Roman" panose="02020603050405020304" pitchFamily="18" charset="0"/>
              </a:rPr>
              <a:t>	</a:t>
            </a:r>
            <a:r>
              <a:rPr kumimoji="1" lang="en-US" altLang="zh-CN" sz="2400" b="1" dirty="0">
                <a:latin typeface="Times New Roman" panose="02020603050405020304" pitchFamily="18" charset="0"/>
              </a:rPr>
              <a:t>f(a);            		//f(</a:t>
            </a:r>
            <a:r>
              <a:rPr kumimoji="1" lang="en-US" altLang="zh-CN" sz="2400" b="1" dirty="0" err="1">
                <a:latin typeface="Times New Roman" panose="02020603050405020304" pitchFamily="18" charset="0"/>
              </a:rPr>
              <a:t>const</a:t>
            </a:r>
            <a:r>
              <a:rPr kumimoji="1" lang="en-US" altLang="zh-CN" sz="2400" b="1" dirty="0">
                <a:latin typeface="Times New Roman" panose="02020603050405020304" pitchFamily="18" charset="0"/>
              </a:rPr>
              <a:t> char*s) </a:t>
            </a:r>
            <a:r>
              <a:rPr kumimoji="1" lang="zh-CN" altLang="en-US" sz="2400" b="1" dirty="0">
                <a:latin typeface="Times New Roman" panose="02020603050405020304" pitchFamily="18" charset="0"/>
              </a:rPr>
              <a:t>精确匹配</a:t>
            </a:r>
          </a:p>
          <a:p>
            <a:pPr eaLnBrk="1" hangingPunct="1">
              <a:spcBef>
                <a:spcPct val="0"/>
              </a:spcBef>
              <a:buFontTx/>
              <a:buNone/>
            </a:pPr>
            <a:r>
              <a:rPr kumimoji="1" lang="en-US" altLang="zh-CN" sz="2400" b="1" dirty="0">
                <a:latin typeface="Times New Roman" panose="02020603050405020304" pitchFamily="18" charset="0"/>
              </a:rPr>
              <a:t>}</a:t>
            </a:r>
            <a:r>
              <a:rPr kumimoji="1" lang="en-US" altLang="zh-CN" sz="2400" dirty="0">
                <a:latin typeface="Times New Roman" panose="02020603050405020304" pitchFamily="18" charset="0"/>
              </a:rPr>
              <a:t> </a:t>
            </a:r>
          </a:p>
        </p:txBody>
      </p:sp>
    </p:spTree>
    <p:extLst>
      <p:ext uri="{BB962C8B-B14F-4D97-AF65-F5344CB8AC3E}">
        <p14:creationId xmlns:p14="http://schemas.microsoft.com/office/powerpoint/2010/main" val="40352067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052736"/>
            <a:ext cx="8496944" cy="5472267"/>
          </a:xfrm>
          <a:prstGeom prst="rect">
            <a:avLst/>
          </a:prstGeom>
        </p:spPr>
        <p:txBody>
          <a:bodyPr wrap="square">
            <a:spAutoFit/>
          </a:bodyPr>
          <a:lstStyle/>
          <a:p>
            <a:pPr eaLnBrk="1" hangingPunct="1">
              <a:lnSpc>
                <a:spcPct val="80000"/>
              </a:lnSpc>
              <a:buFontTx/>
              <a:buNone/>
            </a:pPr>
            <a:r>
              <a:rPr lang="en-US" altLang="zh-CN" sz="3200" b="1" dirty="0">
                <a:solidFill>
                  <a:srgbClr val="0000CC"/>
                </a:solidFill>
              </a:rPr>
              <a:t>4</a:t>
            </a:r>
            <a:r>
              <a:rPr lang="zh-CN" altLang="en-US" sz="3200" b="1" dirty="0">
                <a:solidFill>
                  <a:srgbClr val="0000CC"/>
                </a:solidFill>
              </a:rPr>
              <a:t>、函数重载的注意事项</a:t>
            </a:r>
          </a:p>
          <a:p>
            <a:pPr lvl="1" eaLnBrk="1" hangingPunct="1">
              <a:lnSpc>
                <a:spcPct val="150000"/>
              </a:lnSpc>
            </a:pPr>
            <a:r>
              <a:rPr lang="zh-CN" altLang="en-US" sz="2400" b="1" dirty="0"/>
              <a:t>（</a:t>
            </a:r>
            <a:r>
              <a:rPr lang="en-US" altLang="zh-CN" sz="2400" b="1" dirty="0"/>
              <a:t>1）</a:t>
            </a:r>
            <a:r>
              <a:rPr lang="zh-CN" altLang="en-US" sz="2400" b="1" dirty="0"/>
              <a:t>重载函数原形的要求</a:t>
            </a:r>
            <a:endParaRPr lang="en-US" altLang="zh-CN" sz="2400" b="1" dirty="0"/>
          </a:p>
          <a:p>
            <a:pPr lvl="1" eaLnBrk="1" hangingPunct="1">
              <a:lnSpc>
                <a:spcPct val="150000"/>
              </a:lnSpc>
            </a:pPr>
            <a:r>
              <a:rPr lang="zh-CN" altLang="en-US" sz="2400" b="1" dirty="0"/>
              <a:t>每个函数的</a:t>
            </a:r>
            <a:r>
              <a:rPr lang="zh-CN" altLang="en-US" sz="2400" b="1" dirty="0">
                <a:solidFill>
                  <a:schemeClr val="hlink"/>
                </a:solidFill>
              </a:rPr>
              <a:t>参数表唯一</a:t>
            </a:r>
            <a:r>
              <a:rPr lang="zh-CN" altLang="en-US" sz="2400" b="1" dirty="0"/>
              <a:t>就行（</a:t>
            </a:r>
            <a:r>
              <a:rPr lang="zh-CN" altLang="en-US" sz="2400" b="1" dirty="0">
                <a:solidFill>
                  <a:srgbClr val="0000CC"/>
                </a:solidFill>
              </a:rPr>
              <a:t>参数个数、参数类型、或参数顺序上有所不同</a:t>
            </a:r>
            <a:r>
              <a:rPr lang="zh-CN" altLang="en-US" sz="2400" b="1" dirty="0">
                <a:solidFill>
                  <a:srgbClr val="FF0000"/>
                </a:solidFill>
              </a:rPr>
              <a:t>，不包括函数返回类型</a:t>
            </a:r>
            <a:r>
              <a:rPr lang="zh-CN" altLang="en-US" sz="2400" b="1" dirty="0"/>
              <a:t>）</a:t>
            </a:r>
          </a:p>
          <a:p>
            <a:pPr lvl="1">
              <a:lnSpc>
                <a:spcPct val="150000"/>
              </a:lnSpc>
            </a:pPr>
            <a:r>
              <a:rPr lang="en-US" altLang="zh-CN" sz="2400" dirty="0" err="1"/>
              <a:t>int</a:t>
            </a:r>
            <a:r>
              <a:rPr lang="en-US" altLang="zh-CN" sz="2400" dirty="0"/>
              <a:t>  f(</a:t>
            </a:r>
            <a:r>
              <a:rPr lang="en-US" altLang="zh-CN" sz="2400" dirty="0" err="1"/>
              <a:t>int,int</a:t>
            </a:r>
            <a:r>
              <a:rPr lang="en-US" altLang="zh-CN" sz="2400" dirty="0"/>
              <a:t>);</a:t>
            </a:r>
            <a:endParaRPr lang="zh-CN" altLang="zh-CN" sz="2400" dirty="0"/>
          </a:p>
          <a:p>
            <a:pPr lvl="1">
              <a:lnSpc>
                <a:spcPct val="150000"/>
              </a:lnSpc>
            </a:pPr>
            <a:r>
              <a:rPr lang="en-US" altLang="zh-CN" sz="2400" dirty="0"/>
              <a:t>double f(</a:t>
            </a:r>
            <a:r>
              <a:rPr lang="en-US" altLang="zh-CN" sz="2400" dirty="0" err="1"/>
              <a:t>int</a:t>
            </a:r>
            <a:r>
              <a:rPr lang="en-US" altLang="zh-CN" sz="2400" dirty="0"/>
              <a:t>);</a:t>
            </a:r>
            <a:endParaRPr lang="zh-CN" altLang="zh-CN" sz="2400" dirty="0"/>
          </a:p>
          <a:p>
            <a:pPr lvl="1">
              <a:lnSpc>
                <a:spcPct val="150000"/>
              </a:lnSpc>
            </a:pPr>
            <a:r>
              <a:rPr lang="en-US" altLang="zh-CN" sz="2400" dirty="0" err="1"/>
              <a:t>int</a:t>
            </a:r>
            <a:r>
              <a:rPr lang="en-US" altLang="zh-CN" sz="2400" dirty="0"/>
              <a:t>  f(char);</a:t>
            </a:r>
            <a:endParaRPr lang="zh-CN" altLang="zh-CN" sz="2400" dirty="0"/>
          </a:p>
          <a:p>
            <a:pPr>
              <a:lnSpc>
                <a:spcPct val="150000"/>
              </a:lnSpc>
            </a:pPr>
            <a:r>
              <a:rPr lang="zh-CN" altLang="zh-CN" sz="2400" dirty="0">
                <a:solidFill>
                  <a:srgbClr val="FF0000"/>
                </a:solidFill>
              </a:rPr>
              <a:t>下面两个</a:t>
            </a:r>
            <a:r>
              <a:rPr lang="en-US" altLang="zh-CN" sz="2400" dirty="0">
                <a:solidFill>
                  <a:srgbClr val="FF0000"/>
                </a:solidFill>
              </a:rPr>
              <a:t>f</a:t>
            </a:r>
            <a:r>
              <a:rPr lang="zh-CN" altLang="zh-CN" sz="2400" dirty="0">
                <a:solidFill>
                  <a:srgbClr val="FF0000"/>
                </a:solidFill>
              </a:rPr>
              <a:t>函数只有返回类型不同，是错误的</a:t>
            </a:r>
            <a:r>
              <a:rPr lang="zh-CN" altLang="zh-CN" sz="2400" dirty="0"/>
              <a:t>：</a:t>
            </a:r>
          </a:p>
          <a:p>
            <a:pPr lvl="1">
              <a:lnSpc>
                <a:spcPct val="150000"/>
              </a:lnSpc>
            </a:pPr>
            <a:r>
              <a:rPr lang="en-US" altLang="zh-CN" sz="2400" dirty="0" err="1"/>
              <a:t>int</a:t>
            </a:r>
            <a:r>
              <a:rPr lang="en-US" altLang="zh-CN" sz="2400" dirty="0"/>
              <a:t>  f(</a:t>
            </a:r>
            <a:r>
              <a:rPr lang="en-US" altLang="zh-CN" sz="2400" dirty="0" err="1"/>
              <a:t>int</a:t>
            </a:r>
            <a:r>
              <a:rPr lang="en-US" altLang="zh-CN" sz="2400" dirty="0"/>
              <a:t>);</a:t>
            </a:r>
            <a:endParaRPr lang="zh-CN" altLang="zh-CN" sz="2400" dirty="0"/>
          </a:p>
          <a:p>
            <a:pPr lvl="1">
              <a:lnSpc>
                <a:spcPct val="150000"/>
              </a:lnSpc>
            </a:pPr>
            <a:r>
              <a:rPr lang="en-US" altLang="zh-CN" sz="2400" dirty="0"/>
              <a:t>double f(</a:t>
            </a:r>
            <a:r>
              <a:rPr lang="en-US" altLang="zh-CN" sz="2400" dirty="0" err="1"/>
              <a:t>int</a:t>
            </a:r>
            <a:r>
              <a:rPr lang="en-US" altLang="zh-CN" sz="2400" dirty="0"/>
              <a:t>);</a:t>
            </a:r>
            <a:endParaRPr lang="zh-CN" altLang="zh-CN" sz="2400" dirty="0"/>
          </a:p>
        </p:txBody>
      </p:sp>
      <p:sp>
        <p:nvSpPr>
          <p:cNvPr id="3" name="标题 1"/>
          <p:cNvSpPr txBox="1">
            <a:spLocks/>
          </p:cNvSpPr>
          <p:nvPr/>
        </p:nvSpPr>
        <p:spPr>
          <a:xfrm>
            <a:off x="457200" y="73673"/>
            <a:ext cx="8229600" cy="691032"/>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b="1" kern="0"/>
              <a:t>2.9.5</a:t>
            </a:r>
            <a:r>
              <a:rPr lang="zh-CN" altLang="en-US" b="1" kern="0"/>
              <a:t>  </a:t>
            </a:r>
            <a:r>
              <a:rPr lang="zh-CN" altLang="en-US" b="1" kern="0">
                <a:solidFill>
                  <a:srgbClr val="FF0000"/>
                </a:solidFill>
              </a:rPr>
              <a:t>函数重载</a:t>
            </a:r>
            <a:endParaRPr lang="zh-CN" altLang="en-US" kern="0" dirty="0"/>
          </a:p>
        </p:txBody>
      </p:sp>
    </p:spTree>
    <p:extLst>
      <p:ext uri="{BB962C8B-B14F-4D97-AF65-F5344CB8AC3E}">
        <p14:creationId xmlns:p14="http://schemas.microsoft.com/office/powerpoint/2010/main" val="42091661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idx="1"/>
          </p:nvPr>
        </p:nvSpPr>
        <p:spPr>
          <a:xfrm>
            <a:off x="659160" y="1124744"/>
            <a:ext cx="8001000" cy="4611687"/>
          </a:xfrm>
        </p:spPr>
        <p:txBody>
          <a:bodyPr/>
          <a:lstStyle/>
          <a:p>
            <a:pPr marL="0" indent="0">
              <a:buNone/>
            </a:pPr>
            <a:r>
              <a:rPr lang="zh-CN" altLang="zh-CN" sz="2400" b="1" dirty="0">
                <a:solidFill>
                  <a:srgbClr val="FF0000"/>
                </a:solidFill>
              </a:rPr>
              <a:t>② 在定义和调用重载函数时，要注意它的二义性。</a:t>
            </a:r>
          </a:p>
          <a:p>
            <a:pPr marL="400050" lvl="1" indent="0">
              <a:buNone/>
            </a:pPr>
            <a:r>
              <a:rPr lang="en-US" altLang="zh-CN" sz="2400" dirty="0" err="1"/>
              <a:t>int</a:t>
            </a:r>
            <a:r>
              <a:rPr lang="en-US" altLang="zh-CN" sz="2400" dirty="0"/>
              <a:t> f(</a:t>
            </a:r>
            <a:r>
              <a:rPr lang="en-US" altLang="zh-CN" sz="2400" dirty="0" err="1"/>
              <a:t>int</a:t>
            </a:r>
            <a:r>
              <a:rPr lang="en-US" altLang="zh-CN" sz="2400" dirty="0"/>
              <a:t>&amp; x) {</a:t>
            </a:r>
            <a:r>
              <a:rPr lang="zh-CN" altLang="zh-CN" sz="2400" dirty="0"/>
              <a:t>……</a:t>
            </a:r>
            <a:r>
              <a:rPr lang="en-US" altLang="zh-CN" sz="2400" dirty="0"/>
              <a:t>}</a:t>
            </a:r>
            <a:endParaRPr lang="zh-CN" altLang="zh-CN" sz="2400" dirty="0"/>
          </a:p>
          <a:p>
            <a:pPr marL="400050" lvl="1" indent="0">
              <a:buNone/>
            </a:pPr>
            <a:r>
              <a:rPr lang="en-US" altLang="zh-CN" sz="2400" dirty="0"/>
              <a:t>double f(</a:t>
            </a:r>
            <a:r>
              <a:rPr lang="en-US" altLang="zh-CN" sz="2400" dirty="0" err="1"/>
              <a:t>int</a:t>
            </a:r>
            <a:r>
              <a:rPr lang="en-US" altLang="zh-CN" sz="2400" dirty="0"/>
              <a:t>  x) {</a:t>
            </a:r>
            <a:r>
              <a:rPr lang="zh-CN" altLang="zh-CN" sz="2400" dirty="0"/>
              <a:t>……</a:t>
            </a:r>
            <a:r>
              <a:rPr lang="en-US" altLang="zh-CN" sz="2400" dirty="0"/>
              <a:t>}</a:t>
            </a:r>
            <a:endParaRPr lang="zh-CN" altLang="zh-CN" sz="2400" dirty="0"/>
          </a:p>
          <a:p>
            <a:pPr marL="400050" lvl="1" indent="0">
              <a:buNone/>
            </a:pPr>
            <a:r>
              <a:rPr lang="en-US" altLang="zh-CN" sz="2400" dirty="0" err="1"/>
              <a:t>int</a:t>
            </a:r>
            <a:r>
              <a:rPr lang="en-US" altLang="zh-CN" sz="2400" dirty="0"/>
              <a:t> g(unsigned </a:t>
            </a:r>
            <a:r>
              <a:rPr lang="en-US" altLang="zh-CN" sz="2400" dirty="0" err="1"/>
              <a:t>int</a:t>
            </a:r>
            <a:r>
              <a:rPr lang="en-US" altLang="zh-CN" sz="2400" dirty="0"/>
              <a:t> x) {return x;}</a:t>
            </a:r>
            <a:endParaRPr lang="zh-CN" altLang="zh-CN" sz="2400" dirty="0"/>
          </a:p>
          <a:p>
            <a:pPr marL="400050" lvl="1" indent="0">
              <a:buNone/>
            </a:pPr>
            <a:r>
              <a:rPr lang="en-US" altLang="zh-CN" sz="2400" dirty="0"/>
              <a:t>double g(double  x) {return x;}</a:t>
            </a:r>
            <a:endParaRPr lang="zh-CN" altLang="zh-CN" sz="2400" dirty="0"/>
          </a:p>
          <a:p>
            <a:r>
              <a:rPr lang="en-US" altLang="zh-CN" sz="2400" dirty="0">
                <a:solidFill>
                  <a:srgbClr val="0000CC"/>
                </a:solidFill>
              </a:rPr>
              <a:t>f</a:t>
            </a:r>
            <a:r>
              <a:rPr lang="zh-CN" altLang="zh-CN" sz="2400" dirty="0">
                <a:solidFill>
                  <a:srgbClr val="0000CC"/>
                </a:solidFill>
              </a:rPr>
              <a:t>和</a:t>
            </a:r>
            <a:r>
              <a:rPr lang="en-US" altLang="zh-CN" sz="2400" dirty="0">
                <a:solidFill>
                  <a:srgbClr val="0000CC"/>
                </a:solidFill>
              </a:rPr>
              <a:t>g</a:t>
            </a:r>
            <a:r>
              <a:rPr lang="zh-CN" altLang="zh-CN" sz="2400" dirty="0">
                <a:solidFill>
                  <a:srgbClr val="0000CC"/>
                </a:solidFill>
              </a:rPr>
              <a:t>是正确的重载函数，</a:t>
            </a:r>
            <a:r>
              <a:rPr lang="zh-CN" altLang="en-US" sz="2400" dirty="0">
                <a:solidFill>
                  <a:srgbClr val="0000CC"/>
                </a:solidFill>
              </a:rPr>
              <a:t>调用不当会有二义性，</a:t>
            </a:r>
            <a:r>
              <a:rPr lang="zh-CN" altLang="zh-CN" sz="2400" dirty="0">
                <a:solidFill>
                  <a:srgbClr val="0000CC"/>
                </a:solidFill>
              </a:rPr>
              <a:t>例如：</a:t>
            </a:r>
          </a:p>
          <a:p>
            <a:pPr marL="400050" lvl="1" indent="0">
              <a:buNone/>
            </a:pPr>
            <a:r>
              <a:rPr lang="en-US" altLang="zh-CN" sz="2400" dirty="0" err="1"/>
              <a:t>int</a:t>
            </a:r>
            <a:r>
              <a:rPr lang="en-US" altLang="zh-CN" sz="2400" dirty="0"/>
              <a:t> a=1;</a:t>
            </a:r>
            <a:endParaRPr lang="zh-CN" altLang="zh-CN" sz="2400" dirty="0"/>
          </a:p>
          <a:p>
            <a:pPr marL="400050" lvl="1" indent="0">
              <a:buNone/>
            </a:pPr>
            <a:r>
              <a:rPr lang="en-US" altLang="zh-CN" sz="2400" dirty="0"/>
              <a:t>f(a);     			//</a:t>
            </a:r>
            <a:r>
              <a:rPr lang="zh-CN" altLang="zh-CN" sz="2400" dirty="0"/>
              <a:t>错误，产生二义性</a:t>
            </a:r>
          </a:p>
          <a:p>
            <a:pPr marL="400050" lvl="1" indent="0">
              <a:buNone/>
            </a:pPr>
            <a:r>
              <a:rPr lang="en-US" altLang="zh-CN" sz="2400" dirty="0"/>
              <a:t>g(a);			//</a:t>
            </a:r>
            <a:r>
              <a:rPr lang="zh-CN" altLang="zh-CN" sz="2400" dirty="0"/>
              <a:t>错误，产生二义性</a:t>
            </a:r>
          </a:p>
        </p:txBody>
      </p:sp>
      <p:sp>
        <p:nvSpPr>
          <p:cNvPr id="5" name="标题 1"/>
          <p:cNvSpPr>
            <a:spLocks noGrp="1"/>
          </p:cNvSpPr>
          <p:nvPr>
            <p:ph type="title"/>
          </p:nvPr>
        </p:nvSpPr>
        <p:spPr/>
        <p:txBody>
          <a:bodyPr/>
          <a:lstStyle/>
          <a:p>
            <a:r>
              <a:rPr lang="en-US" altLang="zh-CN" b="1" dirty="0"/>
              <a:t>2.9.5</a:t>
            </a:r>
            <a:r>
              <a:rPr lang="zh-CN" altLang="en-US" b="1" dirty="0"/>
              <a:t>  </a:t>
            </a:r>
            <a:r>
              <a:rPr lang="zh-CN" altLang="en-US" b="1" dirty="0">
                <a:solidFill>
                  <a:srgbClr val="FF0000"/>
                </a:solidFill>
              </a:rPr>
              <a:t>函数重载</a:t>
            </a:r>
            <a:endParaRPr lang="zh-CN" altLang="en-US" dirty="0"/>
          </a:p>
        </p:txBody>
      </p:sp>
      <p:sp>
        <p:nvSpPr>
          <p:cNvPr id="3" name="对话气泡: 矩形 2"/>
          <p:cNvSpPr/>
          <p:nvPr/>
        </p:nvSpPr>
        <p:spPr>
          <a:xfrm>
            <a:off x="659160" y="5301208"/>
            <a:ext cx="8027640" cy="1188712"/>
          </a:xfrm>
          <a:prstGeom prst="wedgeRectCallout">
            <a:avLst>
              <a:gd name="adj1" fmla="val -37060"/>
              <a:gd name="adj2" fmla="val -70165"/>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chemeClr val="tx1"/>
                </a:solidFill>
              </a:rPr>
              <a:t>于精确匹配和提升对于</a:t>
            </a:r>
            <a:r>
              <a:rPr lang="en-US" altLang="zh-CN" b="1" dirty="0">
                <a:solidFill>
                  <a:schemeClr val="tx1"/>
                </a:solidFill>
              </a:rPr>
              <a:t>g(a)</a:t>
            </a:r>
            <a:r>
              <a:rPr lang="zh-CN" altLang="zh-CN" b="1" dirty="0">
                <a:solidFill>
                  <a:schemeClr val="tx1"/>
                </a:solidFill>
              </a:rPr>
              <a:t>的调用都会失败，因此就会使用转换的原则调用</a:t>
            </a:r>
            <a:r>
              <a:rPr lang="en-US" altLang="zh-CN" b="1" dirty="0">
                <a:solidFill>
                  <a:schemeClr val="tx1"/>
                </a:solidFill>
              </a:rPr>
              <a:t>g(a)</a:t>
            </a:r>
            <a:r>
              <a:rPr lang="zh-CN" altLang="zh-CN" b="1" dirty="0">
                <a:solidFill>
                  <a:schemeClr val="tx1"/>
                </a:solidFill>
              </a:rPr>
              <a:t>，但</a:t>
            </a:r>
            <a:r>
              <a:rPr lang="en-US" altLang="zh-CN" b="1" dirty="0" err="1">
                <a:solidFill>
                  <a:schemeClr val="tx1"/>
                </a:solidFill>
              </a:rPr>
              <a:t>int</a:t>
            </a:r>
            <a:r>
              <a:rPr lang="zh-CN" altLang="zh-CN" b="1" dirty="0">
                <a:solidFill>
                  <a:schemeClr val="tx1"/>
                </a:solidFill>
              </a:rPr>
              <a:t>既可以转换成</a:t>
            </a:r>
            <a:r>
              <a:rPr lang="en-US" altLang="zh-CN" b="1" dirty="0">
                <a:solidFill>
                  <a:schemeClr val="tx1"/>
                </a:solidFill>
              </a:rPr>
              <a:t>unsigned </a:t>
            </a:r>
            <a:r>
              <a:rPr lang="en-US" altLang="zh-CN" b="1" dirty="0" err="1">
                <a:solidFill>
                  <a:schemeClr val="tx1"/>
                </a:solidFill>
              </a:rPr>
              <a:t>int</a:t>
            </a:r>
            <a:r>
              <a:rPr lang="zh-CN" altLang="zh-CN" b="1" dirty="0">
                <a:solidFill>
                  <a:schemeClr val="tx1"/>
                </a:solidFill>
              </a:rPr>
              <a:t>，也可以转换成</a:t>
            </a:r>
            <a:r>
              <a:rPr lang="en-US" altLang="zh-CN" b="1" dirty="0">
                <a:solidFill>
                  <a:schemeClr val="tx1"/>
                </a:solidFill>
              </a:rPr>
              <a:t>double</a:t>
            </a:r>
            <a:r>
              <a:rPr lang="zh-CN" altLang="zh-CN" b="1" dirty="0">
                <a:solidFill>
                  <a:schemeClr val="tx1"/>
                </a:solidFill>
              </a:rPr>
              <a:t>，则</a:t>
            </a:r>
            <a:r>
              <a:rPr lang="en-US" altLang="zh-CN" b="1" dirty="0">
                <a:solidFill>
                  <a:schemeClr val="tx1"/>
                </a:solidFill>
              </a:rPr>
              <a:t>g(a)</a:t>
            </a:r>
            <a:r>
              <a:rPr lang="zh-CN" altLang="zh-CN" b="1" dirty="0">
                <a:solidFill>
                  <a:schemeClr val="tx1"/>
                </a:solidFill>
              </a:rPr>
              <a:t>调用</a:t>
            </a:r>
            <a:r>
              <a:rPr lang="en-US" altLang="zh-CN" b="1" dirty="0">
                <a:solidFill>
                  <a:schemeClr val="tx1"/>
                </a:solidFill>
              </a:rPr>
              <a:t>g(unsigned </a:t>
            </a:r>
            <a:r>
              <a:rPr lang="en-US" altLang="zh-CN" b="1" dirty="0" err="1">
                <a:solidFill>
                  <a:schemeClr val="tx1"/>
                </a:solidFill>
              </a:rPr>
              <a:t>int</a:t>
            </a:r>
            <a:r>
              <a:rPr lang="en-US" altLang="zh-CN" b="1" dirty="0">
                <a:solidFill>
                  <a:schemeClr val="tx1"/>
                </a:solidFill>
              </a:rPr>
              <a:t> x)</a:t>
            </a:r>
            <a:r>
              <a:rPr lang="zh-CN" altLang="zh-CN" b="1" dirty="0">
                <a:solidFill>
                  <a:schemeClr val="tx1"/>
                </a:solidFill>
              </a:rPr>
              <a:t>或</a:t>
            </a:r>
            <a:r>
              <a:rPr lang="en-US" altLang="zh-CN" b="1" dirty="0">
                <a:solidFill>
                  <a:schemeClr val="tx1"/>
                </a:solidFill>
              </a:rPr>
              <a:t>g(double x)</a:t>
            </a:r>
            <a:r>
              <a:rPr lang="zh-CN" altLang="zh-CN" b="1" dirty="0">
                <a:solidFill>
                  <a:schemeClr val="tx1"/>
                </a:solidFill>
              </a:rPr>
              <a:t>都是正确的，因此会产生二义性</a:t>
            </a:r>
            <a:endParaRPr lang="zh-CN" altLang="en-US" b="1" dirty="0">
              <a:solidFill>
                <a:schemeClr val="tx1"/>
              </a:solidFill>
            </a:endParaRPr>
          </a:p>
        </p:txBody>
      </p:sp>
    </p:spTree>
    <p:extLst>
      <p:ext uri="{BB962C8B-B14F-4D97-AF65-F5344CB8AC3E}">
        <p14:creationId xmlns:p14="http://schemas.microsoft.com/office/powerpoint/2010/main" val="9440744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anim calcmode="lin" valueType="num">
                                      <p:cBhvr additive="base">
                                        <p:cTn id="7" dur="500" fill="hold"/>
                                        <p:tgtEl>
                                          <p:spTgt spid="901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0115">
                                            <p:txEl>
                                              <p:pRg st="2" end="2"/>
                                            </p:txEl>
                                          </p:spTgt>
                                        </p:tgtEl>
                                        <p:attrNameLst>
                                          <p:attrName>style.visibility</p:attrName>
                                        </p:attrNameLst>
                                      </p:cBhvr>
                                      <p:to>
                                        <p:strVal val="visible"/>
                                      </p:to>
                                    </p:set>
                                    <p:anim calcmode="lin" valueType="num">
                                      <p:cBhvr additive="base">
                                        <p:cTn id="11" dur="500" fill="hold"/>
                                        <p:tgtEl>
                                          <p:spTgt spid="9011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011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anim calcmode="lin" valueType="num">
                                      <p:cBhvr additive="base">
                                        <p:cTn id="15" dur="500" fill="hold"/>
                                        <p:tgtEl>
                                          <p:spTgt spid="9011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011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0115">
                                            <p:txEl>
                                              <p:pRg st="4" end="4"/>
                                            </p:txEl>
                                          </p:spTgt>
                                        </p:tgtEl>
                                        <p:attrNameLst>
                                          <p:attrName>style.visibility</p:attrName>
                                        </p:attrNameLst>
                                      </p:cBhvr>
                                      <p:to>
                                        <p:strVal val="visible"/>
                                      </p:to>
                                    </p:set>
                                    <p:anim calcmode="lin" valueType="num">
                                      <p:cBhvr additive="base">
                                        <p:cTn id="19" dur="500" fill="hold"/>
                                        <p:tgtEl>
                                          <p:spTgt spid="9011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01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0115">
                                            <p:txEl>
                                              <p:pRg st="5" end="5"/>
                                            </p:txEl>
                                          </p:spTgt>
                                        </p:tgtEl>
                                        <p:attrNameLst>
                                          <p:attrName>style.visibility</p:attrName>
                                        </p:attrNameLst>
                                      </p:cBhvr>
                                      <p:to>
                                        <p:strVal val="visible"/>
                                      </p:to>
                                    </p:set>
                                    <p:anim calcmode="lin" valueType="num">
                                      <p:cBhvr additive="base">
                                        <p:cTn id="25" dur="500" fill="hold"/>
                                        <p:tgtEl>
                                          <p:spTgt spid="9011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011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0115">
                                            <p:txEl>
                                              <p:pRg st="6" end="6"/>
                                            </p:txEl>
                                          </p:spTgt>
                                        </p:tgtEl>
                                        <p:attrNameLst>
                                          <p:attrName>style.visibility</p:attrName>
                                        </p:attrNameLst>
                                      </p:cBhvr>
                                      <p:to>
                                        <p:strVal val="visible"/>
                                      </p:to>
                                    </p:set>
                                    <p:anim calcmode="lin" valueType="num">
                                      <p:cBhvr additive="base">
                                        <p:cTn id="29" dur="500" fill="hold"/>
                                        <p:tgtEl>
                                          <p:spTgt spid="9011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0115">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0115">
                                            <p:txEl>
                                              <p:pRg st="7" end="7"/>
                                            </p:txEl>
                                          </p:spTgt>
                                        </p:tgtEl>
                                        <p:attrNameLst>
                                          <p:attrName>style.visibility</p:attrName>
                                        </p:attrNameLst>
                                      </p:cBhvr>
                                      <p:to>
                                        <p:strVal val="visible"/>
                                      </p:to>
                                    </p:set>
                                    <p:anim calcmode="lin" valueType="num">
                                      <p:cBhvr additive="base">
                                        <p:cTn id="33" dur="500" fill="hold"/>
                                        <p:tgtEl>
                                          <p:spTgt spid="9011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0115">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0115">
                                            <p:txEl>
                                              <p:pRg st="8" end="8"/>
                                            </p:txEl>
                                          </p:spTgt>
                                        </p:tgtEl>
                                        <p:attrNameLst>
                                          <p:attrName>style.visibility</p:attrName>
                                        </p:attrNameLst>
                                      </p:cBhvr>
                                      <p:to>
                                        <p:strVal val="visible"/>
                                      </p:to>
                                    </p:set>
                                    <p:anim calcmode="lin" valueType="num">
                                      <p:cBhvr additive="base">
                                        <p:cTn id="37" dur="500" fill="hold"/>
                                        <p:tgtEl>
                                          <p:spTgt spid="9011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01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down)">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dirty="0">
                <a:solidFill>
                  <a:srgbClr val="FF0000"/>
                </a:solidFill>
              </a:rPr>
              <a:t>③ 重载函数和</a:t>
            </a:r>
            <a:r>
              <a:rPr lang="en-US" altLang="zh-CN" dirty="0" err="1">
                <a:solidFill>
                  <a:srgbClr val="FF0000"/>
                </a:solidFill>
              </a:rPr>
              <a:t>const</a:t>
            </a:r>
            <a:r>
              <a:rPr lang="zh-CN" altLang="zh-CN" dirty="0">
                <a:solidFill>
                  <a:srgbClr val="FF0000"/>
                </a:solidFill>
              </a:rPr>
              <a:t>形参</a:t>
            </a:r>
          </a:p>
          <a:p>
            <a:pPr lvl="1"/>
            <a:r>
              <a:rPr lang="zh-CN" altLang="zh-CN" sz="2400" b="1" dirty="0">
                <a:solidFill>
                  <a:srgbClr val="0000CC"/>
                </a:solidFill>
              </a:rPr>
              <a:t>顶层</a:t>
            </a:r>
            <a:r>
              <a:rPr lang="en-US" altLang="zh-CN" sz="2400" b="1" dirty="0" err="1">
                <a:solidFill>
                  <a:srgbClr val="0000CC"/>
                </a:solidFill>
              </a:rPr>
              <a:t>const</a:t>
            </a:r>
            <a:r>
              <a:rPr lang="zh-CN" altLang="zh-CN" sz="2400" b="1" dirty="0">
                <a:solidFill>
                  <a:srgbClr val="0000CC"/>
                </a:solidFill>
              </a:rPr>
              <a:t>参数不影响实参的传入</a:t>
            </a:r>
            <a:r>
              <a:rPr lang="zh-CN" altLang="en-US" sz="2400" b="1" dirty="0">
                <a:solidFill>
                  <a:srgbClr val="0000CC"/>
                </a:solidFill>
              </a:rPr>
              <a:t>，易产生二义性</a:t>
            </a:r>
            <a:endParaRPr lang="en-US" altLang="zh-CN" sz="2400" dirty="0"/>
          </a:p>
          <a:p>
            <a:pPr marL="1200150" lvl="2" indent="-342900"/>
            <a:r>
              <a:rPr lang="zh-CN" altLang="en-US" dirty="0"/>
              <a:t>即，</a:t>
            </a:r>
            <a:r>
              <a:rPr lang="zh-CN" altLang="zh-CN" dirty="0"/>
              <a:t>顶层</a:t>
            </a:r>
            <a:r>
              <a:rPr lang="en-US" altLang="zh-CN" dirty="0" err="1"/>
              <a:t>const</a:t>
            </a:r>
            <a:r>
              <a:rPr lang="zh-CN" altLang="en-US" dirty="0"/>
              <a:t>形参</a:t>
            </a:r>
            <a:r>
              <a:rPr lang="zh-CN" altLang="zh-CN" dirty="0"/>
              <a:t>，</a:t>
            </a:r>
            <a:r>
              <a:rPr lang="zh-CN" altLang="en-US" dirty="0"/>
              <a:t>可以接受</a:t>
            </a:r>
            <a:r>
              <a:rPr lang="en-US" altLang="zh-CN" dirty="0" err="1"/>
              <a:t>const</a:t>
            </a:r>
            <a:r>
              <a:rPr lang="zh-CN" altLang="en-US" dirty="0"/>
              <a:t>和非</a:t>
            </a:r>
            <a:r>
              <a:rPr lang="en-US" altLang="zh-CN" dirty="0" err="1"/>
              <a:t>const</a:t>
            </a:r>
            <a:r>
              <a:rPr lang="zh-CN" altLang="en-US" dirty="0"/>
              <a:t>的同类型实参，容易在函数调用时</a:t>
            </a:r>
            <a:r>
              <a:rPr lang="zh-CN" altLang="zh-CN" dirty="0"/>
              <a:t>，则会产生</a:t>
            </a:r>
            <a:r>
              <a:rPr lang="zh-CN" altLang="en-US" dirty="0"/>
              <a:t>二义性</a:t>
            </a:r>
            <a:r>
              <a:rPr lang="zh-CN" altLang="zh-CN" dirty="0"/>
              <a:t>重定义编译错误。</a:t>
            </a:r>
            <a:r>
              <a:rPr lang="zh-CN" altLang="en-US" dirty="0"/>
              <a:t>例如，</a:t>
            </a:r>
            <a:endParaRPr lang="zh-CN" altLang="zh-CN" dirty="0"/>
          </a:p>
          <a:p>
            <a:pPr marL="457200" lvl="1" indent="0">
              <a:buNone/>
            </a:pPr>
            <a:r>
              <a:rPr lang="en-US" altLang="zh-CN" sz="2400" dirty="0" err="1">
                <a:solidFill>
                  <a:srgbClr val="FF0000"/>
                </a:solidFill>
              </a:rPr>
              <a:t>int</a:t>
            </a:r>
            <a:r>
              <a:rPr lang="en-US" altLang="zh-CN" sz="2400" dirty="0">
                <a:solidFill>
                  <a:srgbClr val="FF0000"/>
                </a:solidFill>
              </a:rPr>
              <a:t> f(</a:t>
            </a:r>
            <a:r>
              <a:rPr lang="en-US" altLang="zh-CN" sz="2400" dirty="0" err="1">
                <a:solidFill>
                  <a:srgbClr val="FF0000"/>
                </a:solidFill>
              </a:rPr>
              <a:t>int</a:t>
            </a:r>
            <a:r>
              <a:rPr lang="en-US" altLang="zh-CN" sz="2400" dirty="0">
                <a:solidFill>
                  <a:srgbClr val="FF0000"/>
                </a:solidFill>
              </a:rPr>
              <a:t> x, </a:t>
            </a:r>
            <a:r>
              <a:rPr lang="en-US" altLang="zh-CN" sz="2400" dirty="0" err="1">
                <a:solidFill>
                  <a:srgbClr val="FF0000"/>
                </a:solidFill>
              </a:rPr>
              <a:t>int</a:t>
            </a:r>
            <a:r>
              <a:rPr lang="en-US" altLang="zh-CN" sz="2400" dirty="0">
                <a:solidFill>
                  <a:srgbClr val="FF0000"/>
                </a:solidFill>
              </a:rPr>
              <a:t> y) {	</a:t>
            </a:r>
            <a:r>
              <a:rPr lang="en-US" altLang="zh-CN" sz="2400" dirty="0" err="1">
                <a:solidFill>
                  <a:srgbClr val="FF0000"/>
                </a:solidFill>
              </a:rPr>
              <a:t>cout</a:t>
            </a:r>
            <a:r>
              <a:rPr lang="en-US" altLang="zh-CN" sz="2400" dirty="0">
                <a:solidFill>
                  <a:srgbClr val="FF0000"/>
                </a:solidFill>
              </a:rPr>
              <a:t> &lt;&lt; "fa" &lt;&lt; </a:t>
            </a:r>
            <a:r>
              <a:rPr lang="en-US" altLang="zh-CN" sz="2400" dirty="0" err="1">
                <a:solidFill>
                  <a:srgbClr val="FF0000"/>
                </a:solidFill>
              </a:rPr>
              <a:t>endl</a:t>
            </a:r>
            <a:r>
              <a:rPr lang="en-US" altLang="zh-CN" sz="2400" dirty="0">
                <a:solidFill>
                  <a:srgbClr val="FF0000"/>
                </a:solidFill>
              </a:rPr>
              <a:t>;}</a:t>
            </a:r>
            <a:endParaRPr lang="zh-CN" altLang="zh-CN" sz="2400" dirty="0">
              <a:solidFill>
                <a:srgbClr val="FF0000"/>
              </a:solidFill>
            </a:endParaRPr>
          </a:p>
          <a:p>
            <a:pPr marL="457200" lvl="1" indent="0">
              <a:buNone/>
            </a:pPr>
            <a:r>
              <a:rPr lang="en-US" altLang="zh-CN" sz="2400" dirty="0" err="1">
                <a:solidFill>
                  <a:srgbClr val="FF0000"/>
                </a:solidFill>
              </a:rPr>
              <a:t>int</a:t>
            </a:r>
            <a:r>
              <a:rPr lang="en-US" altLang="zh-CN" sz="2400" dirty="0">
                <a:solidFill>
                  <a:srgbClr val="FF0000"/>
                </a:solidFill>
              </a:rPr>
              <a:t> f(</a:t>
            </a:r>
            <a:r>
              <a:rPr lang="en-US" altLang="zh-CN" sz="2400" dirty="0" err="1">
                <a:solidFill>
                  <a:srgbClr val="FF0000"/>
                </a:solidFill>
              </a:rPr>
              <a:t>const</a:t>
            </a:r>
            <a:r>
              <a:rPr lang="en-US" altLang="zh-CN" sz="2400" dirty="0">
                <a:solidFill>
                  <a:srgbClr val="FF0000"/>
                </a:solidFill>
              </a:rPr>
              <a:t> </a:t>
            </a:r>
            <a:r>
              <a:rPr lang="en-US" altLang="zh-CN" sz="2400" dirty="0" err="1">
                <a:solidFill>
                  <a:srgbClr val="FF0000"/>
                </a:solidFill>
              </a:rPr>
              <a:t>int</a:t>
            </a:r>
            <a:r>
              <a:rPr lang="en-US" altLang="zh-CN" sz="2400" dirty="0">
                <a:solidFill>
                  <a:srgbClr val="FF0000"/>
                </a:solidFill>
              </a:rPr>
              <a:t> x, </a:t>
            </a:r>
            <a:r>
              <a:rPr lang="en-US" altLang="zh-CN" sz="2400" dirty="0" err="1">
                <a:solidFill>
                  <a:srgbClr val="FF0000"/>
                </a:solidFill>
              </a:rPr>
              <a:t>const</a:t>
            </a:r>
            <a:r>
              <a:rPr lang="en-US" altLang="zh-CN" sz="2400" dirty="0">
                <a:solidFill>
                  <a:srgbClr val="FF0000"/>
                </a:solidFill>
              </a:rPr>
              <a:t> </a:t>
            </a:r>
            <a:r>
              <a:rPr lang="en-US" altLang="zh-CN" sz="2400" dirty="0" err="1">
                <a:solidFill>
                  <a:srgbClr val="FF0000"/>
                </a:solidFill>
              </a:rPr>
              <a:t>int</a:t>
            </a:r>
            <a:r>
              <a:rPr lang="en-US" altLang="zh-CN" sz="2400" dirty="0">
                <a:solidFill>
                  <a:srgbClr val="FF0000"/>
                </a:solidFill>
              </a:rPr>
              <a:t> y) {	</a:t>
            </a:r>
            <a:r>
              <a:rPr lang="en-US" altLang="zh-CN" sz="2400" dirty="0" err="1">
                <a:solidFill>
                  <a:srgbClr val="FF0000"/>
                </a:solidFill>
              </a:rPr>
              <a:t>cout</a:t>
            </a:r>
            <a:r>
              <a:rPr lang="en-US" altLang="zh-CN" sz="2400" dirty="0">
                <a:solidFill>
                  <a:srgbClr val="FF0000"/>
                </a:solidFill>
              </a:rPr>
              <a:t> &lt;&lt; "fb" &lt;&lt; </a:t>
            </a:r>
            <a:r>
              <a:rPr lang="en-US" altLang="zh-CN" sz="2400" dirty="0" err="1">
                <a:solidFill>
                  <a:srgbClr val="FF0000"/>
                </a:solidFill>
              </a:rPr>
              <a:t>endl</a:t>
            </a:r>
            <a:r>
              <a:rPr lang="en-US" altLang="zh-CN" sz="2400" dirty="0">
                <a:solidFill>
                  <a:srgbClr val="FF0000"/>
                </a:solidFill>
              </a:rPr>
              <a:t>;}</a:t>
            </a:r>
            <a:endParaRPr lang="zh-CN" altLang="zh-CN" sz="2000" dirty="0">
              <a:solidFill>
                <a:srgbClr val="FF0000"/>
              </a:solidFill>
            </a:endParaRPr>
          </a:p>
          <a:p>
            <a:pPr lvl="1"/>
            <a:r>
              <a:rPr lang="zh-CN" altLang="zh-CN" sz="2400" b="1" dirty="0">
                <a:solidFill>
                  <a:srgbClr val="0000CC"/>
                </a:solidFill>
              </a:rPr>
              <a:t>底层</a:t>
            </a:r>
            <a:r>
              <a:rPr lang="en-US" altLang="zh-CN" sz="2400" b="1" dirty="0" err="1">
                <a:solidFill>
                  <a:srgbClr val="0000CC"/>
                </a:solidFill>
              </a:rPr>
              <a:t>const</a:t>
            </a:r>
            <a:r>
              <a:rPr lang="zh-CN" altLang="zh-CN" sz="2400" b="1" dirty="0">
                <a:solidFill>
                  <a:srgbClr val="0000CC"/>
                </a:solidFill>
              </a:rPr>
              <a:t>则是可区别的</a:t>
            </a:r>
            <a:r>
              <a:rPr lang="zh-CN" altLang="en-US" sz="2400" b="1" dirty="0">
                <a:solidFill>
                  <a:srgbClr val="0000CC"/>
                </a:solidFill>
              </a:rPr>
              <a:t>，能够正常使用</a:t>
            </a:r>
            <a:endParaRPr lang="en-US" altLang="zh-CN" sz="2400" b="1" dirty="0">
              <a:solidFill>
                <a:srgbClr val="0000CC"/>
              </a:solidFill>
            </a:endParaRPr>
          </a:p>
          <a:p>
            <a:pPr lvl="2"/>
            <a:r>
              <a:rPr lang="zh-CN" altLang="zh-CN" dirty="0"/>
              <a:t>拥有指针或引用参数的函数和拥有底层</a:t>
            </a:r>
            <a:r>
              <a:rPr lang="en-US" altLang="zh-CN" dirty="0" err="1"/>
              <a:t>const</a:t>
            </a:r>
            <a:r>
              <a:rPr lang="zh-CN" altLang="zh-CN" dirty="0"/>
              <a:t>指针或引用的同名函数属于</a:t>
            </a:r>
            <a:r>
              <a:rPr lang="zh-CN" altLang="en-US" dirty="0"/>
              <a:t>重载</a:t>
            </a:r>
            <a:r>
              <a:rPr lang="zh-CN" altLang="zh-CN" dirty="0"/>
              <a:t>函数</a:t>
            </a:r>
            <a:r>
              <a:rPr lang="zh-CN" altLang="en-US" dirty="0"/>
              <a:t>。</a:t>
            </a:r>
          </a:p>
        </p:txBody>
      </p:sp>
      <p:sp>
        <p:nvSpPr>
          <p:cNvPr id="4" name="标题 1"/>
          <p:cNvSpPr>
            <a:spLocks noGrp="1"/>
          </p:cNvSpPr>
          <p:nvPr>
            <p:ph type="title"/>
          </p:nvPr>
        </p:nvSpPr>
        <p:spPr/>
        <p:txBody>
          <a:bodyPr/>
          <a:lstStyle/>
          <a:p>
            <a:r>
              <a:rPr lang="en-US" altLang="zh-CN" b="1" dirty="0"/>
              <a:t>2.9.5</a:t>
            </a:r>
            <a:r>
              <a:rPr lang="zh-CN" altLang="en-US" b="1" dirty="0"/>
              <a:t>  </a:t>
            </a:r>
            <a:r>
              <a:rPr lang="zh-CN" altLang="en-US" b="1" dirty="0">
                <a:solidFill>
                  <a:srgbClr val="FF0000"/>
                </a:solidFill>
              </a:rPr>
              <a:t>函数重载</a:t>
            </a:r>
            <a:endParaRPr lang="zh-CN" altLang="en-US" dirty="0"/>
          </a:p>
        </p:txBody>
      </p:sp>
    </p:spTree>
    <p:extLst>
      <p:ext uri="{BB962C8B-B14F-4D97-AF65-F5344CB8AC3E}">
        <p14:creationId xmlns:p14="http://schemas.microsoft.com/office/powerpoint/2010/main" val="426185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2.9.5</a:t>
            </a:r>
            <a:r>
              <a:rPr lang="zh-CN" altLang="en-US" b="1" dirty="0"/>
              <a:t>  </a:t>
            </a:r>
            <a:r>
              <a:rPr lang="zh-CN" altLang="en-US" b="1" dirty="0">
                <a:solidFill>
                  <a:srgbClr val="FF0000"/>
                </a:solidFill>
              </a:rPr>
              <a:t>函数重载</a:t>
            </a:r>
            <a:endParaRPr lang="zh-CN" altLang="en-US" dirty="0"/>
          </a:p>
        </p:txBody>
      </p:sp>
      <p:sp>
        <p:nvSpPr>
          <p:cNvPr id="3" name="内容占位符 2"/>
          <p:cNvSpPr>
            <a:spLocks noGrp="1"/>
          </p:cNvSpPr>
          <p:nvPr>
            <p:ph idx="1"/>
          </p:nvPr>
        </p:nvSpPr>
        <p:spPr/>
        <p:txBody>
          <a:bodyPr/>
          <a:lstStyle/>
          <a:p>
            <a:pPr marL="0" indent="0">
              <a:buNone/>
            </a:pPr>
            <a:r>
              <a:rPr lang="zh-CN" altLang="zh-CN" sz="2000" b="1" dirty="0">
                <a:solidFill>
                  <a:srgbClr val="0000CC"/>
                </a:solidFill>
              </a:rPr>
              <a:t>【例</a:t>
            </a:r>
            <a:r>
              <a:rPr lang="en-US" altLang="zh-CN" sz="2000" b="1" dirty="0">
                <a:solidFill>
                  <a:srgbClr val="0000CC"/>
                </a:solidFill>
              </a:rPr>
              <a:t>2-24</a:t>
            </a:r>
            <a:r>
              <a:rPr lang="zh-CN" altLang="zh-CN" sz="2000" b="1" dirty="0">
                <a:solidFill>
                  <a:srgbClr val="0000CC"/>
                </a:solidFill>
              </a:rPr>
              <a:t>】设计通过底层</a:t>
            </a:r>
            <a:r>
              <a:rPr lang="en-US" altLang="zh-CN" sz="2000" b="1" dirty="0" err="1">
                <a:solidFill>
                  <a:srgbClr val="0000CC"/>
                </a:solidFill>
              </a:rPr>
              <a:t>const</a:t>
            </a:r>
            <a:r>
              <a:rPr lang="zh-CN" altLang="zh-CN" sz="2000" b="1" dirty="0">
                <a:solidFill>
                  <a:srgbClr val="0000CC"/>
                </a:solidFill>
              </a:rPr>
              <a:t>引用区分重载函数</a:t>
            </a:r>
            <a:r>
              <a:rPr lang="en-US" altLang="zh-CN" sz="2000" b="1" dirty="0">
                <a:solidFill>
                  <a:srgbClr val="0000CC"/>
                </a:solidFill>
              </a:rPr>
              <a:t>f</a:t>
            </a:r>
            <a:r>
              <a:rPr lang="zh-CN" altLang="zh-CN" sz="2000" b="1" dirty="0">
                <a:solidFill>
                  <a:srgbClr val="0000CC"/>
                </a:solidFill>
              </a:rPr>
              <a:t>，以及通过底层</a:t>
            </a:r>
            <a:r>
              <a:rPr lang="en-US" altLang="zh-CN" sz="2000" b="1" dirty="0" err="1">
                <a:solidFill>
                  <a:srgbClr val="0000CC"/>
                </a:solidFill>
              </a:rPr>
              <a:t>const</a:t>
            </a:r>
            <a:r>
              <a:rPr lang="zh-CN" altLang="zh-CN" sz="2000" b="1" dirty="0">
                <a:solidFill>
                  <a:srgbClr val="0000CC"/>
                </a:solidFill>
              </a:rPr>
              <a:t>指针区别的函数</a:t>
            </a:r>
            <a:r>
              <a:rPr lang="en-US" altLang="zh-CN" sz="2000" b="1" dirty="0">
                <a:solidFill>
                  <a:srgbClr val="0000CC"/>
                </a:solidFill>
              </a:rPr>
              <a:t>g</a:t>
            </a:r>
            <a:r>
              <a:rPr lang="zh-CN" altLang="zh-CN" sz="2000" b="1" dirty="0">
                <a:solidFill>
                  <a:srgbClr val="0000CC"/>
                </a:solidFill>
              </a:rPr>
              <a:t>。</a:t>
            </a:r>
            <a:r>
              <a:rPr lang="en-US" altLang="zh-CN" sz="2000" b="1" dirty="0">
                <a:solidFill>
                  <a:srgbClr val="0000CC"/>
                </a:solidFill>
              </a:rPr>
              <a:t> </a:t>
            </a:r>
            <a:endParaRPr lang="zh-CN" altLang="zh-CN" sz="2000" b="1" dirty="0">
              <a:solidFill>
                <a:srgbClr val="0000CC"/>
              </a:solidFill>
            </a:endParaRPr>
          </a:p>
          <a:p>
            <a:pPr marL="0" indent="0">
              <a:buNone/>
            </a:pPr>
            <a:r>
              <a:rPr lang="en-US" altLang="zh-CN" sz="2000" dirty="0"/>
              <a:t>#include &lt;</a:t>
            </a:r>
            <a:r>
              <a:rPr lang="en-US" altLang="zh-CN" sz="2000" dirty="0" err="1"/>
              <a:t>iostream</a:t>
            </a:r>
            <a:r>
              <a:rPr lang="en-US" altLang="zh-CN" sz="2000" dirty="0"/>
              <a:t>&gt;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t>void f(</a:t>
            </a:r>
            <a:r>
              <a:rPr lang="en-US" altLang="zh-CN" sz="2000" dirty="0" err="1"/>
              <a:t>int</a:t>
            </a:r>
            <a:r>
              <a:rPr lang="en-US" altLang="zh-CN" sz="2000" dirty="0"/>
              <a:t> &amp;x) {	</a:t>
            </a:r>
            <a:r>
              <a:rPr lang="en-US" altLang="zh-CN" sz="2000" dirty="0" err="1"/>
              <a:t>cout</a:t>
            </a:r>
            <a:r>
              <a:rPr lang="en-US" altLang="zh-CN" sz="2000" dirty="0"/>
              <a:t> &lt;&lt; "f(</a:t>
            </a:r>
            <a:r>
              <a:rPr lang="en-US" altLang="zh-CN" sz="2000" dirty="0" err="1"/>
              <a:t>int</a:t>
            </a:r>
            <a:r>
              <a:rPr lang="en-US" altLang="zh-CN" sz="2000" dirty="0"/>
              <a:t> &amp;)" &lt;&lt; </a:t>
            </a:r>
            <a:r>
              <a:rPr lang="en-US" altLang="zh-CN" sz="2000" dirty="0" err="1"/>
              <a:t>endl</a:t>
            </a:r>
            <a:r>
              <a:rPr lang="en-US" altLang="zh-CN" sz="2000" dirty="0"/>
              <a:t>;}</a:t>
            </a:r>
            <a:endParaRPr lang="zh-CN" altLang="zh-CN" sz="2000" dirty="0"/>
          </a:p>
          <a:p>
            <a:pPr marL="0" indent="0">
              <a:buNone/>
            </a:pPr>
            <a:r>
              <a:rPr lang="en-US" altLang="zh-CN" sz="2000" dirty="0"/>
              <a:t>void f(</a:t>
            </a:r>
            <a:r>
              <a:rPr lang="en-US" altLang="zh-CN" sz="2000" dirty="0" err="1"/>
              <a:t>const</a:t>
            </a:r>
            <a:r>
              <a:rPr lang="en-US" altLang="zh-CN" sz="2000" dirty="0"/>
              <a:t> </a:t>
            </a:r>
            <a:r>
              <a:rPr lang="en-US" altLang="zh-CN" sz="2000" dirty="0" err="1"/>
              <a:t>int</a:t>
            </a:r>
            <a:r>
              <a:rPr lang="en-US" altLang="zh-CN" sz="2000" dirty="0"/>
              <a:t> &amp;x) { </a:t>
            </a:r>
            <a:r>
              <a:rPr lang="en-US" altLang="zh-CN" sz="2000" dirty="0" err="1"/>
              <a:t>cout</a:t>
            </a:r>
            <a:r>
              <a:rPr lang="en-US" altLang="zh-CN" sz="2000" dirty="0"/>
              <a:t> &lt;&lt; "f(</a:t>
            </a:r>
            <a:r>
              <a:rPr lang="en-US" altLang="zh-CN" sz="2000" dirty="0" err="1"/>
              <a:t>const</a:t>
            </a:r>
            <a:r>
              <a:rPr lang="en-US" altLang="zh-CN" sz="2000" dirty="0"/>
              <a:t> </a:t>
            </a:r>
            <a:r>
              <a:rPr lang="en-US" altLang="zh-CN" sz="2000" dirty="0" err="1"/>
              <a:t>int</a:t>
            </a:r>
            <a:r>
              <a:rPr lang="en-US" altLang="zh-CN" sz="2000" dirty="0"/>
              <a:t>&amp; )" &lt;&lt; </a:t>
            </a:r>
            <a:r>
              <a:rPr lang="en-US" altLang="zh-CN" sz="2000" dirty="0" err="1"/>
              <a:t>endl</a:t>
            </a:r>
            <a:r>
              <a:rPr lang="en-US" altLang="zh-CN" sz="2000" dirty="0"/>
              <a:t>; }</a:t>
            </a:r>
            <a:endParaRPr lang="zh-CN" altLang="zh-CN" sz="2000" dirty="0"/>
          </a:p>
          <a:p>
            <a:pPr marL="0" indent="0">
              <a:buNone/>
            </a:pPr>
            <a:r>
              <a:rPr lang="en-US" altLang="zh-CN" sz="2000" dirty="0"/>
              <a:t>void g(</a:t>
            </a:r>
            <a:r>
              <a:rPr lang="en-US" altLang="zh-CN" sz="2000" dirty="0" err="1"/>
              <a:t>const</a:t>
            </a:r>
            <a:r>
              <a:rPr lang="en-US" altLang="zh-CN" sz="2000" dirty="0"/>
              <a:t> </a:t>
            </a:r>
            <a:r>
              <a:rPr lang="en-US" altLang="zh-CN" sz="2000" dirty="0" err="1"/>
              <a:t>int</a:t>
            </a:r>
            <a:r>
              <a:rPr lang="en-US" altLang="zh-CN" sz="2000" dirty="0"/>
              <a:t> * x) {	</a:t>
            </a:r>
            <a:r>
              <a:rPr lang="en-US" altLang="zh-CN" sz="2000" dirty="0" err="1"/>
              <a:t>cout</a:t>
            </a:r>
            <a:r>
              <a:rPr lang="en-US" altLang="zh-CN" sz="2000" dirty="0"/>
              <a:t> &lt;&lt; "g(</a:t>
            </a:r>
            <a:r>
              <a:rPr lang="en-US" altLang="zh-CN" sz="2000" dirty="0" err="1"/>
              <a:t>const</a:t>
            </a:r>
            <a:r>
              <a:rPr lang="en-US" altLang="zh-CN" sz="2000" dirty="0"/>
              <a:t> </a:t>
            </a:r>
            <a:r>
              <a:rPr lang="en-US" altLang="zh-CN" sz="2000" dirty="0" err="1"/>
              <a:t>int</a:t>
            </a:r>
            <a:r>
              <a:rPr lang="en-US" altLang="zh-CN" sz="2000" dirty="0"/>
              <a:t> *)" &lt;&lt; </a:t>
            </a:r>
            <a:r>
              <a:rPr lang="en-US" altLang="zh-CN" sz="2000" dirty="0" err="1"/>
              <a:t>endl</a:t>
            </a:r>
            <a:r>
              <a:rPr lang="en-US" altLang="zh-CN" sz="2000" dirty="0"/>
              <a:t>;}</a:t>
            </a:r>
            <a:endParaRPr lang="zh-CN" altLang="zh-CN" sz="2000" dirty="0"/>
          </a:p>
          <a:p>
            <a:pPr marL="0" indent="0">
              <a:buNone/>
            </a:pPr>
            <a:r>
              <a:rPr lang="en-US" altLang="zh-CN" sz="2000" dirty="0"/>
              <a:t>void g(</a:t>
            </a:r>
            <a:r>
              <a:rPr lang="en-US" altLang="zh-CN" sz="2000" dirty="0" err="1"/>
              <a:t>int</a:t>
            </a:r>
            <a:r>
              <a:rPr lang="en-US" altLang="zh-CN" sz="2000" dirty="0"/>
              <a:t> * x) { </a:t>
            </a:r>
            <a:r>
              <a:rPr lang="en-US" altLang="zh-CN" sz="2000" dirty="0" err="1"/>
              <a:t>cout</a:t>
            </a:r>
            <a:r>
              <a:rPr lang="en-US" altLang="zh-CN" sz="2000" dirty="0"/>
              <a:t> &lt;&lt; "g(</a:t>
            </a:r>
            <a:r>
              <a:rPr lang="en-US" altLang="zh-CN" sz="2000" dirty="0" err="1"/>
              <a:t>int</a:t>
            </a:r>
            <a:r>
              <a:rPr lang="en-US" altLang="zh-CN" sz="2000" dirty="0"/>
              <a:t> *)" &lt;&lt; </a:t>
            </a:r>
            <a:r>
              <a:rPr lang="en-US" altLang="zh-CN" sz="2000" dirty="0" err="1"/>
              <a:t>endl</a:t>
            </a:r>
            <a:r>
              <a:rPr lang="en-US" altLang="zh-CN" sz="2000" dirty="0"/>
              <a:t>; }</a:t>
            </a:r>
            <a:endParaRPr lang="zh-CN" altLang="zh-CN" sz="2000" dirty="0"/>
          </a:p>
          <a:p>
            <a:pPr marL="0" indent="0">
              <a:buNone/>
            </a:pPr>
            <a:r>
              <a:rPr lang="en-US" altLang="zh-CN" sz="2000" dirty="0"/>
              <a:t>void main(){</a:t>
            </a:r>
            <a:endParaRPr lang="zh-CN" altLang="zh-CN" sz="2000" dirty="0"/>
          </a:p>
          <a:p>
            <a:pPr marL="0" indent="0">
              <a:buNone/>
            </a:pPr>
            <a:r>
              <a:rPr lang="en-US" altLang="zh-CN" sz="2000" dirty="0"/>
              <a:t>	</a:t>
            </a:r>
            <a:r>
              <a:rPr lang="en-US" altLang="zh-CN" sz="2000" dirty="0" err="1"/>
              <a:t>int</a:t>
            </a:r>
            <a:r>
              <a:rPr lang="en-US" altLang="zh-CN" sz="2000" dirty="0"/>
              <a:t> x = 10;</a:t>
            </a:r>
            <a:endParaRPr lang="zh-CN" altLang="zh-CN" sz="2000" dirty="0"/>
          </a:p>
          <a:p>
            <a:pPr marL="0" indent="0">
              <a:buNone/>
            </a:pPr>
            <a:r>
              <a:rPr lang="en-US" altLang="zh-CN" sz="2000" dirty="0"/>
              <a:t>	</a:t>
            </a:r>
            <a:r>
              <a:rPr lang="en-US" altLang="zh-CN" sz="2000" dirty="0" err="1"/>
              <a:t>const</a:t>
            </a:r>
            <a:r>
              <a:rPr lang="en-US" altLang="zh-CN" sz="2000" dirty="0"/>
              <a:t> </a:t>
            </a:r>
            <a:r>
              <a:rPr lang="en-US" altLang="zh-CN" sz="2000" dirty="0" err="1"/>
              <a:t>int</a:t>
            </a:r>
            <a:r>
              <a:rPr lang="en-US" altLang="zh-CN" sz="2000" dirty="0"/>
              <a:t> y = 9;</a:t>
            </a:r>
            <a:endParaRPr lang="zh-CN" altLang="zh-CN" sz="2000" dirty="0"/>
          </a:p>
          <a:p>
            <a:pPr marL="0" indent="0">
              <a:buNone/>
            </a:pPr>
            <a:r>
              <a:rPr lang="en-US" altLang="zh-CN" sz="2000" dirty="0"/>
              <a:t>	f(x);                                               //</a:t>
            </a:r>
            <a:r>
              <a:rPr lang="zh-CN" altLang="zh-CN" sz="2000" dirty="0"/>
              <a:t>调用</a:t>
            </a:r>
            <a:r>
              <a:rPr lang="en-US" altLang="zh-CN" sz="2000" dirty="0"/>
              <a:t>f(</a:t>
            </a:r>
            <a:r>
              <a:rPr lang="en-US" altLang="zh-CN" sz="2000" dirty="0" err="1"/>
              <a:t>int</a:t>
            </a:r>
            <a:r>
              <a:rPr lang="en-US" altLang="zh-CN" sz="2000" dirty="0"/>
              <a:t> &amp;x)</a:t>
            </a:r>
            <a:endParaRPr lang="zh-CN" altLang="zh-CN" sz="2000" dirty="0"/>
          </a:p>
          <a:p>
            <a:pPr marL="0" indent="0">
              <a:buNone/>
            </a:pPr>
            <a:r>
              <a:rPr lang="en-US" altLang="zh-CN" sz="2000" dirty="0"/>
              <a:t>	f(y);                                               //</a:t>
            </a:r>
            <a:r>
              <a:rPr lang="zh-CN" altLang="zh-CN" sz="2000" dirty="0"/>
              <a:t>调用</a:t>
            </a:r>
            <a:r>
              <a:rPr lang="en-US" altLang="zh-CN" sz="2000" dirty="0"/>
              <a:t>f(</a:t>
            </a:r>
            <a:r>
              <a:rPr lang="en-US" altLang="zh-CN" sz="2000" dirty="0" err="1"/>
              <a:t>const</a:t>
            </a:r>
            <a:r>
              <a:rPr lang="en-US" altLang="zh-CN" sz="2000" dirty="0"/>
              <a:t> </a:t>
            </a:r>
            <a:r>
              <a:rPr lang="en-US" altLang="zh-CN" sz="2000" dirty="0" err="1"/>
              <a:t>int</a:t>
            </a:r>
            <a:r>
              <a:rPr lang="en-US" altLang="zh-CN" sz="2000" dirty="0"/>
              <a:t> &amp;)</a:t>
            </a:r>
            <a:endParaRPr lang="zh-CN" altLang="zh-CN" sz="2000" dirty="0"/>
          </a:p>
          <a:p>
            <a:pPr marL="0" indent="0">
              <a:buNone/>
            </a:pPr>
            <a:r>
              <a:rPr lang="en-US" altLang="zh-CN" sz="2000" dirty="0"/>
              <a:t>	g(&amp;x);                                           //</a:t>
            </a:r>
            <a:r>
              <a:rPr lang="zh-CN" altLang="zh-CN" sz="2000" dirty="0"/>
              <a:t>调用</a:t>
            </a:r>
            <a:r>
              <a:rPr lang="en-US" altLang="zh-CN" sz="2000" dirty="0"/>
              <a:t>g(</a:t>
            </a:r>
            <a:r>
              <a:rPr lang="en-US" altLang="zh-CN" sz="2000" dirty="0" err="1"/>
              <a:t>int</a:t>
            </a:r>
            <a:r>
              <a:rPr lang="en-US" altLang="zh-CN" sz="2000" dirty="0"/>
              <a:t> *x)</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415050958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2.9.6  </a:t>
            </a:r>
            <a:r>
              <a:rPr lang="zh-CN" altLang="zh-CN" b="1" dirty="0">
                <a:solidFill>
                  <a:srgbClr val="FF0000"/>
                </a:solidFill>
              </a:rPr>
              <a:t>函数与</a:t>
            </a:r>
            <a:r>
              <a:rPr lang="en-US" altLang="zh-CN" b="1" dirty="0" err="1">
                <a:solidFill>
                  <a:srgbClr val="FF0000"/>
                </a:solidFill>
              </a:rPr>
              <a:t>const</a:t>
            </a:r>
            <a:r>
              <a:rPr lang="zh-CN" altLang="zh-CN" b="1" dirty="0"/>
              <a:t>和</a:t>
            </a:r>
            <a:r>
              <a:rPr lang="en-US" altLang="zh-CN" b="1" dirty="0" err="1"/>
              <a:t>constexpr</a:t>
            </a:r>
            <a:endParaRPr lang="zh-CN" altLang="en-US" dirty="0"/>
          </a:p>
        </p:txBody>
      </p:sp>
      <p:sp>
        <p:nvSpPr>
          <p:cNvPr id="3" name="内容占位符 2"/>
          <p:cNvSpPr>
            <a:spLocks noGrp="1"/>
          </p:cNvSpPr>
          <p:nvPr>
            <p:ph idx="1"/>
          </p:nvPr>
        </p:nvSpPr>
        <p:spPr/>
        <p:txBody>
          <a:bodyPr/>
          <a:lstStyle/>
          <a:p>
            <a:r>
              <a:rPr lang="zh-CN" altLang="zh-CN" dirty="0"/>
              <a:t>在</a:t>
            </a:r>
            <a:r>
              <a:rPr lang="en-US" altLang="zh-CN" dirty="0"/>
              <a:t>C++</a:t>
            </a:r>
            <a:r>
              <a:rPr lang="zh-CN" altLang="zh-CN" dirty="0"/>
              <a:t>中，函数参数可能会是大型对象，用</a:t>
            </a:r>
            <a:r>
              <a:rPr lang="zh-CN" altLang="zh-CN" b="1" dirty="0">
                <a:solidFill>
                  <a:srgbClr val="0000CC"/>
                </a:solidFill>
              </a:rPr>
              <a:t>值传递方式</a:t>
            </a:r>
            <a:r>
              <a:rPr lang="zh-CN" altLang="zh-CN" dirty="0"/>
              <a:t>进行参数传递需要进行大量的数据复制，存储空间和运行时间的开销较大，</a:t>
            </a:r>
            <a:r>
              <a:rPr lang="zh-CN" altLang="zh-CN" dirty="0">
                <a:solidFill>
                  <a:srgbClr val="FF0000"/>
                </a:solidFill>
              </a:rPr>
              <a:t>效率较低。</a:t>
            </a:r>
            <a:endParaRPr lang="en-US" altLang="zh-CN" dirty="0">
              <a:solidFill>
                <a:srgbClr val="FF0000"/>
              </a:solidFill>
            </a:endParaRPr>
          </a:p>
          <a:p>
            <a:r>
              <a:rPr lang="zh-CN" altLang="zh-CN" dirty="0"/>
              <a:t>用</a:t>
            </a:r>
            <a:r>
              <a:rPr lang="en-US" altLang="zh-CN" b="1" dirty="0" err="1">
                <a:solidFill>
                  <a:srgbClr val="0000CC"/>
                </a:solidFill>
              </a:rPr>
              <a:t>const</a:t>
            </a:r>
            <a:r>
              <a:rPr lang="zh-CN" altLang="zh-CN" b="1" dirty="0">
                <a:solidFill>
                  <a:srgbClr val="0000CC"/>
                </a:solidFill>
              </a:rPr>
              <a:t>或</a:t>
            </a:r>
            <a:r>
              <a:rPr lang="en-US" altLang="zh-CN" b="1" dirty="0" err="1">
                <a:solidFill>
                  <a:srgbClr val="0000CC"/>
                </a:solidFill>
              </a:rPr>
              <a:t>constexpr</a:t>
            </a:r>
            <a:r>
              <a:rPr lang="zh-CN" altLang="zh-CN" dirty="0"/>
              <a:t>限定的指针或引用传递参数，则可以避免函数对参数对象进行修改，</a:t>
            </a:r>
            <a:r>
              <a:rPr lang="zh-CN" altLang="zh-CN" dirty="0">
                <a:solidFill>
                  <a:srgbClr val="FF0000"/>
                </a:solidFill>
              </a:rPr>
              <a:t>既高效又安全</a:t>
            </a:r>
            <a:r>
              <a:rPr lang="zh-CN" altLang="zh-CN" dirty="0"/>
              <a:t>。</a:t>
            </a:r>
          </a:p>
          <a:p>
            <a:endParaRPr lang="zh-CN" altLang="en-US" dirty="0"/>
          </a:p>
        </p:txBody>
      </p:sp>
    </p:spTree>
    <p:extLst>
      <p:ext uri="{BB962C8B-B14F-4D97-AF65-F5344CB8AC3E}">
        <p14:creationId xmlns:p14="http://schemas.microsoft.com/office/powerpoint/2010/main" val="125796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51520" y="0"/>
            <a:ext cx="8496943" cy="765176"/>
          </a:xfrm>
        </p:spPr>
        <p:txBody>
          <a:bodyPr/>
          <a:lstStyle/>
          <a:p>
            <a:pPr eaLnBrk="1" hangingPunct="1"/>
            <a:r>
              <a:rPr lang="en-US" altLang="zh-CN" b="1" dirty="0"/>
              <a:t>2.9.6  </a:t>
            </a:r>
            <a:r>
              <a:rPr lang="zh-CN" altLang="zh-CN" b="1" dirty="0">
                <a:solidFill>
                  <a:srgbClr val="FF0000"/>
                </a:solidFill>
              </a:rPr>
              <a:t>函数与</a:t>
            </a:r>
            <a:r>
              <a:rPr lang="en-US" altLang="zh-CN" b="1" dirty="0" err="1">
                <a:solidFill>
                  <a:srgbClr val="FF0000"/>
                </a:solidFill>
              </a:rPr>
              <a:t>const</a:t>
            </a:r>
            <a:r>
              <a:rPr lang="zh-CN" altLang="zh-CN" b="1" dirty="0"/>
              <a:t>和</a:t>
            </a:r>
            <a:r>
              <a:rPr lang="en-US" altLang="zh-CN" b="1" dirty="0" err="1"/>
              <a:t>constexpr</a:t>
            </a:r>
            <a:endParaRPr lang="en-US" altLang="zh-CN" b="1" dirty="0">
              <a:solidFill>
                <a:srgbClr val="FF0000"/>
              </a:solidFill>
            </a:endParaRPr>
          </a:p>
        </p:txBody>
      </p:sp>
      <p:sp>
        <p:nvSpPr>
          <p:cNvPr id="83971" name="Rectangle 3"/>
          <p:cNvSpPr>
            <a:spLocks noGrp="1" noChangeArrowheads="1"/>
          </p:cNvSpPr>
          <p:nvPr>
            <p:ph idx="1"/>
          </p:nvPr>
        </p:nvSpPr>
        <p:spPr>
          <a:xfrm>
            <a:off x="539750" y="981075"/>
            <a:ext cx="7989888" cy="4968875"/>
          </a:xfrm>
        </p:spPr>
        <p:txBody>
          <a:bodyPr/>
          <a:lstStyle/>
          <a:p>
            <a:pPr eaLnBrk="1" hangingPunct="1">
              <a:buFontTx/>
              <a:buNone/>
            </a:pPr>
            <a:r>
              <a:rPr lang="en-US" altLang="zh-CN" sz="1800" b="1" dirty="0"/>
              <a:t>【</a:t>
            </a:r>
            <a:r>
              <a:rPr lang="zh-CN" altLang="en-US" sz="1800" b="1" dirty="0"/>
              <a:t>例**</a:t>
            </a:r>
            <a:r>
              <a:rPr lang="en-US" altLang="zh-CN" sz="1800" b="1" dirty="0"/>
              <a:t>】  </a:t>
            </a:r>
            <a:r>
              <a:rPr lang="zh-CN" altLang="en-US" sz="1800" b="1" dirty="0"/>
              <a:t>用指针参数比较两个双精度数的大小。如果第</a:t>
            </a:r>
            <a:r>
              <a:rPr lang="en-US" altLang="zh-CN" sz="1800" b="1" dirty="0"/>
              <a:t>1</a:t>
            </a:r>
            <a:r>
              <a:rPr lang="zh-CN" altLang="en-US" sz="1800" b="1" dirty="0"/>
              <a:t>个数大于第</a:t>
            </a:r>
            <a:r>
              <a:rPr lang="en-US" altLang="zh-CN" sz="1800" b="1" dirty="0"/>
              <a:t>2</a:t>
            </a:r>
            <a:r>
              <a:rPr lang="zh-CN" altLang="en-US" sz="1800" b="1" dirty="0"/>
              <a:t>个数，函数值为</a:t>
            </a:r>
            <a:r>
              <a:rPr lang="en-US" altLang="zh-CN" sz="1800" b="1" dirty="0"/>
              <a:t>1</a:t>
            </a:r>
            <a:r>
              <a:rPr lang="zh-CN" altLang="en-US" sz="1800" b="1" dirty="0"/>
              <a:t>；如果第</a:t>
            </a:r>
            <a:r>
              <a:rPr lang="en-US" altLang="zh-CN" sz="1800" b="1" dirty="0"/>
              <a:t>1</a:t>
            </a:r>
            <a:r>
              <a:rPr lang="zh-CN" altLang="en-US" sz="1800" b="1" dirty="0"/>
              <a:t>个数等于第</a:t>
            </a:r>
            <a:r>
              <a:rPr lang="en-US" altLang="zh-CN" sz="1800" b="1" dirty="0"/>
              <a:t>2</a:t>
            </a:r>
            <a:r>
              <a:rPr lang="zh-CN" altLang="en-US" sz="1800" b="1" dirty="0"/>
              <a:t>个数，函数值为</a:t>
            </a:r>
            <a:r>
              <a:rPr lang="en-US" altLang="zh-CN" sz="1800" b="1" dirty="0"/>
              <a:t>0</a:t>
            </a:r>
            <a:r>
              <a:rPr lang="zh-CN" altLang="en-US" sz="1800" b="1" dirty="0"/>
              <a:t>；如果第</a:t>
            </a:r>
            <a:r>
              <a:rPr lang="en-US" altLang="zh-CN" sz="1800" b="1" dirty="0"/>
              <a:t>1</a:t>
            </a:r>
            <a:r>
              <a:rPr lang="zh-CN" altLang="en-US" sz="1800" b="1" dirty="0"/>
              <a:t>个数小于第</a:t>
            </a:r>
            <a:r>
              <a:rPr lang="en-US" altLang="zh-CN" sz="1800" b="1" dirty="0"/>
              <a:t>2</a:t>
            </a:r>
            <a:r>
              <a:rPr lang="zh-CN" altLang="en-US" sz="1800" b="1" dirty="0"/>
              <a:t>个数，函数值为</a:t>
            </a:r>
            <a:r>
              <a:rPr lang="zh-CN" altLang="en-US" sz="1800" b="1" dirty="0">
                <a:sym typeface="Symbol" panose="05050102010706020507" pitchFamily="18" charset="2"/>
              </a:rPr>
              <a:t></a:t>
            </a:r>
            <a:r>
              <a:rPr lang="en-US" altLang="zh-CN" sz="1800" b="1" dirty="0"/>
              <a:t>1</a:t>
            </a:r>
            <a:r>
              <a:rPr lang="zh-CN" altLang="en-US" sz="1800" b="1" dirty="0"/>
              <a:t>。</a:t>
            </a:r>
          </a:p>
        </p:txBody>
      </p:sp>
      <p:sp>
        <p:nvSpPr>
          <p:cNvPr id="116741" name="Rectangle 5"/>
          <p:cNvSpPr>
            <a:spLocks noChangeArrowheads="1"/>
          </p:cNvSpPr>
          <p:nvPr/>
        </p:nvSpPr>
        <p:spPr bwMode="auto">
          <a:xfrm>
            <a:off x="539750" y="1889125"/>
            <a:ext cx="4535488"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9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dirty="0">
                <a:latin typeface="Times New Roman" panose="02020603050405020304" pitchFamily="18" charset="0"/>
              </a:rPr>
              <a:t>//Eg2-15.cpp</a:t>
            </a:r>
          </a:p>
          <a:p>
            <a:pPr eaLnBrk="1" hangingPunct="1">
              <a:spcBef>
                <a:spcPct val="0"/>
              </a:spcBef>
              <a:buFontTx/>
              <a:buNone/>
            </a:pPr>
            <a:r>
              <a:rPr lang="en-US" altLang="zh-CN" sz="2000" dirty="0">
                <a:latin typeface="Times New Roman" panose="02020603050405020304" pitchFamily="18" charset="0"/>
              </a:rPr>
              <a:t>#include&lt;</a:t>
            </a:r>
            <a:r>
              <a:rPr lang="en-US" altLang="zh-CN" sz="2000" dirty="0" err="1">
                <a:latin typeface="Times New Roman" panose="02020603050405020304" pitchFamily="18" charset="0"/>
              </a:rPr>
              <a:t>iostream.h</a:t>
            </a:r>
            <a:r>
              <a:rPr lang="en-US" altLang="zh-CN" sz="2000" dirty="0">
                <a:latin typeface="Times New Roman" panose="02020603050405020304" pitchFamily="18" charset="0"/>
              </a:rPr>
              <a:t>&gt;</a:t>
            </a:r>
          </a:p>
          <a:p>
            <a:pPr eaLnBrk="1" hangingPunct="1">
              <a:spcBef>
                <a:spcPct val="0"/>
              </a:spcBef>
              <a:buFontTx/>
              <a:buNone/>
            </a:pPr>
            <a:r>
              <a:rPr lang="en-US" altLang="zh-CN" sz="2000" dirty="0" err="1">
                <a:latin typeface="Times New Roman" panose="02020603050405020304" pitchFamily="18" charset="0"/>
              </a:rPr>
              <a:t>int</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fcmp</a:t>
            </a:r>
            <a:r>
              <a:rPr lang="en-US" altLang="zh-CN" sz="2000" dirty="0">
                <a:latin typeface="Times New Roman" panose="02020603050405020304" pitchFamily="18" charset="0"/>
              </a:rPr>
              <a:t>( double * d1, double *d2){</a:t>
            </a:r>
          </a:p>
          <a:p>
            <a:pPr eaLnBrk="1" hangingPunct="1">
              <a:spcBef>
                <a:spcPct val="0"/>
              </a:spcBef>
              <a:buFontTx/>
              <a:buNone/>
            </a:pPr>
            <a:r>
              <a:rPr lang="en-US" altLang="zh-CN" sz="2000" dirty="0">
                <a:latin typeface="Times New Roman" panose="02020603050405020304" pitchFamily="18" charset="0"/>
              </a:rPr>
              <a:t>	if(*d1&gt;*d2)</a:t>
            </a:r>
          </a:p>
          <a:p>
            <a:pPr eaLnBrk="1" hangingPunct="1">
              <a:spcBef>
                <a:spcPct val="0"/>
              </a:spcBef>
              <a:buFontTx/>
              <a:buNone/>
            </a:pPr>
            <a:r>
              <a:rPr lang="en-US" altLang="zh-CN" sz="2000" dirty="0">
                <a:latin typeface="Times New Roman" panose="02020603050405020304" pitchFamily="18" charset="0"/>
              </a:rPr>
              <a:t>		return 1;</a:t>
            </a:r>
          </a:p>
          <a:p>
            <a:pPr eaLnBrk="1" hangingPunct="1">
              <a:spcBef>
                <a:spcPct val="0"/>
              </a:spcBef>
              <a:buFontTx/>
              <a:buNone/>
            </a:pPr>
            <a:r>
              <a:rPr lang="en-US" altLang="zh-CN" sz="2000" dirty="0">
                <a:latin typeface="Times New Roman" panose="02020603050405020304" pitchFamily="18" charset="0"/>
              </a:rPr>
              <a:t>	else if(*d1=*d2)       </a:t>
            </a:r>
            <a:r>
              <a:rPr lang="en-US" altLang="zh-CN" sz="2000" dirty="0">
                <a:solidFill>
                  <a:srgbClr val="FF0000"/>
                </a:solidFill>
                <a:latin typeface="Times New Roman" panose="02020603050405020304" pitchFamily="18" charset="0"/>
              </a:rPr>
              <a:t>//</a:t>
            </a:r>
            <a:r>
              <a:rPr lang="zh-CN" altLang="en-US" sz="2000" dirty="0">
                <a:solidFill>
                  <a:srgbClr val="FF0000"/>
                </a:solidFill>
                <a:latin typeface="Times New Roman" panose="02020603050405020304" pitchFamily="18" charset="0"/>
              </a:rPr>
              <a:t>错误</a:t>
            </a:r>
            <a:endParaRPr lang="en-US" altLang="zh-CN" sz="2000" dirty="0">
              <a:solidFill>
                <a:srgbClr val="FF0000"/>
              </a:solidFill>
              <a:latin typeface="Times New Roman" panose="02020603050405020304" pitchFamily="18" charset="0"/>
            </a:endParaRPr>
          </a:p>
          <a:p>
            <a:pPr eaLnBrk="1" hangingPunct="1">
              <a:spcBef>
                <a:spcPct val="0"/>
              </a:spcBef>
              <a:buFontTx/>
              <a:buNone/>
            </a:pPr>
            <a:r>
              <a:rPr lang="en-US" altLang="zh-CN" sz="2000" dirty="0">
                <a:latin typeface="Times New Roman" panose="02020603050405020304" pitchFamily="18" charset="0"/>
              </a:rPr>
              <a:t>		return 0;</a:t>
            </a:r>
          </a:p>
          <a:p>
            <a:pPr eaLnBrk="1" hangingPunct="1">
              <a:spcBef>
                <a:spcPct val="0"/>
              </a:spcBef>
              <a:buFontTx/>
              <a:buNone/>
            </a:pPr>
            <a:r>
              <a:rPr lang="en-US" altLang="zh-CN" sz="2000" dirty="0">
                <a:latin typeface="Times New Roman" panose="02020603050405020304" pitchFamily="18" charset="0"/>
              </a:rPr>
              <a:t>	else if(*d1&lt;*d2)</a:t>
            </a:r>
          </a:p>
          <a:p>
            <a:pPr eaLnBrk="1" hangingPunct="1">
              <a:spcBef>
                <a:spcPct val="0"/>
              </a:spcBef>
              <a:buFontTx/>
              <a:buNone/>
            </a:pPr>
            <a:r>
              <a:rPr lang="en-US" altLang="zh-CN" sz="2000" dirty="0">
                <a:latin typeface="Times New Roman" panose="02020603050405020304" pitchFamily="18" charset="0"/>
              </a:rPr>
              <a:t>		return -1;</a:t>
            </a:r>
          </a:p>
          <a:p>
            <a:pPr eaLnBrk="1" hangingPunct="1">
              <a:spcBef>
                <a:spcPct val="0"/>
              </a:spcBef>
              <a:buFontTx/>
              <a:buNone/>
            </a:pPr>
            <a:r>
              <a:rPr lang="en-US" altLang="zh-CN" sz="2000" dirty="0">
                <a:latin typeface="Times New Roman" panose="02020603050405020304" pitchFamily="18" charset="0"/>
              </a:rPr>
              <a:t>}</a:t>
            </a:r>
          </a:p>
          <a:p>
            <a:pPr eaLnBrk="1" hangingPunct="1">
              <a:spcBef>
                <a:spcPct val="0"/>
              </a:spcBef>
              <a:buFontTx/>
              <a:buNone/>
            </a:pPr>
            <a:r>
              <a:rPr lang="en-US" altLang="zh-CN" sz="2000" dirty="0">
                <a:latin typeface="Times New Roman" panose="02020603050405020304" pitchFamily="18" charset="0"/>
              </a:rPr>
              <a:t>void main(){</a:t>
            </a:r>
          </a:p>
          <a:p>
            <a:pPr eaLnBrk="1" hangingPunct="1">
              <a:spcBef>
                <a:spcPct val="0"/>
              </a:spcBef>
              <a:buFontTx/>
              <a:buNone/>
            </a:pPr>
            <a:r>
              <a:rPr lang="en-US" altLang="zh-CN" sz="2000" dirty="0">
                <a:latin typeface="Times New Roman" panose="02020603050405020304" pitchFamily="18" charset="0"/>
              </a:rPr>
              <a:t>	double </a:t>
            </a:r>
            <a:r>
              <a:rPr lang="en-US" altLang="zh-CN" sz="2000" dirty="0" err="1">
                <a:latin typeface="Times New Roman" panose="02020603050405020304" pitchFamily="18" charset="0"/>
              </a:rPr>
              <a:t>x,y</a:t>
            </a:r>
            <a:r>
              <a:rPr lang="en-US" altLang="zh-CN" sz="2000" dirty="0">
                <a:latin typeface="Times New Roman" panose="02020603050405020304" pitchFamily="18" charset="0"/>
              </a:rPr>
              <a:t>;</a:t>
            </a:r>
          </a:p>
          <a:p>
            <a:pPr eaLnBrk="1" hangingPunct="1">
              <a:spcBef>
                <a:spcPct val="0"/>
              </a:spcBef>
              <a:buFontTx/>
              <a:buNone/>
            </a:pPr>
            <a:r>
              <a:rPr lang="en-US" altLang="zh-CN" sz="2000" dirty="0">
                <a:latin typeface="Times New Roman" panose="02020603050405020304" pitchFamily="18" charset="0"/>
              </a:rPr>
              <a:t>	x=34.0;</a:t>
            </a:r>
          </a:p>
          <a:p>
            <a:pPr eaLnBrk="1" hangingPunct="1">
              <a:spcBef>
                <a:spcPct val="0"/>
              </a:spcBef>
              <a:buFontTx/>
              <a:buNone/>
            </a:pPr>
            <a:r>
              <a:rPr lang="en-US" altLang="zh-CN" sz="2000" dirty="0">
                <a:latin typeface="Times New Roman" panose="02020603050405020304" pitchFamily="18" charset="0"/>
              </a:rPr>
              <a:t>	y=89.2;</a:t>
            </a:r>
          </a:p>
          <a:p>
            <a:pPr eaLnBrk="1" hangingPunct="1">
              <a:spcBef>
                <a:spcPct val="0"/>
              </a:spcBef>
              <a:buFontTx/>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cout</a:t>
            </a:r>
            <a:r>
              <a:rPr lang="en-US" altLang="zh-CN" sz="2000" dirty="0">
                <a:latin typeface="Times New Roman" panose="02020603050405020304" pitchFamily="18" charset="0"/>
              </a:rPr>
              <a:t>&lt;&lt;</a:t>
            </a:r>
            <a:r>
              <a:rPr lang="en-US" altLang="zh-CN" sz="2000" dirty="0" err="1">
                <a:latin typeface="Times New Roman" panose="02020603050405020304" pitchFamily="18" charset="0"/>
              </a:rPr>
              <a:t>fcmp</a:t>
            </a:r>
            <a:r>
              <a:rPr lang="en-US" altLang="zh-CN" sz="2000" dirty="0">
                <a:latin typeface="Times New Roman" panose="02020603050405020304" pitchFamily="18" charset="0"/>
              </a:rPr>
              <a:t>(&amp;</a:t>
            </a:r>
            <a:r>
              <a:rPr lang="en-US" altLang="zh-CN" sz="2000" dirty="0" err="1">
                <a:latin typeface="Times New Roman" panose="02020603050405020304" pitchFamily="18" charset="0"/>
              </a:rPr>
              <a:t>x,&amp;y</a:t>
            </a:r>
            <a:r>
              <a:rPr lang="en-US" altLang="zh-CN" sz="2000" dirty="0">
                <a:latin typeface="Times New Roman" panose="02020603050405020304" pitchFamily="18" charset="0"/>
              </a:rPr>
              <a:t>);</a:t>
            </a:r>
          </a:p>
          <a:p>
            <a:pPr eaLnBrk="1" hangingPunct="1">
              <a:spcBef>
                <a:spcPct val="0"/>
              </a:spcBef>
              <a:buFontTx/>
              <a:buNone/>
            </a:pPr>
            <a:r>
              <a:rPr lang="en-US" altLang="zh-CN" sz="2000" dirty="0">
                <a:latin typeface="Times New Roman" panose="02020603050405020304" pitchFamily="18" charset="0"/>
              </a:rPr>
              <a:t>}</a:t>
            </a:r>
          </a:p>
        </p:txBody>
      </p:sp>
      <p:sp>
        <p:nvSpPr>
          <p:cNvPr id="116744" name="AutoShape 8"/>
          <p:cNvSpPr>
            <a:spLocks noChangeArrowheads="1"/>
          </p:cNvSpPr>
          <p:nvPr/>
        </p:nvSpPr>
        <p:spPr bwMode="auto">
          <a:xfrm>
            <a:off x="5183188" y="1557338"/>
            <a:ext cx="3960812" cy="3600450"/>
          </a:xfrm>
          <a:prstGeom prst="wedgeRoundRectCallout">
            <a:avLst>
              <a:gd name="adj1" fmla="val -80102"/>
              <a:gd name="adj2" fmla="val -32759"/>
              <a:gd name="adj3"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b="1" dirty="0">
                <a:solidFill>
                  <a:srgbClr val="FF0000"/>
                </a:solidFill>
                <a:latin typeface="Times New Roman" panose="02020603050405020304" pitchFamily="18" charset="0"/>
              </a:rPr>
              <a:t>若将</a:t>
            </a:r>
            <a:r>
              <a:rPr lang="en-US" altLang="zh-CN" sz="2000" b="1" dirty="0" err="1">
                <a:solidFill>
                  <a:srgbClr val="FF0000"/>
                </a:solidFill>
                <a:latin typeface="Times New Roman" panose="02020603050405020304" pitchFamily="18" charset="0"/>
              </a:rPr>
              <a:t>fcmp</a:t>
            </a:r>
            <a:r>
              <a:rPr lang="zh-CN" altLang="en-US" sz="2000" b="1" dirty="0">
                <a:solidFill>
                  <a:srgbClr val="FF0000"/>
                </a:solidFill>
                <a:latin typeface="Times New Roman" panose="02020603050405020304" pitchFamily="18" charset="0"/>
              </a:rPr>
              <a:t>的 参数限定为</a:t>
            </a:r>
            <a:r>
              <a:rPr lang="en-US" altLang="zh-CN" sz="2000" b="1" dirty="0" err="1">
                <a:solidFill>
                  <a:srgbClr val="FF0000"/>
                </a:solidFill>
                <a:latin typeface="Times New Roman" panose="02020603050405020304" pitchFamily="18" charset="0"/>
              </a:rPr>
              <a:t>const</a:t>
            </a:r>
            <a:r>
              <a:rPr lang="en-US" altLang="zh-CN" sz="2000" b="1" dirty="0">
                <a:solidFill>
                  <a:srgbClr val="FF0000"/>
                </a:solidFill>
                <a:latin typeface="Times New Roman" panose="02020603050405020304" pitchFamily="18" charset="0"/>
              </a:rPr>
              <a:t> </a:t>
            </a:r>
            <a:r>
              <a:rPr lang="zh-CN" altLang="en-US" sz="2000" b="1" dirty="0">
                <a:solidFill>
                  <a:srgbClr val="FF0000"/>
                </a:solidFill>
                <a:latin typeface="Times New Roman" panose="02020603050405020304" pitchFamily="18" charset="0"/>
              </a:rPr>
              <a:t>，本程序将不能通过编译！</a:t>
            </a:r>
          </a:p>
          <a:p>
            <a:pPr eaLnBrk="1" hangingPunct="1">
              <a:spcBef>
                <a:spcPct val="0"/>
              </a:spcBef>
              <a:buFontTx/>
              <a:buNone/>
            </a:pPr>
            <a:endParaRPr lang="en-US" altLang="zh-CN" sz="1800" b="1" dirty="0">
              <a:latin typeface="Times New Roman" panose="02020603050405020304" pitchFamily="18" charset="0"/>
            </a:endParaRPr>
          </a:p>
          <a:p>
            <a:pPr eaLnBrk="1" hangingPunct="1">
              <a:spcBef>
                <a:spcPct val="0"/>
              </a:spcBef>
              <a:buFontTx/>
              <a:buNone/>
            </a:pPr>
            <a:r>
              <a:rPr lang="en-US" altLang="zh-CN" sz="1800" b="1" dirty="0" err="1">
                <a:latin typeface="Times New Roman" panose="02020603050405020304" pitchFamily="18" charset="0"/>
              </a:rPr>
              <a:t>int</a:t>
            </a: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fcmp</a:t>
            </a:r>
            <a:r>
              <a:rPr lang="en-US" altLang="zh-CN" sz="1800" b="1" dirty="0">
                <a:latin typeface="Times New Roman" panose="02020603050405020304" pitchFamily="18" charset="0"/>
              </a:rPr>
              <a:t>(</a:t>
            </a:r>
            <a:r>
              <a:rPr lang="en-US" altLang="zh-CN" sz="1800" b="1" dirty="0" err="1">
                <a:latin typeface="Times New Roman" panose="02020603050405020304" pitchFamily="18" charset="0"/>
              </a:rPr>
              <a:t>const</a:t>
            </a:r>
            <a:r>
              <a:rPr lang="en-US" altLang="zh-CN" sz="1800" b="1" dirty="0">
                <a:latin typeface="Times New Roman" panose="02020603050405020304" pitchFamily="18" charset="0"/>
              </a:rPr>
              <a:t> double &amp;d1, </a:t>
            </a:r>
            <a:r>
              <a:rPr lang="en-US" altLang="zh-CN" sz="1800" b="1" dirty="0" err="1">
                <a:latin typeface="Times New Roman" panose="02020603050405020304" pitchFamily="18" charset="0"/>
              </a:rPr>
              <a:t>const</a:t>
            </a:r>
            <a:r>
              <a:rPr lang="en-US" altLang="zh-CN" sz="1800" b="1" dirty="0">
                <a:latin typeface="Times New Roman" panose="02020603050405020304" pitchFamily="18" charset="0"/>
              </a:rPr>
              <a:t> double &amp;d2){</a:t>
            </a:r>
          </a:p>
          <a:p>
            <a:pPr eaLnBrk="1" hangingPunct="1">
              <a:spcBef>
                <a:spcPct val="0"/>
              </a:spcBef>
              <a:buFontTx/>
              <a:buNone/>
            </a:pPr>
            <a:r>
              <a:rPr lang="en-US" altLang="zh-CN" sz="1800" b="1" dirty="0">
                <a:latin typeface="Times New Roman" panose="02020603050405020304" pitchFamily="18" charset="0"/>
              </a:rPr>
              <a:t>    if(d1&gt;d2)</a:t>
            </a:r>
          </a:p>
          <a:p>
            <a:pPr eaLnBrk="1" hangingPunct="1">
              <a:spcBef>
                <a:spcPct val="0"/>
              </a:spcBef>
              <a:buFontTx/>
              <a:buNone/>
            </a:pPr>
            <a:r>
              <a:rPr lang="en-US" altLang="zh-CN" sz="1800" b="1" dirty="0">
                <a:latin typeface="Times New Roman" panose="02020603050405020304" pitchFamily="18" charset="0"/>
              </a:rPr>
              <a:t>	return 1;</a:t>
            </a:r>
          </a:p>
          <a:p>
            <a:pPr eaLnBrk="1" hangingPunct="1">
              <a:spcBef>
                <a:spcPct val="0"/>
              </a:spcBef>
              <a:buFontTx/>
              <a:buNone/>
            </a:pPr>
            <a:r>
              <a:rPr lang="en-US" altLang="zh-CN" sz="1800" b="1" dirty="0">
                <a:latin typeface="Times New Roman" panose="02020603050405020304" pitchFamily="18" charset="0"/>
              </a:rPr>
              <a:t>   else if(d1=d2)          		//</a:t>
            </a:r>
            <a:r>
              <a:rPr lang="zh-CN" altLang="en-US" sz="1800" b="1" dirty="0">
                <a:latin typeface="Times New Roman" panose="02020603050405020304" pitchFamily="18" charset="0"/>
              </a:rPr>
              <a:t>错误，</a:t>
            </a:r>
            <a:r>
              <a:rPr lang="en-US" altLang="zh-CN" sz="1800" b="1" dirty="0">
                <a:latin typeface="Times New Roman" panose="02020603050405020304" pitchFamily="18" charset="0"/>
              </a:rPr>
              <a:t>d1</a:t>
            </a:r>
            <a:r>
              <a:rPr lang="zh-CN" altLang="en-US" sz="1800" b="1" dirty="0">
                <a:latin typeface="Times New Roman" panose="02020603050405020304" pitchFamily="18" charset="0"/>
              </a:rPr>
              <a:t>是</a:t>
            </a:r>
            <a:r>
              <a:rPr lang="en-US" altLang="zh-CN" sz="1800" b="1" dirty="0" err="1">
                <a:latin typeface="Times New Roman" panose="02020603050405020304" pitchFamily="18" charset="0"/>
              </a:rPr>
              <a:t>const</a:t>
            </a:r>
            <a:r>
              <a:rPr lang="zh-CN" altLang="en-US" sz="1800" b="1" dirty="0">
                <a:latin typeface="Times New Roman" panose="02020603050405020304" pitchFamily="18" charset="0"/>
              </a:rPr>
              <a:t>型的</a:t>
            </a:r>
          </a:p>
          <a:p>
            <a:pPr eaLnBrk="1" hangingPunct="1">
              <a:spcBef>
                <a:spcPct val="0"/>
              </a:spcBef>
              <a:buFontTx/>
              <a:buNone/>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return 0;</a:t>
            </a:r>
          </a:p>
          <a:p>
            <a:pPr eaLnBrk="1" hangingPunct="1">
              <a:spcBef>
                <a:spcPct val="0"/>
              </a:spcBef>
              <a:buFontTx/>
              <a:buNone/>
            </a:pPr>
            <a:r>
              <a:rPr lang="en-US" altLang="zh-CN" sz="1800" b="1" dirty="0">
                <a:latin typeface="Times New Roman" panose="02020603050405020304" pitchFamily="18" charset="0"/>
              </a:rPr>
              <a:t>     else if(d1&lt;d2)</a:t>
            </a:r>
          </a:p>
          <a:p>
            <a:pPr eaLnBrk="1" hangingPunct="1">
              <a:spcBef>
                <a:spcPct val="0"/>
              </a:spcBef>
              <a:buFontTx/>
              <a:buNone/>
            </a:pPr>
            <a:r>
              <a:rPr lang="en-US" altLang="zh-CN" sz="1800" b="1" dirty="0">
                <a:latin typeface="Times New Roman" panose="02020603050405020304" pitchFamily="18" charset="0"/>
              </a:rPr>
              <a:t>     return -1;</a:t>
            </a:r>
          </a:p>
          <a:p>
            <a:pPr eaLnBrk="1" hangingPunct="1">
              <a:spcBef>
                <a:spcPct val="0"/>
              </a:spcBef>
              <a:buFontTx/>
              <a:buNone/>
            </a:pPr>
            <a:endParaRPr lang="zh-CN" altLang="en-US" sz="1800" b="1" dirty="0">
              <a:latin typeface="Times New Roman" panose="02020603050405020304" pitchFamily="18" charset="0"/>
            </a:endParaRPr>
          </a:p>
        </p:txBody>
      </p:sp>
    </p:spTree>
    <p:extLst>
      <p:ext uri="{BB962C8B-B14F-4D97-AF65-F5344CB8AC3E}">
        <p14:creationId xmlns:p14="http://schemas.microsoft.com/office/powerpoint/2010/main" val="1092005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6741"/>
                                        </p:tgtEl>
                                        <p:attrNameLst>
                                          <p:attrName>style.visibility</p:attrName>
                                        </p:attrNameLst>
                                      </p:cBhvr>
                                      <p:to>
                                        <p:strVal val="visible"/>
                                      </p:to>
                                    </p:set>
                                    <p:anim calcmode="lin" valueType="num">
                                      <p:cBhvr additive="base">
                                        <p:cTn id="7" dur="500" fill="hold"/>
                                        <p:tgtEl>
                                          <p:spTgt spid="116741"/>
                                        </p:tgtEl>
                                        <p:attrNameLst>
                                          <p:attrName>ppt_x</p:attrName>
                                        </p:attrNameLst>
                                      </p:cBhvr>
                                      <p:tavLst>
                                        <p:tav tm="0">
                                          <p:val>
                                            <p:strVal val="#ppt_x"/>
                                          </p:val>
                                        </p:tav>
                                        <p:tav tm="100000">
                                          <p:val>
                                            <p:strVal val="#ppt_x"/>
                                          </p:val>
                                        </p:tav>
                                      </p:tavLst>
                                    </p:anim>
                                    <p:anim calcmode="lin" valueType="num">
                                      <p:cBhvr additive="base">
                                        <p:cTn id="8" dur="500" fill="hold"/>
                                        <p:tgtEl>
                                          <p:spTgt spid="11674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1" presetClass="entr" presetSubtype="0" fill="hold" grpId="0" nodeType="clickEffect">
                                  <p:stCondLst>
                                    <p:cond delay="0"/>
                                  </p:stCondLst>
                                  <p:iterate type="lt">
                                    <p:tmPct val="5000"/>
                                  </p:iterate>
                                  <p:childTnLst>
                                    <p:set>
                                      <p:cBhvr>
                                        <p:cTn id="12" dur="1" fill="hold">
                                          <p:stCondLst>
                                            <p:cond delay="0"/>
                                          </p:stCondLst>
                                        </p:cTn>
                                        <p:tgtEl>
                                          <p:spTgt spid="116744"/>
                                        </p:tgtEl>
                                        <p:attrNameLst>
                                          <p:attrName>style.visibility</p:attrName>
                                        </p:attrNameLst>
                                      </p:cBhvr>
                                      <p:to>
                                        <p:strVal val="visible"/>
                                      </p:to>
                                    </p:set>
                                    <p:anim calcmode="lin" valueType="num">
                                      <p:cBhvr>
                                        <p:cTn id="13" dur="1000" fill="hold"/>
                                        <p:tgtEl>
                                          <p:spTgt spid="116744"/>
                                        </p:tgtEl>
                                        <p:attrNameLst>
                                          <p:attrName>ppt_w</p:attrName>
                                        </p:attrNameLst>
                                      </p:cBhvr>
                                      <p:tavLst>
                                        <p:tav tm="0">
                                          <p:val>
                                            <p:fltVal val="0"/>
                                          </p:val>
                                        </p:tav>
                                        <p:tav tm="100000">
                                          <p:val>
                                            <p:strVal val="#ppt_w"/>
                                          </p:val>
                                        </p:tav>
                                      </p:tavLst>
                                    </p:anim>
                                    <p:anim calcmode="lin" valueType="num">
                                      <p:cBhvr>
                                        <p:cTn id="14" dur="1000" fill="hold"/>
                                        <p:tgtEl>
                                          <p:spTgt spid="116744"/>
                                        </p:tgtEl>
                                        <p:attrNameLst>
                                          <p:attrName>ppt_h</p:attrName>
                                        </p:attrNameLst>
                                      </p:cBhvr>
                                      <p:tavLst>
                                        <p:tav tm="0">
                                          <p:val>
                                            <p:fltVal val="0"/>
                                          </p:val>
                                        </p:tav>
                                        <p:tav tm="100000">
                                          <p:val>
                                            <p:strVal val="#ppt_h"/>
                                          </p:val>
                                        </p:tav>
                                      </p:tavLst>
                                    </p:anim>
                                    <p:anim calcmode="lin" valueType="num">
                                      <p:cBhvr>
                                        <p:cTn id="15" dur="1000" fill="hold"/>
                                        <p:tgtEl>
                                          <p:spTgt spid="116744"/>
                                        </p:tgtEl>
                                        <p:attrNameLst>
                                          <p:attrName>style.rotation</p:attrName>
                                        </p:attrNameLst>
                                      </p:cBhvr>
                                      <p:tavLst>
                                        <p:tav tm="0">
                                          <p:val>
                                            <p:fltVal val="90"/>
                                          </p:val>
                                        </p:tav>
                                        <p:tav tm="100000">
                                          <p:val>
                                            <p:fltVal val="0"/>
                                          </p:val>
                                        </p:tav>
                                      </p:tavLst>
                                    </p:anim>
                                    <p:animEffect transition="in" filter="fade">
                                      <p:cBhvr>
                                        <p:cTn id="16" dur="1000"/>
                                        <p:tgtEl>
                                          <p:spTgt spid="116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p:bldP spid="11674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b="1" dirty="0">
                <a:solidFill>
                  <a:srgbClr val="0000CC"/>
                </a:solidFill>
              </a:rPr>
              <a:t>1</a:t>
            </a:r>
            <a:r>
              <a:rPr lang="zh-CN" altLang="zh-CN" b="1" dirty="0">
                <a:solidFill>
                  <a:srgbClr val="0000CC"/>
                </a:solidFill>
              </a:rPr>
              <a:t>．形参是顶层</a:t>
            </a:r>
            <a:r>
              <a:rPr lang="en-US" altLang="zh-CN" b="1" dirty="0" err="1">
                <a:solidFill>
                  <a:srgbClr val="0000CC"/>
                </a:solidFill>
              </a:rPr>
              <a:t>const</a:t>
            </a:r>
            <a:endParaRPr lang="zh-CN" altLang="zh-CN" b="1" dirty="0">
              <a:solidFill>
                <a:srgbClr val="0000CC"/>
              </a:solidFill>
            </a:endParaRPr>
          </a:p>
          <a:p>
            <a:r>
              <a:rPr lang="zh-CN" altLang="zh-CN" sz="2400" dirty="0">
                <a:solidFill>
                  <a:srgbClr val="FF0000"/>
                </a:solidFill>
              </a:rPr>
              <a:t>一方面，</a:t>
            </a:r>
            <a:r>
              <a:rPr lang="en-US" altLang="zh-CN" sz="2400" dirty="0" err="1">
                <a:solidFill>
                  <a:srgbClr val="FF0000"/>
                </a:solidFill>
              </a:rPr>
              <a:t>const</a:t>
            </a:r>
            <a:r>
              <a:rPr lang="zh-CN" altLang="zh-CN" sz="2400" dirty="0">
                <a:solidFill>
                  <a:srgbClr val="FF0000"/>
                </a:solidFill>
              </a:rPr>
              <a:t>限定的参数不可修改，另一方面，实参传递忽略顶层</a:t>
            </a:r>
            <a:r>
              <a:rPr lang="en-US" altLang="zh-CN" sz="2400" dirty="0" err="1">
                <a:solidFill>
                  <a:srgbClr val="FF0000"/>
                </a:solidFill>
              </a:rPr>
              <a:t>const</a:t>
            </a:r>
            <a:r>
              <a:rPr lang="zh-CN" altLang="zh-CN" sz="2400" dirty="0">
                <a:solidFill>
                  <a:srgbClr val="FF0000"/>
                </a:solidFill>
              </a:rPr>
              <a:t>。例如，</a:t>
            </a:r>
          </a:p>
          <a:p>
            <a:pPr marL="457200" lvl="1" indent="0">
              <a:buNone/>
            </a:pPr>
            <a:r>
              <a:rPr lang="en-US" altLang="zh-CN" sz="2200" dirty="0" err="1"/>
              <a:t>int</a:t>
            </a:r>
            <a:r>
              <a:rPr lang="en-US" altLang="zh-CN" sz="2200" dirty="0"/>
              <a:t> f(</a:t>
            </a:r>
            <a:r>
              <a:rPr lang="en-US" altLang="zh-CN" sz="2200" dirty="0" err="1"/>
              <a:t>int</a:t>
            </a:r>
            <a:r>
              <a:rPr lang="en-US" altLang="zh-CN" sz="2200" dirty="0"/>
              <a:t> i1,const </a:t>
            </a:r>
            <a:r>
              <a:rPr lang="en-US" altLang="zh-CN" sz="2200" dirty="0" err="1"/>
              <a:t>int</a:t>
            </a:r>
            <a:r>
              <a:rPr lang="en-US" altLang="zh-CN" sz="2200" dirty="0"/>
              <a:t> i2){</a:t>
            </a:r>
            <a:endParaRPr lang="zh-CN" altLang="zh-CN" sz="2200" dirty="0"/>
          </a:p>
          <a:p>
            <a:pPr marL="457200" lvl="1" indent="0">
              <a:buNone/>
            </a:pPr>
            <a:r>
              <a:rPr lang="en-US" altLang="zh-CN" sz="2200" dirty="0"/>
              <a:t>   i1++;</a:t>
            </a:r>
            <a:endParaRPr lang="zh-CN" altLang="zh-CN" sz="2200" dirty="0"/>
          </a:p>
          <a:p>
            <a:pPr marL="457200" lvl="1" indent="0">
              <a:buNone/>
            </a:pPr>
            <a:r>
              <a:rPr lang="en-US" altLang="zh-CN" sz="2200" dirty="0"/>
              <a:t>  // i2++;                     //</a:t>
            </a:r>
            <a:r>
              <a:rPr lang="zh-CN" altLang="zh-CN" sz="2200" dirty="0"/>
              <a:t>错误，</a:t>
            </a:r>
            <a:r>
              <a:rPr lang="en-US" altLang="zh-CN" sz="2200" dirty="0"/>
              <a:t>i2</a:t>
            </a:r>
            <a:r>
              <a:rPr lang="zh-CN" altLang="zh-CN" sz="2200" dirty="0"/>
              <a:t>是</a:t>
            </a:r>
            <a:r>
              <a:rPr lang="en-US" altLang="zh-CN" sz="2200" dirty="0" err="1"/>
              <a:t>const</a:t>
            </a:r>
            <a:r>
              <a:rPr lang="zh-CN" altLang="zh-CN" sz="2200" dirty="0"/>
              <a:t>，不可修改</a:t>
            </a:r>
          </a:p>
          <a:p>
            <a:pPr marL="457200" lvl="1" indent="0">
              <a:buNone/>
            </a:pPr>
            <a:r>
              <a:rPr lang="en-US" altLang="zh-CN" sz="2200" dirty="0"/>
              <a:t>   return i1+i2;</a:t>
            </a:r>
            <a:endParaRPr lang="zh-CN" altLang="zh-CN" sz="2200" dirty="0"/>
          </a:p>
          <a:p>
            <a:pPr marL="400050" lvl="1" indent="0">
              <a:buNone/>
            </a:pPr>
            <a:r>
              <a:rPr lang="en-US" altLang="zh-CN" sz="2200" dirty="0"/>
              <a:t>} </a:t>
            </a:r>
          </a:p>
          <a:p>
            <a:r>
              <a:rPr lang="zh-CN" altLang="en-US" sz="2600" dirty="0">
                <a:solidFill>
                  <a:srgbClr val="FF0000"/>
                </a:solidFill>
              </a:rPr>
              <a:t>对此函数的以下调用都是正确的</a:t>
            </a:r>
            <a:endParaRPr lang="en-US" altLang="zh-CN" sz="2600" dirty="0">
              <a:solidFill>
                <a:srgbClr val="FF0000"/>
              </a:solidFill>
            </a:endParaRPr>
          </a:p>
          <a:p>
            <a:pPr marL="400050" lvl="1" indent="0">
              <a:buNone/>
            </a:pPr>
            <a:r>
              <a:rPr lang="en-US" altLang="zh-CN" sz="2200" dirty="0" err="1"/>
              <a:t>const</a:t>
            </a:r>
            <a:r>
              <a:rPr lang="en-US" altLang="zh-CN" sz="2200" dirty="0"/>
              <a:t> </a:t>
            </a:r>
            <a:r>
              <a:rPr lang="en-US" altLang="zh-CN" sz="2200" dirty="0" err="1"/>
              <a:t>int</a:t>
            </a:r>
            <a:r>
              <a:rPr lang="en-US" altLang="zh-CN" sz="2200" dirty="0"/>
              <a:t> x=9;</a:t>
            </a:r>
            <a:endParaRPr lang="zh-CN" altLang="zh-CN" sz="2200" dirty="0"/>
          </a:p>
          <a:p>
            <a:pPr marL="400050" lvl="1" indent="0">
              <a:buNone/>
            </a:pPr>
            <a:r>
              <a:rPr lang="en-US" altLang="zh-CN" sz="2200" dirty="0" err="1"/>
              <a:t>int</a:t>
            </a:r>
            <a:r>
              <a:rPr lang="en-US" altLang="zh-CN" sz="2200" dirty="0"/>
              <a:t> y=100;</a:t>
            </a:r>
            <a:endParaRPr lang="zh-CN" altLang="zh-CN" sz="2200" dirty="0"/>
          </a:p>
          <a:p>
            <a:pPr marL="400050" lvl="1" indent="0">
              <a:buNone/>
            </a:pPr>
            <a:r>
              <a:rPr lang="en-US" altLang="zh-CN" sz="2200" dirty="0"/>
              <a:t>f(100,x);                               //x</a:t>
            </a:r>
            <a:r>
              <a:rPr lang="zh-CN" altLang="zh-CN" sz="2200" dirty="0"/>
              <a:t>是常量实参</a:t>
            </a:r>
            <a:r>
              <a:rPr lang="en-US" altLang="zh-CN" sz="2200" dirty="0"/>
              <a:t>                 </a:t>
            </a:r>
            <a:endParaRPr lang="zh-CN" altLang="zh-CN" sz="2200" dirty="0"/>
          </a:p>
          <a:p>
            <a:pPr marL="400050" lvl="1" indent="0">
              <a:buNone/>
            </a:pPr>
            <a:r>
              <a:rPr lang="en-US" altLang="zh-CN" sz="2200" dirty="0"/>
              <a:t>f(</a:t>
            </a:r>
            <a:r>
              <a:rPr lang="en-US" altLang="zh-CN" sz="2200" dirty="0" err="1"/>
              <a:t>x,y</a:t>
            </a:r>
            <a:r>
              <a:rPr lang="en-US" altLang="zh-CN" sz="2200" dirty="0"/>
              <a:t>);                                   //y</a:t>
            </a:r>
            <a:r>
              <a:rPr lang="zh-CN" altLang="zh-CN" sz="2200" dirty="0"/>
              <a:t>是非常量实参</a:t>
            </a:r>
          </a:p>
          <a:p>
            <a:pPr marL="457200" lvl="1" indent="0">
              <a:buNone/>
            </a:pPr>
            <a:endParaRPr lang="zh-CN" altLang="zh-CN" sz="2200" dirty="0"/>
          </a:p>
          <a:p>
            <a:pPr lvl="1"/>
            <a:endParaRPr lang="zh-CN" altLang="en-US" dirty="0"/>
          </a:p>
        </p:txBody>
      </p:sp>
      <p:sp>
        <p:nvSpPr>
          <p:cNvPr id="4" name="Rectangle 2"/>
          <p:cNvSpPr>
            <a:spLocks noGrp="1" noChangeArrowheads="1"/>
          </p:cNvSpPr>
          <p:nvPr>
            <p:ph type="title"/>
          </p:nvPr>
        </p:nvSpPr>
        <p:spPr/>
        <p:txBody>
          <a:bodyPr/>
          <a:lstStyle/>
          <a:p>
            <a:pPr eaLnBrk="1" hangingPunct="1"/>
            <a:r>
              <a:rPr lang="en-US" altLang="zh-CN" b="1" dirty="0"/>
              <a:t>2.9.6  </a:t>
            </a:r>
            <a:r>
              <a:rPr lang="zh-CN" altLang="zh-CN" b="1" dirty="0">
                <a:solidFill>
                  <a:srgbClr val="FF0000"/>
                </a:solidFill>
              </a:rPr>
              <a:t>函数与</a:t>
            </a:r>
            <a:r>
              <a:rPr lang="en-US" altLang="zh-CN" b="1" dirty="0" err="1">
                <a:solidFill>
                  <a:srgbClr val="FF0000"/>
                </a:solidFill>
              </a:rPr>
              <a:t>const</a:t>
            </a:r>
            <a:r>
              <a:rPr lang="zh-CN" altLang="zh-CN" b="1" dirty="0"/>
              <a:t>和</a:t>
            </a:r>
            <a:r>
              <a:rPr lang="en-US" altLang="zh-CN" b="1" dirty="0" err="1"/>
              <a:t>constexpr</a:t>
            </a:r>
            <a:endParaRPr lang="en-US" altLang="zh-CN" b="1" dirty="0">
              <a:solidFill>
                <a:srgbClr val="FF0000"/>
              </a:solidFill>
            </a:endParaRPr>
          </a:p>
        </p:txBody>
      </p:sp>
    </p:spTree>
    <p:extLst>
      <p:ext uri="{BB962C8B-B14F-4D97-AF65-F5344CB8AC3E}">
        <p14:creationId xmlns:p14="http://schemas.microsoft.com/office/powerpoint/2010/main" val="421051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b="1" dirty="0">
                <a:solidFill>
                  <a:srgbClr val="0000CC"/>
                </a:solidFill>
              </a:rPr>
              <a:t>2</a:t>
            </a:r>
            <a:r>
              <a:rPr lang="zh-CN" altLang="zh-CN" b="1" dirty="0">
                <a:solidFill>
                  <a:srgbClr val="0000CC"/>
                </a:solidFill>
              </a:rPr>
              <a:t>．形参是底层</a:t>
            </a:r>
            <a:r>
              <a:rPr lang="en-US" altLang="zh-CN" b="1" dirty="0" err="1">
                <a:solidFill>
                  <a:srgbClr val="0000CC"/>
                </a:solidFill>
              </a:rPr>
              <a:t>const</a:t>
            </a:r>
            <a:endParaRPr lang="en-US" altLang="zh-CN" b="1" dirty="0">
              <a:solidFill>
                <a:srgbClr val="0000CC"/>
              </a:solidFill>
            </a:endParaRPr>
          </a:p>
          <a:p>
            <a:r>
              <a:rPr lang="zh-CN" altLang="en-US" sz="2800" b="1" dirty="0">
                <a:solidFill>
                  <a:srgbClr val="FF0000"/>
                </a:solidFill>
              </a:rPr>
              <a:t>底层</a:t>
            </a:r>
            <a:r>
              <a:rPr lang="en-US" altLang="zh-CN" sz="2800" b="1" dirty="0" err="1">
                <a:solidFill>
                  <a:srgbClr val="FF0000"/>
                </a:solidFill>
              </a:rPr>
              <a:t>const</a:t>
            </a:r>
            <a:r>
              <a:rPr lang="zh-CN" altLang="en-US" sz="2800" b="1" dirty="0">
                <a:solidFill>
                  <a:srgbClr val="FF0000"/>
                </a:solidFill>
              </a:rPr>
              <a:t>复制规则</a:t>
            </a:r>
            <a:endParaRPr lang="en-US" altLang="zh-CN" sz="2800" b="1" dirty="0">
              <a:solidFill>
                <a:srgbClr val="FF0000"/>
              </a:solidFill>
            </a:endParaRPr>
          </a:p>
          <a:p>
            <a:pPr lvl="1"/>
            <a:r>
              <a:rPr lang="zh-CN" altLang="zh-CN" sz="2000" b="1" dirty="0"/>
              <a:t>同类型的底层</a:t>
            </a:r>
            <a:r>
              <a:rPr lang="en-US" altLang="zh-CN" sz="2000" b="1" dirty="0"/>
              <a:t> </a:t>
            </a:r>
            <a:r>
              <a:rPr lang="en-US" altLang="zh-CN" sz="2000" b="1" dirty="0" err="1"/>
              <a:t>const</a:t>
            </a:r>
            <a:r>
              <a:rPr lang="en-US" altLang="zh-CN" sz="2000" b="1" dirty="0"/>
              <a:t> </a:t>
            </a:r>
            <a:r>
              <a:rPr lang="zh-CN" altLang="zh-CN" sz="2000" b="1" dirty="0"/>
              <a:t>或者能够转换为相同的数据类型才能够复制，此外，非常量能够转换成常量，但常量不能转换为非常量</a:t>
            </a:r>
            <a:r>
              <a:rPr lang="zh-CN" altLang="zh-CN" sz="2000" dirty="0"/>
              <a:t>。例如，</a:t>
            </a:r>
          </a:p>
          <a:p>
            <a:pPr marL="800100" lvl="2" indent="0">
              <a:buNone/>
            </a:pPr>
            <a:r>
              <a:rPr lang="en-US" altLang="zh-CN" sz="2000" dirty="0" err="1"/>
              <a:t>int</a:t>
            </a:r>
            <a:r>
              <a:rPr lang="en-US" altLang="zh-CN" sz="2000" dirty="0"/>
              <a:t>  </a:t>
            </a:r>
            <a:r>
              <a:rPr lang="en-US" altLang="zh-CN" sz="2000" dirty="0" err="1"/>
              <a:t>i</a:t>
            </a:r>
            <a:r>
              <a:rPr lang="en-US" altLang="zh-CN" sz="2000" dirty="0"/>
              <a:t> = 10, </a:t>
            </a:r>
            <a:r>
              <a:rPr lang="en-US" altLang="zh-CN" sz="2000" dirty="0" err="1"/>
              <a:t>const</a:t>
            </a:r>
            <a:r>
              <a:rPr lang="en-US" altLang="zh-CN" sz="2000" dirty="0"/>
              <a:t> j = 10;</a:t>
            </a:r>
            <a:endParaRPr lang="zh-CN" altLang="zh-CN" sz="2000" dirty="0"/>
          </a:p>
          <a:p>
            <a:pPr marL="800100" lvl="2" indent="0">
              <a:buNone/>
            </a:pPr>
            <a:r>
              <a:rPr lang="en-US" altLang="zh-CN" sz="2000" dirty="0" err="1"/>
              <a:t>const</a:t>
            </a:r>
            <a:r>
              <a:rPr lang="en-US" altLang="zh-CN" sz="2000" dirty="0"/>
              <a:t> </a:t>
            </a:r>
            <a:r>
              <a:rPr lang="en-US" altLang="zh-CN" sz="2000" dirty="0" err="1"/>
              <a:t>int</a:t>
            </a:r>
            <a:r>
              <a:rPr lang="en-US" altLang="zh-CN" sz="2000" dirty="0"/>
              <a:t> *p1 = &amp;</a:t>
            </a:r>
            <a:r>
              <a:rPr lang="en-US" altLang="zh-CN" sz="2000" dirty="0" err="1"/>
              <a:t>i</a:t>
            </a:r>
            <a:r>
              <a:rPr lang="en-US" altLang="zh-CN" sz="2000" dirty="0"/>
              <a:t>;      //</a:t>
            </a:r>
            <a:r>
              <a:rPr lang="zh-CN" altLang="zh-CN" sz="2000" dirty="0"/>
              <a:t>正确</a:t>
            </a:r>
          </a:p>
          <a:p>
            <a:pPr marL="800100" lvl="2" indent="0">
              <a:buNone/>
            </a:pPr>
            <a:r>
              <a:rPr lang="en-US" altLang="zh-CN" sz="2000" dirty="0" err="1"/>
              <a:t>const</a:t>
            </a:r>
            <a:r>
              <a:rPr lang="en-US" altLang="zh-CN" sz="2000" dirty="0"/>
              <a:t> </a:t>
            </a:r>
            <a:r>
              <a:rPr lang="en-US" altLang="zh-CN" sz="2000" dirty="0" err="1"/>
              <a:t>int</a:t>
            </a:r>
            <a:r>
              <a:rPr lang="en-US" altLang="zh-CN" sz="2000" dirty="0"/>
              <a:t> *p2 = &amp;j;      //</a:t>
            </a:r>
            <a:r>
              <a:rPr lang="zh-CN" altLang="zh-CN" sz="2000" dirty="0"/>
              <a:t>正确</a:t>
            </a:r>
          </a:p>
          <a:p>
            <a:pPr marL="800100" lvl="2" indent="0">
              <a:buNone/>
            </a:pPr>
            <a:r>
              <a:rPr lang="en-US" altLang="zh-CN" sz="2000" dirty="0" err="1"/>
              <a:t>const</a:t>
            </a:r>
            <a:r>
              <a:rPr lang="en-US" altLang="zh-CN" sz="2000" dirty="0"/>
              <a:t> </a:t>
            </a:r>
            <a:r>
              <a:rPr lang="en-US" altLang="zh-CN" sz="2000" dirty="0" err="1"/>
              <a:t>int</a:t>
            </a:r>
            <a:r>
              <a:rPr lang="en-US" altLang="zh-CN" sz="2000" dirty="0"/>
              <a:t> &amp;r1 = </a:t>
            </a:r>
            <a:r>
              <a:rPr lang="en-US" altLang="zh-CN" sz="2000" dirty="0" err="1"/>
              <a:t>i</a:t>
            </a:r>
            <a:r>
              <a:rPr lang="en-US" altLang="zh-CN" sz="2000" dirty="0"/>
              <a:t>;       //</a:t>
            </a:r>
            <a:r>
              <a:rPr lang="zh-CN" altLang="zh-CN" sz="2000" dirty="0"/>
              <a:t>正确</a:t>
            </a:r>
          </a:p>
          <a:p>
            <a:pPr marL="800100" lvl="2" indent="0">
              <a:buNone/>
            </a:pPr>
            <a:r>
              <a:rPr lang="en-US" altLang="zh-CN" sz="2000" dirty="0" err="1"/>
              <a:t>const</a:t>
            </a:r>
            <a:r>
              <a:rPr lang="en-US" altLang="zh-CN" sz="2000" dirty="0"/>
              <a:t> </a:t>
            </a:r>
            <a:r>
              <a:rPr lang="en-US" altLang="zh-CN" sz="2000" dirty="0" err="1"/>
              <a:t>int</a:t>
            </a:r>
            <a:r>
              <a:rPr lang="en-US" altLang="zh-CN" sz="2000" dirty="0"/>
              <a:t> &amp;r2 = 10;      //</a:t>
            </a:r>
            <a:r>
              <a:rPr lang="zh-CN" altLang="zh-CN" sz="2000" dirty="0"/>
              <a:t>正确</a:t>
            </a:r>
          </a:p>
          <a:p>
            <a:pPr marL="800100" lvl="2" indent="0">
              <a:buNone/>
            </a:pPr>
            <a:r>
              <a:rPr lang="en-US" altLang="zh-CN" sz="2000" dirty="0" err="1"/>
              <a:t>int</a:t>
            </a:r>
            <a:r>
              <a:rPr lang="en-US" altLang="zh-CN" sz="2000" dirty="0"/>
              <a:t> *p3 = p1;             //</a:t>
            </a:r>
            <a:r>
              <a:rPr lang="zh-CN" altLang="zh-CN" sz="2000" dirty="0"/>
              <a:t>错误</a:t>
            </a:r>
          </a:p>
          <a:p>
            <a:pPr marL="800100" lvl="2" indent="0">
              <a:buNone/>
            </a:pPr>
            <a:r>
              <a:rPr lang="en-US" altLang="zh-CN" sz="2000" dirty="0" err="1"/>
              <a:t>int</a:t>
            </a:r>
            <a:r>
              <a:rPr lang="en-US" altLang="zh-CN" sz="2000" dirty="0"/>
              <a:t> &amp;r3 = r1;             //</a:t>
            </a:r>
            <a:r>
              <a:rPr lang="zh-CN" altLang="zh-CN" sz="2000" dirty="0"/>
              <a:t>错误</a:t>
            </a:r>
          </a:p>
          <a:p>
            <a:pPr marL="800100" lvl="2" indent="0">
              <a:buNone/>
            </a:pPr>
            <a:r>
              <a:rPr lang="en-US" altLang="zh-CN" sz="2000" dirty="0" err="1"/>
              <a:t>int</a:t>
            </a:r>
            <a:r>
              <a:rPr lang="en-US" altLang="zh-CN" sz="2000" dirty="0"/>
              <a:t> &amp;r4 = r2;             //</a:t>
            </a:r>
            <a:r>
              <a:rPr lang="zh-CN" altLang="zh-CN" sz="2000" dirty="0"/>
              <a:t>错误</a:t>
            </a:r>
          </a:p>
          <a:p>
            <a:pPr marL="457200" indent="-457200"/>
            <a:r>
              <a:rPr lang="zh-CN" altLang="en-US" b="1" dirty="0">
                <a:solidFill>
                  <a:srgbClr val="FF0000"/>
                </a:solidFill>
                <a:cs typeface="+mn-cs"/>
              </a:rPr>
              <a:t>底层</a:t>
            </a:r>
            <a:r>
              <a:rPr lang="en-US" altLang="zh-CN" b="1" dirty="0" err="1">
                <a:solidFill>
                  <a:srgbClr val="FF0000"/>
                </a:solidFill>
                <a:cs typeface="+mn-cs"/>
              </a:rPr>
              <a:t>const</a:t>
            </a:r>
            <a:r>
              <a:rPr lang="zh-CN" altLang="en-US" b="1" dirty="0">
                <a:solidFill>
                  <a:srgbClr val="FF0000"/>
                </a:solidFill>
                <a:cs typeface="+mn-cs"/>
              </a:rPr>
              <a:t>复制规则适用于函数参数传递</a:t>
            </a:r>
            <a:endParaRPr lang="zh-CN" altLang="zh-CN" b="1" dirty="0">
              <a:solidFill>
                <a:srgbClr val="FF0000"/>
              </a:solidFill>
              <a:cs typeface="+mn-cs"/>
            </a:endParaRPr>
          </a:p>
          <a:p>
            <a:endParaRPr lang="zh-CN" altLang="en-US" dirty="0"/>
          </a:p>
        </p:txBody>
      </p:sp>
      <p:sp>
        <p:nvSpPr>
          <p:cNvPr id="4" name="Rectangle 2"/>
          <p:cNvSpPr>
            <a:spLocks noGrp="1" noChangeArrowheads="1"/>
          </p:cNvSpPr>
          <p:nvPr>
            <p:ph type="title"/>
          </p:nvPr>
        </p:nvSpPr>
        <p:spPr/>
        <p:txBody>
          <a:bodyPr/>
          <a:lstStyle/>
          <a:p>
            <a:pPr eaLnBrk="1" hangingPunct="1"/>
            <a:r>
              <a:rPr lang="en-US" altLang="zh-CN" b="1" dirty="0"/>
              <a:t>2.9.6  </a:t>
            </a:r>
            <a:r>
              <a:rPr lang="zh-CN" altLang="zh-CN" b="1" dirty="0">
                <a:solidFill>
                  <a:srgbClr val="FF0000"/>
                </a:solidFill>
              </a:rPr>
              <a:t>函数与</a:t>
            </a:r>
            <a:r>
              <a:rPr lang="en-US" altLang="zh-CN" b="1" dirty="0" err="1">
                <a:solidFill>
                  <a:srgbClr val="FF0000"/>
                </a:solidFill>
              </a:rPr>
              <a:t>const</a:t>
            </a:r>
            <a:r>
              <a:rPr lang="zh-CN" altLang="zh-CN" b="1" dirty="0"/>
              <a:t>和</a:t>
            </a:r>
            <a:r>
              <a:rPr lang="en-US" altLang="zh-CN" b="1" dirty="0" err="1"/>
              <a:t>constexpr</a:t>
            </a:r>
            <a:endParaRPr lang="en-US" altLang="zh-CN" b="1" dirty="0">
              <a:solidFill>
                <a:srgbClr val="FF0000"/>
              </a:solidFill>
            </a:endParaRPr>
          </a:p>
        </p:txBody>
      </p:sp>
    </p:spTree>
    <p:extLst>
      <p:ext uri="{BB962C8B-B14F-4D97-AF65-F5344CB8AC3E}">
        <p14:creationId xmlns:p14="http://schemas.microsoft.com/office/powerpoint/2010/main" val="152380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xfrm>
            <a:off x="684212" y="23167"/>
            <a:ext cx="8280275" cy="865188"/>
          </a:xfrm>
          <a:noFill/>
        </p:spPr>
        <p:txBody>
          <a:bodyPr/>
          <a:lstStyle/>
          <a:p>
            <a:r>
              <a:rPr lang="en-US" altLang="zh-CN" sz="2600" b="1" dirty="0"/>
              <a:t>2.3.2  </a:t>
            </a:r>
            <a:r>
              <a:rPr lang="zh-CN" altLang="zh-CN" sz="2600" b="1" dirty="0">
                <a:solidFill>
                  <a:srgbClr val="FF0000"/>
                </a:solidFill>
              </a:rPr>
              <a:t>空指针，</a:t>
            </a:r>
            <a:r>
              <a:rPr lang="en-US" altLang="zh-CN" sz="2600" b="1" dirty="0">
                <a:solidFill>
                  <a:srgbClr val="FF0000"/>
                </a:solidFill>
              </a:rPr>
              <a:t>void*</a:t>
            </a:r>
            <a:r>
              <a:rPr lang="zh-CN" altLang="zh-CN" sz="2600" b="1" dirty="0"/>
              <a:t>，获取数组首、</a:t>
            </a:r>
            <a:r>
              <a:rPr lang="zh-CN" altLang="zh-CN" sz="2600" b="1" dirty="0">
                <a:solidFill>
                  <a:srgbClr val="0000CC"/>
                </a:solidFill>
              </a:rPr>
              <a:t>尾元素位置</a:t>
            </a:r>
            <a:r>
              <a:rPr lang="zh-CN" altLang="zh-CN" sz="2600" b="1" dirty="0"/>
              <a:t>的指针</a:t>
            </a:r>
          </a:p>
        </p:txBody>
      </p:sp>
      <p:sp>
        <p:nvSpPr>
          <p:cNvPr id="20482" name="Rectangle 2"/>
          <p:cNvSpPr>
            <a:spLocks noGrp="1" noChangeArrowheads="1"/>
          </p:cNvSpPr>
          <p:nvPr>
            <p:ph idx="1"/>
          </p:nvPr>
        </p:nvSpPr>
        <p:spPr>
          <a:xfrm>
            <a:off x="684212" y="1196752"/>
            <a:ext cx="7772400" cy="4683125"/>
          </a:xfrm>
        </p:spPr>
        <p:txBody>
          <a:bodyPr/>
          <a:lstStyle/>
          <a:p>
            <a:pPr marL="514350" indent="-514350" eaLnBrk="1" hangingPunct="1">
              <a:buFont typeface="+mj-lt"/>
              <a:buAutoNum type="arabicPeriod"/>
            </a:pPr>
            <a:r>
              <a:rPr lang="zh-CN" altLang="en-US" b="1" dirty="0">
                <a:solidFill>
                  <a:srgbClr val="0000CC"/>
                </a:solidFill>
              </a:rPr>
              <a:t>空指针</a:t>
            </a:r>
          </a:p>
          <a:p>
            <a:pPr lvl="1" eaLnBrk="1" hangingPunct="1"/>
            <a:r>
              <a:rPr lang="zh-CN" altLang="zh-CN" b="1" dirty="0">
                <a:solidFill>
                  <a:srgbClr val="FF0000"/>
                </a:solidFill>
              </a:rPr>
              <a:t>空指针是没有指向任何内存单元的指针</a:t>
            </a:r>
            <a:r>
              <a:rPr lang="zh-CN" altLang="en-US" b="1" dirty="0">
                <a:solidFill>
                  <a:srgbClr val="FF0000"/>
                </a:solidFill>
              </a:rPr>
              <a:t>。</a:t>
            </a:r>
            <a:endParaRPr lang="en-US" altLang="zh-CN" b="1" dirty="0">
              <a:solidFill>
                <a:srgbClr val="FF0000"/>
              </a:solidFill>
            </a:endParaRPr>
          </a:p>
          <a:p>
            <a:pPr lvl="1" eaLnBrk="1" hangingPunct="1"/>
            <a:r>
              <a:rPr lang="en-US" altLang="zh-CN" b="1" dirty="0">
                <a:solidFill>
                  <a:srgbClr val="FF0000"/>
                </a:solidFill>
              </a:rPr>
              <a:t>C++11</a:t>
            </a:r>
            <a:r>
              <a:rPr lang="zh-CN" altLang="en-US" b="1" dirty="0">
                <a:solidFill>
                  <a:srgbClr val="FF0000"/>
                </a:solidFill>
              </a:rPr>
              <a:t>中</a:t>
            </a:r>
            <a:r>
              <a:rPr lang="en-US" altLang="zh-CN" dirty="0"/>
              <a:t>NULL</a:t>
            </a:r>
            <a:r>
              <a:rPr lang="zh-CN" altLang="zh-CN" dirty="0"/>
              <a:t>，</a:t>
            </a:r>
            <a:r>
              <a:rPr lang="en-US" altLang="zh-CN" dirty="0"/>
              <a:t>0</a:t>
            </a:r>
            <a:r>
              <a:rPr lang="zh-CN" altLang="zh-CN" dirty="0"/>
              <a:t>，</a:t>
            </a:r>
            <a:r>
              <a:rPr lang="en-US" altLang="zh-CN" dirty="0" err="1"/>
              <a:t>nullptr</a:t>
            </a:r>
            <a:r>
              <a:rPr lang="zh-CN" altLang="en-US" dirty="0"/>
              <a:t>意义等价，用于</a:t>
            </a:r>
            <a:r>
              <a:rPr lang="zh-CN" altLang="zh-CN" dirty="0"/>
              <a:t>将指针设置为空指针</a:t>
            </a:r>
            <a:r>
              <a:rPr lang="zh-CN" altLang="en-US" b="1" dirty="0">
                <a:solidFill>
                  <a:srgbClr val="FF0000"/>
                </a:solidFill>
              </a:rPr>
              <a:t>：</a:t>
            </a:r>
            <a:endParaRPr lang="en-US" altLang="zh-CN" b="1" dirty="0">
              <a:solidFill>
                <a:srgbClr val="FF0000"/>
              </a:solidFill>
            </a:endParaRPr>
          </a:p>
          <a:p>
            <a:pPr marL="457200" lvl="1" indent="0">
              <a:buNone/>
            </a:pPr>
            <a:r>
              <a:rPr lang="en-US" altLang="zh-CN" dirty="0"/>
              <a:t>  T *</a:t>
            </a:r>
            <a:r>
              <a:rPr lang="en-US" altLang="zh-CN" dirty="0" err="1"/>
              <a:t>ptr</a:t>
            </a:r>
            <a:r>
              <a:rPr lang="en-US" altLang="zh-CN" dirty="0"/>
              <a:t>=0;</a:t>
            </a:r>
            <a:endParaRPr lang="zh-CN" altLang="zh-CN" sz="3600" dirty="0"/>
          </a:p>
          <a:p>
            <a:pPr marL="457200" lvl="1" indent="0">
              <a:buNone/>
            </a:pPr>
            <a:r>
              <a:rPr lang="en-US" altLang="zh-CN" dirty="0"/>
              <a:t> *</a:t>
            </a:r>
            <a:r>
              <a:rPr lang="en-US" altLang="zh-CN" dirty="0" err="1"/>
              <a:t>ptr</a:t>
            </a:r>
            <a:r>
              <a:rPr lang="en-US" altLang="zh-CN" dirty="0"/>
              <a:t>=NULL;</a:t>
            </a:r>
            <a:endParaRPr lang="zh-CN" altLang="zh-CN" sz="3600" dirty="0"/>
          </a:p>
          <a:p>
            <a:pPr marL="457200" lvl="1" indent="0">
              <a:buNone/>
            </a:pPr>
            <a:r>
              <a:rPr lang="en-US" altLang="zh-CN" dirty="0"/>
              <a:t>  *</a:t>
            </a:r>
            <a:r>
              <a:rPr lang="en-US" altLang="zh-CN" dirty="0" err="1"/>
              <a:t>ptr</a:t>
            </a:r>
            <a:r>
              <a:rPr lang="en-US" altLang="zh-CN" dirty="0"/>
              <a:t>=</a:t>
            </a:r>
            <a:r>
              <a:rPr lang="en-US" altLang="zh-CN" dirty="0" err="1"/>
              <a:t>nullptr</a:t>
            </a:r>
            <a:r>
              <a:rPr lang="en-US" altLang="zh-CN" sz="1800" dirty="0">
                <a:solidFill>
                  <a:srgbClr val="FF0000"/>
                </a:solidFill>
              </a:rPr>
              <a:t>;                             C++11</a:t>
            </a:r>
            <a:r>
              <a:rPr lang="zh-CN" altLang="en-US" sz="1800" dirty="0">
                <a:solidFill>
                  <a:srgbClr val="FF0000"/>
                </a:solidFill>
              </a:rPr>
              <a:t>新定义</a:t>
            </a:r>
            <a:endParaRPr lang="en-US" altLang="zh-CN" sz="1800" dirty="0">
              <a:solidFill>
                <a:srgbClr val="FF0000"/>
              </a:solidFill>
            </a:endParaRPr>
          </a:p>
          <a:p>
            <a:pPr marL="457200" lvl="1" indent="0">
              <a:buNone/>
            </a:pPr>
            <a:endParaRPr lang="en-US" altLang="zh-CN" dirty="0"/>
          </a:p>
          <a:p>
            <a:pPr marL="857250" lvl="2" indent="0">
              <a:buNone/>
            </a:pPr>
            <a:r>
              <a:rPr lang="en-US" altLang="zh-CN" b="1" dirty="0">
                <a:solidFill>
                  <a:srgbClr val="0000CC"/>
                </a:solidFill>
              </a:rPr>
              <a:t>T</a:t>
            </a:r>
            <a:r>
              <a:rPr lang="zh-CN" altLang="en-US" b="1" dirty="0">
                <a:solidFill>
                  <a:srgbClr val="0000CC"/>
                </a:solidFill>
              </a:rPr>
              <a:t>是指任意数据类型</a:t>
            </a:r>
            <a:endParaRPr lang="en-US" altLang="zh-CN" b="1" dirty="0">
              <a:solidFill>
                <a:srgbClr val="0000CC"/>
              </a:solidFill>
            </a:endParaRPr>
          </a:p>
        </p:txBody>
      </p:sp>
    </p:spTree>
    <p:extLst>
      <p:ext uri="{BB962C8B-B14F-4D97-AF65-F5344CB8AC3E}">
        <p14:creationId xmlns:p14="http://schemas.microsoft.com/office/powerpoint/2010/main" val="26426101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pRg st="1" end="1"/>
                                            </p:txEl>
                                          </p:spTgt>
                                        </p:tgtEl>
                                        <p:attrNameLst>
                                          <p:attrName>style.visibility</p:attrName>
                                        </p:attrNameLst>
                                      </p:cBhvr>
                                      <p:to>
                                        <p:strVal val="visible"/>
                                      </p:to>
                                    </p:set>
                                    <p:anim calcmode="lin" valueType="num">
                                      <p:cBhvr additive="base">
                                        <p:cTn id="7"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 calcmode="lin" valueType="num">
                                      <p:cBhvr additive="base">
                                        <p:cTn id="13"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2">
                                            <p:txEl>
                                              <p:pRg st="5" end="5"/>
                                            </p:txEl>
                                          </p:spTgt>
                                        </p:tgtEl>
                                        <p:attrNameLst>
                                          <p:attrName>style.visibility</p:attrName>
                                        </p:attrNameLst>
                                      </p:cBhvr>
                                      <p:to>
                                        <p:strVal val="visible"/>
                                      </p:to>
                                    </p:set>
                                    <p:anim calcmode="lin" valueType="num">
                                      <p:cBhvr additive="base">
                                        <p:cTn id="19" dur="500" fill="hold"/>
                                        <p:tgtEl>
                                          <p:spTgt spid="2048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2">
                                            <p:txEl>
                                              <p:pRg st="7" end="7"/>
                                            </p:txEl>
                                          </p:spTgt>
                                        </p:tgtEl>
                                        <p:attrNameLst>
                                          <p:attrName>style.visibility</p:attrName>
                                        </p:attrNameLst>
                                      </p:cBhvr>
                                      <p:to>
                                        <p:strVal val="visible"/>
                                      </p:to>
                                    </p:set>
                                    <p:anim calcmode="lin" valueType="num">
                                      <p:cBhvr additive="base">
                                        <p:cTn id="25" dur="500" fill="hold"/>
                                        <p:tgtEl>
                                          <p:spTgt spid="20482">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482">
                                            <p:txEl>
                                              <p:pRg st="3" end="3"/>
                                            </p:txEl>
                                          </p:spTgt>
                                        </p:tgtEl>
                                        <p:attrNameLst>
                                          <p:attrName>style.visibility</p:attrName>
                                        </p:attrNameLst>
                                      </p:cBhvr>
                                      <p:to>
                                        <p:strVal val="visible"/>
                                      </p:to>
                                    </p:set>
                                    <p:anim calcmode="lin" valueType="num">
                                      <p:cBhvr additive="base">
                                        <p:cTn id="31" dur="500" fill="hold"/>
                                        <p:tgtEl>
                                          <p:spTgt spid="2048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482">
                                            <p:txEl>
                                              <p:pRg st="4" end="4"/>
                                            </p:txEl>
                                          </p:spTgt>
                                        </p:tgtEl>
                                        <p:attrNameLst>
                                          <p:attrName>style.visibility</p:attrName>
                                        </p:attrNameLst>
                                      </p:cBhvr>
                                      <p:to>
                                        <p:strVal val="visible"/>
                                      </p:to>
                                    </p:set>
                                    <p:anim calcmode="lin" valueType="num">
                                      <p:cBhvr additive="base">
                                        <p:cTn id="37" dur="500" fill="hold"/>
                                        <p:tgtEl>
                                          <p:spTgt spid="2048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079877"/>
            <a:ext cx="4680520" cy="5168635"/>
          </a:xfrm>
        </p:spPr>
        <p:txBody>
          <a:bodyPr/>
          <a:lstStyle/>
          <a:p>
            <a:pPr marL="0" indent="0">
              <a:buNone/>
            </a:pPr>
            <a:r>
              <a:rPr lang="zh-CN" altLang="zh-CN" sz="2000" b="1" dirty="0"/>
              <a:t>【例</a:t>
            </a:r>
            <a:r>
              <a:rPr lang="en-US" altLang="zh-CN" sz="2000" b="1" dirty="0"/>
              <a:t>2-25</a:t>
            </a:r>
            <a:r>
              <a:rPr lang="zh-CN" altLang="zh-CN" sz="2000" b="1" dirty="0"/>
              <a:t>】</a:t>
            </a:r>
            <a:r>
              <a:rPr lang="en-US" altLang="zh-CN" sz="2000" b="1" dirty="0"/>
              <a:t>//Eg2-25.cpp</a:t>
            </a:r>
            <a:endParaRPr lang="zh-CN" altLang="zh-CN" sz="2000" b="1" dirty="0"/>
          </a:p>
          <a:p>
            <a:pPr marL="0" indent="0">
              <a:buNone/>
            </a:pPr>
            <a:r>
              <a:rPr lang="en-US" altLang="zh-CN" sz="2000" b="1" dirty="0"/>
              <a:t>#include &lt;</a:t>
            </a:r>
            <a:r>
              <a:rPr lang="en-US" altLang="zh-CN" sz="2000" b="1" dirty="0" err="1"/>
              <a:t>iostream</a:t>
            </a:r>
            <a:r>
              <a:rPr lang="en-US" altLang="zh-CN" sz="2000" b="1" dirty="0"/>
              <a:t>&gt;</a:t>
            </a:r>
            <a:endParaRPr lang="zh-CN" altLang="zh-CN" sz="2000" b="1" dirty="0"/>
          </a:p>
          <a:p>
            <a:pPr marL="0" indent="0">
              <a:buNone/>
            </a:pPr>
            <a:r>
              <a:rPr lang="en-US" altLang="zh-CN" sz="2000" b="1" dirty="0"/>
              <a:t>using namespace </a:t>
            </a:r>
            <a:r>
              <a:rPr lang="en-US" altLang="zh-CN" sz="2000" b="1" dirty="0" err="1"/>
              <a:t>std</a:t>
            </a:r>
            <a:r>
              <a:rPr lang="en-US" altLang="zh-CN" sz="2000" b="1" dirty="0"/>
              <a:t>;</a:t>
            </a:r>
            <a:endParaRPr lang="zh-CN" altLang="zh-CN" sz="2000" b="1" dirty="0"/>
          </a:p>
          <a:p>
            <a:pPr marL="0" indent="0">
              <a:buNone/>
            </a:pPr>
            <a:r>
              <a:rPr lang="en-US" altLang="zh-CN" sz="2000" b="1" dirty="0"/>
              <a:t>void fp1(</a:t>
            </a:r>
            <a:r>
              <a:rPr lang="en-US" altLang="zh-CN" sz="2000" b="1" dirty="0" err="1"/>
              <a:t>const</a:t>
            </a:r>
            <a:r>
              <a:rPr lang="en-US" altLang="zh-CN" sz="2000" b="1" dirty="0"/>
              <a:t> </a:t>
            </a:r>
            <a:r>
              <a:rPr lang="en-US" altLang="zh-CN" sz="2000" b="1" dirty="0" err="1"/>
              <a:t>int</a:t>
            </a:r>
            <a:r>
              <a:rPr lang="en-US" altLang="zh-CN" sz="2000" b="1" dirty="0"/>
              <a:t> *ap1){}</a:t>
            </a:r>
            <a:endParaRPr lang="zh-CN" altLang="zh-CN" sz="2000" b="1" dirty="0"/>
          </a:p>
          <a:p>
            <a:pPr marL="0" indent="0">
              <a:buNone/>
            </a:pPr>
            <a:r>
              <a:rPr lang="en-US" altLang="zh-CN" sz="2000" b="1" dirty="0"/>
              <a:t>void fp2(</a:t>
            </a:r>
            <a:r>
              <a:rPr lang="en-US" altLang="zh-CN" sz="2000" b="1" dirty="0" err="1"/>
              <a:t>int</a:t>
            </a:r>
            <a:r>
              <a:rPr lang="en-US" altLang="zh-CN" sz="2000" b="1" dirty="0"/>
              <a:t> *ap2) {}</a:t>
            </a:r>
            <a:endParaRPr lang="zh-CN" altLang="zh-CN" sz="2000" b="1" dirty="0"/>
          </a:p>
          <a:p>
            <a:pPr marL="0" indent="0">
              <a:buNone/>
            </a:pPr>
            <a:r>
              <a:rPr lang="en-US" altLang="zh-CN" sz="2000" b="1" dirty="0"/>
              <a:t>void fr1(</a:t>
            </a:r>
            <a:r>
              <a:rPr lang="en-US" altLang="zh-CN" sz="2000" b="1" dirty="0" err="1"/>
              <a:t>const</a:t>
            </a:r>
            <a:r>
              <a:rPr lang="en-US" altLang="zh-CN" sz="2000" b="1" dirty="0"/>
              <a:t> </a:t>
            </a:r>
            <a:r>
              <a:rPr lang="en-US" altLang="zh-CN" sz="2000" b="1" dirty="0" err="1"/>
              <a:t>int</a:t>
            </a:r>
            <a:r>
              <a:rPr lang="en-US" altLang="zh-CN" sz="2000" b="1" dirty="0"/>
              <a:t> &amp; ar1)</a:t>
            </a:r>
          </a:p>
          <a:p>
            <a:pPr marL="0" indent="0">
              <a:buNone/>
            </a:pPr>
            <a:r>
              <a:rPr lang="en-US" altLang="zh-CN" sz="2000" b="1" dirty="0"/>
              <a:t> {     </a:t>
            </a:r>
            <a:r>
              <a:rPr lang="en-US" altLang="zh-CN" sz="2000" b="1" dirty="0" err="1"/>
              <a:t>cout</a:t>
            </a:r>
            <a:r>
              <a:rPr lang="en-US" altLang="zh-CN" sz="2000" b="1" dirty="0"/>
              <a:t> &lt;&lt; "fr1" &lt;&lt; </a:t>
            </a:r>
            <a:r>
              <a:rPr lang="en-US" altLang="zh-CN" sz="2000" b="1" dirty="0" err="1"/>
              <a:t>endl</a:t>
            </a:r>
            <a:r>
              <a:rPr lang="en-US" altLang="zh-CN" sz="2000" b="1" dirty="0"/>
              <a:t>; }</a:t>
            </a:r>
            <a:endParaRPr lang="zh-CN" altLang="zh-CN" sz="2000" b="1" dirty="0"/>
          </a:p>
          <a:p>
            <a:pPr marL="0" indent="0">
              <a:buNone/>
            </a:pPr>
            <a:r>
              <a:rPr lang="en-US" altLang="zh-CN" sz="2000" b="1" dirty="0"/>
              <a:t>void fr2(</a:t>
            </a:r>
            <a:r>
              <a:rPr lang="en-US" altLang="zh-CN" sz="2000" b="1" dirty="0" err="1"/>
              <a:t>int</a:t>
            </a:r>
            <a:r>
              <a:rPr lang="en-US" altLang="zh-CN" sz="2000" b="1" dirty="0"/>
              <a:t> &amp;ar2)</a:t>
            </a:r>
          </a:p>
          <a:p>
            <a:pPr marL="0" indent="0">
              <a:buNone/>
            </a:pPr>
            <a:r>
              <a:rPr lang="en-US" altLang="zh-CN" sz="2000" b="1" dirty="0"/>
              <a:t> {     </a:t>
            </a:r>
            <a:r>
              <a:rPr lang="en-US" altLang="zh-CN" sz="2000" b="1" dirty="0" err="1"/>
              <a:t>cout</a:t>
            </a:r>
            <a:r>
              <a:rPr lang="en-US" altLang="zh-CN" sz="2000" b="1" dirty="0"/>
              <a:t> &lt;&lt; "fr2" &lt;&lt; </a:t>
            </a:r>
            <a:r>
              <a:rPr lang="en-US" altLang="zh-CN" sz="2000" b="1" dirty="0" err="1"/>
              <a:t>endl</a:t>
            </a:r>
            <a:r>
              <a:rPr lang="en-US" altLang="zh-CN" sz="2000" b="1" dirty="0"/>
              <a:t>; }</a:t>
            </a:r>
            <a:endParaRPr lang="zh-CN" altLang="zh-CN" sz="2000" b="1" dirty="0"/>
          </a:p>
          <a:p>
            <a:pPr marL="0" indent="0">
              <a:buNone/>
            </a:pPr>
            <a:r>
              <a:rPr lang="en-US" altLang="zh-CN" sz="2000" b="1" dirty="0"/>
              <a:t>void main() {</a:t>
            </a:r>
            <a:endParaRPr lang="zh-CN" altLang="zh-CN" sz="2000" b="1" dirty="0"/>
          </a:p>
          <a:p>
            <a:pPr marL="0" indent="0">
              <a:buNone/>
            </a:pPr>
            <a:r>
              <a:rPr lang="en-US" altLang="zh-CN" sz="2000" b="1" dirty="0"/>
              <a:t>	</a:t>
            </a:r>
            <a:r>
              <a:rPr lang="en-US" altLang="zh-CN" sz="2000" b="1" dirty="0" err="1"/>
              <a:t>int</a:t>
            </a:r>
            <a:r>
              <a:rPr lang="en-US" altLang="zh-CN" sz="2000" b="1" dirty="0"/>
              <a:t>  </a:t>
            </a:r>
            <a:r>
              <a:rPr lang="en-US" altLang="zh-CN" sz="2000" b="1" dirty="0" err="1"/>
              <a:t>i</a:t>
            </a:r>
            <a:r>
              <a:rPr lang="en-US" altLang="zh-CN" sz="2000" b="1" dirty="0"/>
              <a:t> = 10;</a:t>
            </a:r>
            <a:endParaRPr lang="zh-CN" altLang="zh-CN" sz="2000" b="1" dirty="0"/>
          </a:p>
          <a:p>
            <a:pPr marL="0" indent="0">
              <a:buNone/>
            </a:pPr>
            <a:r>
              <a:rPr lang="en-US" altLang="zh-CN" sz="2000" b="1" dirty="0"/>
              <a:t>	</a:t>
            </a:r>
            <a:r>
              <a:rPr lang="en-US" altLang="zh-CN" sz="2000" b="1" dirty="0" err="1"/>
              <a:t>const</a:t>
            </a:r>
            <a:r>
              <a:rPr lang="en-US" altLang="zh-CN" sz="2000" b="1" dirty="0"/>
              <a:t> </a:t>
            </a:r>
            <a:r>
              <a:rPr lang="en-US" altLang="zh-CN" sz="2000" b="1" dirty="0" err="1"/>
              <a:t>int</a:t>
            </a:r>
            <a:r>
              <a:rPr lang="en-US" altLang="zh-CN" sz="2000" b="1" dirty="0"/>
              <a:t> j = 10;</a:t>
            </a:r>
            <a:endParaRPr lang="zh-CN" altLang="zh-CN" sz="2000" b="1" dirty="0"/>
          </a:p>
          <a:p>
            <a:pPr marL="0" indent="0">
              <a:buNone/>
            </a:pPr>
            <a:r>
              <a:rPr lang="en-US" altLang="zh-CN" sz="2000" b="1" dirty="0"/>
              <a:t>	</a:t>
            </a:r>
            <a:r>
              <a:rPr lang="en-US" altLang="zh-CN" sz="2000" b="1" dirty="0" err="1"/>
              <a:t>int</a:t>
            </a:r>
            <a:r>
              <a:rPr lang="en-US" altLang="zh-CN" sz="2000" b="1" dirty="0"/>
              <a:t> *p1;</a:t>
            </a:r>
            <a:endParaRPr lang="zh-CN" altLang="zh-CN" sz="2000" b="1" dirty="0"/>
          </a:p>
          <a:p>
            <a:pPr marL="0" indent="0">
              <a:buNone/>
            </a:pPr>
            <a:r>
              <a:rPr lang="en-US" altLang="zh-CN" sz="2000" b="1" dirty="0"/>
              <a:t>	</a:t>
            </a:r>
            <a:r>
              <a:rPr lang="en-US" altLang="zh-CN" sz="2000" b="1" dirty="0" err="1"/>
              <a:t>const</a:t>
            </a:r>
            <a:r>
              <a:rPr lang="en-US" altLang="zh-CN" sz="2000" b="1" dirty="0"/>
              <a:t> </a:t>
            </a:r>
            <a:r>
              <a:rPr lang="en-US" altLang="zh-CN" sz="2000" b="1" dirty="0" err="1"/>
              <a:t>int</a:t>
            </a:r>
            <a:r>
              <a:rPr lang="en-US" altLang="zh-CN" sz="2000" b="1" dirty="0"/>
              <a:t> *p2;</a:t>
            </a:r>
            <a:endParaRPr lang="zh-CN" altLang="zh-CN" sz="2000" b="1" dirty="0"/>
          </a:p>
          <a:p>
            <a:pPr marL="0" indent="0">
              <a:buNone/>
            </a:pPr>
            <a:r>
              <a:rPr lang="en-US" altLang="zh-CN" sz="2000" b="1" dirty="0"/>
              <a:t>	</a:t>
            </a:r>
            <a:r>
              <a:rPr lang="en-US" altLang="zh-CN" sz="2000" b="1" dirty="0" err="1"/>
              <a:t>const</a:t>
            </a:r>
            <a:r>
              <a:rPr lang="en-US" altLang="zh-CN" sz="2000" b="1" dirty="0"/>
              <a:t> </a:t>
            </a:r>
            <a:r>
              <a:rPr lang="en-US" altLang="zh-CN" sz="2000" b="1" dirty="0" err="1"/>
              <a:t>int</a:t>
            </a:r>
            <a:r>
              <a:rPr lang="en-US" altLang="zh-CN" sz="2000" b="1" dirty="0"/>
              <a:t> *</a:t>
            </a:r>
            <a:r>
              <a:rPr lang="en-US" altLang="zh-CN" sz="2000" b="1" dirty="0" err="1"/>
              <a:t>const</a:t>
            </a:r>
            <a:r>
              <a:rPr lang="en-US" altLang="zh-CN" sz="2000" b="1" dirty="0"/>
              <a:t> p3=&amp;</a:t>
            </a:r>
            <a:r>
              <a:rPr lang="en-US" altLang="zh-CN" sz="2000" b="1" dirty="0" err="1"/>
              <a:t>i</a:t>
            </a:r>
            <a:r>
              <a:rPr lang="en-US" altLang="zh-CN" sz="2000" b="1" dirty="0"/>
              <a:t>;</a:t>
            </a:r>
            <a:endParaRPr lang="zh-CN" altLang="zh-CN" sz="2000" b="1" dirty="0"/>
          </a:p>
          <a:p>
            <a:pPr marL="0" indent="0">
              <a:buNone/>
            </a:pPr>
            <a:endParaRPr lang="zh-CN" altLang="en-US" sz="1600" b="1" dirty="0"/>
          </a:p>
        </p:txBody>
      </p:sp>
      <p:sp>
        <p:nvSpPr>
          <p:cNvPr id="4" name="Rectangle 2"/>
          <p:cNvSpPr>
            <a:spLocks noGrp="1" noChangeArrowheads="1"/>
          </p:cNvSpPr>
          <p:nvPr>
            <p:ph type="title"/>
          </p:nvPr>
        </p:nvSpPr>
        <p:spPr/>
        <p:txBody>
          <a:bodyPr/>
          <a:lstStyle/>
          <a:p>
            <a:pPr eaLnBrk="1" hangingPunct="1"/>
            <a:r>
              <a:rPr lang="en-US" altLang="zh-CN" b="1" dirty="0"/>
              <a:t>2.9.6  </a:t>
            </a:r>
            <a:r>
              <a:rPr lang="zh-CN" altLang="zh-CN" b="1" dirty="0">
                <a:solidFill>
                  <a:srgbClr val="FF0000"/>
                </a:solidFill>
              </a:rPr>
              <a:t>函数与</a:t>
            </a:r>
            <a:r>
              <a:rPr lang="en-US" altLang="zh-CN" b="1" dirty="0" err="1">
                <a:solidFill>
                  <a:srgbClr val="FF0000"/>
                </a:solidFill>
              </a:rPr>
              <a:t>const</a:t>
            </a:r>
            <a:r>
              <a:rPr lang="zh-CN" altLang="zh-CN" b="1" dirty="0"/>
              <a:t>和</a:t>
            </a:r>
            <a:r>
              <a:rPr lang="en-US" altLang="zh-CN" b="1" dirty="0" err="1"/>
              <a:t>constexpr</a:t>
            </a:r>
            <a:endParaRPr lang="en-US" altLang="zh-CN" b="1" dirty="0">
              <a:solidFill>
                <a:srgbClr val="FF0000"/>
              </a:solidFill>
            </a:endParaRPr>
          </a:p>
        </p:txBody>
      </p:sp>
      <p:sp>
        <p:nvSpPr>
          <p:cNvPr id="2" name="矩形 1"/>
          <p:cNvSpPr/>
          <p:nvPr/>
        </p:nvSpPr>
        <p:spPr>
          <a:xfrm>
            <a:off x="4788024" y="1079877"/>
            <a:ext cx="4423117" cy="4708981"/>
          </a:xfrm>
          <a:prstGeom prst="rect">
            <a:avLst/>
          </a:prstGeom>
        </p:spPr>
        <p:txBody>
          <a:bodyPr wrap="square">
            <a:spAutoFit/>
          </a:bodyPr>
          <a:lstStyle/>
          <a:p>
            <a:pPr marL="0" indent="0">
              <a:buNone/>
            </a:pPr>
            <a:r>
              <a:rPr lang="en-US" altLang="zh-CN" sz="2000" b="1" dirty="0"/>
              <a:t>	fp1(p1); 	</a:t>
            </a:r>
          </a:p>
          <a:p>
            <a:pPr marL="0" indent="0">
              <a:buNone/>
            </a:pPr>
            <a:r>
              <a:rPr lang="en-US" altLang="zh-CN" sz="2000" b="1" dirty="0"/>
              <a:t>             fp1(p2);	</a:t>
            </a:r>
          </a:p>
          <a:p>
            <a:pPr marL="0" indent="0">
              <a:buNone/>
            </a:pPr>
            <a:r>
              <a:rPr lang="en-US" altLang="zh-CN" sz="2000" b="1" dirty="0"/>
              <a:t>             fp1(p3);   </a:t>
            </a:r>
            <a:endParaRPr lang="zh-CN" altLang="zh-CN" sz="2000" b="1" dirty="0"/>
          </a:p>
          <a:p>
            <a:pPr marL="0" indent="0">
              <a:buNone/>
            </a:pPr>
            <a:r>
              <a:rPr lang="en-US" altLang="zh-CN" sz="2000" b="1" dirty="0"/>
              <a:t>	fp1(&amp;</a:t>
            </a:r>
            <a:r>
              <a:rPr lang="en-US" altLang="zh-CN" sz="2000" b="1" dirty="0" err="1"/>
              <a:t>i</a:t>
            </a:r>
            <a:r>
              <a:rPr lang="en-US" altLang="zh-CN" sz="2000" b="1" dirty="0"/>
              <a:t>);	</a:t>
            </a:r>
          </a:p>
          <a:p>
            <a:pPr marL="0" indent="0">
              <a:buNone/>
            </a:pPr>
            <a:r>
              <a:rPr lang="en-US" altLang="zh-CN" sz="2000" b="1" dirty="0"/>
              <a:t>             fp1(&amp;j);	</a:t>
            </a:r>
          </a:p>
          <a:p>
            <a:pPr marL="0" indent="0">
              <a:buNone/>
            </a:pPr>
            <a:r>
              <a:rPr lang="en-US" altLang="zh-CN" sz="2000" b="1" dirty="0"/>
              <a:t>             fp2(p1);   </a:t>
            </a:r>
            <a:endParaRPr lang="zh-CN" altLang="zh-CN" sz="2000" b="1" dirty="0"/>
          </a:p>
          <a:p>
            <a:pPr marL="0" indent="0">
              <a:buNone/>
            </a:pPr>
            <a:r>
              <a:rPr lang="en-US" altLang="zh-CN" sz="2000" b="1" dirty="0"/>
              <a:t>	</a:t>
            </a:r>
            <a:r>
              <a:rPr lang="en-US" altLang="zh-CN" sz="2000" b="1" dirty="0">
                <a:solidFill>
                  <a:srgbClr val="FF0000"/>
                </a:solidFill>
              </a:rPr>
              <a:t>fp2(p2);              //</a:t>
            </a:r>
            <a:r>
              <a:rPr lang="zh-CN" altLang="zh-CN" sz="2000" b="1" dirty="0">
                <a:solidFill>
                  <a:srgbClr val="FF0000"/>
                </a:solidFill>
              </a:rPr>
              <a:t>错误</a:t>
            </a:r>
          </a:p>
          <a:p>
            <a:pPr marL="0" indent="0">
              <a:buNone/>
            </a:pPr>
            <a:r>
              <a:rPr lang="en-US" altLang="zh-CN" sz="2000" b="1" dirty="0">
                <a:solidFill>
                  <a:srgbClr val="FF0000"/>
                </a:solidFill>
              </a:rPr>
              <a:t>	fp2(p3);              //</a:t>
            </a:r>
            <a:r>
              <a:rPr lang="zh-CN" altLang="zh-CN" sz="2000" b="1" dirty="0">
                <a:solidFill>
                  <a:srgbClr val="FF0000"/>
                </a:solidFill>
              </a:rPr>
              <a:t>错误</a:t>
            </a:r>
          </a:p>
          <a:p>
            <a:pPr marL="0" indent="0">
              <a:buNone/>
            </a:pPr>
            <a:r>
              <a:rPr lang="en-US" altLang="zh-CN" sz="2000" b="1" dirty="0"/>
              <a:t>	fp2(&amp;</a:t>
            </a:r>
            <a:r>
              <a:rPr lang="en-US" altLang="zh-CN" sz="2000" b="1" dirty="0" err="1"/>
              <a:t>i</a:t>
            </a:r>
            <a:r>
              <a:rPr lang="en-US" altLang="zh-CN" sz="2000" b="1" dirty="0"/>
              <a:t>);                               </a:t>
            </a:r>
            <a:endParaRPr lang="zh-CN" altLang="zh-CN" sz="2000" b="1" dirty="0"/>
          </a:p>
          <a:p>
            <a:pPr marL="0" indent="0">
              <a:buNone/>
            </a:pPr>
            <a:r>
              <a:rPr lang="en-US" altLang="zh-CN" sz="2000" b="1" dirty="0"/>
              <a:t>	</a:t>
            </a:r>
            <a:r>
              <a:rPr lang="en-US" altLang="zh-CN" sz="2000" b="1" dirty="0">
                <a:solidFill>
                  <a:srgbClr val="FF0000"/>
                </a:solidFill>
              </a:rPr>
              <a:t>fp2(&amp;j);              //</a:t>
            </a:r>
            <a:r>
              <a:rPr lang="zh-CN" altLang="zh-CN" sz="2000" b="1" dirty="0">
                <a:solidFill>
                  <a:srgbClr val="FF0000"/>
                </a:solidFill>
              </a:rPr>
              <a:t>错误</a:t>
            </a:r>
          </a:p>
          <a:p>
            <a:pPr marL="0" indent="0">
              <a:buNone/>
            </a:pPr>
            <a:r>
              <a:rPr lang="en-US" altLang="zh-CN" sz="2000" b="1" dirty="0"/>
              <a:t>	fr1(</a:t>
            </a:r>
            <a:r>
              <a:rPr lang="en-US" altLang="zh-CN" sz="2000" b="1" dirty="0" err="1"/>
              <a:t>i</a:t>
            </a:r>
            <a:r>
              <a:rPr lang="en-US" altLang="zh-CN" sz="2000" b="1" dirty="0"/>
              <a:t>);         </a:t>
            </a:r>
          </a:p>
          <a:p>
            <a:pPr marL="0" indent="0">
              <a:buNone/>
            </a:pPr>
            <a:r>
              <a:rPr lang="en-US" altLang="zh-CN" sz="2000" b="1" dirty="0"/>
              <a:t>             fr1(j);                   </a:t>
            </a:r>
            <a:endParaRPr lang="zh-CN" altLang="zh-CN" sz="2000" b="1" dirty="0"/>
          </a:p>
          <a:p>
            <a:pPr marL="0" indent="0">
              <a:buNone/>
            </a:pPr>
            <a:r>
              <a:rPr lang="en-US" altLang="zh-CN" sz="2000" b="1" dirty="0"/>
              <a:t>	fr2(</a:t>
            </a:r>
            <a:r>
              <a:rPr lang="en-US" altLang="zh-CN" sz="2000" b="1" dirty="0" err="1"/>
              <a:t>i</a:t>
            </a:r>
            <a:r>
              <a:rPr lang="en-US" altLang="zh-CN" sz="2000" b="1" dirty="0"/>
              <a:t>);                               </a:t>
            </a:r>
          </a:p>
          <a:p>
            <a:pPr marL="0" indent="0">
              <a:buNone/>
            </a:pPr>
            <a:r>
              <a:rPr lang="en-US" altLang="zh-CN" sz="2000" b="1" dirty="0"/>
              <a:t>	</a:t>
            </a:r>
            <a:r>
              <a:rPr lang="en-US" altLang="zh-CN" sz="2000" b="1" dirty="0">
                <a:solidFill>
                  <a:srgbClr val="FF0000"/>
                </a:solidFill>
              </a:rPr>
              <a:t>fr2(j);                  //</a:t>
            </a:r>
            <a:r>
              <a:rPr lang="zh-CN" altLang="zh-CN" sz="2000" b="1" dirty="0">
                <a:solidFill>
                  <a:srgbClr val="FF0000"/>
                </a:solidFill>
              </a:rPr>
              <a:t>错误</a:t>
            </a:r>
            <a:r>
              <a:rPr lang="en-US" altLang="zh-CN" sz="2000" b="1" dirty="0"/>
              <a:t>,</a:t>
            </a:r>
            <a:endParaRPr lang="zh-CN" altLang="zh-CN" sz="2000" b="1" dirty="0"/>
          </a:p>
          <a:p>
            <a:pPr marL="0" indent="0">
              <a:buNone/>
            </a:pPr>
            <a:r>
              <a:rPr lang="en-US" altLang="zh-CN" sz="2000" b="1" dirty="0"/>
              <a:t>           } </a:t>
            </a:r>
            <a:endParaRPr lang="zh-CN" altLang="zh-CN" sz="2000" b="1" dirty="0"/>
          </a:p>
        </p:txBody>
      </p:sp>
    </p:spTree>
    <p:extLst>
      <p:ext uri="{BB962C8B-B14F-4D97-AF65-F5344CB8AC3E}">
        <p14:creationId xmlns:p14="http://schemas.microsoft.com/office/powerpoint/2010/main" val="37890726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539750" y="981075"/>
            <a:ext cx="7989888" cy="4968875"/>
          </a:xfrm>
        </p:spPr>
        <p:txBody>
          <a:bodyPr/>
          <a:lstStyle/>
          <a:p>
            <a:pPr marL="0" indent="0" eaLnBrk="1" hangingPunct="1">
              <a:buNone/>
            </a:pPr>
            <a:r>
              <a:rPr lang="en-US" altLang="zh-CN" b="1" dirty="0">
                <a:solidFill>
                  <a:srgbClr val="0000CC"/>
                </a:solidFill>
              </a:rPr>
              <a:t>3．</a:t>
            </a:r>
            <a:r>
              <a:rPr lang="zh-CN" altLang="en-US" b="1" dirty="0">
                <a:solidFill>
                  <a:srgbClr val="0000CC"/>
                </a:solidFill>
              </a:rPr>
              <a:t>将函数返回值指定为引用值</a:t>
            </a:r>
            <a:endParaRPr lang="en-US" altLang="zh-CN" b="1" dirty="0">
              <a:solidFill>
                <a:srgbClr val="0000CC"/>
              </a:solidFill>
            </a:endParaRPr>
          </a:p>
          <a:p>
            <a:pPr lvl="1" eaLnBrk="1" hangingPunct="1"/>
            <a:r>
              <a:rPr lang="zh-CN" altLang="en-US" b="1" dirty="0">
                <a:solidFill>
                  <a:srgbClr val="FF0000"/>
                </a:solidFill>
              </a:rPr>
              <a:t>返回值为引用时，则不能修改返回值．</a:t>
            </a:r>
          </a:p>
          <a:p>
            <a:pPr marL="0" indent="0">
              <a:buNone/>
            </a:pPr>
            <a:r>
              <a:rPr lang="zh-CN" altLang="zh-CN" sz="2400" dirty="0"/>
              <a:t>【例</a:t>
            </a:r>
            <a:r>
              <a:rPr lang="en-US" altLang="zh-CN" sz="2400" dirty="0"/>
              <a:t>2-26</a:t>
            </a:r>
            <a:r>
              <a:rPr lang="zh-CN" altLang="zh-CN" sz="2400" dirty="0"/>
              <a:t>】  返回</a:t>
            </a:r>
            <a:r>
              <a:rPr lang="en-US" altLang="zh-CN" sz="2400" dirty="0" err="1"/>
              <a:t>const</a:t>
            </a:r>
            <a:r>
              <a:rPr lang="zh-CN" altLang="zh-CN" sz="2400" dirty="0"/>
              <a:t>引用的函数。</a:t>
            </a:r>
          </a:p>
          <a:p>
            <a:pPr eaLnBrk="1" hangingPunct="1">
              <a:buFontTx/>
              <a:buNone/>
            </a:pPr>
            <a:r>
              <a:rPr lang="en-US" altLang="zh-CN" sz="2000" b="1" dirty="0"/>
              <a:t>#include&lt;</a:t>
            </a:r>
            <a:r>
              <a:rPr lang="en-US" altLang="zh-CN" sz="2000" b="1" dirty="0" err="1"/>
              <a:t>iostream</a:t>
            </a:r>
            <a:r>
              <a:rPr lang="en-US" altLang="zh-CN" sz="2000" b="1" dirty="0"/>
              <a:t>&gt;</a:t>
            </a:r>
          </a:p>
          <a:p>
            <a:pPr eaLnBrk="1" hangingPunct="1">
              <a:buFontTx/>
              <a:buNone/>
            </a:pPr>
            <a:r>
              <a:rPr lang="en-US" altLang="zh-CN" sz="2000" b="1" dirty="0"/>
              <a:t>#using namespace </a:t>
            </a:r>
            <a:r>
              <a:rPr lang="en-US" altLang="zh-CN" sz="2000" b="1" dirty="0" err="1"/>
              <a:t>std</a:t>
            </a:r>
            <a:r>
              <a:rPr lang="en-US" altLang="zh-CN" sz="2000" b="1" dirty="0"/>
              <a:t>;</a:t>
            </a:r>
          </a:p>
          <a:p>
            <a:pPr eaLnBrk="1" hangingPunct="1">
              <a:buFontTx/>
              <a:buNone/>
            </a:pPr>
            <a:r>
              <a:rPr lang="en-US" altLang="zh-CN" sz="2000" b="1" dirty="0" err="1"/>
              <a:t>const</a:t>
            </a:r>
            <a:r>
              <a:rPr lang="en-US" altLang="zh-CN" sz="2000" b="1" dirty="0"/>
              <a:t> </a:t>
            </a:r>
            <a:r>
              <a:rPr lang="en-US" altLang="zh-CN" sz="2000" b="1" dirty="0" err="1"/>
              <a:t>int</a:t>
            </a:r>
            <a:r>
              <a:rPr lang="en-US" altLang="zh-CN" sz="2000" b="1" dirty="0"/>
              <a:t>&amp; index(</a:t>
            </a:r>
            <a:r>
              <a:rPr lang="en-US" altLang="zh-CN" sz="2000" b="1" dirty="0" err="1"/>
              <a:t>int</a:t>
            </a:r>
            <a:r>
              <a:rPr lang="en-US" altLang="zh-CN" sz="2000" b="1" dirty="0"/>
              <a:t> x[],</a:t>
            </a:r>
            <a:r>
              <a:rPr lang="en-US" altLang="zh-CN" sz="2000" b="1" dirty="0" err="1"/>
              <a:t>int</a:t>
            </a:r>
            <a:r>
              <a:rPr lang="en-US" altLang="zh-CN" sz="2000" b="1" dirty="0"/>
              <a:t> n){</a:t>
            </a:r>
          </a:p>
          <a:p>
            <a:pPr eaLnBrk="1" hangingPunct="1">
              <a:buFontTx/>
              <a:buNone/>
            </a:pPr>
            <a:r>
              <a:rPr lang="en-US" altLang="zh-CN" sz="2000" b="1" dirty="0"/>
              <a:t>	return x[n];</a:t>
            </a:r>
          </a:p>
          <a:p>
            <a:pPr eaLnBrk="1" hangingPunct="1">
              <a:buFontTx/>
              <a:buNone/>
            </a:pPr>
            <a:r>
              <a:rPr lang="en-US" altLang="zh-CN" sz="2000" b="1" dirty="0"/>
              <a:t>}</a:t>
            </a:r>
          </a:p>
          <a:p>
            <a:pPr eaLnBrk="1" hangingPunct="1">
              <a:buFontTx/>
              <a:buNone/>
            </a:pPr>
            <a:r>
              <a:rPr lang="en-US" altLang="zh-CN" sz="2000" b="1" dirty="0"/>
              <a:t>void main(){</a:t>
            </a:r>
          </a:p>
          <a:p>
            <a:pPr eaLnBrk="1" hangingPunct="1">
              <a:buFontTx/>
              <a:buNone/>
            </a:pPr>
            <a:r>
              <a:rPr lang="en-US" altLang="zh-CN" sz="2000" b="1" dirty="0"/>
              <a:t>	</a:t>
            </a:r>
            <a:r>
              <a:rPr lang="en-US" altLang="zh-CN" sz="2000" b="1" dirty="0" err="1"/>
              <a:t>int</a:t>
            </a:r>
            <a:r>
              <a:rPr lang="en-US" altLang="zh-CN" sz="2000" b="1" dirty="0"/>
              <a:t> a[]={0,1,2,3,4,5,6,7,8,9};</a:t>
            </a:r>
          </a:p>
          <a:p>
            <a:pPr eaLnBrk="1" hangingPunct="1">
              <a:buFontTx/>
              <a:buNone/>
            </a:pPr>
            <a:r>
              <a:rPr lang="en-US" altLang="zh-CN" sz="2000" b="1" dirty="0"/>
              <a:t>	</a:t>
            </a:r>
            <a:r>
              <a:rPr lang="en-US" altLang="zh-CN" sz="2000" b="1" dirty="0" err="1"/>
              <a:t>cout</a:t>
            </a:r>
            <a:r>
              <a:rPr lang="en-US" altLang="zh-CN" sz="2000" b="1" dirty="0"/>
              <a:t>&lt;&lt;index(a,6)&lt;&lt;</a:t>
            </a:r>
            <a:r>
              <a:rPr lang="en-US" altLang="zh-CN" sz="2000" b="1" dirty="0" err="1"/>
              <a:t>endl</a:t>
            </a:r>
            <a:r>
              <a:rPr lang="en-US" altLang="zh-CN" sz="2000" b="1" dirty="0"/>
              <a:t>;</a:t>
            </a:r>
          </a:p>
          <a:p>
            <a:pPr eaLnBrk="1" hangingPunct="1">
              <a:buFontTx/>
              <a:buNone/>
            </a:pPr>
            <a:r>
              <a:rPr lang="en-US" altLang="zh-CN" sz="2000" b="1" dirty="0"/>
              <a:t>	</a:t>
            </a:r>
            <a:r>
              <a:rPr lang="en-US" altLang="zh-CN" sz="2000" b="1" dirty="0">
                <a:solidFill>
                  <a:srgbClr val="FF0000"/>
                </a:solidFill>
              </a:rPr>
              <a:t>index(a,2)=90;             		//</a:t>
            </a:r>
            <a:r>
              <a:rPr lang="zh-CN" altLang="en-US" sz="2000" b="1" dirty="0">
                <a:solidFill>
                  <a:srgbClr val="FF0000"/>
                </a:solidFill>
              </a:rPr>
              <a:t>错误</a:t>
            </a:r>
          </a:p>
          <a:p>
            <a:pPr eaLnBrk="1" hangingPunct="1">
              <a:buFontTx/>
              <a:buNone/>
            </a:pPr>
            <a:r>
              <a:rPr lang="zh-CN" altLang="en-US" sz="2000" b="1" dirty="0"/>
              <a:t>	</a:t>
            </a:r>
            <a:r>
              <a:rPr lang="en-US" altLang="zh-CN" sz="2000" b="1" dirty="0" err="1"/>
              <a:t>cout</a:t>
            </a:r>
            <a:r>
              <a:rPr lang="en-US" altLang="zh-CN" sz="2000" b="1" dirty="0"/>
              <a:t>&lt;&lt;a[2]&lt;&lt;</a:t>
            </a:r>
            <a:r>
              <a:rPr lang="en-US" altLang="zh-CN" sz="2000" b="1" dirty="0" err="1"/>
              <a:t>endl</a:t>
            </a:r>
            <a:r>
              <a:rPr lang="en-US" altLang="zh-CN" sz="2000" b="1" dirty="0"/>
              <a:t>;</a:t>
            </a:r>
          </a:p>
          <a:p>
            <a:pPr eaLnBrk="1" hangingPunct="1">
              <a:buFontTx/>
              <a:buNone/>
            </a:pPr>
            <a:r>
              <a:rPr lang="en-US" altLang="zh-CN" sz="2000" b="1" dirty="0"/>
              <a:t>}</a:t>
            </a:r>
            <a:endParaRPr lang="zh-CN" altLang="en-US" sz="2000" b="1" dirty="0"/>
          </a:p>
        </p:txBody>
      </p:sp>
      <p:sp>
        <p:nvSpPr>
          <p:cNvPr id="2" name="标题 1"/>
          <p:cNvSpPr>
            <a:spLocks noGrp="1"/>
          </p:cNvSpPr>
          <p:nvPr>
            <p:ph type="title"/>
          </p:nvPr>
        </p:nvSpPr>
        <p:spPr/>
        <p:txBody>
          <a:bodyPr/>
          <a:lstStyle/>
          <a:p>
            <a:r>
              <a:rPr lang="en-US" altLang="zh-CN" b="1" dirty="0"/>
              <a:t>2.9.6  </a:t>
            </a:r>
            <a:r>
              <a:rPr lang="zh-CN" altLang="zh-CN" b="1" dirty="0">
                <a:solidFill>
                  <a:srgbClr val="FF0000"/>
                </a:solidFill>
              </a:rPr>
              <a:t>函数与</a:t>
            </a:r>
            <a:r>
              <a:rPr lang="en-US" altLang="zh-CN" b="1" dirty="0" err="1">
                <a:solidFill>
                  <a:srgbClr val="FF0000"/>
                </a:solidFill>
              </a:rPr>
              <a:t>const</a:t>
            </a:r>
            <a:r>
              <a:rPr lang="zh-CN" altLang="zh-CN" b="1" dirty="0"/>
              <a:t>和</a:t>
            </a:r>
            <a:r>
              <a:rPr lang="en-US" altLang="zh-CN" b="1" dirty="0" err="1"/>
              <a:t>constexpr</a:t>
            </a:r>
            <a:endParaRPr lang="zh-CN" altLang="en-US" dirty="0"/>
          </a:p>
        </p:txBody>
      </p:sp>
    </p:spTree>
    <p:extLst>
      <p:ext uri="{BB962C8B-B14F-4D97-AF65-F5344CB8AC3E}">
        <p14:creationId xmlns:p14="http://schemas.microsoft.com/office/powerpoint/2010/main" val="17791441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solidFill>
                  <a:srgbClr val="0000CC"/>
                </a:solidFill>
              </a:rPr>
              <a:t>４．</a:t>
            </a:r>
            <a:r>
              <a:rPr lang="en-US" altLang="zh-CN" b="1" dirty="0" err="1">
                <a:solidFill>
                  <a:srgbClr val="0000CC"/>
                </a:solidFill>
              </a:rPr>
              <a:t>constexpr</a:t>
            </a:r>
            <a:r>
              <a:rPr lang="zh-CN" altLang="en-US" b="1" dirty="0">
                <a:solidFill>
                  <a:srgbClr val="0000CC"/>
                </a:solidFill>
              </a:rPr>
              <a:t>与函数               </a:t>
            </a:r>
            <a:r>
              <a:rPr lang="en-US" altLang="zh-CN" dirty="0"/>
              <a:t>11C</a:t>
            </a:r>
            <a:r>
              <a:rPr lang="en-US" altLang="zh-CN" baseline="-25000" dirty="0"/>
              <a:t>++</a:t>
            </a:r>
            <a:endParaRPr lang="en-US" altLang="zh-CN" b="1" dirty="0">
              <a:solidFill>
                <a:srgbClr val="0000CC"/>
              </a:solidFill>
            </a:endParaRPr>
          </a:p>
          <a:p>
            <a:r>
              <a:rPr lang="zh-CN" altLang="zh-CN" sz="2400" dirty="0"/>
              <a:t>用</a:t>
            </a:r>
            <a:r>
              <a:rPr lang="en-US" altLang="zh-CN" sz="2400" dirty="0" err="1"/>
              <a:t>constexpr</a:t>
            </a:r>
            <a:r>
              <a:rPr lang="zh-CN" altLang="zh-CN" sz="2400" dirty="0"/>
              <a:t>限定函数则与</a:t>
            </a:r>
            <a:r>
              <a:rPr lang="en-US" altLang="zh-CN" sz="2400" dirty="0" err="1"/>
              <a:t>const</a:t>
            </a:r>
            <a:r>
              <a:rPr lang="zh-CN" altLang="zh-CN" sz="2400" dirty="0"/>
              <a:t>有两点</a:t>
            </a:r>
            <a:r>
              <a:rPr lang="zh-CN" altLang="en-US" sz="2400" dirty="0"/>
              <a:t>区别</a:t>
            </a:r>
            <a:r>
              <a:rPr lang="zh-CN" altLang="zh-CN" sz="2400" dirty="0"/>
              <a:t>：</a:t>
            </a:r>
          </a:p>
          <a:p>
            <a:pPr marL="457200" lvl="1" indent="0">
              <a:buNone/>
            </a:pPr>
            <a:r>
              <a:rPr lang="zh-CN" altLang="zh-CN" sz="2400" dirty="0"/>
              <a:t>（</a:t>
            </a:r>
            <a:r>
              <a:rPr lang="en-US" altLang="zh-CN" sz="2400" dirty="0"/>
              <a:t>1</a:t>
            </a:r>
            <a:r>
              <a:rPr lang="zh-CN" altLang="zh-CN" sz="2400" dirty="0"/>
              <a:t>）如果需要在编译期间就确定常量值（如数组下标），最好使用</a:t>
            </a:r>
            <a:r>
              <a:rPr lang="en-US" altLang="zh-CN" sz="2400" dirty="0" err="1"/>
              <a:t>constexpr</a:t>
            </a:r>
            <a:r>
              <a:rPr lang="zh-CN" altLang="zh-CN" sz="2400" dirty="0"/>
              <a:t>函数而非</a:t>
            </a:r>
            <a:r>
              <a:rPr lang="en-US" altLang="zh-CN" sz="2400" dirty="0" err="1"/>
              <a:t>const</a:t>
            </a:r>
            <a:r>
              <a:rPr lang="zh-CN" altLang="zh-CN" sz="2400" dirty="0"/>
              <a:t>函数。只要传入的参数都能够在编译期确定，</a:t>
            </a:r>
            <a:r>
              <a:rPr lang="en-US" altLang="zh-CN" sz="2400" dirty="0" err="1"/>
              <a:t>constexpr</a:t>
            </a:r>
            <a:r>
              <a:rPr lang="zh-CN" altLang="zh-CN" sz="2400" dirty="0"/>
              <a:t>函数就能够在编译期计算出函数值。但是，如果有任何一个参数的值不能在编译期知道，就会产生调用错误。</a:t>
            </a:r>
            <a:endParaRPr lang="en-US" altLang="zh-CN" sz="2400" dirty="0"/>
          </a:p>
          <a:p>
            <a:pPr marL="457200" lvl="1" indent="0">
              <a:buNone/>
            </a:pPr>
            <a:endParaRPr lang="zh-CN" altLang="zh-CN" sz="2400" dirty="0"/>
          </a:p>
          <a:p>
            <a:pPr marL="457200" lvl="1" indent="0">
              <a:buNone/>
            </a:pPr>
            <a:r>
              <a:rPr lang="zh-CN" altLang="zh-CN" sz="2400" dirty="0"/>
              <a:t>（</a:t>
            </a:r>
            <a:r>
              <a:rPr lang="en-US" altLang="zh-CN" sz="2400" dirty="0"/>
              <a:t>2</a:t>
            </a:r>
            <a:r>
              <a:rPr lang="zh-CN" altLang="zh-CN" sz="2400" dirty="0"/>
              <a:t>）当使用了不能够在编译期间确定的参数调用</a:t>
            </a:r>
            <a:r>
              <a:rPr lang="en-US" altLang="zh-CN" sz="2400" dirty="0" err="1"/>
              <a:t>constexpr</a:t>
            </a:r>
            <a:r>
              <a:rPr lang="zh-CN" altLang="zh-CN" sz="2400" dirty="0"/>
              <a:t>函数时，该函数得就会像一个普通的函数一样，在运行期计算它的值。</a:t>
            </a:r>
          </a:p>
          <a:p>
            <a:pPr marL="0" indent="0">
              <a:buNone/>
            </a:pPr>
            <a:endParaRPr lang="zh-CN" altLang="en-US" dirty="0">
              <a:solidFill>
                <a:srgbClr val="0000CC"/>
              </a:solidFill>
            </a:endParaRPr>
          </a:p>
        </p:txBody>
      </p:sp>
      <p:sp>
        <p:nvSpPr>
          <p:cNvPr id="4" name="Rectangle 2"/>
          <p:cNvSpPr>
            <a:spLocks noGrp="1" noChangeArrowheads="1"/>
          </p:cNvSpPr>
          <p:nvPr>
            <p:ph type="title"/>
          </p:nvPr>
        </p:nvSpPr>
        <p:spPr/>
        <p:txBody>
          <a:bodyPr/>
          <a:lstStyle/>
          <a:p>
            <a:pPr eaLnBrk="1" hangingPunct="1"/>
            <a:r>
              <a:rPr lang="en-US" altLang="zh-CN" b="1" dirty="0"/>
              <a:t>2.9.6  </a:t>
            </a:r>
            <a:r>
              <a:rPr lang="zh-CN" altLang="zh-CN" b="1" dirty="0">
                <a:solidFill>
                  <a:srgbClr val="FF0000"/>
                </a:solidFill>
              </a:rPr>
              <a:t>函数与</a:t>
            </a:r>
            <a:r>
              <a:rPr lang="en-US" altLang="zh-CN" b="1" dirty="0" err="1">
                <a:solidFill>
                  <a:srgbClr val="FF0000"/>
                </a:solidFill>
              </a:rPr>
              <a:t>const</a:t>
            </a:r>
            <a:r>
              <a:rPr lang="zh-CN" altLang="zh-CN" b="1" dirty="0"/>
              <a:t>和</a:t>
            </a:r>
            <a:r>
              <a:rPr lang="en-US" altLang="zh-CN" b="1" dirty="0" err="1"/>
              <a:t>constexpr</a:t>
            </a:r>
            <a:endParaRPr lang="en-US" altLang="zh-CN" b="1" dirty="0">
              <a:solidFill>
                <a:srgbClr val="FF0000"/>
              </a:solidFill>
            </a:endParaRPr>
          </a:p>
        </p:txBody>
      </p:sp>
    </p:spTree>
    <p:extLst>
      <p:ext uri="{BB962C8B-B14F-4D97-AF65-F5344CB8AC3E}">
        <p14:creationId xmlns:p14="http://schemas.microsoft.com/office/powerpoint/2010/main" val="291172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2.9.6  </a:t>
            </a:r>
            <a:r>
              <a:rPr lang="zh-CN" altLang="zh-CN" b="1" dirty="0">
                <a:solidFill>
                  <a:srgbClr val="FF0000"/>
                </a:solidFill>
              </a:rPr>
              <a:t>函数与</a:t>
            </a:r>
            <a:r>
              <a:rPr lang="en-US" altLang="zh-CN" b="1" dirty="0" err="1">
                <a:solidFill>
                  <a:srgbClr val="FF0000"/>
                </a:solidFill>
              </a:rPr>
              <a:t>const</a:t>
            </a:r>
            <a:r>
              <a:rPr lang="zh-CN" altLang="zh-CN" b="1" dirty="0"/>
              <a:t>和</a:t>
            </a:r>
            <a:r>
              <a:rPr lang="en-US" altLang="zh-CN" b="1" dirty="0" err="1"/>
              <a:t>constexpr</a:t>
            </a:r>
            <a:endParaRPr lang="zh-CN" altLang="en-US" dirty="0"/>
          </a:p>
        </p:txBody>
      </p:sp>
      <p:sp>
        <p:nvSpPr>
          <p:cNvPr id="3" name="内容占位符 2"/>
          <p:cNvSpPr>
            <a:spLocks noGrp="1"/>
          </p:cNvSpPr>
          <p:nvPr>
            <p:ph idx="1"/>
          </p:nvPr>
        </p:nvSpPr>
        <p:spPr/>
        <p:txBody>
          <a:bodyPr/>
          <a:lstStyle/>
          <a:p>
            <a:r>
              <a:rPr lang="zh-CN" altLang="zh-CN" sz="2400" dirty="0"/>
              <a:t>【例</a:t>
            </a:r>
            <a:r>
              <a:rPr lang="en-US" altLang="zh-CN" sz="2400" dirty="0"/>
              <a:t>2-27</a:t>
            </a:r>
            <a:r>
              <a:rPr lang="zh-CN" altLang="zh-CN" sz="2400" dirty="0"/>
              <a:t>】  返回</a:t>
            </a:r>
            <a:r>
              <a:rPr lang="en-US" altLang="zh-CN" sz="2400" dirty="0" err="1"/>
              <a:t>constexpr</a:t>
            </a:r>
            <a:r>
              <a:rPr lang="zh-CN" altLang="zh-CN" sz="2400" dirty="0"/>
              <a:t>常量的函数。</a:t>
            </a:r>
          </a:p>
          <a:p>
            <a:pPr marL="0" indent="0">
              <a:buNone/>
            </a:pPr>
            <a:r>
              <a:rPr lang="en-US" altLang="zh-CN" sz="2400" dirty="0"/>
              <a:t> //Eg2-27.cpp</a:t>
            </a:r>
            <a:endParaRPr lang="zh-CN" altLang="zh-CN" sz="2400" dirty="0"/>
          </a:p>
          <a:p>
            <a:pPr marL="0" indent="0">
              <a:buNone/>
            </a:pPr>
            <a:r>
              <a:rPr lang="en-US" altLang="zh-CN" sz="2400" dirty="0"/>
              <a:t>#include&lt;</a:t>
            </a:r>
            <a:r>
              <a:rPr lang="en-US" altLang="zh-CN" sz="2400" dirty="0" err="1"/>
              <a:t>iostream</a:t>
            </a:r>
            <a:r>
              <a:rPr lang="en-US" altLang="zh-CN" sz="2400" dirty="0"/>
              <a:t>&gt;</a:t>
            </a:r>
            <a:endParaRPr lang="zh-CN" altLang="zh-CN" sz="2400" dirty="0"/>
          </a:p>
          <a:p>
            <a:pPr marL="0" indent="0">
              <a:buNone/>
            </a:pPr>
            <a:r>
              <a:rPr lang="en-US" altLang="zh-CN" sz="2400" dirty="0"/>
              <a:t>using namespace </a:t>
            </a:r>
            <a:r>
              <a:rPr lang="en-US" altLang="zh-CN" sz="2400" dirty="0" err="1"/>
              <a:t>std</a:t>
            </a:r>
            <a:r>
              <a:rPr lang="en-US" altLang="zh-CN" sz="2400" dirty="0"/>
              <a:t>;</a:t>
            </a:r>
            <a:endParaRPr lang="zh-CN" altLang="zh-CN" sz="2400" dirty="0"/>
          </a:p>
          <a:p>
            <a:pPr marL="0" indent="0">
              <a:buNone/>
            </a:pPr>
            <a:r>
              <a:rPr lang="en-US" altLang="zh-CN" sz="2400" dirty="0" err="1"/>
              <a:t>constexpr</a:t>
            </a:r>
            <a:r>
              <a:rPr lang="en-US" altLang="zh-CN" sz="2400" dirty="0"/>
              <a:t> </a:t>
            </a:r>
            <a:r>
              <a:rPr lang="en-US" altLang="zh-CN" sz="2400" dirty="0" err="1"/>
              <a:t>int</a:t>
            </a:r>
            <a:r>
              <a:rPr lang="en-US" altLang="zh-CN" sz="2400" dirty="0"/>
              <a:t> </a:t>
            </a:r>
            <a:r>
              <a:rPr lang="en-US" altLang="zh-CN" sz="2400" dirty="0" err="1"/>
              <a:t>inc</a:t>
            </a:r>
            <a:r>
              <a:rPr lang="en-US" altLang="zh-CN" sz="2400" dirty="0"/>
              <a:t>(</a:t>
            </a:r>
            <a:r>
              <a:rPr lang="en-US" altLang="zh-CN" sz="2400" dirty="0" err="1"/>
              <a:t>int</a:t>
            </a:r>
            <a:r>
              <a:rPr lang="en-US" altLang="zh-CN" sz="2400" dirty="0"/>
              <a:t> </a:t>
            </a:r>
            <a:r>
              <a:rPr lang="en-US" altLang="zh-CN" sz="2400" dirty="0" err="1"/>
              <a:t>i</a:t>
            </a:r>
            <a:r>
              <a:rPr lang="en-US" altLang="zh-CN" sz="2400" dirty="0"/>
              <a:t>) { return </a:t>
            </a:r>
            <a:r>
              <a:rPr lang="en-US" altLang="zh-CN" sz="2400" dirty="0" err="1"/>
              <a:t>i</a:t>
            </a:r>
            <a:r>
              <a:rPr lang="en-US" altLang="zh-CN" sz="2400" dirty="0"/>
              <a:t> + 1;}</a:t>
            </a:r>
            <a:endParaRPr lang="zh-CN" altLang="zh-CN" sz="2400" dirty="0"/>
          </a:p>
          <a:p>
            <a:pPr marL="0" indent="0">
              <a:buNone/>
            </a:pPr>
            <a:r>
              <a:rPr lang="en-US" altLang="zh-CN" sz="2400" dirty="0" err="1"/>
              <a:t>int</a:t>
            </a:r>
            <a:r>
              <a:rPr lang="en-US" altLang="zh-CN" sz="2400" dirty="0"/>
              <a:t> main(){</a:t>
            </a:r>
            <a:endParaRPr lang="zh-CN" altLang="zh-CN" sz="2400" dirty="0"/>
          </a:p>
          <a:p>
            <a:pPr marL="400050" lvl="1" indent="0">
              <a:buNone/>
            </a:pPr>
            <a:r>
              <a:rPr lang="en-US" altLang="zh-CN" sz="2400" dirty="0" err="1"/>
              <a:t>int</a:t>
            </a:r>
            <a:r>
              <a:rPr lang="en-US" altLang="zh-CN" sz="2400" dirty="0"/>
              <a:t> x;</a:t>
            </a:r>
            <a:endParaRPr lang="zh-CN" altLang="zh-CN" sz="2400" dirty="0"/>
          </a:p>
          <a:p>
            <a:pPr marL="400050" lvl="1" indent="0">
              <a:buNone/>
            </a:pPr>
            <a:r>
              <a:rPr lang="en-US" altLang="zh-CN" sz="2400" dirty="0" err="1"/>
              <a:t>cin</a:t>
            </a:r>
            <a:r>
              <a:rPr lang="en-US" altLang="zh-CN" sz="2400" dirty="0"/>
              <a:t> &gt;&gt; x;</a:t>
            </a:r>
            <a:endParaRPr lang="zh-CN" altLang="zh-CN" sz="2400" dirty="0"/>
          </a:p>
          <a:p>
            <a:pPr marL="400050" lvl="1" indent="0">
              <a:buNone/>
            </a:pPr>
            <a:r>
              <a:rPr lang="en-US" altLang="zh-CN" sz="2400" b="1" dirty="0">
                <a:solidFill>
                  <a:srgbClr val="FF0000"/>
                </a:solidFill>
              </a:rPr>
              <a:t>double stu1[</a:t>
            </a:r>
            <a:r>
              <a:rPr lang="en-US" altLang="zh-CN" sz="2400" b="1" dirty="0" err="1">
                <a:solidFill>
                  <a:srgbClr val="FF0000"/>
                </a:solidFill>
              </a:rPr>
              <a:t>inc</a:t>
            </a:r>
            <a:r>
              <a:rPr lang="en-US" altLang="zh-CN" sz="2400" b="1" dirty="0">
                <a:solidFill>
                  <a:srgbClr val="FF0000"/>
                </a:solidFill>
              </a:rPr>
              <a:t>(x)];                    //L1</a:t>
            </a:r>
            <a:r>
              <a:rPr lang="zh-CN" altLang="zh-CN" sz="2400" b="1" dirty="0">
                <a:solidFill>
                  <a:srgbClr val="FF0000"/>
                </a:solidFill>
              </a:rPr>
              <a:t>，错误</a:t>
            </a:r>
            <a:r>
              <a:rPr lang="zh-CN" altLang="en-US" sz="2400" b="1" dirty="0">
                <a:solidFill>
                  <a:srgbClr val="FF0000"/>
                </a:solidFill>
              </a:rPr>
              <a:t>，编译期</a:t>
            </a:r>
            <a:r>
              <a:rPr lang="en-US" altLang="zh-CN" sz="2400" b="1" dirty="0">
                <a:solidFill>
                  <a:srgbClr val="FF0000"/>
                </a:solidFill>
              </a:rPr>
              <a:t>x</a:t>
            </a:r>
            <a:r>
              <a:rPr lang="zh-CN" altLang="en-US" sz="2400" b="1" dirty="0">
                <a:solidFill>
                  <a:srgbClr val="FF0000"/>
                </a:solidFill>
              </a:rPr>
              <a:t>未知</a:t>
            </a:r>
            <a:endParaRPr lang="zh-CN" altLang="zh-CN" sz="2400" b="1" dirty="0">
              <a:solidFill>
                <a:srgbClr val="FF0000"/>
              </a:solidFill>
            </a:endParaRPr>
          </a:p>
          <a:p>
            <a:pPr marL="400050" lvl="1" indent="0">
              <a:buNone/>
            </a:pPr>
            <a:r>
              <a:rPr lang="en-US" altLang="zh-CN" sz="2400" dirty="0"/>
              <a:t>double stu2[</a:t>
            </a:r>
            <a:r>
              <a:rPr lang="en-US" altLang="zh-CN" sz="2400" dirty="0" err="1"/>
              <a:t>inc</a:t>
            </a:r>
            <a:r>
              <a:rPr lang="en-US" altLang="zh-CN" sz="2400" dirty="0"/>
              <a:t>(9)];                      //L2</a:t>
            </a:r>
            <a:r>
              <a:rPr lang="zh-CN" altLang="zh-CN" sz="2400" dirty="0"/>
              <a:t>，正确</a:t>
            </a:r>
          </a:p>
          <a:p>
            <a:pPr marL="400050" lvl="1" indent="0">
              <a:buNone/>
            </a:pPr>
            <a:r>
              <a:rPr lang="en-US" altLang="zh-CN" sz="2400" dirty="0" err="1"/>
              <a:t>cout</a:t>
            </a:r>
            <a:r>
              <a:rPr lang="en-US" altLang="zh-CN" sz="2400" dirty="0"/>
              <a:t> &lt;&lt; </a:t>
            </a:r>
            <a:r>
              <a:rPr lang="en-US" altLang="zh-CN" sz="2400" dirty="0" err="1"/>
              <a:t>inc</a:t>
            </a:r>
            <a:r>
              <a:rPr lang="en-US" altLang="zh-CN" sz="2400" dirty="0"/>
              <a:t>(x) &lt;&lt; </a:t>
            </a:r>
            <a:r>
              <a:rPr lang="en-US" altLang="zh-CN" sz="2400" dirty="0" err="1"/>
              <a:t>endl</a:t>
            </a:r>
            <a:r>
              <a:rPr lang="en-US" altLang="zh-CN" sz="2400" dirty="0"/>
              <a:t>                  //L3</a:t>
            </a:r>
            <a:r>
              <a:rPr lang="zh-CN" altLang="zh-CN" sz="2400" dirty="0"/>
              <a:t>，正确</a:t>
            </a:r>
          </a:p>
          <a:p>
            <a:pPr marL="400050" lvl="1" indent="0">
              <a:buNone/>
            </a:pPr>
            <a:r>
              <a:rPr lang="en-US" altLang="zh-CN" sz="2400" dirty="0"/>
              <a:t>return 0;</a:t>
            </a:r>
            <a:endParaRPr lang="zh-CN" altLang="zh-CN" sz="2400" dirty="0"/>
          </a:p>
          <a:p>
            <a:pPr marL="0" indent="0">
              <a:buNone/>
            </a:pPr>
            <a:r>
              <a:rPr lang="en-US" altLang="zh-CN" sz="2400" dirty="0"/>
              <a:t>}</a:t>
            </a:r>
            <a:endParaRPr lang="zh-CN" altLang="zh-CN" sz="2400" dirty="0"/>
          </a:p>
          <a:p>
            <a:endParaRPr lang="zh-CN" altLang="en-US" sz="2400" dirty="0"/>
          </a:p>
        </p:txBody>
      </p:sp>
    </p:spTree>
    <p:extLst>
      <p:ext uri="{BB962C8B-B14F-4D97-AF65-F5344CB8AC3E}">
        <p14:creationId xmlns:p14="http://schemas.microsoft.com/office/powerpoint/2010/main" val="20886494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58813" y="116632"/>
            <a:ext cx="7772400" cy="720378"/>
          </a:xfrm>
        </p:spPr>
        <p:txBody>
          <a:bodyPr/>
          <a:lstStyle/>
          <a:p>
            <a:r>
              <a:rPr lang="en-US" altLang="zh-CN" b="1" dirty="0"/>
              <a:t>2.9.7  </a:t>
            </a:r>
            <a:r>
              <a:rPr lang="zh-CN" altLang="zh-CN" b="1" dirty="0">
                <a:solidFill>
                  <a:srgbClr val="FF0000"/>
                </a:solidFill>
              </a:rPr>
              <a:t>内联函数</a:t>
            </a:r>
          </a:p>
        </p:txBody>
      </p:sp>
      <p:sp>
        <p:nvSpPr>
          <p:cNvPr id="91139" name="Rectangle 3"/>
          <p:cNvSpPr>
            <a:spLocks noGrp="1" noChangeArrowheads="1"/>
          </p:cNvSpPr>
          <p:nvPr>
            <p:ph idx="1"/>
          </p:nvPr>
        </p:nvSpPr>
        <p:spPr>
          <a:xfrm>
            <a:off x="468313" y="1341438"/>
            <a:ext cx="8153400" cy="4911725"/>
          </a:xfrm>
        </p:spPr>
        <p:txBody>
          <a:bodyPr/>
          <a:lstStyle/>
          <a:p>
            <a:pPr algn="just" eaLnBrk="1" hangingPunct="1">
              <a:lnSpc>
                <a:spcPct val="90000"/>
              </a:lnSpc>
            </a:pPr>
            <a:r>
              <a:rPr lang="zh-CN" altLang="zh-CN" sz="2800" b="1" dirty="0"/>
              <a:t>用一个函数的代码替换函数调用叫内联。用</a:t>
            </a:r>
            <a:r>
              <a:rPr lang="en-US" altLang="zh-CN" sz="2800" b="1" dirty="0"/>
              <a:t>inline </a:t>
            </a:r>
            <a:r>
              <a:rPr lang="zh-CN" altLang="zh-CN" sz="2800" b="1" dirty="0"/>
              <a:t>关键字声明,如</a:t>
            </a:r>
          </a:p>
          <a:p>
            <a:pPr lvl="1" algn="just" eaLnBrk="1" hangingPunct="1">
              <a:lnSpc>
                <a:spcPct val="90000"/>
              </a:lnSpc>
            </a:pPr>
            <a:r>
              <a:rPr lang="en-US" altLang="zh-CN" sz="2400" b="1" dirty="0">
                <a:solidFill>
                  <a:srgbClr val="FF0000"/>
                </a:solidFill>
              </a:rPr>
              <a:t>inline </a:t>
            </a:r>
            <a:r>
              <a:rPr lang="en-US" altLang="zh-CN" sz="2400" b="1" dirty="0" err="1">
                <a:solidFill>
                  <a:srgbClr val="FF0000"/>
                </a:solidFill>
              </a:rPr>
              <a:t>int</a:t>
            </a:r>
            <a:r>
              <a:rPr lang="en-US" altLang="zh-CN" sz="2400" b="1" dirty="0">
                <a:solidFill>
                  <a:srgbClr val="FF0000"/>
                </a:solidFill>
              </a:rPr>
              <a:t> abs(</a:t>
            </a:r>
            <a:r>
              <a:rPr lang="en-US" altLang="zh-CN" sz="2400" b="1" dirty="0" err="1">
                <a:solidFill>
                  <a:srgbClr val="FF0000"/>
                </a:solidFill>
              </a:rPr>
              <a:t>int</a:t>
            </a:r>
            <a:r>
              <a:rPr lang="en-US" altLang="zh-CN" sz="2400" b="1" dirty="0">
                <a:solidFill>
                  <a:srgbClr val="FF0000"/>
                </a:solidFill>
              </a:rPr>
              <a:t> n){return n&lt;0 ? -</a:t>
            </a:r>
            <a:r>
              <a:rPr lang="en-US" altLang="zh-CN" sz="2400" b="1" dirty="0" err="1">
                <a:solidFill>
                  <a:srgbClr val="FF0000"/>
                </a:solidFill>
              </a:rPr>
              <a:t>n:n</a:t>
            </a:r>
            <a:r>
              <a:rPr lang="en-US" altLang="zh-CN" sz="2400" b="1" dirty="0">
                <a:solidFill>
                  <a:srgbClr val="FF0000"/>
                </a:solidFill>
              </a:rPr>
              <a:t>}</a:t>
            </a:r>
          </a:p>
          <a:p>
            <a:pPr lvl="1" algn="just" eaLnBrk="1" hangingPunct="1">
              <a:lnSpc>
                <a:spcPct val="90000"/>
              </a:lnSpc>
            </a:pPr>
            <a:endParaRPr lang="en-US" altLang="zh-CN" sz="2400" b="1" dirty="0">
              <a:solidFill>
                <a:srgbClr val="FF0000"/>
              </a:solidFill>
            </a:endParaRPr>
          </a:p>
          <a:p>
            <a:pPr algn="just" eaLnBrk="1" hangingPunct="1">
              <a:lnSpc>
                <a:spcPct val="90000"/>
              </a:lnSpc>
            </a:pPr>
            <a:r>
              <a:rPr lang="zh-CN" altLang="en-US" sz="2800" b="1" dirty="0">
                <a:solidFill>
                  <a:schemeClr val="accent2"/>
                </a:solidFill>
              </a:rPr>
              <a:t>内联函数减少了函数调用时的现场保护和函数调用完成时的现场恢复</a:t>
            </a:r>
            <a:r>
              <a:rPr lang="en-US" altLang="zh-CN" sz="2800" b="1" dirty="0">
                <a:solidFill>
                  <a:schemeClr val="accent2"/>
                </a:solidFill>
              </a:rPr>
              <a:t>,</a:t>
            </a:r>
            <a:r>
              <a:rPr lang="zh-CN" altLang="en-US" sz="2800" b="1" dirty="0">
                <a:solidFill>
                  <a:schemeClr val="accent2"/>
                </a:solidFill>
              </a:rPr>
              <a:t>提高了时间效率</a:t>
            </a:r>
            <a:r>
              <a:rPr lang="en-US" altLang="zh-CN" sz="2800" b="1" dirty="0">
                <a:solidFill>
                  <a:schemeClr val="accent2"/>
                </a:solidFill>
              </a:rPr>
              <a:t>.</a:t>
            </a:r>
          </a:p>
          <a:p>
            <a:pPr algn="just" eaLnBrk="1" hangingPunct="1">
              <a:lnSpc>
                <a:spcPct val="90000"/>
              </a:lnSpc>
            </a:pPr>
            <a:endParaRPr lang="en-US" altLang="zh-CN" sz="2800" b="1" dirty="0">
              <a:solidFill>
                <a:schemeClr val="accent2"/>
              </a:solidFill>
            </a:endParaRPr>
          </a:p>
          <a:p>
            <a:pPr algn="just" eaLnBrk="1" hangingPunct="1">
              <a:lnSpc>
                <a:spcPct val="90000"/>
              </a:lnSpc>
            </a:pPr>
            <a:r>
              <a:rPr lang="zh-CN" altLang="en-US" sz="2800" b="1" dirty="0"/>
              <a:t>内联函数和</a:t>
            </a:r>
            <a:r>
              <a:rPr lang="en-US" altLang="zh-CN" sz="2800" b="1" dirty="0"/>
              <a:t>C</a:t>
            </a:r>
            <a:r>
              <a:rPr lang="zh-CN" altLang="en-US" sz="2800" b="1" dirty="0"/>
              <a:t>中的</a:t>
            </a:r>
            <a:r>
              <a:rPr lang="en-US" altLang="zh-CN" sz="2800" b="1" dirty="0"/>
              <a:t>#define</a:t>
            </a:r>
            <a:r>
              <a:rPr lang="zh-CN" altLang="en-US" sz="2800" b="1" dirty="0"/>
              <a:t>相似，但消除了</a:t>
            </a:r>
            <a:r>
              <a:rPr lang="en-US" altLang="zh-CN" sz="2800" b="1" dirty="0"/>
              <a:t>#define</a:t>
            </a:r>
            <a:r>
              <a:rPr lang="zh-CN" altLang="en-US" sz="2800" b="1" dirty="0"/>
              <a:t>不安全性</a:t>
            </a:r>
          </a:p>
          <a:p>
            <a:pPr algn="just" eaLnBrk="1" hangingPunct="1">
              <a:lnSpc>
                <a:spcPct val="90000"/>
              </a:lnSpc>
            </a:pPr>
            <a:endParaRPr lang="zh-CN" altLang="en-US" sz="2800" b="1" dirty="0"/>
          </a:p>
          <a:p>
            <a:pPr algn="just" eaLnBrk="1" hangingPunct="1">
              <a:lnSpc>
                <a:spcPct val="90000"/>
              </a:lnSpc>
            </a:pPr>
            <a:r>
              <a:rPr lang="zh-CN" altLang="en-US" sz="2800" b="1" dirty="0"/>
              <a:t>小函数一般可定义为内联，可提高速度。</a:t>
            </a:r>
          </a:p>
        </p:txBody>
      </p:sp>
    </p:spTree>
    <p:extLst>
      <p:ext uri="{BB962C8B-B14F-4D97-AF65-F5344CB8AC3E}">
        <p14:creationId xmlns:p14="http://schemas.microsoft.com/office/powerpoint/2010/main" val="3409419416"/>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75071" y="0"/>
            <a:ext cx="7772400" cy="1143000"/>
          </a:xfrm>
        </p:spPr>
        <p:txBody>
          <a:bodyPr/>
          <a:lstStyle/>
          <a:p>
            <a:pPr eaLnBrk="1" hangingPunct="1"/>
            <a:r>
              <a:rPr lang="en-US" altLang="zh-CN" dirty="0"/>
              <a:t>2.9.7  </a:t>
            </a:r>
            <a:r>
              <a:rPr lang="zh-CN" altLang="zh-CN" dirty="0">
                <a:latin typeface="宋体" panose="02010600030101010101" pitchFamily="2" charset="-122"/>
              </a:rPr>
              <a:t>内</a:t>
            </a:r>
            <a:r>
              <a:rPr lang="zh-CN" altLang="zh-CN" dirty="0">
                <a:solidFill>
                  <a:srgbClr val="FF0000"/>
                </a:solidFill>
                <a:latin typeface="宋体" panose="02010600030101010101" pitchFamily="2" charset="-122"/>
              </a:rPr>
              <a:t>联</a:t>
            </a:r>
            <a:r>
              <a:rPr lang="zh-CN" altLang="en-US" dirty="0">
                <a:solidFill>
                  <a:srgbClr val="FF0000"/>
                </a:solidFill>
              </a:rPr>
              <a:t>函数</a:t>
            </a:r>
          </a:p>
        </p:txBody>
      </p:sp>
      <p:sp>
        <p:nvSpPr>
          <p:cNvPr id="92163" name="Rectangle 3"/>
          <p:cNvSpPr>
            <a:spLocks noGrp="1" noChangeArrowheads="1"/>
          </p:cNvSpPr>
          <p:nvPr>
            <p:ph idx="1"/>
          </p:nvPr>
        </p:nvSpPr>
        <p:spPr>
          <a:xfrm>
            <a:off x="685800" y="1341438"/>
            <a:ext cx="7772400" cy="4754562"/>
          </a:xfrm>
        </p:spPr>
        <p:txBody>
          <a:bodyPr/>
          <a:lstStyle/>
          <a:p>
            <a:pPr eaLnBrk="1" hangingPunct="1">
              <a:buFontTx/>
              <a:buNone/>
            </a:pPr>
            <a:r>
              <a:rPr lang="zh-CN" altLang="en-US" dirty="0"/>
              <a:t>举例</a:t>
            </a:r>
          </a:p>
          <a:p>
            <a:pPr eaLnBrk="1" hangingPunct="1">
              <a:buFontTx/>
              <a:buNone/>
            </a:pPr>
            <a:r>
              <a:rPr lang="en-US" altLang="zh-CN" dirty="0"/>
              <a:t>inline min(</a:t>
            </a:r>
            <a:r>
              <a:rPr lang="en-US" altLang="zh-CN" dirty="0" err="1"/>
              <a:t>a,b</a:t>
            </a:r>
            <a:r>
              <a:rPr lang="en-US" altLang="zh-CN" dirty="0"/>
              <a:t>){</a:t>
            </a:r>
          </a:p>
          <a:p>
            <a:pPr eaLnBrk="1" hangingPunct="1">
              <a:buFontTx/>
              <a:buNone/>
            </a:pPr>
            <a:r>
              <a:rPr lang="en-US" altLang="zh-CN" dirty="0"/>
              <a:t>return(a&lt;</a:t>
            </a:r>
            <a:r>
              <a:rPr lang="en-US" altLang="zh-CN" dirty="0" err="1"/>
              <a:t>b?a:b</a:t>
            </a:r>
            <a:r>
              <a:rPr lang="en-US" altLang="zh-CN" dirty="0"/>
              <a:t>);}</a:t>
            </a:r>
          </a:p>
          <a:p>
            <a:pPr eaLnBrk="1" hangingPunct="1">
              <a:buFontTx/>
              <a:buNone/>
            </a:pPr>
            <a:endParaRPr lang="en-US" altLang="zh-CN" dirty="0"/>
          </a:p>
          <a:p>
            <a:pPr eaLnBrk="1" hangingPunct="1">
              <a:buFontTx/>
              <a:buNone/>
            </a:pPr>
            <a:r>
              <a:rPr lang="en-US" altLang="zh-CN" dirty="0" err="1"/>
              <a:t>int</a:t>
            </a:r>
            <a:r>
              <a:rPr lang="en-US" altLang="zh-CN" dirty="0"/>
              <a:t> </a:t>
            </a:r>
            <a:r>
              <a:rPr lang="en-US" altLang="zh-CN" dirty="0" err="1"/>
              <a:t>minval</a:t>
            </a:r>
            <a:r>
              <a:rPr lang="en-US" altLang="zh-CN" dirty="0"/>
              <a:t>=min(</a:t>
            </a:r>
            <a:r>
              <a:rPr lang="en-US" altLang="zh-CN" dirty="0" err="1"/>
              <a:t>i,j</a:t>
            </a:r>
            <a:r>
              <a:rPr lang="en-US" altLang="zh-CN" dirty="0"/>
              <a:t>)</a:t>
            </a:r>
          </a:p>
          <a:p>
            <a:pPr lvl="1" eaLnBrk="1" hangingPunct="1">
              <a:buFontTx/>
              <a:buNone/>
            </a:pPr>
            <a:r>
              <a:rPr lang="zh-CN" altLang="en-US" dirty="0">
                <a:solidFill>
                  <a:srgbClr val="FF0000"/>
                </a:solidFill>
              </a:rPr>
              <a:t>在编译时将被展开为：</a:t>
            </a:r>
          </a:p>
          <a:p>
            <a:pPr lvl="1" eaLnBrk="1" hangingPunct="1">
              <a:buFontTx/>
              <a:buNone/>
            </a:pPr>
            <a:r>
              <a:rPr lang="en-US" altLang="zh-CN" i="1" dirty="0" err="1">
                <a:solidFill>
                  <a:srgbClr val="FF0000"/>
                </a:solidFill>
              </a:rPr>
              <a:t>int</a:t>
            </a:r>
            <a:r>
              <a:rPr lang="en-US" altLang="zh-CN" i="1" dirty="0">
                <a:solidFill>
                  <a:srgbClr val="FF0000"/>
                </a:solidFill>
              </a:rPr>
              <a:t> </a:t>
            </a:r>
            <a:r>
              <a:rPr lang="en-US" altLang="zh-CN" i="1" dirty="0" err="1">
                <a:solidFill>
                  <a:srgbClr val="FF0000"/>
                </a:solidFill>
              </a:rPr>
              <a:t>minval</a:t>
            </a:r>
            <a:r>
              <a:rPr lang="en-US" altLang="zh-CN" i="1" dirty="0">
                <a:solidFill>
                  <a:srgbClr val="FF0000"/>
                </a:solidFill>
              </a:rPr>
              <a:t>=</a:t>
            </a:r>
            <a:r>
              <a:rPr lang="en-US" altLang="zh-CN" i="1" dirty="0" err="1">
                <a:solidFill>
                  <a:srgbClr val="FF0000"/>
                </a:solidFill>
              </a:rPr>
              <a:t>i</a:t>
            </a:r>
            <a:r>
              <a:rPr lang="en-US" altLang="zh-CN" i="1" dirty="0">
                <a:solidFill>
                  <a:srgbClr val="FF0000"/>
                </a:solidFill>
              </a:rPr>
              <a:t>&lt;</a:t>
            </a:r>
            <a:r>
              <a:rPr lang="en-US" altLang="zh-CN" i="1" dirty="0" err="1">
                <a:solidFill>
                  <a:srgbClr val="FF0000"/>
                </a:solidFill>
              </a:rPr>
              <a:t>j?i:j</a:t>
            </a:r>
            <a:r>
              <a:rPr lang="en-US" altLang="zh-CN" i="1" dirty="0">
                <a:solidFill>
                  <a:srgbClr val="FF0000"/>
                </a:solidFill>
              </a:rPr>
              <a:t>;</a:t>
            </a:r>
          </a:p>
        </p:txBody>
      </p:sp>
      <p:sp>
        <p:nvSpPr>
          <p:cNvPr id="124932" name="AutoShape 4"/>
          <p:cNvSpPr>
            <a:spLocks noChangeArrowheads="1"/>
          </p:cNvSpPr>
          <p:nvPr/>
        </p:nvSpPr>
        <p:spPr bwMode="auto">
          <a:xfrm>
            <a:off x="5076825" y="1700213"/>
            <a:ext cx="3598863" cy="3744912"/>
          </a:xfrm>
          <a:prstGeom prst="wedgeRoundRectCallout">
            <a:avLst>
              <a:gd name="adj1" fmla="val -69014"/>
              <a:gd name="adj2" fmla="val 38384"/>
              <a:gd name="adj3"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3175">
            <a:solidFill>
              <a:schemeClr val="bg1"/>
            </a:solidFill>
            <a:miter lim="800000"/>
            <a:headEnd/>
            <a:tailEnd/>
          </a:ln>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b="1">
                <a:latin typeface="Lucida Sans Unicode" panose="020B0602030504020204" pitchFamily="34" charset="0"/>
              </a:rPr>
              <a:t>inline</a:t>
            </a:r>
            <a:r>
              <a:rPr kumimoji="1" lang="zh-CN" altLang="en-US" sz="2400" b="1">
                <a:latin typeface="Lucida Sans Unicode" panose="020B0602030504020204" pitchFamily="34" charset="0"/>
              </a:rPr>
              <a:t>对于编译器只是一个建议，并非一定被编译器在调用点展开（如递归</a:t>
            </a:r>
            <a:r>
              <a:rPr kumimoji="1" lang="en-US" altLang="zh-CN" sz="2400" b="1">
                <a:latin typeface="Lucida Sans Unicode" panose="020B0602030504020204" pitchFamily="34" charset="0"/>
              </a:rPr>
              <a:t>inline</a:t>
            </a:r>
            <a:r>
              <a:rPr kumimoji="1" lang="zh-CN" altLang="en-US" sz="2400" b="1">
                <a:latin typeface="Lucida Sans Unicode" panose="020B0602030504020204" pitchFamily="34" charset="0"/>
              </a:rPr>
              <a:t>函数）。一般而言，</a:t>
            </a:r>
            <a:r>
              <a:rPr kumimoji="1" lang="en-US" altLang="zh-CN" sz="2400" b="1">
                <a:latin typeface="Lucida Sans Unicode" panose="020B0602030504020204" pitchFamily="34" charset="0"/>
              </a:rPr>
              <a:t>inline</a:t>
            </a:r>
            <a:r>
              <a:rPr kumimoji="1" lang="zh-CN" altLang="en-US" sz="2400" b="1">
                <a:latin typeface="Lucida Sans Unicode" panose="020B0602030504020204" pitchFamily="34" charset="0"/>
              </a:rPr>
              <a:t>机制常用于优化小的、只有几行的、经常被调用到的函数。</a:t>
            </a:r>
          </a:p>
        </p:txBody>
      </p:sp>
    </p:spTree>
    <p:extLst>
      <p:ext uri="{BB962C8B-B14F-4D97-AF65-F5344CB8AC3E}">
        <p14:creationId xmlns:p14="http://schemas.microsoft.com/office/powerpoint/2010/main" val="3924590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2"/>
                                        </p:tgtEl>
                                        <p:attrNameLst>
                                          <p:attrName>style.visibility</p:attrName>
                                        </p:attrNameLst>
                                      </p:cBhvr>
                                      <p:to>
                                        <p:strVal val="visible"/>
                                      </p:to>
                                    </p:set>
                                    <p:anim calcmode="lin" valueType="num">
                                      <p:cBhvr additive="base">
                                        <p:cTn id="7" dur="500" fill="hold"/>
                                        <p:tgtEl>
                                          <p:spTgt spid="124932"/>
                                        </p:tgtEl>
                                        <p:attrNameLst>
                                          <p:attrName>ppt_x</p:attrName>
                                        </p:attrNameLst>
                                      </p:cBhvr>
                                      <p:tavLst>
                                        <p:tav tm="0">
                                          <p:val>
                                            <p:strVal val="#ppt_x"/>
                                          </p:val>
                                        </p:tav>
                                        <p:tav tm="100000">
                                          <p:val>
                                            <p:strVal val="#ppt_x"/>
                                          </p:val>
                                        </p:tav>
                                      </p:tavLst>
                                    </p:anim>
                                    <p:anim calcmode="lin" valueType="num">
                                      <p:cBhvr additive="base">
                                        <p:cTn id="8" dur="500" fill="hold"/>
                                        <p:tgtEl>
                                          <p:spTgt spid="1249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11188" y="1412875"/>
            <a:ext cx="7772400" cy="1143000"/>
          </a:xfrm>
        </p:spPr>
        <p:txBody>
          <a:bodyPr/>
          <a:lstStyle/>
          <a:p>
            <a:pPr eaLnBrk="1" hangingPunct="1"/>
            <a:r>
              <a:rPr lang="zh-CN" altLang="en-US" b="1" dirty="0"/>
              <a:t>注意</a:t>
            </a:r>
          </a:p>
        </p:txBody>
      </p:sp>
      <p:sp>
        <p:nvSpPr>
          <p:cNvPr id="93187" name="Rectangle 3"/>
          <p:cNvSpPr>
            <a:spLocks noGrp="1" noChangeArrowheads="1"/>
          </p:cNvSpPr>
          <p:nvPr>
            <p:ph idx="1"/>
          </p:nvPr>
        </p:nvSpPr>
        <p:spPr>
          <a:xfrm>
            <a:off x="539750" y="2743200"/>
            <a:ext cx="7772400" cy="3062288"/>
          </a:xfrm>
        </p:spPr>
        <p:txBody>
          <a:bodyPr/>
          <a:lstStyle/>
          <a:p>
            <a:pPr algn="just" eaLnBrk="1" hangingPunct="1"/>
            <a:r>
              <a:rPr lang="zh-CN" altLang="en-US" b="1" dirty="0"/>
              <a:t>内联函数在调用前必须有完整的定义</a:t>
            </a:r>
          </a:p>
          <a:p>
            <a:pPr algn="just" eaLnBrk="1" hangingPunct="1"/>
            <a:r>
              <a:rPr lang="zh-CN" altLang="en-US" b="1" dirty="0"/>
              <a:t>内联函数不能有复杂的结核</a:t>
            </a:r>
            <a:r>
              <a:rPr lang="en-US" altLang="zh-CN" b="1" dirty="0"/>
              <a:t>.</a:t>
            </a:r>
            <a:r>
              <a:rPr lang="zh-CN" altLang="en-US" b="1" dirty="0"/>
              <a:t>如含有</a:t>
            </a:r>
            <a:r>
              <a:rPr lang="en-US" altLang="zh-CN" b="1" dirty="0" err="1"/>
              <a:t>for,while,switch</a:t>
            </a:r>
            <a:r>
              <a:rPr lang="zh-CN" altLang="en-US" b="1" dirty="0"/>
              <a:t>等结构的复杂程序</a:t>
            </a:r>
            <a:r>
              <a:rPr lang="en-US" altLang="zh-CN" b="1" dirty="0"/>
              <a:t>.</a:t>
            </a:r>
          </a:p>
          <a:p>
            <a:pPr algn="just" eaLnBrk="1" hangingPunct="1"/>
            <a:r>
              <a:rPr lang="zh-CN" altLang="en-US" b="1" dirty="0"/>
              <a:t>递归函数是不能用来做内联函数的</a:t>
            </a:r>
          </a:p>
          <a:p>
            <a:pPr algn="just" eaLnBrk="1" hangingPunct="1"/>
            <a:endParaRPr lang="zh-CN" altLang="en-US" b="1" dirty="0"/>
          </a:p>
          <a:p>
            <a:pPr eaLnBrk="1" hangingPunct="1"/>
            <a:endParaRPr lang="zh-CN" altLang="en-US" b="1" dirty="0"/>
          </a:p>
        </p:txBody>
      </p:sp>
      <p:sp>
        <p:nvSpPr>
          <p:cNvPr id="93188" name="Rectangle 4"/>
          <p:cNvSpPr>
            <a:spLocks noChangeArrowheads="1"/>
          </p:cNvSpPr>
          <p:nvPr/>
        </p:nvSpPr>
        <p:spPr bwMode="auto">
          <a:xfrm>
            <a:off x="556199" y="-7962"/>
            <a:ext cx="7772400" cy="844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4400" b="1" dirty="0">
                <a:solidFill>
                  <a:schemeClr val="tx2"/>
                </a:solidFill>
                <a:latin typeface="Times New Roman" panose="02020603050405020304" pitchFamily="18" charset="0"/>
              </a:rPr>
              <a:t>2.9.7  </a:t>
            </a:r>
            <a:r>
              <a:rPr lang="zh-CN" altLang="zh-CN" sz="4400" b="1" dirty="0">
                <a:solidFill>
                  <a:schemeClr val="tx2"/>
                </a:solidFill>
                <a:latin typeface="宋体" panose="02010600030101010101" pitchFamily="2" charset="-122"/>
              </a:rPr>
              <a:t>内</a:t>
            </a:r>
            <a:r>
              <a:rPr lang="zh-CN" altLang="zh-CN" sz="4400" b="1" dirty="0">
                <a:solidFill>
                  <a:srgbClr val="FF0000"/>
                </a:solidFill>
                <a:latin typeface="宋体" panose="02010600030101010101" pitchFamily="2" charset="-122"/>
              </a:rPr>
              <a:t>联</a:t>
            </a:r>
            <a:r>
              <a:rPr lang="zh-CN" altLang="en-US" sz="4400" b="1" dirty="0">
                <a:solidFill>
                  <a:srgbClr val="FF0000"/>
                </a:solidFill>
                <a:latin typeface="Times New Roman" panose="02020603050405020304" pitchFamily="18" charset="0"/>
              </a:rPr>
              <a:t>函数</a:t>
            </a:r>
          </a:p>
        </p:txBody>
      </p:sp>
    </p:spTree>
    <p:extLst>
      <p:ext uri="{BB962C8B-B14F-4D97-AF65-F5344CB8AC3E}">
        <p14:creationId xmlns:p14="http://schemas.microsoft.com/office/powerpoint/2010/main" val="1785003134"/>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2.10  </a:t>
            </a:r>
            <a:r>
              <a:rPr lang="en-US" altLang="zh-CN" b="1" dirty="0" err="1">
                <a:solidFill>
                  <a:srgbClr val="FF0000"/>
                </a:solidFill>
              </a:rPr>
              <a:t>lamada</a:t>
            </a:r>
            <a:r>
              <a:rPr lang="zh-CN" altLang="zh-CN" b="1" dirty="0"/>
              <a:t>表达式</a:t>
            </a:r>
            <a:r>
              <a:rPr lang="en-US" altLang="zh-CN" b="1" dirty="0"/>
              <a:t>       </a:t>
            </a:r>
            <a:r>
              <a:rPr lang="en-US" altLang="zh-CN" b="1" dirty="0">
                <a:solidFill>
                  <a:srgbClr val="0000CC"/>
                </a:solidFill>
              </a:rPr>
              <a:t>11C</a:t>
            </a:r>
            <a:r>
              <a:rPr lang="en-US" altLang="zh-CN" b="1" baseline="-25000" dirty="0">
                <a:solidFill>
                  <a:srgbClr val="0000CC"/>
                </a:solidFill>
              </a:rPr>
              <a:t>++</a:t>
            </a:r>
            <a:endParaRPr lang="zh-CN" altLang="en-US" dirty="0">
              <a:solidFill>
                <a:srgbClr val="0000CC"/>
              </a:solidFill>
            </a:endParaRPr>
          </a:p>
        </p:txBody>
      </p:sp>
      <p:sp>
        <p:nvSpPr>
          <p:cNvPr id="3" name="内容占位符 2"/>
          <p:cNvSpPr>
            <a:spLocks noGrp="1"/>
          </p:cNvSpPr>
          <p:nvPr>
            <p:ph idx="1"/>
          </p:nvPr>
        </p:nvSpPr>
        <p:spPr/>
        <p:txBody>
          <a:bodyPr/>
          <a:lstStyle/>
          <a:p>
            <a:pPr marL="0" indent="0">
              <a:buNone/>
            </a:pPr>
            <a:r>
              <a:rPr lang="en-US" altLang="zh-CN" b="1" dirty="0">
                <a:solidFill>
                  <a:srgbClr val="0000CC"/>
                </a:solidFill>
              </a:rPr>
              <a:t>1．</a:t>
            </a:r>
            <a:r>
              <a:rPr lang="zh-CN" altLang="en-US" b="1" dirty="0">
                <a:solidFill>
                  <a:srgbClr val="0000CC"/>
                </a:solidFill>
              </a:rPr>
              <a:t>概念</a:t>
            </a:r>
            <a:endParaRPr lang="en-US" altLang="zh-CN" b="1" dirty="0">
              <a:solidFill>
                <a:srgbClr val="0000CC"/>
              </a:solidFill>
            </a:endParaRPr>
          </a:p>
          <a:p>
            <a:pPr marL="857250" lvl="1" indent="-457200"/>
            <a:r>
              <a:rPr lang="en-US" altLang="zh-CN" dirty="0" err="1"/>
              <a:t>lamada</a:t>
            </a:r>
            <a:r>
              <a:rPr lang="zh-CN" altLang="zh-CN" dirty="0"/>
              <a:t>表达式实质上是一种基于模板（第</a:t>
            </a:r>
            <a:r>
              <a:rPr lang="en-US" altLang="zh-CN" dirty="0"/>
              <a:t>7</a:t>
            </a:r>
            <a:r>
              <a:rPr lang="zh-CN" altLang="zh-CN" dirty="0"/>
              <a:t>章）的</a:t>
            </a:r>
            <a:r>
              <a:rPr lang="zh-CN" altLang="zh-CN" b="1" dirty="0">
                <a:solidFill>
                  <a:srgbClr val="FF0000"/>
                </a:solidFill>
              </a:rPr>
              <a:t>匿名内联函数</a:t>
            </a:r>
            <a:r>
              <a:rPr lang="zh-CN" altLang="zh-CN" dirty="0"/>
              <a:t>，因此也称为</a:t>
            </a:r>
            <a:r>
              <a:rPr lang="en-US" altLang="zh-CN" dirty="0" err="1"/>
              <a:t>lamada</a:t>
            </a:r>
            <a:r>
              <a:rPr lang="zh-CN" altLang="zh-CN" dirty="0"/>
              <a:t>函数。</a:t>
            </a:r>
            <a:endParaRPr lang="en-US" altLang="zh-CN" dirty="0"/>
          </a:p>
          <a:p>
            <a:pPr marL="857250" lvl="1" indent="-457200"/>
            <a:r>
              <a:rPr lang="zh-CN" altLang="zh-CN" dirty="0"/>
              <a:t>同普通函数一样，它具有函数形参表，返回类型和函数体。</a:t>
            </a:r>
            <a:endParaRPr lang="en-US" altLang="zh-CN" dirty="0"/>
          </a:p>
          <a:p>
            <a:pPr marL="0" indent="0">
              <a:buNone/>
            </a:pPr>
            <a:r>
              <a:rPr lang="en-US" altLang="zh-CN" b="1" dirty="0">
                <a:solidFill>
                  <a:srgbClr val="0000CC"/>
                </a:solidFill>
              </a:rPr>
              <a:t>2．</a:t>
            </a:r>
            <a:r>
              <a:rPr lang="zh-CN" altLang="en-US" b="1" dirty="0">
                <a:solidFill>
                  <a:srgbClr val="0000CC"/>
                </a:solidFill>
              </a:rPr>
              <a:t>用途</a:t>
            </a:r>
            <a:endParaRPr lang="en-US" altLang="zh-CN" b="1" dirty="0">
              <a:solidFill>
                <a:srgbClr val="0000CC"/>
              </a:solidFill>
            </a:endParaRPr>
          </a:p>
          <a:p>
            <a:pPr marL="857250" lvl="1" indent="-457200"/>
            <a:r>
              <a:rPr lang="zh-CN" altLang="en-US" sz="2400" b="1" dirty="0"/>
              <a:t>具有普通函数同样的能力</a:t>
            </a:r>
            <a:r>
              <a:rPr lang="en-US" altLang="zh-CN" sz="2400" b="1" dirty="0"/>
              <a:t>;</a:t>
            </a:r>
          </a:p>
          <a:p>
            <a:pPr marL="857250" lvl="1" indent="-457200"/>
            <a:r>
              <a:rPr lang="zh-CN" altLang="en-US" sz="2400" b="1" dirty="0"/>
              <a:t>具用更灵活的调用形式</a:t>
            </a:r>
            <a:r>
              <a:rPr lang="en-US" altLang="zh-CN" sz="2400" b="1" dirty="0"/>
              <a:t>;</a:t>
            </a:r>
          </a:p>
          <a:p>
            <a:pPr marL="857250" lvl="1" indent="-457200"/>
            <a:r>
              <a:rPr lang="zh-CN" altLang="en-US" sz="2400" b="1" dirty="0"/>
              <a:t>可以在表达式中直接定义和使用，提代更简洁的语句形式，但更强大的程序功能。</a:t>
            </a:r>
            <a:endParaRPr lang="en-US" altLang="zh-CN" sz="2400" b="1" dirty="0"/>
          </a:p>
          <a:p>
            <a:pPr marL="857250" lvl="1" indent="-457200"/>
            <a:r>
              <a:rPr lang="zh-CN" altLang="en-US" sz="2400" b="1" dirty="0"/>
              <a:t>普通用于多种面向对象的编程语言中，</a:t>
            </a:r>
            <a:r>
              <a:rPr lang="en-US" altLang="zh-CN" sz="2400" b="1" dirty="0"/>
              <a:t>JAVA</a:t>
            </a:r>
            <a:r>
              <a:rPr lang="zh-CN" altLang="en-US" sz="2400" b="1" dirty="0"/>
              <a:t>、</a:t>
            </a:r>
            <a:r>
              <a:rPr lang="en-US" altLang="zh-CN" sz="2400" b="1" dirty="0"/>
              <a:t>C#</a:t>
            </a:r>
          </a:p>
          <a:p>
            <a:pPr marL="0" indent="0">
              <a:buNone/>
            </a:pPr>
            <a:endParaRPr lang="zh-CN" altLang="en-US" b="1" dirty="0">
              <a:solidFill>
                <a:srgbClr val="0000CC"/>
              </a:solidFill>
            </a:endParaRPr>
          </a:p>
        </p:txBody>
      </p:sp>
    </p:spTree>
    <p:extLst>
      <p:ext uri="{BB962C8B-B14F-4D97-AF65-F5344CB8AC3E}">
        <p14:creationId xmlns:p14="http://schemas.microsoft.com/office/powerpoint/2010/main" val="213460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2.10  </a:t>
            </a:r>
            <a:r>
              <a:rPr lang="en-US" altLang="zh-CN" b="1" dirty="0" err="1">
                <a:solidFill>
                  <a:srgbClr val="FF0000"/>
                </a:solidFill>
              </a:rPr>
              <a:t>lamada</a:t>
            </a:r>
            <a:r>
              <a:rPr lang="zh-CN" altLang="zh-CN" b="1" dirty="0"/>
              <a:t>表达式</a:t>
            </a:r>
            <a:r>
              <a:rPr lang="en-US" altLang="zh-CN" b="1" dirty="0"/>
              <a:t>       </a:t>
            </a:r>
            <a:r>
              <a:rPr lang="en-US" altLang="zh-CN" b="1" dirty="0">
                <a:solidFill>
                  <a:srgbClr val="0000CC"/>
                </a:solidFill>
              </a:rPr>
              <a:t>11C</a:t>
            </a:r>
            <a:r>
              <a:rPr lang="en-US" altLang="zh-CN" b="1" baseline="-25000" dirty="0">
                <a:solidFill>
                  <a:srgbClr val="0000CC"/>
                </a:solidFill>
              </a:rPr>
              <a:t>++</a:t>
            </a:r>
            <a:endParaRPr lang="zh-CN" altLang="en-US" dirty="0">
              <a:solidFill>
                <a:srgbClr val="0000CC"/>
              </a:solidFill>
            </a:endParaRPr>
          </a:p>
        </p:txBody>
      </p:sp>
      <p:sp>
        <p:nvSpPr>
          <p:cNvPr id="3" name="内容占位符 2"/>
          <p:cNvSpPr>
            <a:spLocks noGrp="1"/>
          </p:cNvSpPr>
          <p:nvPr>
            <p:ph idx="1"/>
          </p:nvPr>
        </p:nvSpPr>
        <p:spPr>
          <a:xfrm>
            <a:off x="0" y="1076590"/>
            <a:ext cx="8874732" cy="5168635"/>
          </a:xfrm>
        </p:spPr>
        <p:txBody>
          <a:bodyPr/>
          <a:lstStyle/>
          <a:p>
            <a:pPr marL="0" indent="0">
              <a:buNone/>
            </a:pPr>
            <a:r>
              <a:rPr lang="en-US" altLang="zh-CN" b="1" dirty="0">
                <a:solidFill>
                  <a:srgbClr val="0000CC"/>
                </a:solidFill>
              </a:rPr>
              <a:t>3．</a:t>
            </a:r>
            <a:r>
              <a:rPr lang="zh-CN" altLang="en-US" b="1" dirty="0">
                <a:solidFill>
                  <a:srgbClr val="0000CC"/>
                </a:solidFill>
              </a:rPr>
              <a:t>定义形式</a:t>
            </a:r>
            <a:endParaRPr lang="en-US" altLang="zh-CN" b="1" dirty="0">
              <a:solidFill>
                <a:srgbClr val="0000CC"/>
              </a:solidFill>
            </a:endParaRPr>
          </a:p>
          <a:p>
            <a:pPr lvl="2"/>
            <a:r>
              <a:rPr lang="zh-CN" altLang="zh-CN" b="1" dirty="0"/>
              <a:t>定义在函数内部，具有独特的定义形式</a:t>
            </a:r>
            <a:r>
              <a:rPr lang="zh-CN" altLang="zh-CN" dirty="0"/>
              <a:t>：</a:t>
            </a:r>
          </a:p>
          <a:p>
            <a:pPr marL="0" indent="0">
              <a:buNone/>
            </a:pPr>
            <a:r>
              <a:rPr lang="en-US" altLang="zh-CN" dirty="0"/>
              <a:t>[</a:t>
            </a:r>
            <a:r>
              <a:rPr lang="en-US" altLang="zh-CN" sz="2400" dirty="0"/>
              <a:t>capture](parameters) [mutable] -&gt;</a:t>
            </a:r>
            <a:r>
              <a:rPr lang="en-US" altLang="zh-CN" sz="2400" dirty="0" err="1"/>
              <a:t>return_type</a:t>
            </a:r>
            <a:r>
              <a:rPr lang="en-US" altLang="zh-CN" sz="2400" dirty="0"/>
              <a:t> {statement}</a:t>
            </a:r>
          </a:p>
          <a:p>
            <a:pPr marL="0" indent="0">
              <a:buNone/>
            </a:pPr>
            <a:r>
              <a:rPr lang="zh-CN" altLang="en-US" dirty="0">
                <a:solidFill>
                  <a:srgbClr val="FF0000"/>
                </a:solidFill>
              </a:rPr>
              <a:t>（</a:t>
            </a:r>
            <a:r>
              <a:rPr lang="en-US" altLang="zh-CN" dirty="0">
                <a:solidFill>
                  <a:srgbClr val="FF0000"/>
                </a:solidFill>
              </a:rPr>
              <a:t>1）capture</a:t>
            </a:r>
          </a:p>
          <a:p>
            <a:pPr lvl="1"/>
            <a:r>
              <a:rPr lang="en-US" altLang="zh-CN" dirty="0"/>
              <a:t> </a:t>
            </a:r>
            <a:r>
              <a:rPr lang="en-US" altLang="zh-CN" sz="2400" dirty="0">
                <a:solidFill>
                  <a:srgbClr val="0000CC"/>
                </a:solidFill>
              </a:rPr>
              <a:t>capture</a:t>
            </a:r>
            <a:r>
              <a:rPr lang="zh-CN" altLang="zh-CN" sz="2400" dirty="0">
                <a:solidFill>
                  <a:srgbClr val="0000CC"/>
                </a:solidFill>
              </a:rPr>
              <a:t>称为</a:t>
            </a:r>
            <a:r>
              <a:rPr lang="zh-CN" altLang="zh-CN" sz="2400" b="1" dirty="0">
                <a:solidFill>
                  <a:srgbClr val="FF0000"/>
                </a:solidFill>
              </a:rPr>
              <a:t>捕获列表</a:t>
            </a:r>
            <a:r>
              <a:rPr lang="zh-CN" altLang="zh-CN" sz="2400" dirty="0">
                <a:solidFill>
                  <a:srgbClr val="0000CC"/>
                </a:solidFill>
              </a:rPr>
              <a:t>，出现在</a:t>
            </a:r>
            <a:r>
              <a:rPr lang="en-US" altLang="zh-CN" sz="2400" dirty="0">
                <a:solidFill>
                  <a:srgbClr val="0000CC"/>
                </a:solidFill>
              </a:rPr>
              <a:t>Lambda</a:t>
            </a:r>
            <a:r>
              <a:rPr lang="zh-CN" altLang="zh-CN" sz="2400" dirty="0">
                <a:solidFill>
                  <a:srgbClr val="0000CC"/>
                </a:solidFill>
              </a:rPr>
              <a:t>的</a:t>
            </a:r>
            <a:r>
              <a:rPr lang="zh-CN" altLang="zh-CN" sz="2400" b="1" dirty="0">
                <a:solidFill>
                  <a:srgbClr val="0000CC"/>
                </a:solidFill>
              </a:rPr>
              <a:t>开</a:t>
            </a:r>
            <a:r>
              <a:rPr lang="zh-CN" altLang="en-US" sz="2400" b="1" dirty="0">
                <a:solidFill>
                  <a:srgbClr val="0000CC"/>
                </a:solidFill>
              </a:rPr>
              <a:t>头</a:t>
            </a:r>
            <a:r>
              <a:rPr lang="zh-CN" altLang="zh-CN" sz="2400" dirty="0">
                <a:solidFill>
                  <a:srgbClr val="0000CC"/>
                </a:solidFill>
              </a:rPr>
              <a:t>。</a:t>
            </a:r>
            <a:endParaRPr lang="en-US" altLang="zh-CN" sz="2400" dirty="0">
              <a:solidFill>
                <a:srgbClr val="0000CC"/>
              </a:solidFill>
            </a:endParaRPr>
          </a:p>
          <a:p>
            <a:pPr lvl="2"/>
            <a:r>
              <a:rPr lang="zh-CN" altLang="zh-CN" sz="2000" dirty="0"/>
              <a:t>如果</a:t>
            </a:r>
            <a:r>
              <a:rPr lang="en-US" altLang="zh-CN" sz="2000" dirty="0"/>
              <a:t>lambda</a:t>
            </a:r>
            <a:r>
              <a:rPr lang="zh-CN" altLang="zh-CN" sz="2000" dirty="0"/>
              <a:t>要使用其</a:t>
            </a:r>
            <a:r>
              <a:rPr lang="zh-CN" altLang="zh-CN" sz="2000" dirty="0">
                <a:solidFill>
                  <a:srgbClr val="FF0000"/>
                </a:solidFill>
              </a:rPr>
              <a:t>父作用域</a:t>
            </a:r>
            <a:r>
              <a:rPr lang="zh-CN" altLang="zh-CN" sz="2000" dirty="0"/>
              <a:t>（</a:t>
            </a:r>
            <a:r>
              <a:rPr lang="zh-CN" altLang="zh-CN" sz="2000" b="1" dirty="0">
                <a:solidFill>
                  <a:srgbClr val="0000CC"/>
                </a:solidFill>
              </a:rPr>
              <a:t>定义</a:t>
            </a:r>
            <a:r>
              <a:rPr lang="en-US" altLang="zh-CN" sz="2000" b="1" dirty="0">
                <a:solidFill>
                  <a:srgbClr val="0000CC"/>
                </a:solidFill>
              </a:rPr>
              <a:t>lambda</a:t>
            </a:r>
            <a:r>
              <a:rPr lang="zh-CN" altLang="zh-CN" sz="2000" b="1" dirty="0">
                <a:solidFill>
                  <a:srgbClr val="0000CC"/>
                </a:solidFill>
              </a:rPr>
              <a:t>表达式的块作用域</a:t>
            </a:r>
            <a:r>
              <a:rPr lang="zh-CN" altLang="zh-CN" sz="2000" dirty="0"/>
              <a:t>）中的变量，就可以将</a:t>
            </a:r>
            <a:r>
              <a:rPr lang="zh-CN" altLang="en-US" sz="2000" dirty="0"/>
              <a:t>其</a:t>
            </a:r>
            <a:r>
              <a:rPr lang="zh-CN" altLang="zh-CN" sz="2000" dirty="0"/>
              <a:t>写在</a:t>
            </a:r>
            <a:r>
              <a:rPr lang="en-US" altLang="zh-CN" sz="2000" dirty="0"/>
              <a:t>[　]</a:t>
            </a:r>
            <a:r>
              <a:rPr lang="zh-CN" altLang="zh-CN" sz="2000" dirty="0"/>
              <a:t>中，如果有多个变量，它们之间用逗号间隔。</a:t>
            </a:r>
            <a:r>
              <a:rPr lang="zh-CN" altLang="en-US" sz="2000" dirty="0"/>
              <a:t>此</a:t>
            </a:r>
            <a:r>
              <a:rPr lang="zh-CN" altLang="zh-CN" sz="2000" dirty="0"/>
              <a:t>后</a:t>
            </a:r>
            <a:r>
              <a:rPr lang="zh-CN" altLang="en-US" sz="2000" dirty="0"/>
              <a:t>，</a:t>
            </a:r>
            <a:r>
              <a:rPr lang="zh-CN" altLang="zh-CN" sz="2000" dirty="0"/>
              <a:t>就可以在</a:t>
            </a:r>
            <a:r>
              <a:rPr lang="en-US" altLang="zh-CN" sz="2000" dirty="0"/>
              <a:t>Lambda</a:t>
            </a:r>
            <a:r>
              <a:rPr lang="zh-CN" altLang="zh-CN" sz="2000" dirty="0"/>
              <a:t>表达式的函数体内使用</a:t>
            </a:r>
            <a:r>
              <a:rPr lang="zh-CN" altLang="en-US" sz="2000" b="1" dirty="0">
                <a:solidFill>
                  <a:srgbClr val="FF0000"/>
                </a:solidFill>
              </a:rPr>
              <a:t>被捕获的</a:t>
            </a:r>
            <a:r>
              <a:rPr lang="zh-CN" altLang="zh-CN" sz="2000" b="1" dirty="0">
                <a:solidFill>
                  <a:srgbClr val="FF0000"/>
                </a:solidFill>
              </a:rPr>
              <a:t>变量</a:t>
            </a:r>
            <a:r>
              <a:rPr lang="zh-CN" altLang="zh-CN" sz="2000" dirty="0"/>
              <a:t>，这一点是</a:t>
            </a:r>
            <a:r>
              <a:rPr lang="en-US" altLang="zh-CN" sz="2000" dirty="0"/>
              <a:t>lambda</a:t>
            </a:r>
            <a:r>
              <a:rPr lang="zh-CN" altLang="zh-CN" sz="2000" dirty="0"/>
              <a:t>表达式与普通函数最大的区别。</a:t>
            </a:r>
          </a:p>
          <a:p>
            <a:pPr lvl="1"/>
            <a:r>
              <a:rPr lang="en-US" altLang="zh-CN" sz="2400" dirty="0">
                <a:solidFill>
                  <a:srgbClr val="0000CC"/>
                </a:solidFill>
              </a:rPr>
              <a:t>Lambda</a:t>
            </a:r>
            <a:r>
              <a:rPr lang="zh-CN" altLang="zh-CN" sz="2400" b="1" dirty="0">
                <a:solidFill>
                  <a:srgbClr val="FF0000"/>
                </a:solidFill>
              </a:rPr>
              <a:t>捕获变量的方式</a:t>
            </a:r>
            <a:endParaRPr lang="en-US" altLang="zh-CN" sz="2400" b="1" dirty="0">
              <a:solidFill>
                <a:srgbClr val="FF0000"/>
              </a:solidFill>
            </a:endParaRPr>
          </a:p>
          <a:p>
            <a:pPr lvl="2"/>
            <a:r>
              <a:rPr lang="zh-CN" altLang="zh-CN" sz="2000" b="1" dirty="0">
                <a:solidFill>
                  <a:srgbClr val="0000CC"/>
                </a:solidFill>
              </a:rPr>
              <a:t>值捕获</a:t>
            </a:r>
            <a:r>
              <a:rPr lang="zh-CN" altLang="en-US" sz="2000" b="1" dirty="0">
                <a:solidFill>
                  <a:srgbClr val="0000CC"/>
                </a:solidFill>
              </a:rPr>
              <a:t>：</a:t>
            </a:r>
            <a:r>
              <a:rPr lang="zh-CN" altLang="zh-CN" sz="2000" dirty="0"/>
              <a:t>如果只是使用外部变量值而不修改它，可以用值捕获方式</a:t>
            </a:r>
            <a:endParaRPr lang="en-US" altLang="zh-CN" sz="2000" dirty="0"/>
          </a:p>
          <a:p>
            <a:pPr lvl="2"/>
            <a:r>
              <a:rPr lang="zh-CN" altLang="zh-CN" sz="2000" b="1" dirty="0">
                <a:solidFill>
                  <a:srgbClr val="0000CC"/>
                </a:solidFill>
              </a:rPr>
              <a:t>引用捕获</a:t>
            </a:r>
            <a:r>
              <a:rPr lang="zh-CN" altLang="en-US" sz="2000" b="1" dirty="0">
                <a:solidFill>
                  <a:srgbClr val="0000CC"/>
                </a:solidFill>
              </a:rPr>
              <a:t>：</a:t>
            </a:r>
            <a:r>
              <a:rPr lang="zh-CN" altLang="zh-CN" sz="2000" dirty="0"/>
              <a:t>如果要修改变量的值，则需要用引用捕获方式</a:t>
            </a:r>
            <a:endParaRPr lang="en-US" altLang="zh-CN" sz="2000" dirty="0"/>
          </a:p>
          <a:p>
            <a:pPr lvl="2"/>
            <a:endParaRPr lang="zh-CN" altLang="en-US" sz="2000" dirty="0"/>
          </a:p>
        </p:txBody>
      </p:sp>
    </p:spTree>
    <p:extLst>
      <p:ext uri="{BB962C8B-B14F-4D97-AF65-F5344CB8AC3E}">
        <p14:creationId xmlns:p14="http://schemas.microsoft.com/office/powerpoint/2010/main" val="11379182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2.10  </a:t>
            </a:r>
            <a:r>
              <a:rPr lang="en-US" altLang="zh-CN" b="1" dirty="0" err="1">
                <a:solidFill>
                  <a:srgbClr val="FF0000"/>
                </a:solidFill>
              </a:rPr>
              <a:t>lamada</a:t>
            </a:r>
            <a:r>
              <a:rPr lang="zh-CN" altLang="zh-CN" b="1" dirty="0"/>
              <a:t>表达式</a:t>
            </a:r>
            <a:r>
              <a:rPr lang="en-US" altLang="zh-CN" b="1" dirty="0"/>
              <a:t>       </a:t>
            </a:r>
            <a:r>
              <a:rPr lang="en-US" altLang="zh-CN" b="1" dirty="0">
                <a:solidFill>
                  <a:srgbClr val="0000CC"/>
                </a:solidFill>
              </a:rPr>
              <a:t>11C</a:t>
            </a:r>
            <a:r>
              <a:rPr lang="en-US" altLang="zh-CN" b="1" baseline="-25000" dirty="0">
                <a:solidFill>
                  <a:srgbClr val="0000CC"/>
                </a:solidFill>
              </a:rPr>
              <a:t>++</a:t>
            </a:r>
            <a:endParaRPr lang="zh-CN" altLang="en-US" dirty="0">
              <a:solidFill>
                <a:srgbClr val="0000CC"/>
              </a:solidFill>
            </a:endParaRPr>
          </a:p>
        </p:txBody>
      </p:sp>
      <p:sp>
        <p:nvSpPr>
          <p:cNvPr id="3" name="内容占位符 2"/>
          <p:cNvSpPr>
            <a:spLocks noGrp="1"/>
          </p:cNvSpPr>
          <p:nvPr>
            <p:ph idx="1"/>
          </p:nvPr>
        </p:nvSpPr>
        <p:spPr>
          <a:xfrm>
            <a:off x="260394" y="3429000"/>
            <a:ext cx="8623212" cy="2528193"/>
          </a:xfrm>
        </p:spPr>
        <p:txBody>
          <a:bodyPr/>
          <a:lstStyle/>
          <a:p>
            <a:pPr marL="0" indent="0">
              <a:buNone/>
            </a:pPr>
            <a:r>
              <a:rPr lang="zh-CN" altLang="en-US" dirty="0">
                <a:solidFill>
                  <a:srgbClr val="FF0000"/>
                </a:solidFill>
              </a:rPr>
              <a:t>（</a:t>
            </a:r>
            <a:r>
              <a:rPr lang="en-US" altLang="zh-CN" dirty="0">
                <a:solidFill>
                  <a:srgbClr val="FF0000"/>
                </a:solidFill>
              </a:rPr>
              <a:t>2）parameters</a:t>
            </a:r>
          </a:p>
          <a:p>
            <a:pPr lvl="1"/>
            <a:r>
              <a:rPr lang="en-US" altLang="zh-CN" dirty="0"/>
              <a:t>parameters</a:t>
            </a:r>
            <a:r>
              <a:rPr lang="zh-CN" altLang="zh-CN" dirty="0"/>
              <a:t>是</a:t>
            </a:r>
            <a:r>
              <a:rPr lang="en-US" altLang="zh-CN" dirty="0" err="1"/>
              <a:t>lamada</a:t>
            </a:r>
            <a:r>
              <a:rPr lang="zh-CN" altLang="zh-CN" dirty="0"/>
              <a:t>表达式的形参表，其用法和普通函数的形参表相同，如果不需要参数传递，则可以连同括号“</a:t>
            </a:r>
            <a:r>
              <a:rPr lang="en-US" altLang="zh-CN" dirty="0"/>
              <a:t>()</a:t>
            </a:r>
            <a:r>
              <a:rPr lang="zh-CN" altLang="zh-CN" dirty="0"/>
              <a:t>”一起省略</a:t>
            </a:r>
            <a:r>
              <a:rPr lang="zh-CN" altLang="en-US" dirty="0"/>
              <a:t>。</a:t>
            </a:r>
          </a:p>
        </p:txBody>
      </p:sp>
      <p:pic>
        <p:nvPicPr>
          <p:cNvPr id="9" name="图片 8"/>
          <p:cNvPicPr>
            <a:picLocks noChangeAspect="1"/>
          </p:cNvPicPr>
          <p:nvPr/>
        </p:nvPicPr>
        <p:blipFill>
          <a:blip r:embed="rId2"/>
          <a:stretch>
            <a:fillRect/>
          </a:stretch>
        </p:blipFill>
        <p:spPr>
          <a:xfrm>
            <a:off x="470556" y="1334429"/>
            <a:ext cx="8064896" cy="2382603"/>
          </a:xfrm>
          <a:prstGeom prst="rect">
            <a:avLst/>
          </a:prstGeom>
        </p:spPr>
      </p:pic>
    </p:spTree>
    <p:extLst>
      <p:ext uri="{BB962C8B-B14F-4D97-AF65-F5344CB8AC3E}">
        <p14:creationId xmlns:p14="http://schemas.microsoft.com/office/powerpoint/2010/main" val="1210698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0"/>
            <a:ext cx="8892480" cy="908720"/>
          </a:xfrm>
        </p:spPr>
        <p:txBody>
          <a:bodyPr/>
          <a:lstStyle/>
          <a:p>
            <a:pPr eaLnBrk="1" hangingPunct="1"/>
            <a:r>
              <a:rPr lang="en-US" altLang="zh-CN" sz="2800" b="1" dirty="0"/>
              <a:t>2.3.2  </a:t>
            </a:r>
            <a:r>
              <a:rPr lang="zh-CN" altLang="zh-CN" sz="2800" b="1" dirty="0">
                <a:solidFill>
                  <a:srgbClr val="FF0000"/>
                </a:solidFill>
              </a:rPr>
              <a:t>空指针，</a:t>
            </a:r>
            <a:r>
              <a:rPr lang="en-US" altLang="zh-CN" sz="2800" b="1" dirty="0">
                <a:solidFill>
                  <a:srgbClr val="FF0000"/>
                </a:solidFill>
              </a:rPr>
              <a:t>void*</a:t>
            </a:r>
            <a:r>
              <a:rPr lang="zh-CN" altLang="zh-CN" sz="2800" b="1" dirty="0"/>
              <a:t>，获取数组首、</a:t>
            </a:r>
            <a:r>
              <a:rPr lang="zh-CN" altLang="zh-CN" sz="2800" b="1" dirty="0">
                <a:solidFill>
                  <a:srgbClr val="0000CC"/>
                </a:solidFill>
              </a:rPr>
              <a:t>尾元素位置</a:t>
            </a:r>
            <a:r>
              <a:rPr lang="zh-CN" altLang="zh-CN" sz="2800" b="1" dirty="0"/>
              <a:t>的指针</a:t>
            </a:r>
            <a:endParaRPr lang="zh-CN" altLang="en-US" sz="2800" b="1" dirty="0">
              <a:solidFill>
                <a:srgbClr val="FF0000"/>
              </a:solidFill>
            </a:endParaRPr>
          </a:p>
        </p:txBody>
      </p:sp>
      <p:sp>
        <p:nvSpPr>
          <p:cNvPr id="32771" name="Rectangle 3"/>
          <p:cNvSpPr>
            <a:spLocks noGrp="1" noChangeArrowheads="1"/>
          </p:cNvSpPr>
          <p:nvPr>
            <p:ph idx="1"/>
          </p:nvPr>
        </p:nvSpPr>
        <p:spPr>
          <a:xfrm>
            <a:off x="685800" y="1268760"/>
            <a:ext cx="8206680" cy="4827587"/>
          </a:xfrm>
        </p:spPr>
        <p:txBody>
          <a:bodyPr/>
          <a:lstStyle/>
          <a:p>
            <a:pPr marL="0" indent="0" eaLnBrk="1" hangingPunct="1">
              <a:buNone/>
            </a:pPr>
            <a:r>
              <a:rPr lang="en-US" altLang="zh-CN" sz="2400" b="1" dirty="0">
                <a:solidFill>
                  <a:srgbClr val="0000CC"/>
                </a:solidFill>
              </a:rPr>
              <a:t>2</a:t>
            </a:r>
            <a:r>
              <a:rPr lang="zh-CN" altLang="en-US" sz="2400" b="1" dirty="0">
                <a:solidFill>
                  <a:srgbClr val="0000CC"/>
                </a:solidFill>
              </a:rPr>
              <a:t>．</a:t>
            </a:r>
            <a:r>
              <a:rPr lang="en-US" altLang="zh-CN" sz="2400" b="1" dirty="0">
                <a:solidFill>
                  <a:srgbClr val="0000CC"/>
                </a:solidFill>
              </a:rPr>
              <a:t>void</a:t>
            </a:r>
            <a:r>
              <a:rPr lang="zh-CN" altLang="en-US" sz="2400" b="1" dirty="0">
                <a:solidFill>
                  <a:srgbClr val="0000CC"/>
                </a:solidFill>
              </a:rPr>
              <a:t>空指针</a:t>
            </a:r>
          </a:p>
          <a:p>
            <a:pPr marL="1009650" lvl="1" indent="-609600" eaLnBrk="1" hangingPunct="1">
              <a:lnSpc>
                <a:spcPct val="90000"/>
              </a:lnSpc>
              <a:buFontTx/>
              <a:buNone/>
            </a:pPr>
            <a:r>
              <a:rPr lang="en-US" altLang="zh-CN" sz="2000" b="1" dirty="0">
                <a:solidFill>
                  <a:schemeClr val="accent2"/>
                </a:solidFill>
              </a:rPr>
              <a:t>（1）</a:t>
            </a:r>
            <a:r>
              <a:rPr lang="zh-CN" altLang="en-US" sz="2000" b="1" dirty="0">
                <a:solidFill>
                  <a:schemeClr val="accent2"/>
                </a:solidFill>
              </a:rPr>
              <a:t>指针与地址的关系</a:t>
            </a:r>
          </a:p>
          <a:p>
            <a:pPr lvl="1" eaLnBrk="1" hangingPunct="1">
              <a:lnSpc>
                <a:spcPct val="90000"/>
              </a:lnSpc>
            </a:pPr>
            <a:r>
              <a:rPr lang="zh-CN" altLang="en-US" sz="2000" b="1" dirty="0"/>
              <a:t>每个指针都是一个内存地址，但都有一个相关的类型指示编译器怎样解释它所指定内存区域的内容，以及该内存区域应该跨越多少个内存单元。相同类型的指针进行比较或相互赋值才有意义。</a:t>
            </a:r>
          </a:p>
          <a:p>
            <a:pPr marL="1009650" lvl="1" indent="-609600" eaLnBrk="1" hangingPunct="1">
              <a:lnSpc>
                <a:spcPct val="90000"/>
              </a:lnSpc>
              <a:buFontTx/>
              <a:buNone/>
            </a:pPr>
            <a:r>
              <a:rPr lang="en-US" altLang="zh-CN" sz="2000" b="1" dirty="0">
                <a:solidFill>
                  <a:schemeClr val="accent2"/>
                </a:solidFill>
              </a:rPr>
              <a:t>（2）void *</a:t>
            </a:r>
            <a:r>
              <a:rPr lang="zh-CN" altLang="en-US" sz="2000" b="1" dirty="0">
                <a:solidFill>
                  <a:schemeClr val="accent2"/>
                </a:solidFill>
              </a:rPr>
              <a:t>指针</a:t>
            </a:r>
          </a:p>
          <a:p>
            <a:pPr marL="590550" indent="-533400" eaLnBrk="1" hangingPunct="1">
              <a:lnSpc>
                <a:spcPct val="90000"/>
              </a:lnSpc>
            </a:pPr>
            <a:r>
              <a:rPr lang="en-US" altLang="zh-CN" sz="2400" b="1" dirty="0"/>
              <a:t>void*</a:t>
            </a:r>
            <a:r>
              <a:rPr lang="zh-CN" altLang="en-US" sz="2400" b="1" dirty="0"/>
              <a:t>指针只表示与它相关的值是个内存地址，但该内存的数据类型是未知的。它是能够接受任何数据类型的特殊指针。</a:t>
            </a:r>
          </a:p>
          <a:p>
            <a:pPr marL="590550" indent="-533400" eaLnBrk="1" hangingPunct="1">
              <a:lnSpc>
                <a:spcPct val="90000"/>
              </a:lnSpc>
            </a:pPr>
            <a:r>
              <a:rPr lang="en-US" altLang="zh-CN" sz="2400" b="1" dirty="0"/>
              <a:t>void*</a:t>
            </a:r>
            <a:r>
              <a:rPr lang="zh-CN" altLang="en-US" sz="2400" b="1" dirty="0"/>
              <a:t>最重要的用途是作为函数的参数，向函数传递一个类型可变的对象。另一种用途就是从函数返回一个无类型的对象。</a:t>
            </a:r>
            <a:endParaRPr lang="en-US" altLang="zh-CN" sz="2400" b="1" dirty="0"/>
          </a:p>
          <a:p>
            <a:pPr marL="590550" indent="-533400" eaLnBrk="1" hangingPunct="1">
              <a:lnSpc>
                <a:spcPct val="90000"/>
              </a:lnSpc>
            </a:pPr>
            <a:r>
              <a:rPr lang="zh-CN" altLang="zh-CN" sz="2400" b="1" dirty="0"/>
              <a:t>在</a:t>
            </a:r>
            <a:r>
              <a:rPr lang="zh-CN" altLang="zh-CN" sz="2400" b="1" dirty="0">
                <a:solidFill>
                  <a:srgbClr val="FF0000"/>
                </a:solidFill>
              </a:rPr>
              <a:t>使用</a:t>
            </a:r>
            <a:r>
              <a:rPr lang="en-US" altLang="zh-CN" sz="2400" b="1" dirty="0">
                <a:solidFill>
                  <a:srgbClr val="FF0000"/>
                </a:solidFill>
              </a:rPr>
              <a:t>void*</a:t>
            </a:r>
            <a:r>
              <a:rPr lang="zh-CN" altLang="zh-CN" sz="2400" b="1" dirty="0">
                <a:solidFill>
                  <a:srgbClr val="FF0000"/>
                </a:solidFill>
              </a:rPr>
              <a:t>指针之前，必须显式地将它转换成某种数据类型的指针</a:t>
            </a:r>
            <a:r>
              <a:rPr lang="zh-CN" altLang="en-US" sz="2400" b="1" dirty="0">
                <a:solidFill>
                  <a:srgbClr val="FF0000"/>
                </a:solidFill>
              </a:rPr>
              <a:t>后使用</a:t>
            </a:r>
            <a:r>
              <a:rPr lang="zh-CN" altLang="zh-CN" sz="2400" b="1" dirty="0"/>
              <a:t>，其他操作都不允许</a:t>
            </a:r>
            <a:r>
              <a:rPr lang="zh-CN" altLang="en-US" sz="2400" b="1" dirty="0"/>
              <a:t>。</a:t>
            </a:r>
          </a:p>
        </p:txBody>
      </p:sp>
    </p:spTree>
    <p:extLst>
      <p:ext uri="{BB962C8B-B14F-4D97-AF65-F5344CB8AC3E}">
        <p14:creationId xmlns:p14="http://schemas.microsoft.com/office/powerpoint/2010/main" val="4048012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3" end="3"/>
                                            </p:txEl>
                                          </p:spTgt>
                                        </p:tgtEl>
                                        <p:attrNameLst>
                                          <p:attrName>style.visibility</p:attrName>
                                        </p:attrNameLst>
                                      </p:cBhvr>
                                      <p:to>
                                        <p:strVal val="visible"/>
                                      </p:to>
                                    </p:set>
                                    <p:anim calcmode="lin" valueType="num">
                                      <p:cBhvr additive="base">
                                        <p:cTn id="7"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1">
                                            <p:txEl>
                                              <p:pRg st="4" end="4"/>
                                            </p:txEl>
                                          </p:spTgt>
                                        </p:tgtEl>
                                        <p:attrNameLst>
                                          <p:attrName>style.visibility</p:attrName>
                                        </p:attrNameLst>
                                      </p:cBhvr>
                                      <p:to>
                                        <p:strVal val="visible"/>
                                      </p:to>
                                    </p:set>
                                    <p:anim calcmode="lin" valueType="num">
                                      <p:cBhvr additive="base">
                                        <p:cTn id="11"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1" presetClass="entr" presetSubtype="0" fill="hold" nodeType="clickEffect">
                                  <p:stCondLst>
                                    <p:cond delay="0"/>
                                  </p:stCondLst>
                                  <p:iterate type="lt">
                                    <p:tmPct val="5000"/>
                                  </p:iterate>
                                  <p:childTnLst>
                                    <p:set>
                                      <p:cBhvr>
                                        <p:cTn id="16" dur="1" fill="hold">
                                          <p:stCondLst>
                                            <p:cond delay="0"/>
                                          </p:stCondLst>
                                        </p:cTn>
                                        <p:tgtEl>
                                          <p:spTgt spid="32771">
                                            <p:txEl>
                                              <p:pRg st="5" end="5"/>
                                            </p:txEl>
                                          </p:spTgt>
                                        </p:tgtEl>
                                        <p:attrNameLst>
                                          <p:attrName>style.visibility</p:attrName>
                                        </p:attrNameLst>
                                      </p:cBhvr>
                                      <p:to>
                                        <p:strVal val="visible"/>
                                      </p:to>
                                    </p:set>
                                    <p:anim calcmode="lin" valueType="num">
                                      <p:cBhvr>
                                        <p:cTn id="17" dur="1000" fill="hold"/>
                                        <p:tgtEl>
                                          <p:spTgt spid="32771">
                                            <p:txEl>
                                              <p:pRg st="5" end="5"/>
                                            </p:txEl>
                                          </p:spTgt>
                                        </p:tgtEl>
                                        <p:attrNameLst>
                                          <p:attrName>ppt_w</p:attrName>
                                        </p:attrNameLst>
                                      </p:cBhvr>
                                      <p:tavLst>
                                        <p:tav tm="0">
                                          <p:val>
                                            <p:fltVal val="0"/>
                                          </p:val>
                                        </p:tav>
                                        <p:tav tm="100000">
                                          <p:val>
                                            <p:strVal val="#ppt_w"/>
                                          </p:val>
                                        </p:tav>
                                      </p:tavLst>
                                    </p:anim>
                                    <p:anim calcmode="lin" valueType="num">
                                      <p:cBhvr>
                                        <p:cTn id="18" dur="1000" fill="hold"/>
                                        <p:tgtEl>
                                          <p:spTgt spid="32771">
                                            <p:txEl>
                                              <p:pRg st="5" end="5"/>
                                            </p:txEl>
                                          </p:spTgt>
                                        </p:tgtEl>
                                        <p:attrNameLst>
                                          <p:attrName>ppt_h</p:attrName>
                                        </p:attrNameLst>
                                      </p:cBhvr>
                                      <p:tavLst>
                                        <p:tav tm="0">
                                          <p:val>
                                            <p:fltVal val="0"/>
                                          </p:val>
                                        </p:tav>
                                        <p:tav tm="100000">
                                          <p:val>
                                            <p:strVal val="#ppt_h"/>
                                          </p:val>
                                        </p:tav>
                                      </p:tavLst>
                                    </p:anim>
                                    <p:anim calcmode="lin" valueType="num">
                                      <p:cBhvr>
                                        <p:cTn id="19" dur="1000" fill="hold"/>
                                        <p:tgtEl>
                                          <p:spTgt spid="32771">
                                            <p:txEl>
                                              <p:pRg st="5" end="5"/>
                                            </p:txEl>
                                          </p:spTgt>
                                        </p:tgtEl>
                                        <p:attrNameLst>
                                          <p:attrName>style.rotation</p:attrName>
                                        </p:attrNameLst>
                                      </p:cBhvr>
                                      <p:tavLst>
                                        <p:tav tm="0">
                                          <p:val>
                                            <p:fltVal val="90"/>
                                          </p:val>
                                        </p:tav>
                                        <p:tav tm="100000">
                                          <p:val>
                                            <p:fltVal val="0"/>
                                          </p:val>
                                        </p:tav>
                                      </p:tavLst>
                                    </p:anim>
                                    <p:animEffect transition="in" filter="fade">
                                      <p:cBhvr>
                                        <p:cTn id="20" dur="1000"/>
                                        <p:tgtEl>
                                          <p:spTgt spid="32771">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32771">
                                            <p:txEl>
                                              <p:pRg st="6" end="6"/>
                                            </p:txEl>
                                          </p:spTgt>
                                        </p:tgtEl>
                                        <p:attrNameLst>
                                          <p:attrName>style.visibility</p:attrName>
                                        </p:attrNameLst>
                                      </p:cBhvr>
                                      <p:to>
                                        <p:strVal val="visible"/>
                                      </p:to>
                                    </p:set>
                                    <p:anim calcmode="lin" valueType="num">
                                      <p:cBhvr>
                                        <p:cTn id="25" dur="1000" fill="hold"/>
                                        <p:tgtEl>
                                          <p:spTgt spid="32771">
                                            <p:txEl>
                                              <p:pRg st="6" end="6"/>
                                            </p:txEl>
                                          </p:spTgt>
                                        </p:tgtEl>
                                        <p:attrNameLst>
                                          <p:attrName>ppt_w</p:attrName>
                                        </p:attrNameLst>
                                      </p:cBhvr>
                                      <p:tavLst>
                                        <p:tav tm="0">
                                          <p:val>
                                            <p:fltVal val="0"/>
                                          </p:val>
                                        </p:tav>
                                        <p:tav tm="100000">
                                          <p:val>
                                            <p:strVal val="#ppt_w"/>
                                          </p:val>
                                        </p:tav>
                                      </p:tavLst>
                                    </p:anim>
                                    <p:anim calcmode="lin" valueType="num">
                                      <p:cBhvr>
                                        <p:cTn id="26" dur="1000" fill="hold"/>
                                        <p:tgtEl>
                                          <p:spTgt spid="32771">
                                            <p:txEl>
                                              <p:pRg st="6" end="6"/>
                                            </p:txEl>
                                          </p:spTgt>
                                        </p:tgtEl>
                                        <p:attrNameLst>
                                          <p:attrName>ppt_h</p:attrName>
                                        </p:attrNameLst>
                                      </p:cBhvr>
                                      <p:tavLst>
                                        <p:tav tm="0">
                                          <p:val>
                                            <p:fltVal val="0"/>
                                          </p:val>
                                        </p:tav>
                                        <p:tav tm="100000">
                                          <p:val>
                                            <p:strVal val="#ppt_h"/>
                                          </p:val>
                                        </p:tav>
                                      </p:tavLst>
                                    </p:anim>
                                    <p:anim calcmode="lin" valueType="num">
                                      <p:cBhvr>
                                        <p:cTn id="27" dur="1000" fill="hold"/>
                                        <p:tgtEl>
                                          <p:spTgt spid="32771">
                                            <p:txEl>
                                              <p:pRg st="6" end="6"/>
                                            </p:txEl>
                                          </p:spTgt>
                                        </p:tgtEl>
                                        <p:attrNameLst>
                                          <p:attrName>style.rotation</p:attrName>
                                        </p:attrNameLst>
                                      </p:cBhvr>
                                      <p:tavLst>
                                        <p:tav tm="0">
                                          <p:val>
                                            <p:fltVal val="90"/>
                                          </p:val>
                                        </p:tav>
                                        <p:tav tm="100000">
                                          <p:val>
                                            <p:fltVal val="0"/>
                                          </p:val>
                                        </p:tav>
                                      </p:tavLst>
                                    </p:anim>
                                    <p:animEffect transition="in" filter="fade">
                                      <p:cBhvr>
                                        <p:cTn id="28" dur="1000"/>
                                        <p:tgtEl>
                                          <p:spTgt spid="32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2.10  </a:t>
            </a:r>
            <a:r>
              <a:rPr lang="en-US" altLang="zh-CN" b="1" dirty="0" err="1">
                <a:solidFill>
                  <a:srgbClr val="FF0000"/>
                </a:solidFill>
              </a:rPr>
              <a:t>lamada</a:t>
            </a:r>
            <a:r>
              <a:rPr lang="zh-CN" altLang="zh-CN" b="1" dirty="0"/>
              <a:t>表达式</a:t>
            </a:r>
            <a:r>
              <a:rPr lang="en-US" altLang="zh-CN" b="1" dirty="0"/>
              <a:t>       </a:t>
            </a:r>
            <a:r>
              <a:rPr lang="en-US" altLang="zh-CN" b="1" dirty="0">
                <a:solidFill>
                  <a:srgbClr val="0000CC"/>
                </a:solidFill>
              </a:rPr>
              <a:t>11C</a:t>
            </a:r>
            <a:r>
              <a:rPr lang="en-US" altLang="zh-CN" b="1" baseline="-25000" dirty="0">
                <a:solidFill>
                  <a:srgbClr val="0000CC"/>
                </a:solidFill>
              </a:rPr>
              <a:t>++</a:t>
            </a:r>
            <a:endParaRPr lang="zh-CN" altLang="en-US" dirty="0">
              <a:solidFill>
                <a:srgbClr val="0000CC"/>
              </a:solidFill>
            </a:endParaRPr>
          </a:p>
        </p:txBody>
      </p:sp>
      <p:sp>
        <p:nvSpPr>
          <p:cNvPr id="3" name="内容占位符 2"/>
          <p:cNvSpPr>
            <a:spLocks noGrp="1"/>
          </p:cNvSpPr>
          <p:nvPr>
            <p:ph idx="1"/>
          </p:nvPr>
        </p:nvSpPr>
        <p:spPr>
          <a:xfrm>
            <a:off x="260394" y="1052736"/>
            <a:ext cx="8623212" cy="5168635"/>
          </a:xfrm>
        </p:spPr>
        <p:txBody>
          <a:bodyPr/>
          <a:lstStyle/>
          <a:p>
            <a:pPr marL="0" indent="0">
              <a:buNone/>
            </a:pPr>
            <a:r>
              <a:rPr lang="en-US" altLang="zh-CN" dirty="0">
                <a:solidFill>
                  <a:srgbClr val="FF0000"/>
                </a:solidFill>
              </a:rPr>
              <a:t>（3）-&gt;</a:t>
            </a:r>
            <a:r>
              <a:rPr lang="en-US" altLang="zh-CN" dirty="0" err="1">
                <a:solidFill>
                  <a:srgbClr val="FF0000"/>
                </a:solidFill>
              </a:rPr>
              <a:t>return_type</a:t>
            </a:r>
            <a:endParaRPr lang="en-US" altLang="zh-CN" dirty="0">
              <a:solidFill>
                <a:srgbClr val="FF0000"/>
              </a:solidFill>
            </a:endParaRPr>
          </a:p>
          <a:p>
            <a:pPr lvl="1"/>
            <a:r>
              <a:rPr lang="en-US" altLang="zh-CN" sz="2400" dirty="0">
                <a:solidFill>
                  <a:srgbClr val="0000CC"/>
                </a:solidFill>
              </a:rPr>
              <a:t>lambda</a:t>
            </a:r>
            <a:r>
              <a:rPr lang="zh-CN" altLang="zh-CN" sz="2400" dirty="0">
                <a:solidFill>
                  <a:srgbClr val="0000CC"/>
                </a:solidFill>
              </a:rPr>
              <a:t>表达式的返回类型</a:t>
            </a:r>
            <a:r>
              <a:rPr lang="zh-CN" altLang="en-US" sz="2400" dirty="0">
                <a:solidFill>
                  <a:srgbClr val="0000CC"/>
                </a:solidFill>
              </a:rPr>
              <a:t>，</a:t>
            </a:r>
            <a:r>
              <a:rPr lang="zh-CN" altLang="zh-CN" sz="2400" dirty="0"/>
              <a:t>采用</a:t>
            </a:r>
            <a:r>
              <a:rPr lang="zh-CN" altLang="zh-CN" sz="2400" b="1" dirty="0">
                <a:solidFill>
                  <a:srgbClr val="0000CC"/>
                </a:solidFill>
              </a:rPr>
              <a:t>置尾设置方式</a:t>
            </a:r>
            <a:r>
              <a:rPr lang="zh-CN" altLang="zh-CN" sz="2400" dirty="0"/>
              <a:t>，即用“</a:t>
            </a:r>
            <a:r>
              <a:rPr lang="en-US" altLang="zh-CN" sz="2400" dirty="0"/>
              <a:t>-&gt;</a:t>
            </a:r>
            <a:r>
              <a:rPr lang="zh-CN" altLang="zh-CN" sz="2400" dirty="0"/>
              <a:t>”在函数形参表和函数体之间指明返回类型。</a:t>
            </a:r>
            <a:endParaRPr lang="en-US" altLang="zh-CN" sz="2400" dirty="0"/>
          </a:p>
          <a:p>
            <a:pPr lvl="1"/>
            <a:r>
              <a:rPr lang="zh-CN" altLang="zh-CN" sz="2400" dirty="0"/>
              <a:t>在不需要返回值的时候也可以连同符号”</a:t>
            </a:r>
            <a:r>
              <a:rPr lang="en-US" altLang="zh-CN" sz="2400" dirty="0"/>
              <a:t>-&gt;</a:t>
            </a:r>
            <a:r>
              <a:rPr lang="zh-CN" altLang="zh-CN" sz="2400" dirty="0"/>
              <a:t>”一起</a:t>
            </a:r>
            <a:r>
              <a:rPr lang="zh-CN" altLang="zh-CN" sz="2400" dirty="0">
                <a:solidFill>
                  <a:srgbClr val="0000CC"/>
                </a:solidFill>
              </a:rPr>
              <a:t>省略</a:t>
            </a:r>
            <a:r>
              <a:rPr lang="zh-CN" altLang="zh-CN" sz="2400" dirty="0"/>
              <a:t>。</a:t>
            </a:r>
            <a:endParaRPr lang="en-US" altLang="zh-CN" sz="2400" dirty="0"/>
          </a:p>
          <a:p>
            <a:pPr lvl="1"/>
            <a:r>
              <a:rPr lang="zh-CN" altLang="zh-CN" sz="2400" dirty="0"/>
              <a:t>在返回</a:t>
            </a:r>
            <a:r>
              <a:rPr lang="zh-CN" altLang="zh-CN" sz="2400" dirty="0">
                <a:solidFill>
                  <a:srgbClr val="0000CC"/>
                </a:solidFill>
              </a:rPr>
              <a:t>类型明确</a:t>
            </a:r>
            <a:r>
              <a:rPr lang="zh-CN" altLang="zh-CN" sz="2400" dirty="0"/>
              <a:t>的情况下，也可以省略该部分，让编译器对返回类型进行推导。</a:t>
            </a:r>
          </a:p>
          <a:p>
            <a:pPr marL="0" indent="0">
              <a:buNone/>
            </a:pPr>
            <a:r>
              <a:rPr lang="zh-CN" altLang="en-US" dirty="0">
                <a:solidFill>
                  <a:srgbClr val="FF0000"/>
                </a:solidFill>
              </a:rPr>
              <a:t>（</a:t>
            </a:r>
            <a:r>
              <a:rPr lang="en-US" altLang="zh-CN" dirty="0">
                <a:solidFill>
                  <a:srgbClr val="FF0000"/>
                </a:solidFill>
              </a:rPr>
              <a:t>4）statement</a:t>
            </a:r>
          </a:p>
          <a:p>
            <a:pPr marL="857250" lvl="1" indent="-457200"/>
            <a:r>
              <a:rPr lang="en-US" altLang="zh-CN" sz="2400" dirty="0"/>
              <a:t>lambda</a:t>
            </a:r>
            <a:r>
              <a:rPr lang="zh-CN" altLang="zh-CN" sz="2400" dirty="0"/>
              <a:t>的</a:t>
            </a:r>
            <a:r>
              <a:rPr lang="zh-CN" altLang="en-US" sz="2400" dirty="0"/>
              <a:t>参数表。</a:t>
            </a:r>
            <a:r>
              <a:rPr lang="zh-CN" altLang="zh-CN" sz="2400" dirty="0"/>
              <a:t>函数体中除了可以使用参数表中的形参之外，还可以使用</a:t>
            </a:r>
            <a:r>
              <a:rPr lang="en-US" altLang="zh-CN" sz="2400" dirty="0"/>
              <a:t>capture</a:t>
            </a:r>
            <a:r>
              <a:rPr lang="zh-CN" altLang="zh-CN" sz="2400" dirty="0"/>
              <a:t>捕获的外部变量</a:t>
            </a:r>
            <a:endParaRPr lang="en-US" altLang="zh-CN" sz="2400" dirty="0"/>
          </a:p>
          <a:p>
            <a:pPr marL="400050" lvl="1" indent="0">
              <a:buNone/>
            </a:pPr>
            <a:endParaRPr lang="zh-CN" altLang="en-US" sz="2400" b="1" dirty="0">
              <a:solidFill>
                <a:srgbClr val="FF0000"/>
              </a:solidFill>
            </a:endParaRPr>
          </a:p>
        </p:txBody>
      </p:sp>
    </p:spTree>
    <p:extLst>
      <p:ext uri="{BB962C8B-B14F-4D97-AF65-F5344CB8AC3E}">
        <p14:creationId xmlns:p14="http://schemas.microsoft.com/office/powerpoint/2010/main" val="79082425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2.10  </a:t>
            </a:r>
            <a:r>
              <a:rPr lang="en-US" altLang="zh-CN" b="1" dirty="0" err="1">
                <a:solidFill>
                  <a:srgbClr val="FF0000"/>
                </a:solidFill>
              </a:rPr>
              <a:t>lamada</a:t>
            </a:r>
            <a:r>
              <a:rPr lang="zh-CN" altLang="zh-CN" b="1" dirty="0"/>
              <a:t>表达式</a:t>
            </a:r>
            <a:r>
              <a:rPr lang="en-US" altLang="zh-CN" b="1" dirty="0"/>
              <a:t>       </a:t>
            </a:r>
            <a:r>
              <a:rPr lang="en-US" altLang="zh-CN" b="1" dirty="0">
                <a:solidFill>
                  <a:srgbClr val="0000CC"/>
                </a:solidFill>
              </a:rPr>
              <a:t>11C</a:t>
            </a:r>
            <a:r>
              <a:rPr lang="en-US" altLang="zh-CN" b="1" baseline="-25000" dirty="0">
                <a:solidFill>
                  <a:srgbClr val="0000CC"/>
                </a:solidFill>
              </a:rPr>
              <a:t>++</a:t>
            </a:r>
            <a:endParaRPr lang="zh-CN" altLang="en-US" dirty="0">
              <a:solidFill>
                <a:srgbClr val="0000CC"/>
              </a:solidFill>
            </a:endParaRPr>
          </a:p>
        </p:txBody>
      </p:sp>
      <p:sp>
        <p:nvSpPr>
          <p:cNvPr id="3" name="内容占位符 2"/>
          <p:cNvSpPr>
            <a:spLocks noGrp="1"/>
          </p:cNvSpPr>
          <p:nvPr>
            <p:ph idx="1"/>
          </p:nvPr>
        </p:nvSpPr>
        <p:spPr>
          <a:xfrm>
            <a:off x="260394" y="1196752"/>
            <a:ext cx="8623212" cy="5168635"/>
          </a:xfrm>
        </p:spPr>
        <p:txBody>
          <a:bodyPr/>
          <a:lstStyle/>
          <a:p>
            <a:pPr marL="0" indent="0">
              <a:buNone/>
            </a:pPr>
            <a:r>
              <a:rPr lang="zh-CN" altLang="en-US" b="1" dirty="0">
                <a:solidFill>
                  <a:srgbClr val="FF0000"/>
                </a:solidFill>
              </a:rPr>
              <a:t>（</a:t>
            </a:r>
            <a:r>
              <a:rPr lang="en-US" altLang="zh-CN" b="1" dirty="0">
                <a:solidFill>
                  <a:srgbClr val="FF0000"/>
                </a:solidFill>
              </a:rPr>
              <a:t>5）mutable</a:t>
            </a:r>
          </a:p>
          <a:p>
            <a:pPr lvl="1" indent="-342900"/>
            <a:r>
              <a:rPr lang="zh-CN" altLang="zh-CN" dirty="0"/>
              <a:t>在默认情况下，</a:t>
            </a:r>
            <a:r>
              <a:rPr lang="en-US" altLang="zh-CN" dirty="0"/>
              <a:t>lambda</a:t>
            </a:r>
            <a:r>
              <a:rPr lang="zh-CN" altLang="zh-CN" dirty="0"/>
              <a:t>表达式捕获的值变量具有</a:t>
            </a:r>
            <a:r>
              <a:rPr lang="en-US" altLang="zh-CN" dirty="0" err="1"/>
              <a:t>const</a:t>
            </a:r>
            <a:r>
              <a:rPr lang="zh-CN" altLang="zh-CN" dirty="0"/>
              <a:t>特征</a:t>
            </a:r>
            <a:r>
              <a:rPr lang="zh-CN" altLang="en-US" dirty="0"/>
              <a:t>。</a:t>
            </a:r>
            <a:r>
              <a:rPr lang="zh-CN" altLang="zh-CN" dirty="0"/>
              <a:t>如果在</a:t>
            </a:r>
            <a:r>
              <a:rPr lang="en-US" altLang="zh-CN" dirty="0"/>
              <a:t>lambda</a:t>
            </a:r>
            <a:r>
              <a:rPr lang="zh-CN" altLang="zh-CN" dirty="0"/>
              <a:t>函体内想要修改其值，可以用使用</a:t>
            </a:r>
            <a:r>
              <a:rPr lang="en-US" altLang="zh-CN" dirty="0"/>
              <a:t>mutable</a:t>
            </a:r>
            <a:r>
              <a:rPr lang="zh-CN" altLang="zh-CN" dirty="0"/>
              <a:t>选项先</a:t>
            </a:r>
            <a:r>
              <a:rPr lang="zh-CN" altLang="zh-CN" dirty="0">
                <a:solidFill>
                  <a:srgbClr val="FF0000"/>
                </a:solidFill>
              </a:rPr>
              <a:t>取消</a:t>
            </a:r>
            <a:r>
              <a:rPr lang="en-US" altLang="zh-CN" dirty="0">
                <a:solidFill>
                  <a:srgbClr val="FF0000"/>
                </a:solidFill>
              </a:rPr>
              <a:t>lambda</a:t>
            </a:r>
            <a:r>
              <a:rPr lang="zh-CN" altLang="zh-CN" dirty="0">
                <a:solidFill>
                  <a:srgbClr val="FF0000"/>
                </a:solidFill>
              </a:rPr>
              <a:t>的常量性</a:t>
            </a:r>
            <a:r>
              <a:rPr lang="zh-CN" altLang="zh-CN" dirty="0"/>
              <a:t>，然后就可以修改了。</a:t>
            </a:r>
            <a:endParaRPr lang="en-US" altLang="zh-CN" dirty="0"/>
          </a:p>
          <a:p>
            <a:pPr lvl="1" indent="-342900"/>
            <a:r>
              <a:rPr lang="zh-CN" altLang="zh-CN" dirty="0"/>
              <a:t>在</a:t>
            </a:r>
            <a:r>
              <a:rPr lang="zh-CN" altLang="zh-CN" dirty="0">
                <a:solidFill>
                  <a:srgbClr val="FF0000"/>
                </a:solidFill>
              </a:rPr>
              <a:t>使用</a:t>
            </a:r>
            <a:r>
              <a:rPr lang="en-US" altLang="zh-CN" dirty="0">
                <a:solidFill>
                  <a:srgbClr val="FF0000"/>
                </a:solidFill>
              </a:rPr>
              <a:t>mutable</a:t>
            </a:r>
            <a:r>
              <a:rPr lang="zh-CN" altLang="zh-CN" dirty="0">
                <a:solidFill>
                  <a:srgbClr val="FF0000"/>
                </a:solidFill>
              </a:rPr>
              <a:t>时，参数列表不可以省略</a:t>
            </a:r>
            <a:r>
              <a:rPr lang="zh-CN" altLang="zh-CN" dirty="0"/>
              <a:t>，如果</a:t>
            </a:r>
            <a:r>
              <a:rPr lang="en-US" altLang="zh-CN" dirty="0"/>
              <a:t>parameters</a:t>
            </a:r>
            <a:r>
              <a:rPr lang="zh-CN" altLang="zh-CN" dirty="0"/>
              <a:t>为空，也要写上空括号</a:t>
            </a:r>
            <a:r>
              <a:rPr lang="en-US" altLang="zh-CN" dirty="0"/>
              <a:t>()</a:t>
            </a:r>
            <a:r>
              <a:rPr lang="zh-CN" altLang="zh-CN" dirty="0"/>
              <a:t>。</a:t>
            </a:r>
          </a:p>
          <a:p>
            <a:endParaRPr lang="zh-CN" altLang="en-US" dirty="0"/>
          </a:p>
        </p:txBody>
      </p:sp>
    </p:spTree>
    <p:extLst>
      <p:ext uri="{BB962C8B-B14F-4D97-AF65-F5344CB8AC3E}">
        <p14:creationId xmlns:p14="http://schemas.microsoft.com/office/powerpoint/2010/main" val="386837987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2.10  </a:t>
            </a:r>
            <a:r>
              <a:rPr lang="en-US" altLang="zh-CN" b="1" dirty="0" err="1">
                <a:solidFill>
                  <a:srgbClr val="FF0000"/>
                </a:solidFill>
              </a:rPr>
              <a:t>lamada</a:t>
            </a:r>
            <a:r>
              <a:rPr lang="zh-CN" altLang="zh-CN" b="1" dirty="0"/>
              <a:t>表达式</a:t>
            </a:r>
            <a:r>
              <a:rPr lang="en-US" altLang="zh-CN" b="1" dirty="0"/>
              <a:t>       </a:t>
            </a:r>
            <a:r>
              <a:rPr lang="en-US" altLang="zh-CN" b="1" dirty="0">
                <a:solidFill>
                  <a:srgbClr val="0000CC"/>
                </a:solidFill>
              </a:rPr>
              <a:t>11C</a:t>
            </a:r>
            <a:r>
              <a:rPr lang="en-US" altLang="zh-CN" b="1" baseline="-25000" dirty="0">
                <a:solidFill>
                  <a:srgbClr val="0000CC"/>
                </a:solidFill>
              </a:rPr>
              <a:t>++</a:t>
            </a:r>
            <a:endParaRPr lang="zh-CN" altLang="en-US" dirty="0">
              <a:solidFill>
                <a:srgbClr val="0000CC"/>
              </a:solidFill>
            </a:endParaRPr>
          </a:p>
        </p:txBody>
      </p:sp>
      <p:sp>
        <p:nvSpPr>
          <p:cNvPr id="3" name="内容占位符 2"/>
          <p:cNvSpPr>
            <a:spLocks noGrp="1"/>
          </p:cNvSpPr>
          <p:nvPr>
            <p:ph idx="1"/>
          </p:nvPr>
        </p:nvSpPr>
        <p:spPr>
          <a:xfrm>
            <a:off x="251520" y="1076590"/>
            <a:ext cx="8784976" cy="5168635"/>
          </a:xfrm>
        </p:spPr>
        <p:txBody>
          <a:bodyPr/>
          <a:lstStyle/>
          <a:p>
            <a:pPr marL="0" indent="0">
              <a:buNone/>
            </a:pPr>
            <a:r>
              <a:rPr lang="zh-CN" altLang="zh-CN" sz="2400" dirty="0">
                <a:solidFill>
                  <a:srgbClr val="0000CC"/>
                </a:solidFill>
              </a:rPr>
              <a:t>【例</a:t>
            </a:r>
            <a:r>
              <a:rPr lang="en-US" altLang="zh-CN" sz="2400" dirty="0">
                <a:solidFill>
                  <a:srgbClr val="0000CC"/>
                </a:solidFill>
              </a:rPr>
              <a:t>2-29</a:t>
            </a:r>
            <a:r>
              <a:rPr lang="zh-CN" altLang="zh-CN" sz="2400" dirty="0">
                <a:solidFill>
                  <a:srgbClr val="0000CC"/>
                </a:solidFill>
              </a:rPr>
              <a:t>】 简单的</a:t>
            </a:r>
            <a:r>
              <a:rPr lang="en-US" altLang="zh-CN" sz="2400" dirty="0">
                <a:solidFill>
                  <a:srgbClr val="0000CC"/>
                </a:solidFill>
              </a:rPr>
              <a:t>lambda</a:t>
            </a:r>
            <a:r>
              <a:rPr lang="zh-CN" altLang="zh-CN" sz="2400" dirty="0">
                <a:solidFill>
                  <a:srgbClr val="0000CC"/>
                </a:solidFill>
              </a:rPr>
              <a:t>表示式示例。</a:t>
            </a:r>
          </a:p>
          <a:p>
            <a:pPr marL="0" indent="0">
              <a:buNone/>
            </a:pPr>
            <a:r>
              <a:rPr lang="en-US" altLang="zh-CN" sz="2400" dirty="0"/>
              <a:t> //Eg2-29.cpp</a:t>
            </a:r>
            <a:endParaRPr lang="zh-CN" altLang="zh-CN" sz="2400" dirty="0"/>
          </a:p>
          <a:p>
            <a:pPr marL="0" indent="0">
              <a:buNone/>
            </a:pPr>
            <a:r>
              <a:rPr lang="en-US" altLang="zh-CN" sz="2400" dirty="0"/>
              <a:t>#include&lt;</a:t>
            </a:r>
            <a:r>
              <a:rPr lang="en-US" altLang="zh-CN" sz="2400" dirty="0" err="1"/>
              <a:t>iostream</a:t>
            </a:r>
            <a:r>
              <a:rPr lang="en-US" altLang="zh-CN" sz="2400" dirty="0"/>
              <a:t>&gt;</a:t>
            </a:r>
            <a:endParaRPr lang="zh-CN" altLang="zh-CN" sz="2400" dirty="0"/>
          </a:p>
          <a:p>
            <a:pPr marL="0" indent="0">
              <a:buNone/>
            </a:pPr>
            <a:r>
              <a:rPr lang="en-US" altLang="zh-CN" sz="2400" dirty="0"/>
              <a:t>using namespace </a:t>
            </a:r>
            <a:r>
              <a:rPr lang="en-US" altLang="zh-CN" sz="2400" dirty="0" err="1"/>
              <a:t>std</a:t>
            </a:r>
            <a:r>
              <a:rPr lang="en-US" altLang="zh-CN" sz="2400" dirty="0"/>
              <a:t>;</a:t>
            </a:r>
            <a:endParaRPr lang="zh-CN" altLang="zh-CN" sz="2400" dirty="0"/>
          </a:p>
          <a:p>
            <a:pPr marL="0" indent="0">
              <a:buNone/>
            </a:pPr>
            <a:r>
              <a:rPr lang="en-US" altLang="zh-CN" sz="2400" dirty="0"/>
              <a:t>void main(){</a:t>
            </a:r>
            <a:endParaRPr lang="zh-CN" altLang="zh-CN" sz="2400" dirty="0"/>
          </a:p>
          <a:p>
            <a:pPr marL="0" indent="0">
              <a:buNone/>
            </a:pPr>
            <a:r>
              <a:rPr lang="en-US" altLang="zh-CN" sz="2400" dirty="0"/>
              <a:t>     </a:t>
            </a:r>
            <a:r>
              <a:rPr lang="en-US" altLang="zh-CN" sz="2400" dirty="0" err="1"/>
              <a:t>int</a:t>
            </a:r>
            <a:r>
              <a:rPr lang="en-US" altLang="zh-CN" sz="2400" dirty="0"/>
              <a:t> a = 1, b = 2;</a:t>
            </a:r>
            <a:endParaRPr lang="zh-CN" altLang="zh-CN" sz="2400" dirty="0"/>
          </a:p>
          <a:p>
            <a:pPr marL="0" indent="0">
              <a:buNone/>
            </a:pPr>
            <a:r>
              <a:rPr lang="en-US" altLang="zh-CN" sz="2400" dirty="0"/>
              <a:t>     //auto f0 = [](</a:t>
            </a:r>
            <a:r>
              <a:rPr lang="en-US" altLang="zh-CN" sz="2400" dirty="0" err="1"/>
              <a:t>int</a:t>
            </a:r>
            <a:r>
              <a:rPr lang="en-US" altLang="zh-CN" sz="2400" dirty="0"/>
              <a:t> c) mutable-&gt;</a:t>
            </a:r>
            <a:r>
              <a:rPr lang="en-US" altLang="zh-CN" sz="2400" dirty="0" err="1"/>
              <a:t>int</a:t>
            </a:r>
            <a:r>
              <a:rPr lang="en-US" altLang="zh-CN" sz="2400" dirty="0"/>
              <a:t> {return b += ++a + c; };</a:t>
            </a:r>
            <a:endParaRPr lang="zh-CN" altLang="zh-CN" sz="2400" dirty="0"/>
          </a:p>
          <a:p>
            <a:pPr marL="0" indent="0">
              <a:buNone/>
            </a:pPr>
            <a:r>
              <a:rPr lang="en-US" altLang="zh-CN" sz="2400" dirty="0"/>
              <a:t>     //auto f1 = [a, &amp;b]  (</a:t>
            </a:r>
            <a:r>
              <a:rPr lang="en-US" altLang="zh-CN" sz="2400" dirty="0" err="1"/>
              <a:t>int</a:t>
            </a:r>
            <a:r>
              <a:rPr lang="en-US" altLang="zh-CN" sz="2400" dirty="0"/>
              <a:t> c)-&gt;</a:t>
            </a:r>
            <a:r>
              <a:rPr lang="en-US" altLang="zh-CN" sz="2400" dirty="0" err="1"/>
              <a:t>int</a:t>
            </a:r>
            <a:r>
              <a:rPr lang="en-US" altLang="zh-CN" sz="2400" dirty="0"/>
              <a:t>   {return b += ++a + c; };</a:t>
            </a:r>
            <a:endParaRPr lang="zh-CN" altLang="zh-CN" sz="2400" dirty="0"/>
          </a:p>
          <a:p>
            <a:pPr marL="0" indent="0">
              <a:buNone/>
            </a:pPr>
            <a:r>
              <a:rPr lang="en-US" altLang="zh-CN" sz="2400" dirty="0"/>
              <a:t>     auto f2 </a:t>
            </a:r>
            <a:r>
              <a:rPr lang="en-US" altLang="zh-CN" sz="2400" dirty="0">
                <a:solidFill>
                  <a:srgbClr val="FF0000"/>
                </a:solidFill>
              </a:rPr>
              <a:t>= [a, &amp;b]</a:t>
            </a:r>
            <a:r>
              <a:rPr lang="en-US" altLang="zh-CN" sz="2400" dirty="0"/>
              <a:t>(</a:t>
            </a:r>
            <a:r>
              <a:rPr lang="en-US" altLang="zh-CN" sz="2400" dirty="0" err="1"/>
              <a:t>int</a:t>
            </a:r>
            <a:r>
              <a:rPr lang="en-US" altLang="zh-CN" sz="2400" dirty="0"/>
              <a:t> c)</a:t>
            </a:r>
            <a:r>
              <a:rPr lang="en-US" altLang="zh-CN" sz="2400" dirty="0">
                <a:solidFill>
                  <a:srgbClr val="FF0000"/>
                </a:solidFill>
              </a:rPr>
              <a:t>mutable</a:t>
            </a:r>
            <a:r>
              <a:rPr lang="en-US" altLang="zh-CN" sz="2400" dirty="0"/>
              <a:t>-&gt;</a:t>
            </a:r>
            <a:r>
              <a:rPr lang="en-US" altLang="zh-CN" sz="2400" dirty="0" err="1"/>
              <a:t>int</a:t>
            </a:r>
            <a:r>
              <a:rPr lang="en-US" altLang="zh-CN" sz="2400" dirty="0"/>
              <a:t> {return </a:t>
            </a:r>
            <a:r>
              <a:rPr lang="en-US" altLang="zh-CN" sz="2400" dirty="0">
                <a:solidFill>
                  <a:srgbClr val="FF0000"/>
                </a:solidFill>
              </a:rPr>
              <a:t>b </a:t>
            </a:r>
            <a:r>
              <a:rPr lang="en-US" altLang="zh-CN" sz="2400" dirty="0"/>
              <a:t>+= ++</a:t>
            </a:r>
            <a:r>
              <a:rPr lang="en-US" altLang="zh-CN" sz="2400" dirty="0">
                <a:solidFill>
                  <a:srgbClr val="FF0000"/>
                </a:solidFill>
              </a:rPr>
              <a:t>a</a:t>
            </a:r>
            <a:r>
              <a:rPr lang="en-US" altLang="zh-CN" sz="2400" dirty="0"/>
              <a:t> + c; };</a:t>
            </a:r>
            <a:endParaRPr lang="zh-CN" altLang="zh-CN" sz="2400" dirty="0"/>
          </a:p>
          <a:p>
            <a:pPr marL="0" indent="0">
              <a:buNone/>
            </a:pPr>
            <a:r>
              <a:rPr lang="en-US" altLang="zh-CN" sz="2400" dirty="0"/>
              <a:t>     </a:t>
            </a:r>
            <a:r>
              <a:rPr lang="en-US" altLang="zh-CN" sz="2400" dirty="0" err="1"/>
              <a:t>cout</a:t>
            </a:r>
            <a:r>
              <a:rPr lang="en-US" altLang="zh-CN" sz="2400" dirty="0"/>
              <a:t> &lt;&lt; f2(4) &lt;&lt; "a=" &lt;&lt; a &lt;&lt; "\</a:t>
            </a:r>
            <a:r>
              <a:rPr lang="en-US" altLang="zh-CN" sz="2400" dirty="0" err="1"/>
              <a:t>tb</a:t>
            </a:r>
            <a:r>
              <a:rPr lang="en-US" altLang="zh-CN" sz="2400" dirty="0"/>
              <a:t>=" &lt;&lt; b &lt;&lt; </a:t>
            </a:r>
            <a:r>
              <a:rPr lang="en-US" altLang="zh-CN" sz="2400" dirty="0" err="1"/>
              <a:t>endl</a:t>
            </a:r>
            <a:r>
              <a:rPr lang="en-US" altLang="zh-CN" sz="2400" dirty="0"/>
              <a:t>;</a:t>
            </a:r>
            <a:endParaRPr lang="zh-CN" altLang="zh-CN" sz="2400" dirty="0"/>
          </a:p>
          <a:p>
            <a:pPr marL="0" indent="0">
              <a:buNone/>
            </a:pPr>
            <a:r>
              <a:rPr lang="en-US" altLang="zh-CN" sz="2400" dirty="0"/>
              <a:t>}</a:t>
            </a:r>
            <a:endParaRPr lang="zh-CN" altLang="zh-CN" sz="2400" dirty="0"/>
          </a:p>
          <a:p>
            <a:endParaRPr lang="zh-CN" altLang="en-US" sz="2400" dirty="0"/>
          </a:p>
        </p:txBody>
      </p:sp>
    </p:spTree>
    <p:extLst>
      <p:ext uri="{BB962C8B-B14F-4D97-AF65-F5344CB8AC3E}">
        <p14:creationId xmlns:p14="http://schemas.microsoft.com/office/powerpoint/2010/main" val="216160604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2.10  </a:t>
            </a:r>
            <a:r>
              <a:rPr lang="en-US" altLang="zh-CN" b="1" dirty="0" err="1">
                <a:solidFill>
                  <a:srgbClr val="FF0000"/>
                </a:solidFill>
              </a:rPr>
              <a:t>lamada</a:t>
            </a:r>
            <a:r>
              <a:rPr lang="zh-CN" altLang="zh-CN" b="1" dirty="0"/>
              <a:t>表达式</a:t>
            </a:r>
            <a:r>
              <a:rPr lang="en-US" altLang="zh-CN" b="1" dirty="0"/>
              <a:t>       </a:t>
            </a:r>
            <a:r>
              <a:rPr lang="en-US" altLang="zh-CN" b="1" dirty="0">
                <a:solidFill>
                  <a:srgbClr val="0000CC"/>
                </a:solidFill>
              </a:rPr>
              <a:t>11C</a:t>
            </a:r>
            <a:r>
              <a:rPr lang="en-US" altLang="zh-CN" b="1" baseline="-25000" dirty="0">
                <a:solidFill>
                  <a:srgbClr val="0000CC"/>
                </a:solidFill>
              </a:rPr>
              <a:t>++</a:t>
            </a:r>
            <a:endParaRPr lang="zh-CN" altLang="en-US" dirty="0">
              <a:solidFill>
                <a:srgbClr val="0000CC"/>
              </a:solidFill>
            </a:endParaRPr>
          </a:p>
        </p:txBody>
      </p:sp>
      <p:sp>
        <p:nvSpPr>
          <p:cNvPr id="3" name="内容占位符 2"/>
          <p:cNvSpPr>
            <a:spLocks noGrp="1"/>
          </p:cNvSpPr>
          <p:nvPr>
            <p:ph idx="1"/>
          </p:nvPr>
        </p:nvSpPr>
        <p:spPr>
          <a:xfrm>
            <a:off x="251520" y="1076590"/>
            <a:ext cx="8623212" cy="5592770"/>
          </a:xfrm>
        </p:spPr>
        <p:txBody>
          <a:bodyPr/>
          <a:lstStyle/>
          <a:p>
            <a:pPr marL="0" indent="0">
              <a:buNone/>
            </a:pPr>
            <a:r>
              <a:rPr lang="zh-CN" altLang="zh-CN" sz="2800" dirty="0">
                <a:solidFill>
                  <a:srgbClr val="0000CC"/>
                </a:solidFill>
              </a:rPr>
              <a:t>【例</a:t>
            </a:r>
            <a:r>
              <a:rPr lang="en-US" altLang="zh-CN" sz="2800" dirty="0">
                <a:solidFill>
                  <a:srgbClr val="0000CC"/>
                </a:solidFill>
              </a:rPr>
              <a:t>2-30</a:t>
            </a:r>
            <a:r>
              <a:rPr lang="zh-CN" altLang="zh-CN" sz="2800" dirty="0">
                <a:solidFill>
                  <a:srgbClr val="0000CC"/>
                </a:solidFill>
              </a:rPr>
              <a:t>】 </a:t>
            </a:r>
            <a:r>
              <a:rPr lang="en-US" altLang="zh-CN" sz="2800" dirty="0">
                <a:solidFill>
                  <a:srgbClr val="0000CC"/>
                </a:solidFill>
              </a:rPr>
              <a:t>lambda</a:t>
            </a:r>
            <a:r>
              <a:rPr lang="zh-CN" altLang="zh-CN" sz="2800" dirty="0">
                <a:solidFill>
                  <a:srgbClr val="0000CC"/>
                </a:solidFill>
              </a:rPr>
              <a:t>表达式调用形式的简单例程。</a:t>
            </a:r>
          </a:p>
          <a:p>
            <a:pPr marL="0" indent="0">
              <a:buNone/>
            </a:pPr>
            <a:r>
              <a:rPr lang="en-US" altLang="zh-CN" sz="2000" dirty="0"/>
              <a:t>#include&lt;</a:t>
            </a:r>
            <a:r>
              <a:rPr lang="en-US" altLang="zh-CN" sz="2000" dirty="0" err="1"/>
              <a:t>iostream</a:t>
            </a:r>
            <a:r>
              <a:rPr lang="en-US" altLang="zh-CN" sz="2000" dirty="0"/>
              <a:t>&gt;</a:t>
            </a:r>
            <a:endParaRPr lang="zh-CN" altLang="zh-CN" sz="2000" dirty="0"/>
          </a:p>
          <a:p>
            <a:pPr marL="0" indent="0">
              <a:buNone/>
            </a:pPr>
            <a:r>
              <a:rPr lang="en-US" altLang="zh-CN" sz="2000" dirty="0"/>
              <a:t>#include &lt;algorithm&gt; </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t>void main(){</a:t>
            </a:r>
            <a:endParaRPr lang="zh-CN" altLang="zh-CN" sz="2000" dirty="0"/>
          </a:p>
          <a:p>
            <a:pPr marL="0" indent="0">
              <a:buNone/>
            </a:pPr>
            <a:r>
              <a:rPr lang="en-US" altLang="zh-CN" sz="2000" dirty="0"/>
              <a:t>	float f = 6.0;</a:t>
            </a:r>
            <a:endParaRPr lang="zh-CN" altLang="zh-CN" sz="2000" dirty="0"/>
          </a:p>
          <a:p>
            <a:pPr marL="0" indent="0">
              <a:buNone/>
            </a:pPr>
            <a:r>
              <a:rPr lang="en-US" altLang="zh-CN" sz="2000" dirty="0"/>
              <a:t>	</a:t>
            </a:r>
            <a:r>
              <a:rPr lang="en-US" altLang="zh-CN" sz="2000" dirty="0" err="1"/>
              <a:t>cout</a:t>
            </a:r>
            <a:r>
              <a:rPr lang="en-US" altLang="zh-CN" sz="2000" dirty="0"/>
              <a:t> &lt;&lt; </a:t>
            </a:r>
            <a:r>
              <a:rPr lang="en-US" altLang="zh-CN" sz="2000" dirty="0">
                <a:solidFill>
                  <a:srgbClr val="FF0000"/>
                </a:solidFill>
              </a:rPr>
              <a:t>[&amp;](float x) { return f += abs(x); } (-3);         </a:t>
            </a:r>
            <a:r>
              <a:rPr lang="en-US" altLang="zh-CN" sz="2000" dirty="0"/>
              <a:t>	 //L1</a:t>
            </a:r>
            <a:endParaRPr lang="zh-CN" altLang="zh-CN" sz="2000" dirty="0"/>
          </a:p>
          <a:p>
            <a:pPr marL="0" indent="0">
              <a:buNone/>
            </a:pPr>
            <a:r>
              <a:rPr lang="en-US" altLang="zh-CN" sz="2000" dirty="0"/>
              <a:t>	</a:t>
            </a:r>
            <a:r>
              <a:rPr lang="en-US" altLang="zh-CN" sz="2000" dirty="0" err="1"/>
              <a:t>cout</a:t>
            </a:r>
            <a:r>
              <a:rPr lang="en-US" altLang="zh-CN" sz="2000" dirty="0"/>
              <a:t> &lt;&lt; '\t' &lt;&lt; f &lt;&lt; '\n';                                      </a:t>
            </a:r>
            <a:endParaRPr lang="zh-CN" altLang="zh-CN" sz="2000" dirty="0"/>
          </a:p>
          <a:p>
            <a:pPr marL="0" indent="0">
              <a:buNone/>
            </a:pPr>
            <a:r>
              <a:rPr lang="en-US" altLang="zh-CN" sz="2000" dirty="0"/>
              <a:t>	double a6[] = { 23,10,-4,9,34,50 };</a:t>
            </a:r>
            <a:endParaRPr lang="zh-CN" altLang="zh-CN" sz="2000" dirty="0"/>
          </a:p>
          <a:p>
            <a:pPr marL="0" indent="0">
              <a:buNone/>
            </a:pPr>
            <a:r>
              <a:rPr lang="en-US" altLang="zh-CN" sz="2000" dirty="0"/>
              <a:t>	sort(a6, a6 + 4, </a:t>
            </a:r>
            <a:r>
              <a:rPr lang="en-US" altLang="zh-CN" sz="2000" dirty="0">
                <a:solidFill>
                  <a:srgbClr val="FF0000"/>
                </a:solidFill>
              </a:rPr>
              <a:t>[](double a, double b) { return a&gt;b; }</a:t>
            </a:r>
            <a:r>
              <a:rPr lang="en-US" altLang="zh-CN" sz="2000" dirty="0"/>
              <a:t>); 	//L2 </a:t>
            </a:r>
            <a:endParaRPr lang="zh-CN" altLang="zh-CN" sz="2000" dirty="0"/>
          </a:p>
          <a:p>
            <a:pPr marL="0" indent="0">
              <a:buNone/>
            </a:pPr>
            <a:r>
              <a:rPr lang="en-US" altLang="zh-CN" sz="2000" dirty="0"/>
              <a:t>	for (auto a : a6 ) </a:t>
            </a:r>
            <a:r>
              <a:rPr lang="en-US" altLang="zh-CN" sz="2000" dirty="0" err="1"/>
              <a:t>cout</a:t>
            </a:r>
            <a:r>
              <a:rPr lang="en-US" altLang="zh-CN" sz="2000" dirty="0"/>
              <a:t> &lt;&lt; a &lt;&lt; "\t";</a:t>
            </a:r>
            <a:endParaRPr lang="zh-CN" altLang="zh-CN" sz="2000" dirty="0"/>
          </a:p>
          <a:p>
            <a:pPr marL="0" indent="0">
              <a:buNone/>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endParaRPr lang="zh-CN" altLang="zh-CN" sz="2000" dirty="0"/>
          </a:p>
          <a:p>
            <a:pPr marL="0" indent="0">
              <a:buNone/>
            </a:pPr>
            <a:r>
              <a:rPr lang="en-US" altLang="zh-CN" sz="2000" dirty="0"/>
              <a:t>	sort(a6, a6 + 4</a:t>
            </a:r>
            <a:r>
              <a:rPr lang="en-US" altLang="zh-CN" sz="2000" dirty="0">
                <a:solidFill>
                  <a:srgbClr val="FF0000"/>
                </a:solidFill>
              </a:rPr>
              <a:t>, [](double a, double b) { return a&lt;b;</a:t>
            </a:r>
            <a:r>
              <a:rPr lang="en-US" altLang="zh-CN" sz="2000" dirty="0"/>
              <a:t> </a:t>
            </a:r>
            <a:r>
              <a:rPr lang="en-US" altLang="zh-CN" sz="2000" dirty="0">
                <a:solidFill>
                  <a:srgbClr val="FF0000"/>
                </a:solidFill>
              </a:rPr>
              <a:t>}</a:t>
            </a:r>
            <a:r>
              <a:rPr lang="en-US" altLang="zh-CN" sz="2000" dirty="0"/>
              <a:t>);  	//L3</a:t>
            </a:r>
            <a:endParaRPr lang="zh-CN" altLang="zh-CN" sz="2000" dirty="0"/>
          </a:p>
          <a:p>
            <a:pPr marL="0" indent="0">
              <a:buNone/>
            </a:pPr>
            <a:r>
              <a:rPr lang="en-US" altLang="zh-CN" sz="2000" dirty="0"/>
              <a:t>	for (auto a : a6) </a:t>
            </a:r>
            <a:r>
              <a:rPr lang="en-US" altLang="zh-CN" sz="2000" dirty="0" err="1"/>
              <a:t>cout</a:t>
            </a:r>
            <a:r>
              <a:rPr lang="en-US" altLang="zh-CN" sz="2000" dirty="0"/>
              <a:t> &lt;&lt; a &lt;&lt; "\t";</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30785292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611560" y="109515"/>
            <a:ext cx="5471963" cy="490537"/>
          </a:xfrm>
        </p:spPr>
        <p:txBody>
          <a:bodyPr/>
          <a:lstStyle/>
          <a:p>
            <a:pPr eaLnBrk="1" hangingPunct="1"/>
            <a:r>
              <a:rPr lang="en-US" altLang="zh-CN" b="1" dirty="0"/>
              <a:t>2.11 </a:t>
            </a:r>
            <a:r>
              <a:rPr lang="zh-CN" altLang="en-US" b="1" dirty="0"/>
              <a:t>命名</a:t>
            </a:r>
            <a:r>
              <a:rPr lang="zh-CN" altLang="en-US" b="1" dirty="0">
                <a:solidFill>
                  <a:srgbClr val="FF0000"/>
                </a:solidFill>
              </a:rPr>
              <a:t>空间</a:t>
            </a:r>
          </a:p>
        </p:txBody>
      </p:sp>
      <p:sp>
        <p:nvSpPr>
          <p:cNvPr id="128003" name="Rectangle 3"/>
          <p:cNvSpPr>
            <a:spLocks noGrp="1" noChangeArrowheads="1"/>
          </p:cNvSpPr>
          <p:nvPr>
            <p:ph idx="4294967295"/>
          </p:nvPr>
        </p:nvSpPr>
        <p:spPr>
          <a:xfrm>
            <a:off x="0" y="941388"/>
            <a:ext cx="3671888" cy="4538663"/>
          </a:xfrm>
        </p:spPr>
        <p:txBody>
          <a:bodyPr/>
          <a:lstStyle/>
          <a:p>
            <a:pPr eaLnBrk="1" hangingPunct="1">
              <a:lnSpc>
                <a:spcPct val="90000"/>
              </a:lnSpc>
              <a:buFontTx/>
              <a:buNone/>
              <a:defRPr/>
            </a:pPr>
            <a:r>
              <a:rPr lang="en-US" altLang="zh-CN" sz="2400" b="1" dirty="0">
                <a:solidFill>
                  <a:srgbClr val="0000CC"/>
                </a:solidFill>
              </a:rPr>
              <a:t>1</a:t>
            </a:r>
            <a:r>
              <a:rPr lang="zh-CN" altLang="en-US" sz="2400" b="1" dirty="0">
                <a:solidFill>
                  <a:srgbClr val="0000CC"/>
                </a:solidFill>
              </a:rPr>
              <a:t>、什么是命名空间？</a:t>
            </a:r>
          </a:p>
          <a:p>
            <a:pPr lvl="1" eaLnBrk="1" hangingPunct="1">
              <a:lnSpc>
                <a:spcPct val="90000"/>
              </a:lnSpc>
              <a:defRPr/>
            </a:pPr>
            <a:r>
              <a:rPr lang="zh-CN" altLang="en-US" sz="2400" b="1" dirty="0"/>
              <a:t>就是将程序的构成要素（如变量名，数据类型，函数</a:t>
            </a:r>
            <a:r>
              <a:rPr lang="en-US" altLang="zh-CN" sz="2400" b="1" dirty="0"/>
              <a:t>……）</a:t>
            </a:r>
            <a:r>
              <a:rPr lang="zh-CN" altLang="en-US" sz="2400" b="1" dirty="0"/>
              <a:t>局限在某外名字框定的范围内部，内部相互可见（可以直接引用），外部则要应用名字限定才能引用。</a:t>
            </a:r>
            <a:endParaRPr lang="en-US" altLang="zh-CN" sz="2400" b="1" dirty="0"/>
          </a:p>
          <a:p>
            <a:pPr lvl="1" eaLnBrk="1" hangingPunct="1">
              <a:lnSpc>
                <a:spcPct val="90000"/>
              </a:lnSpc>
              <a:defRPr/>
            </a:pPr>
            <a:r>
              <a:rPr lang="zh-CN" altLang="en-US" sz="2400" b="1" dirty="0"/>
              <a:t>例如，某程序由</a:t>
            </a:r>
            <a:r>
              <a:rPr lang="en-US" altLang="zh-CN" sz="2400" b="1" dirty="0" err="1"/>
              <a:t>tom,jack</a:t>
            </a:r>
            <a:r>
              <a:rPr lang="zh-CN" altLang="en-US" sz="2400" b="1" dirty="0"/>
              <a:t>各编写一部分，分别为</a:t>
            </a:r>
            <a:r>
              <a:rPr lang="en-US" altLang="zh-CN" sz="2400" b="1" dirty="0"/>
              <a:t>z1.cpp</a:t>
            </a:r>
            <a:r>
              <a:rPr lang="zh-CN" altLang="en-US" sz="2400" b="1" dirty="0"/>
              <a:t>和</a:t>
            </a:r>
            <a:r>
              <a:rPr lang="en-US" altLang="zh-CN" sz="2400" b="1" dirty="0"/>
              <a:t>k1.cpp</a:t>
            </a:r>
          </a:p>
          <a:p>
            <a:pPr lvl="1" eaLnBrk="1" hangingPunct="1">
              <a:lnSpc>
                <a:spcPct val="90000"/>
              </a:lnSpc>
              <a:defRPr/>
            </a:pPr>
            <a:endParaRPr lang="en-US" altLang="zh-CN" sz="2400" b="1" dirty="0"/>
          </a:p>
          <a:p>
            <a:pPr marL="457200" lvl="1" indent="0" eaLnBrk="1" hangingPunct="1">
              <a:lnSpc>
                <a:spcPct val="90000"/>
              </a:lnSpc>
              <a:buFont typeface="Arial" panose="020B0604020202020204" pitchFamily="34" charset="0"/>
              <a:buNone/>
              <a:defRPr/>
            </a:pPr>
            <a:endParaRPr lang="zh-CN" altLang="en-US" sz="2400" b="1" dirty="0"/>
          </a:p>
        </p:txBody>
      </p:sp>
      <p:sp>
        <p:nvSpPr>
          <p:cNvPr id="2" name="文本框 1"/>
          <p:cNvSpPr txBox="1">
            <a:spLocks noChangeArrowheads="1"/>
          </p:cNvSpPr>
          <p:nvPr/>
        </p:nvSpPr>
        <p:spPr bwMode="auto">
          <a:xfrm flipH="1">
            <a:off x="4356100" y="1331913"/>
            <a:ext cx="1944688" cy="12001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latin typeface="Times New Roman" panose="02020603050405020304" pitchFamily="18" charset="0"/>
              </a:rPr>
              <a:t>int x,y;</a:t>
            </a:r>
          </a:p>
          <a:p>
            <a:pPr eaLnBrk="1" hangingPunct="1">
              <a:spcBef>
                <a:spcPct val="0"/>
              </a:spcBef>
              <a:buFontTx/>
              <a:buNone/>
            </a:pPr>
            <a:r>
              <a:rPr lang="en-US" altLang="zh-CN" sz="2400">
                <a:latin typeface="Times New Roman" panose="02020603050405020304" pitchFamily="18" charset="0"/>
              </a:rPr>
              <a:t>int f(…){..}</a:t>
            </a:r>
          </a:p>
          <a:p>
            <a:pPr eaLnBrk="1" hangingPunct="1">
              <a:spcBef>
                <a:spcPct val="0"/>
              </a:spcBef>
              <a:buFontTx/>
              <a:buNone/>
            </a:pPr>
            <a:r>
              <a:rPr lang="en-US" altLang="zh-CN" sz="2400">
                <a:latin typeface="Times New Roman" panose="02020603050405020304" pitchFamily="18" charset="0"/>
              </a:rPr>
              <a:t>int g(…){…}</a:t>
            </a:r>
            <a:endParaRPr lang="zh-CN" altLang="en-US" sz="2400">
              <a:latin typeface="Times New Roman" panose="02020603050405020304" pitchFamily="18" charset="0"/>
            </a:endParaRPr>
          </a:p>
        </p:txBody>
      </p:sp>
      <p:sp>
        <p:nvSpPr>
          <p:cNvPr id="5" name="文本框 4"/>
          <p:cNvSpPr txBox="1">
            <a:spLocks noChangeArrowheads="1"/>
          </p:cNvSpPr>
          <p:nvPr/>
        </p:nvSpPr>
        <p:spPr bwMode="auto">
          <a:xfrm flipH="1">
            <a:off x="4333875" y="2936875"/>
            <a:ext cx="1966913" cy="120173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latin typeface="Times New Roman" panose="02020603050405020304" pitchFamily="18" charset="0"/>
              </a:rPr>
              <a:t>int x,y;</a:t>
            </a:r>
          </a:p>
          <a:p>
            <a:pPr eaLnBrk="1" hangingPunct="1">
              <a:spcBef>
                <a:spcPct val="0"/>
              </a:spcBef>
              <a:buFontTx/>
              <a:buNone/>
            </a:pPr>
            <a:r>
              <a:rPr lang="en-US" altLang="zh-CN" sz="2400">
                <a:latin typeface="Times New Roman" panose="02020603050405020304" pitchFamily="18" charset="0"/>
              </a:rPr>
              <a:t>int f(…){..}</a:t>
            </a:r>
          </a:p>
          <a:p>
            <a:pPr eaLnBrk="1" hangingPunct="1">
              <a:spcBef>
                <a:spcPct val="0"/>
              </a:spcBef>
              <a:buFontTx/>
              <a:buNone/>
            </a:pPr>
            <a:r>
              <a:rPr lang="en-US" altLang="zh-CN" sz="2400">
                <a:latin typeface="Times New Roman" panose="02020603050405020304" pitchFamily="18" charset="0"/>
              </a:rPr>
              <a:t>int h(…){…}</a:t>
            </a:r>
            <a:endParaRPr lang="zh-CN" altLang="en-US" sz="2400">
              <a:latin typeface="Times New Roman" panose="02020603050405020304" pitchFamily="18" charset="0"/>
            </a:endParaRPr>
          </a:p>
        </p:txBody>
      </p:sp>
      <p:sp>
        <p:nvSpPr>
          <p:cNvPr id="3" name="文本框 2"/>
          <p:cNvSpPr txBox="1">
            <a:spLocks noChangeArrowheads="1"/>
          </p:cNvSpPr>
          <p:nvPr/>
        </p:nvSpPr>
        <p:spPr bwMode="auto">
          <a:xfrm>
            <a:off x="3630613" y="941388"/>
            <a:ext cx="1223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solidFill>
                  <a:srgbClr val="FF0000"/>
                </a:solidFill>
                <a:latin typeface="Times New Roman" panose="02020603050405020304" pitchFamily="18" charset="0"/>
              </a:rPr>
              <a:t>Z1.cpp</a:t>
            </a:r>
            <a:endParaRPr lang="zh-CN" altLang="en-US" sz="2400" b="1">
              <a:solidFill>
                <a:srgbClr val="FF0000"/>
              </a:solidFill>
              <a:latin typeface="Times New Roman" panose="02020603050405020304" pitchFamily="18" charset="0"/>
            </a:endParaRPr>
          </a:p>
        </p:txBody>
      </p:sp>
      <p:sp>
        <p:nvSpPr>
          <p:cNvPr id="7" name="文本框 6"/>
          <p:cNvSpPr txBox="1">
            <a:spLocks noChangeArrowheads="1"/>
          </p:cNvSpPr>
          <p:nvPr/>
        </p:nvSpPr>
        <p:spPr bwMode="auto">
          <a:xfrm>
            <a:off x="3630613" y="2592388"/>
            <a:ext cx="1223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solidFill>
                  <a:srgbClr val="FF0000"/>
                </a:solidFill>
                <a:latin typeface="Times New Roman" panose="02020603050405020304" pitchFamily="18" charset="0"/>
              </a:rPr>
              <a:t>k1.cpp</a:t>
            </a:r>
            <a:endParaRPr lang="zh-CN" altLang="en-US" sz="2400" b="1">
              <a:solidFill>
                <a:srgbClr val="FF0000"/>
              </a:solidFill>
              <a:latin typeface="Times New Roman" panose="02020603050405020304" pitchFamily="18" charset="0"/>
            </a:endParaRPr>
          </a:p>
        </p:txBody>
      </p:sp>
      <p:sp>
        <p:nvSpPr>
          <p:cNvPr id="8" name="文本框 7"/>
          <p:cNvSpPr txBox="1">
            <a:spLocks noChangeArrowheads="1"/>
          </p:cNvSpPr>
          <p:nvPr/>
        </p:nvSpPr>
        <p:spPr bwMode="auto">
          <a:xfrm flipH="1">
            <a:off x="3916363" y="4583113"/>
            <a:ext cx="2490787" cy="23082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latin typeface="Times New Roman" panose="02020603050405020304" pitchFamily="18" charset="0"/>
              </a:rPr>
              <a:t>#include “z1.cpp”</a:t>
            </a:r>
          </a:p>
          <a:p>
            <a:pPr eaLnBrk="1" hangingPunct="1">
              <a:spcBef>
                <a:spcPct val="0"/>
              </a:spcBef>
              <a:buFontTx/>
              <a:buNone/>
            </a:pPr>
            <a:r>
              <a:rPr lang="en-US" altLang="zh-CN" sz="2400">
                <a:latin typeface="Times New Roman" panose="02020603050405020304" pitchFamily="18" charset="0"/>
              </a:rPr>
              <a:t>#include “k1.cpp”</a:t>
            </a:r>
          </a:p>
          <a:p>
            <a:pPr eaLnBrk="1" hangingPunct="1">
              <a:spcBef>
                <a:spcPct val="0"/>
              </a:spcBef>
              <a:buFontTx/>
              <a:buNone/>
            </a:pPr>
            <a:r>
              <a:rPr lang="en-US" altLang="zh-CN" sz="2400">
                <a:latin typeface="Times New Roman" panose="02020603050405020304" pitchFamily="18" charset="0"/>
              </a:rPr>
              <a:t>int main()</a:t>
            </a:r>
          </a:p>
          <a:p>
            <a:pPr eaLnBrk="1" hangingPunct="1">
              <a:spcBef>
                <a:spcPct val="0"/>
              </a:spcBef>
              <a:buFontTx/>
              <a:buNone/>
            </a:pPr>
            <a:r>
              <a:rPr lang="en-US" altLang="zh-CN" sz="2400">
                <a:latin typeface="Times New Roman" panose="02020603050405020304" pitchFamily="18" charset="0"/>
              </a:rPr>
              <a:t>{</a:t>
            </a:r>
          </a:p>
          <a:p>
            <a:pPr eaLnBrk="1" hangingPunct="1">
              <a:spcBef>
                <a:spcPct val="0"/>
              </a:spcBef>
              <a:buFontTx/>
              <a:buNone/>
            </a:pPr>
            <a:r>
              <a:rPr lang="en-US" altLang="zh-CN" sz="2400">
                <a:latin typeface="Times New Roman" panose="02020603050405020304" pitchFamily="18" charset="0"/>
              </a:rPr>
              <a:t>  ……</a:t>
            </a:r>
          </a:p>
          <a:p>
            <a:pPr eaLnBrk="1" hangingPunct="1">
              <a:spcBef>
                <a:spcPct val="0"/>
              </a:spcBef>
              <a:buFontTx/>
              <a:buNone/>
            </a:pPr>
            <a:r>
              <a:rPr lang="en-US" altLang="zh-CN" sz="2400">
                <a:latin typeface="Times New Roman" panose="02020603050405020304" pitchFamily="18" charset="0"/>
              </a:rPr>
              <a:t>}</a:t>
            </a:r>
            <a:endParaRPr lang="zh-CN" altLang="en-US" sz="2400">
              <a:latin typeface="Times New Roman" panose="02020603050405020304" pitchFamily="18" charset="0"/>
            </a:endParaRPr>
          </a:p>
        </p:txBody>
      </p:sp>
      <p:sp>
        <p:nvSpPr>
          <p:cNvPr id="9" name="文本框 8"/>
          <p:cNvSpPr txBox="1">
            <a:spLocks noChangeArrowheads="1"/>
          </p:cNvSpPr>
          <p:nvPr/>
        </p:nvSpPr>
        <p:spPr bwMode="auto">
          <a:xfrm>
            <a:off x="3630613" y="4067175"/>
            <a:ext cx="18049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solidFill>
                  <a:srgbClr val="FF0000"/>
                </a:solidFill>
                <a:latin typeface="Times New Roman" panose="02020603050405020304" pitchFamily="18" charset="0"/>
              </a:rPr>
              <a:t>Main1.cpp</a:t>
            </a:r>
            <a:endParaRPr lang="zh-CN" altLang="en-US" sz="2400" b="1">
              <a:solidFill>
                <a:srgbClr val="FF0000"/>
              </a:solidFill>
              <a:latin typeface="Times New Roman" panose="02020603050405020304" pitchFamily="18" charset="0"/>
            </a:endParaRPr>
          </a:p>
        </p:txBody>
      </p:sp>
      <p:sp>
        <p:nvSpPr>
          <p:cNvPr id="4" name="右箭头 3"/>
          <p:cNvSpPr/>
          <p:nvPr/>
        </p:nvSpPr>
        <p:spPr>
          <a:xfrm>
            <a:off x="936625" y="5776913"/>
            <a:ext cx="2735263" cy="11144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err="1">
                <a:solidFill>
                  <a:srgbClr val="FF0000"/>
                </a:solidFill>
              </a:rPr>
              <a:t>Err:redefine</a:t>
            </a:r>
            <a:r>
              <a:rPr lang="en-US" altLang="zh-CN" dirty="0">
                <a:solidFill>
                  <a:srgbClr val="FF0000"/>
                </a:solidFill>
              </a:rPr>
              <a:t> </a:t>
            </a:r>
            <a:r>
              <a:rPr lang="en-US" altLang="zh-CN" dirty="0" err="1">
                <a:solidFill>
                  <a:srgbClr val="FF0000"/>
                </a:solidFill>
              </a:rPr>
              <a:t>x,y,f</a:t>
            </a:r>
            <a:r>
              <a:rPr lang="en-US" altLang="zh-CN" dirty="0">
                <a:solidFill>
                  <a:srgbClr val="FF0000"/>
                </a:solidFill>
              </a:rPr>
              <a:t>()</a:t>
            </a:r>
            <a:endParaRPr lang="zh-CN" altLang="en-US" dirty="0">
              <a:solidFill>
                <a:srgbClr val="FF0000"/>
              </a:solidFill>
            </a:endParaRPr>
          </a:p>
        </p:txBody>
      </p:sp>
      <p:sp>
        <p:nvSpPr>
          <p:cNvPr id="11" name="文本框 10"/>
          <p:cNvSpPr txBox="1">
            <a:spLocks noChangeArrowheads="1"/>
          </p:cNvSpPr>
          <p:nvPr/>
        </p:nvSpPr>
        <p:spPr bwMode="auto">
          <a:xfrm flipH="1">
            <a:off x="6407150" y="531813"/>
            <a:ext cx="2524125" cy="15700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solidFill>
                  <a:srgbClr val="0000CC"/>
                </a:solidFill>
                <a:latin typeface="Times New Roman" panose="02020603050405020304" pitchFamily="18" charset="0"/>
              </a:rPr>
              <a:t>Namespace Tom</a:t>
            </a:r>
            <a:r>
              <a:rPr lang="en-US" altLang="zh-CN" sz="2400">
                <a:latin typeface="Times New Roman" panose="02020603050405020304" pitchFamily="18" charset="0"/>
              </a:rPr>
              <a:t>{</a:t>
            </a:r>
          </a:p>
          <a:p>
            <a:pPr eaLnBrk="1" hangingPunct="1">
              <a:spcBef>
                <a:spcPct val="0"/>
              </a:spcBef>
              <a:buFontTx/>
              <a:buNone/>
            </a:pPr>
            <a:r>
              <a:rPr lang="en-US" altLang="zh-CN" sz="2400">
                <a:latin typeface="Times New Roman" panose="02020603050405020304" pitchFamily="18" charset="0"/>
              </a:rPr>
              <a:t>int x,y;</a:t>
            </a:r>
          </a:p>
          <a:p>
            <a:pPr eaLnBrk="1" hangingPunct="1">
              <a:spcBef>
                <a:spcPct val="0"/>
              </a:spcBef>
              <a:buFontTx/>
              <a:buNone/>
            </a:pPr>
            <a:r>
              <a:rPr lang="en-US" altLang="zh-CN" sz="2400">
                <a:latin typeface="Times New Roman" panose="02020603050405020304" pitchFamily="18" charset="0"/>
              </a:rPr>
              <a:t>int f(…){..}</a:t>
            </a:r>
          </a:p>
          <a:p>
            <a:pPr eaLnBrk="1" hangingPunct="1">
              <a:spcBef>
                <a:spcPct val="0"/>
              </a:spcBef>
              <a:buFontTx/>
              <a:buNone/>
            </a:pPr>
            <a:r>
              <a:rPr lang="en-US" altLang="zh-CN" sz="2400">
                <a:latin typeface="Times New Roman" panose="02020603050405020304" pitchFamily="18" charset="0"/>
              </a:rPr>
              <a:t>int g(…){…}</a:t>
            </a:r>
            <a:endParaRPr lang="zh-CN" altLang="en-US" sz="2400">
              <a:latin typeface="Times New Roman" panose="02020603050405020304" pitchFamily="18" charset="0"/>
            </a:endParaRPr>
          </a:p>
        </p:txBody>
      </p:sp>
      <p:sp>
        <p:nvSpPr>
          <p:cNvPr id="12" name="文本框 11"/>
          <p:cNvSpPr txBox="1">
            <a:spLocks noChangeArrowheads="1"/>
          </p:cNvSpPr>
          <p:nvPr/>
        </p:nvSpPr>
        <p:spPr bwMode="auto">
          <a:xfrm flipH="1">
            <a:off x="6407150" y="2473325"/>
            <a:ext cx="2524125" cy="15700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solidFill>
                  <a:srgbClr val="0000CC"/>
                </a:solidFill>
                <a:latin typeface="Times New Roman" panose="02020603050405020304" pitchFamily="18" charset="0"/>
              </a:rPr>
              <a:t>Namespace Jack</a:t>
            </a:r>
            <a:r>
              <a:rPr lang="en-US" altLang="zh-CN" sz="2400">
                <a:latin typeface="Times New Roman" panose="02020603050405020304" pitchFamily="18" charset="0"/>
              </a:rPr>
              <a:t>{</a:t>
            </a:r>
          </a:p>
          <a:p>
            <a:pPr eaLnBrk="1" hangingPunct="1">
              <a:spcBef>
                <a:spcPct val="0"/>
              </a:spcBef>
              <a:buFontTx/>
              <a:buNone/>
            </a:pPr>
            <a:r>
              <a:rPr lang="en-US" altLang="zh-CN" sz="2400">
                <a:latin typeface="Times New Roman" panose="02020603050405020304" pitchFamily="18" charset="0"/>
              </a:rPr>
              <a:t>int x,y;</a:t>
            </a:r>
          </a:p>
          <a:p>
            <a:pPr eaLnBrk="1" hangingPunct="1">
              <a:spcBef>
                <a:spcPct val="0"/>
              </a:spcBef>
              <a:buFontTx/>
              <a:buNone/>
            </a:pPr>
            <a:r>
              <a:rPr lang="en-US" altLang="zh-CN" sz="2400">
                <a:latin typeface="Times New Roman" panose="02020603050405020304" pitchFamily="18" charset="0"/>
              </a:rPr>
              <a:t>int f(…){..}</a:t>
            </a:r>
          </a:p>
          <a:p>
            <a:pPr eaLnBrk="1" hangingPunct="1">
              <a:spcBef>
                <a:spcPct val="0"/>
              </a:spcBef>
              <a:buFontTx/>
              <a:buNone/>
            </a:pPr>
            <a:r>
              <a:rPr lang="en-US" altLang="zh-CN" sz="2400">
                <a:latin typeface="Times New Roman" panose="02020603050405020304" pitchFamily="18" charset="0"/>
              </a:rPr>
              <a:t>int g(…){…}</a:t>
            </a:r>
            <a:endParaRPr lang="zh-CN" altLang="en-US" sz="2400">
              <a:latin typeface="Times New Roman" panose="02020603050405020304" pitchFamily="18" charset="0"/>
            </a:endParaRPr>
          </a:p>
        </p:txBody>
      </p:sp>
      <p:sp>
        <p:nvSpPr>
          <p:cNvPr id="13" name="文本框 12"/>
          <p:cNvSpPr txBox="1">
            <a:spLocks noChangeArrowheads="1"/>
          </p:cNvSpPr>
          <p:nvPr/>
        </p:nvSpPr>
        <p:spPr bwMode="auto">
          <a:xfrm flipH="1">
            <a:off x="6688138" y="4113213"/>
            <a:ext cx="2490787" cy="267811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Times New Roman" panose="02020603050405020304" pitchFamily="18" charset="0"/>
              </a:rPr>
              <a:t>#include “z1.cpp”</a:t>
            </a:r>
          </a:p>
          <a:p>
            <a:pPr eaLnBrk="1" hangingPunct="1">
              <a:spcBef>
                <a:spcPct val="0"/>
              </a:spcBef>
              <a:buFontTx/>
              <a:buNone/>
            </a:pPr>
            <a:r>
              <a:rPr lang="en-US" altLang="zh-CN" sz="2400" b="1">
                <a:latin typeface="Times New Roman" panose="02020603050405020304" pitchFamily="18" charset="0"/>
              </a:rPr>
              <a:t>#include “k1.cpp”</a:t>
            </a:r>
          </a:p>
          <a:p>
            <a:pPr eaLnBrk="1" hangingPunct="1">
              <a:spcBef>
                <a:spcPct val="0"/>
              </a:spcBef>
              <a:buFontTx/>
              <a:buNone/>
            </a:pPr>
            <a:r>
              <a:rPr lang="en-US" altLang="zh-CN" sz="2400" b="1">
                <a:latin typeface="Times New Roman" panose="02020603050405020304" pitchFamily="18" charset="0"/>
              </a:rPr>
              <a:t>int main(){</a:t>
            </a:r>
          </a:p>
          <a:p>
            <a:pPr eaLnBrk="1" hangingPunct="1">
              <a:spcBef>
                <a:spcPct val="0"/>
              </a:spcBef>
              <a:buFontTx/>
              <a:buNone/>
            </a:pPr>
            <a:r>
              <a:rPr lang="en-US" altLang="zh-CN" sz="2400" b="1">
                <a:latin typeface="Times New Roman" panose="02020603050405020304" pitchFamily="18" charset="0"/>
              </a:rPr>
              <a:t>  Tom::x=9;</a:t>
            </a:r>
          </a:p>
          <a:p>
            <a:pPr eaLnBrk="1" hangingPunct="1">
              <a:spcBef>
                <a:spcPct val="0"/>
              </a:spcBef>
              <a:buFontTx/>
              <a:buNone/>
            </a:pPr>
            <a:r>
              <a:rPr lang="en-US" altLang="zh-CN" sz="2400" b="1">
                <a:latin typeface="Times New Roman" panose="02020603050405020304" pitchFamily="18" charset="0"/>
              </a:rPr>
              <a:t>  Jack::x=20;</a:t>
            </a:r>
          </a:p>
          <a:p>
            <a:pPr eaLnBrk="1" hangingPunct="1">
              <a:spcBef>
                <a:spcPct val="0"/>
              </a:spcBef>
              <a:buFontTx/>
              <a:buNone/>
            </a:pPr>
            <a:r>
              <a:rPr lang="en-US" altLang="zh-CN" sz="2400" b="1">
                <a:latin typeface="Times New Roman" panose="02020603050405020304" pitchFamily="18" charset="0"/>
              </a:rPr>
              <a:t>  ……</a:t>
            </a:r>
          </a:p>
          <a:p>
            <a:pPr eaLnBrk="1" hangingPunct="1">
              <a:spcBef>
                <a:spcPct val="0"/>
              </a:spcBef>
              <a:buFontTx/>
              <a:buNone/>
            </a:pPr>
            <a:r>
              <a:rPr lang="en-US" altLang="zh-CN" sz="2400" b="1">
                <a:latin typeface="Times New Roman" panose="02020603050405020304" pitchFamily="18" charset="0"/>
              </a:rPr>
              <a:t>}</a:t>
            </a:r>
            <a:endParaRPr lang="zh-CN" altLang="en-US" sz="2400" b="1">
              <a:latin typeface="Times New Roman" panose="02020603050405020304" pitchFamily="18" charset="0"/>
            </a:endParaRPr>
          </a:p>
        </p:txBody>
      </p:sp>
      <p:sp>
        <p:nvSpPr>
          <p:cNvPr id="14" name="文本框 13"/>
          <p:cNvSpPr txBox="1">
            <a:spLocks noChangeArrowheads="1"/>
          </p:cNvSpPr>
          <p:nvPr/>
        </p:nvSpPr>
        <p:spPr bwMode="auto">
          <a:xfrm>
            <a:off x="7067550" y="19050"/>
            <a:ext cx="1223963"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solidFill>
                  <a:srgbClr val="FF0000"/>
                </a:solidFill>
                <a:latin typeface="Times New Roman" panose="02020603050405020304" pitchFamily="18" charset="0"/>
              </a:rPr>
              <a:t>Z1.cpp</a:t>
            </a:r>
            <a:endParaRPr lang="zh-CN" altLang="en-US" sz="2400" b="1">
              <a:solidFill>
                <a:srgbClr val="FF0000"/>
              </a:solidFill>
              <a:latin typeface="Times New Roman" panose="02020603050405020304" pitchFamily="18" charset="0"/>
            </a:endParaRPr>
          </a:p>
        </p:txBody>
      </p:sp>
      <p:sp>
        <p:nvSpPr>
          <p:cNvPr id="17" name="文本框 16"/>
          <p:cNvSpPr txBox="1">
            <a:spLocks noChangeArrowheads="1"/>
          </p:cNvSpPr>
          <p:nvPr/>
        </p:nvSpPr>
        <p:spPr bwMode="auto">
          <a:xfrm>
            <a:off x="6983413" y="2057400"/>
            <a:ext cx="1223962"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solidFill>
                  <a:srgbClr val="FF0000"/>
                </a:solidFill>
                <a:latin typeface="Times New Roman" panose="02020603050405020304" pitchFamily="18" charset="0"/>
              </a:rPr>
              <a:t>k1.cpp</a:t>
            </a:r>
            <a:endParaRPr lang="zh-CN" altLang="en-US" sz="2400" b="1">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2598160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anim calcmode="lin" valueType="num">
                                      <p:cBhvr additive="base">
                                        <p:cTn id="7" dur="500" fill="hold"/>
                                        <p:tgtEl>
                                          <p:spTgt spid="1280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128003">
                                            <p:txEl>
                                              <p:pRg st="2" end="2"/>
                                            </p:txEl>
                                          </p:spTgt>
                                        </p:tgtEl>
                                        <p:attrNameLst>
                                          <p:attrName>style.visibility</p:attrName>
                                        </p:attrNameLst>
                                      </p:cBhvr>
                                      <p:to>
                                        <p:strVal val="visible"/>
                                      </p:to>
                                    </p:set>
                                    <p:animEffect transition="in" filter="fade">
                                      <p:cBhvr>
                                        <p:cTn id="13" dur="1000"/>
                                        <p:tgtEl>
                                          <p:spTgt spid="128003">
                                            <p:txEl>
                                              <p:pRg st="2" end="2"/>
                                            </p:txEl>
                                          </p:spTgt>
                                        </p:tgtEl>
                                      </p:cBhvr>
                                    </p:animEffect>
                                    <p:anim calcmode="lin" valueType="num">
                                      <p:cBhvr>
                                        <p:cTn id="14" dur="10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1280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arn(inVertical)">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ppt_x"/>
                                          </p:val>
                                        </p:tav>
                                        <p:tav tm="100000">
                                          <p:val>
                                            <p:strVal val="#ppt_x"/>
                                          </p:val>
                                        </p:tav>
                                      </p:tavLst>
                                    </p:anim>
                                    <p:anim calcmode="lin" valueType="num">
                                      <p:cBhvr additive="base">
                                        <p:cTn id="6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3" grpId="0"/>
      <p:bldP spid="7" grpId="0"/>
      <p:bldP spid="8" grpId="0" animBg="1"/>
      <p:bldP spid="9" grpId="0"/>
      <p:bldP spid="4" grpId="0" animBg="1"/>
      <p:bldP spid="11" grpId="0" animBg="1"/>
      <p:bldP spid="12" grpId="0" animBg="1"/>
      <p:bldP spid="13" grpId="0" animBg="1"/>
      <p:bldP spid="14" grpId="0" animBg="1"/>
      <p:bldP spid="17"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83568" y="116632"/>
            <a:ext cx="7772400" cy="504056"/>
          </a:xfrm>
        </p:spPr>
        <p:txBody>
          <a:bodyPr/>
          <a:lstStyle/>
          <a:p>
            <a:pPr eaLnBrk="1" hangingPunct="1"/>
            <a:r>
              <a:rPr lang="en-US" altLang="zh-CN" b="1" dirty="0"/>
              <a:t>2.11 </a:t>
            </a:r>
            <a:r>
              <a:rPr lang="zh-CN" altLang="en-US" b="1" dirty="0"/>
              <a:t>命名</a:t>
            </a:r>
            <a:r>
              <a:rPr lang="zh-CN" altLang="en-US" b="1" dirty="0">
                <a:solidFill>
                  <a:srgbClr val="FF0000"/>
                </a:solidFill>
              </a:rPr>
              <a:t>空间</a:t>
            </a:r>
          </a:p>
        </p:txBody>
      </p:sp>
      <p:sp>
        <p:nvSpPr>
          <p:cNvPr id="128003" name="Rectangle 3"/>
          <p:cNvSpPr>
            <a:spLocks noGrp="1" noChangeArrowheads="1"/>
          </p:cNvSpPr>
          <p:nvPr>
            <p:ph idx="4294967295"/>
          </p:nvPr>
        </p:nvSpPr>
        <p:spPr>
          <a:xfrm>
            <a:off x="395536" y="1052736"/>
            <a:ext cx="7772400" cy="4538662"/>
          </a:xfrm>
        </p:spPr>
        <p:txBody>
          <a:bodyPr/>
          <a:lstStyle/>
          <a:p>
            <a:pPr eaLnBrk="1" hangingPunct="1">
              <a:lnSpc>
                <a:spcPct val="90000"/>
              </a:lnSpc>
              <a:buFontTx/>
              <a:buNone/>
            </a:pPr>
            <a:r>
              <a:rPr lang="en-US" altLang="zh-CN" b="1" dirty="0">
                <a:solidFill>
                  <a:srgbClr val="0000CC"/>
                </a:solidFill>
              </a:rPr>
              <a:t>1</a:t>
            </a:r>
            <a:r>
              <a:rPr lang="zh-CN" altLang="en-US" b="1" dirty="0">
                <a:solidFill>
                  <a:srgbClr val="0000CC"/>
                </a:solidFill>
              </a:rPr>
              <a:t>、</a:t>
            </a:r>
            <a:r>
              <a:rPr lang="en-US" altLang="zh-CN" b="1" dirty="0">
                <a:solidFill>
                  <a:srgbClr val="0000CC"/>
                </a:solidFill>
              </a:rPr>
              <a:t>C++</a:t>
            </a:r>
            <a:r>
              <a:rPr lang="zh-CN" altLang="en-US" b="1" dirty="0">
                <a:solidFill>
                  <a:srgbClr val="0000CC"/>
                </a:solidFill>
              </a:rPr>
              <a:t>引入名字空间的原因</a:t>
            </a:r>
          </a:p>
          <a:p>
            <a:pPr lvl="1" eaLnBrk="1" hangingPunct="1">
              <a:lnSpc>
                <a:spcPct val="90000"/>
              </a:lnSpc>
            </a:pPr>
            <a:r>
              <a:rPr lang="en-US" altLang="zh-CN" b="1" dirty="0"/>
              <a:t>C++</a:t>
            </a:r>
            <a:r>
              <a:rPr lang="zh-CN" altLang="en-US" b="1" dirty="0"/>
              <a:t>编程环境中，系统定义了大量的变量、函数和类的名称。</a:t>
            </a:r>
          </a:p>
          <a:p>
            <a:pPr lvl="1" eaLnBrk="1" hangingPunct="1">
              <a:lnSpc>
                <a:spcPct val="90000"/>
              </a:lnSpc>
            </a:pPr>
            <a:r>
              <a:rPr lang="zh-CN" altLang="en-US" b="1" dirty="0">
                <a:solidFill>
                  <a:schemeClr val="hlink"/>
                </a:solidFill>
              </a:rPr>
              <a:t>在编程中可能定义出系统已存在的变量、函数或类名称，产生冲突。</a:t>
            </a:r>
          </a:p>
          <a:p>
            <a:pPr lvl="1" eaLnBrk="1" hangingPunct="1">
              <a:lnSpc>
                <a:spcPct val="90000"/>
              </a:lnSpc>
            </a:pPr>
            <a:r>
              <a:rPr lang="zh-CN" altLang="en-US" b="1" dirty="0"/>
              <a:t>多人合作进行软件开发时，可能定义出相同的名称，产生冲突。</a:t>
            </a:r>
          </a:p>
          <a:p>
            <a:pPr lvl="1" eaLnBrk="1" hangingPunct="1">
              <a:lnSpc>
                <a:spcPct val="90000"/>
              </a:lnSpc>
            </a:pPr>
            <a:r>
              <a:rPr lang="zh-CN" altLang="en-US" b="1" dirty="0"/>
              <a:t>这些问题导致名字空间的运用：</a:t>
            </a:r>
            <a:r>
              <a:rPr lang="zh-CN" altLang="en-US" b="1" dirty="0">
                <a:solidFill>
                  <a:schemeClr val="hlink"/>
                </a:solidFill>
              </a:rPr>
              <a:t>即程序员可以将自己定义的名字局限在一个自定义的名字空间中，就不会与其它人定义的名字冲突</a:t>
            </a:r>
            <a:r>
              <a:rPr lang="zh-CN" altLang="en-US" b="1" dirty="0"/>
              <a:t>。</a:t>
            </a:r>
          </a:p>
        </p:txBody>
      </p:sp>
    </p:spTree>
    <p:extLst>
      <p:ext uri="{BB962C8B-B14F-4D97-AF65-F5344CB8AC3E}">
        <p14:creationId xmlns:p14="http://schemas.microsoft.com/office/powerpoint/2010/main" val="27624232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anim calcmode="lin" valueType="num">
                                      <p:cBhvr additive="base">
                                        <p:cTn id="7" dur="500" fill="hold"/>
                                        <p:tgtEl>
                                          <p:spTgt spid="1280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8003">
                                            <p:txEl>
                                              <p:pRg st="2" end="2"/>
                                            </p:txEl>
                                          </p:spTgt>
                                        </p:tgtEl>
                                        <p:attrNameLst>
                                          <p:attrName>style.visibility</p:attrName>
                                        </p:attrNameLst>
                                      </p:cBhvr>
                                      <p:to>
                                        <p:strVal val="visible"/>
                                      </p:to>
                                    </p:set>
                                    <p:anim calcmode="lin" valueType="num">
                                      <p:cBhvr additive="base">
                                        <p:cTn id="13" dur="5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8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anim calcmode="lin" valueType="num">
                                      <p:cBhvr additive="base">
                                        <p:cTn id="19" dur="500" fill="hold"/>
                                        <p:tgtEl>
                                          <p:spTgt spid="1280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80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8003">
                                            <p:txEl>
                                              <p:pRg st="4" end="4"/>
                                            </p:txEl>
                                          </p:spTgt>
                                        </p:tgtEl>
                                        <p:attrNameLst>
                                          <p:attrName>style.visibility</p:attrName>
                                        </p:attrNameLst>
                                      </p:cBhvr>
                                      <p:to>
                                        <p:strVal val="visible"/>
                                      </p:to>
                                    </p:set>
                                    <p:anim calcmode="lin" valueType="num">
                                      <p:cBhvr additive="base">
                                        <p:cTn id="25" dur="500" fill="hold"/>
                                        <p:tgtEl>
                                          <p:spTgt spid="1280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80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idx="4294967295"/>
          </p:nvPr>
        </p:nvSpPr>
        <p:spPr>
          <a:xfrm>
            <a:off x="465286" y="1124744"/>
            <a:ext cx="8208963" cy="4538663"/>
          </a:xfrm>
        </p:spPr>
        <p:txBody>
          <a:bodyPr/>
          <a:lstStyle/>
          <a:p>
            <a:pPr eaLnBrk="1" hangingPunct="1">
              <a:buFontTx/>
              <a:buNone/>
            </a:pPr>
            <a:r>
              <a:rPr lang="en-US" altLang="zh-CN" b="1" dirty="0">
                <a:solidFill>
                  <a:srgbClr val="0000CC"/>
                </a:solidFill>
              </a:rPr>
              <a:t>2</a:t>
            </a:r>
            <a:r>
              <a:rPr lang="zh-CN" altLang="en-US" b="1" dirty="0">
                <a:solidFill>
                  <a:srgbClr val="0000CC"/>
                </a:solidFill>
              </a:rPr>
              <a:t>、名字空间的定义</a:t>
            </a:r>
          </a:p>
          <a:p>
            <a:pPr lvl="1" eaLnBrk="1" hangingPunct="1">
              <a:buFontTx/>
              <a:buNone/>
            </a:pPr>
            <a:r>
              <a:rPr lang="en-US" altLang="zh-CN" b="1" dirty="0">
                <a:solidFill>
                  <a:srgbClr val="FF0000"/>
                </a:solidFill>
              </a:rPr>
              <a:t>namespace</a:t>
            </a:r>
            <a:r>
              <a:rPr lang="en-US" altLang="zh-CN" b="1" dirty="0"/>
              <a:t>  XX</a:t>
            </a:r>
          </a:p>
          <a:p>
            <a:pPr lvl="1" eaLnBrk="1" hangingPunct="1">
              <a:buFontTx/>
              <a:buNone/>
            </a:pPr>
            <a:r>
              <a:rPr lang="en-US" altLang="zh-CN" b="1" dirty="0"/>
              <a:t>{</a:t>
            </a:r>
          </a:p>
          <a:p>
            <a:pPr lvl="1" eaLnBrk="1" hangingPunct="1">
              <a:buFontTx/>
              <a:buNone/>
            </a:pPr>
            <a:r>
              <a:rPr lang="en-US" altLang="zh-CN" b="1" dirty="0"/>
              <a:t>	members;</a:t>
            </a:r>
          </a:p>
          <a:p>
            <a:pPr lvl="1" eaLnBrk="1" hangingPunct="1">
              <a:buFontTx/>
              <a:buNone/>
            </a:pPr>
            <a:r>
              <a:rPr lang="en-US" altLang="zh-CN" b="1" dirty="0"/>
              <a:t>}</a:t>
            </a:r>
          </a:p>
          <a:p>
            <a:pPr lvl="1" eaLnBrk="1" hangingPunct="1">
              <a:buFontTx/>
              <a:buNone/>
            </a:pPr>
            <a:r>
              <a:rPr lang="zh-CN" altLang="en-US" sz="2400" b="1" dirty="0"/>
              <a:t>其中，</a:t>
            </a:r>
            <a:r>
              <a:rPr lang="en-US" altLang="zh-CN" sz="2400" b="1" dirty="0">
                <a:solidFill>
                  <a:srgbClr val="FF0000"/>
                </a:solidFill>
              </a:rPr>
              <a:t>namespace</a:t>
            </a:r>
            <a:r>
              <a:rPr lang="zh-CN" altLang="en-US" sz="2400" b="1" dirty="0"/>
              <a:t>是定义名字空间的</a:t>
            </a:r>
            <a:r>
              <a:rPr lang="zh-CN" altLang="en-US" sz="2400" b="1" dirty="0">
                <a:solidFill>
                  <a:srgbClr val="FF0000"/>
                </a:solidFill>
              </a:rPr>
              <a:t>关键字</a:t>
            </a:r>
            <a:r>
              <a:rPr lang="zh-CN" altLang="en-US" sz="2400" b="1" dirty="0"/>
              <a:t>；</a:t>
            </a:r>
            <a:endParaRPr lang="en-US" altLang="zh-CN" sz="2400" b="1" dirty="0"/>
          </a:p>
          <a:p>
            <a:pPr lvl="1" eaLnBrk="1" hangingPunct="1">
              <a:buFontTx/>
              <a:buNone/>
            </a:pPr>
            <a:r>
              <a:rPr lang="en-US" altLang="zh-CN" sz="2400" b="1" dirty="0"/>
              <a:t>   XX</a:t>
            </a:r>
            <a:r>
              <a:rPr lang="zh-CN" altLang="en-US" sz="2400" b="1" dirty="0"/>
              <a:t>是程序员指定的名字空间的名字；</a:t>
            </a:r>
            <a:endParaRPr lang="en-US" altLang="zh-CN" sz="2400" b="1" dirty="0"/>
          </a:p>
          <a:p>
            <a:pPr lvl="1" eaLnBrk="1" hangingPunct="1">
              <a:buFontTx/>
              <a:buNone/>
            </a:pPr>
            <a:r>
              <a:rPr lang="en-US" altLang="zh-CN" sz="2400" b="1" dirty="0">
                <a:solidFill>
                  <a:srgbClr val="FF0000"/>
                </a:solidFill>
              </a:rPr>
              <a:t>   </a:t>
            </a:r>
            <a:r>
              <a:rPr lang="en-US" altLang="zh-CN" sz="2400" b="1" dirty="0" err="1">
                <a:solidFill>
                  <a:srgbClr val="FF0000"/>
                </a:solidFill>
              </a:rPr>
              <a:t>merbers</a:t>
            </a:r>
            <a:r>
              <a:rPr lang="en-US" altLang="zh-CN" sz="2400" b="1" dirty="0">
                <a:latin typeface="Arial" panose="020B0604020202020204" pitchFamily="34" charset="0"/>
              </a:rPr>
              <a:t> </a:t>
            </a:r>
            <a:r>
              <a:rPr lang="zh-CN" altLang="en-US" sz="2400" b="1" dirty="0"/>
              <a:t>是名字空间中包括的</a:t>
            </a:r>
            <a:r>
              <a:rPr lang="zh-CN" altLang="en-US" sz="2400" b="1" dirty="0">
                <a:solidFill>
                  <a:srgbClr val="FF0000"/>
                </a:solidFill>
              </a:rPr>
              <a:t>成员</a:t>
            </a:r>
            <a:r>
              <a:rPr lang="zh-CN" altLang="en-US" sz="2400" b="1" dirty="0"/>
              <a:t>，可以是变量定义、函数声明、函数定义、结构声明，以及类的声明等。</a:t>
            </a:r>
            <a:r>
              <a:rPr lang="zh-CN" altLang="en-US" b="1" dirty="0"/>
              <a:t> </a:t>
            </a:r>
            <a:r>
              <a:rPr lang="zh-CN" altLang="en-US" b="1" dirty="0">
                <a:latin typeface="Arial" panose="020B0604020202020204" pitchFamily="34" charset="0"/>
              </a:rPr>
              <a:t> </a:t>
            </a:r>
            <a:endParaRPr lang="zh-CN" altLang="en-US" b="1" dirty="0"/>
          </a:p>
        </p:txBody>
      </p:sp>
      <p:sp>
        <p:nvSpPr>
          <p:cNvPr id="4" name="Rectangle 2"/>
          <p:cNvSpPr txBox="1">
            <a:spLocks noChangeArrowheads="1"/>
          </p:cNvSpPr>
          <p:nvPr/>
        </p:nvSpPr>
        <p:spPr bwMode="auto">
          <a:xfrm>
            <a:off x="683568"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a:t>2.11 </a:t>
            </a:r>
            <a:r>
              <a:rPr lang="zh-CN" altLang="en-US" b="1" kern="0"/>
              <a:t>命名</a:t>
            </a:r>
            <a:r>
              <a:rPr lang="zh-CN" altLang="en-US" b="1" kern="0">
                <a:solidFill>
                  <a:srgbClr val="FF0000"/>
                </a:solidFill>
              </a:rPr>
              <a:t>空间</a:t>
            </a:r>
            <a:endParaRPr lang="zh-CN" altLang="en-US" b="1" kern="0" dirty="0">
              <a:solidFill>
                <a:srgbClr val="FF0000"/>
              </a:solidFill>
            </a:endParaRPr>
          </a:p>
        </p:txBody>
      </p:sp>
    </p:spTree>
    <p:extLst>
      <p:ext uri="{BB962C8B-B14F-4D97-AF65-F5344CB8AC3E}">
        <p14:creationId xmlns:p14="http://schemas.microsoft.com/office/powerpoint/2010/main" val="23661021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23">
                                            <p:txEl>
                                              <p:pRg st="5" end="5"/>
                                            </p:txEl>
                                          </p:spTgt>
                                        </p:tgtEl>
                                        <p:attrNameLst>
                                          <p:attrName>style.visibility</p:attrName>
                                        </p:attrNameLst>
                                      </p:cBhvr>
                                      <p:to>
                                        <p:strVal val="visible"/>
                                      </p:to>
                                    </p:set>
                                    <p:anim calcmode="lin" valueType="num">
                                      <p:cBhvr additive="base">
                                        <p:cTn id="7" dur="500" fill="hold"/>
                                        <p:tgtEl>
                                          <p:spTgt spid="13312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23">
                                            <p:txEl>
                                              <p:pRg st="6" end="6"/>
                                            </p:txEl>
                                          </p:spTgt>
                                        </p:tgtEl>
                                        <p:attrNameLst>
                                          <p:attrName>style.visibility</p:attrName>
                                        </p:attrNameLst>
                                      </p:cBhvr>
                                      <p:to>
                                        <p:strVal val="visible"/>
                                      </p:to>
                                    </p:set>
                                    <p:anim calcmode="lin" valueType="num">
                                      <p:cBhvr additive="base">
                                        <p:cTn id="13" dur="500" fill="hold"/>
                                        <p:tgtEl>
                                          <p:spTgt spid="13312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3123">
                                            <p:txEl>
                                              <p:pRg st="7" end="7"/>
                                            </p:txEl>
                                          </p:spTgt>
                                        </p:tgtEl>
                                        <p:attrNameLst>
                                          <p:attrName>style.visibility</p:attrName>
                                        </p:attrNameLst>
                                      </p:cBhvr>
                                      <p:to>
                                        <p:strVal val="visible"/>
                                      </p:to>
                                    </p:set>
                                    <p:anim calcmode="lin" valueType="num">
                                      <p:cBhvr additive="base">
                                        <p:cTn id="19" dur="500" fill="hold"/>
                                        <p:tgtEl>
                                          <p:spTgt spid="13312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4294967295"/>
          </p:nvPr>
        </p:nvSpPr>
        <p:spPr>
          <a:xfrm>
            <a:off x="256311" y="1124744"/>
            <a:ext cx="8208963" cy="4824412"/>
          </a:xfrm>
        </p:spPr>
        <p:txBody>
          <a:bodyPr/>
          <a:lstStyle/>
          <a:p>
            <a:pPr eaLnBrk="1" hangingPunct="1">
              <a:lnSpc>
                <a:spcPct val="90000"/>
              </a:lnSpc>
              <a:buFontTx/>
              <a:buNone/>
            </a:pPr>
            <a:r>
              <a:rPr lang="en-US" altLang="zh-CN" sz="2400" b="1" dirty="0">
                <a:solidFill>
                  <a:srgbClr val="0000CC"/>
                </a:solidFill>
              </a:rPr>
              <a:t>3</a:t>
            </a:r>
            <a:r>
              <a:rPr lang="zh-CN" altLang="en-US" sz="2400" b="1" dirty="0">
                <a:solidFill>
                  <a:srgbClr val="0000CC"/>
                </a:solidFill>
              </a:rPr>
              <a:t>、名字空间案例：下面的例子定义了名字空间</a:t>
            </a:r>
            <a:r>
              <a:rPr lang="en-US" altLang="zh-CN" sz="2400" b="1" dirty="0">
                <a:solidFill>
                  <a:srgbClr val="0000CC"/>
                </a:solidFill>
              </a:rPr>
              <a:t>ABC</a:t>
            </a:r>
          </a:p>
          <a:p>
            <a:pPr lvl="1" eaLnBrk="1" hangingPunct="1">
              <a:lnSpc>
                <a:spcPct val="90000"/>
              </a:lnSpc>
              <a:buFontTx/>
              <a:buNone/>
            </a:pPr>
            <a:r>
              <a:rPr lang="en-US" altLang="zh-CN" sz="2000" b="1" dirty="0"/>
              <a:t>namespace ABC</a:t>
            </a:r>
            <a:r>
              <a:rPr lang="en-US" altLang="zh-CN" sz="2000" b="1" dirty="0">
                <a:solidFill>
                  <a:srgbClr val="FF0000"/>
                </a:solidFill>
              </a:rPr>
              <a:t>{</a:t>
            </a:r>
          </a:p>
          <a:p>
            <a:pPr lvl="1" eaLnBrk="1" hangingPunct="1">
              <a:lnSpc>
                <a:spcPct val="90000"/>
              </a:lnSpc>
              <a:buFontTx/>
              <a:buNone/>
            </a:pPr>
            <a:r>
              <a:rPr lang="en-US" altLang="zh-CN" sz="2000" b="1" dirty="0"/>
              <a:t>	</a:t>
            </a:r>
            <a:r>
              <a:rPr lang="en-US" altLang="zh-CN" sz="2000" b="1" dirty="0" err="1"/>
              <a:t>int</a:t>
            </a:r>
            <a:r>
              <a:rPr lang="en-US" altLang="zh-CN" sz="2000" b="1" dirty="0"/>
              <a:t> count;</a:t>
            </a:r>
          </a:p>
          <a:p>
            <a:pPr lvl="1" eaLnBrk="1" hangingPunct="1">
              <a:lnSpc>
                <a:spcPct val="90000"/>
              </a:lnSpc>
              <a:buFontTx/>
              <a:buNone/>
            </a:pPr>
            <a:r>
              <a:rPr lang="en-US" altLang="zh-CN" sz="2000" b="1" dirty="0"/>
              <a:t>	</a:t>
            </a:r>
            <a:r>
              <a:rPr lang="en-US" altLang="zh-CN" sz="2000" b="1" dirty="0" err="1"/>
              <a:t>typedef</a:t>
            </a:r>
            <a:r>
              <a:rPr lang="en-US" altLang="zh-CN" sz="2000" b="1" dirty="0"/>
              <a:t> float </a:t>
            </a:r>
            <a:r>
              <a:rPr lang="en-US" altLang="zh-CN" sz="2000" b="1" dirty="0" err="1"/>
              <a:t>house_price</a:t>
            </a:r>
            <a:r>
              <a:rPr lang="en-US" altLang="zh-CN" sz="2000" b="1" dirty="0"/>
              <a:t>;</a:t>
            </a:r>
          </a:p>
          <a:p>
            <a:pPr lvl="1" eaLnBrk="1" hangingPunct="1">
              <a:lnSpc>
                <a:spcPct val="90000"/>
              </a:lnSpc>
              <a:buFontTx/>
              <a:buNone/>
            </a:pPr>
            <a:r>
              <a:rPr lang="en-US" altLang="zh-CN" sz="2000" b="1" dirty="0"/>
              <a:t>	</a:t>
            </a:r>
            <a:r>
              <a:rPr lang="en-US" altLang="zh-CN" sz="2000" b="1" dirty="0" err="1"/>
              <a:t>struct</a:t>
            </a:r>
            <a:r>
              <a:rPr lang="en-US" altLang="zh-CN" sz="2000" b="1" dirty="0"/>
              <a:t> student{</a:t>
            </a:r>
          </a:p>
          <a:p>
            <a:pPr lvl="1" eaLnBrk="1" hangingPunct="1">
              <a:lnSpc>
                <a:spcPct val="90000"/>
              </a:lnSpc>
              <a:buFontTx/>
              <a:buNone/>
            </a:pPr>
            <a:r>
              <a:rPr lang="en-US" altLang="zh-CN" sz="2000" b="1" dirty="0"/>
              <a:t>		char *name;</a:t>
            </a:r>
          </a:p>
          <a:p>
            <a:pPr lvl="1" eaLnBrk="1" hangingPunct="1">
              <a:lnSpc>
                <a:spcPct val="90000"/>
              </a:lnSpc>
              <a:buFontTx/>
              <a:buNone/>
            </a:pPr>
            <a:r>
              <a:rPr lang="en-US" altLang="zh-CN" sz="2000" b="1" dirty="0"/>
              <a:t>		</a:t>
            </a:r>
            <a:r>
              <a:rPr lang="en-US" altLang="zh-CN" sz="2000" b="1" dirty="0" err="1"/>
              <a:t>int</a:t>
            </a:r>
            <a:r>
              <a:rPr lang="en-US" altLang="zh-CN" sz="2000" b="1" dirty="0"/>
              <a:t> age;</a:t>
            </a:r>
          </a:p>
          <a:p>
            <a:pPr lvl="1" eaLnBrk="1" hangingPunct="1">
              <a:lnSpc>
                <a:spcPct val="90000"/>
              </a:lnSpc>
              <a:buFontTx/>
              <a:buNone/>
            </a:pPr>
            <a:r>
              <a:rPr lang="en-US" altLang="zh-CN" sz="2000" b="1" dirty="0"/>
              <a:t>	}</a:t>
            </a:r>
            <a:r>
              <a:rPr lang="zh-CN" altLang="en-US" sz="2000" b="1" dirty="0"/>
              <a:t>；</a:t>
            </a:r>
          </a:p>
          <a:p>
            <a:pPr lvl="1" eaLnBrk="1" hangingPunct="1">
              <a:lnSpc>
                <a:spcPct val="90000"/>
              </a:lnSpc>
              <a:buFontTx/>
              <a:buNone/>
            </a:pPr>
            <a:r>
              <a:rPr lang="en-US" altLang="zh-CN" sz="2000" b="1" dirty="0"/>
              <a:t>	double add(</a:t>
            </a:r>
            <a:r>
              <a:rPr lang="en-US" altLang="zh-CN" sz="2000" b="1" dirty="0" err="1"/>
              <a:t>int</a:t>
            </a:r>
            <a:r>
              <a:rPr lang="en-US" altLang="zh-CN" sz="2000" b="1" dirty="0"/>
              <a:t> </a:t>
            </a:r>
            <a:r>
              <a:rPr lang="en-US" altLang="zh-CN" sz="2000" b="1" dirty="0" err="1"/>
              <a:t>a,int</a:t>
            </a:r>
            <a:r>
              <a:rPr lang="en-US" altLang="zh-CN" sz="2000" b="1" dirty="0"/>
              <a:t> b)	{ return (double)</a:t>
            </a:r>
            <a:r>
              <a:rPr lang="en-US" altLang="zh-CN" sz="2000" b="1" dirty="0" err="1"/>
              <a:t>a+b</a:t>
            </a:r>
            <a:r>
              <a:rPr lang="en-US" altLang="zh-CN" sz="2000" b="1" dirty="0"/>
              <a:t>;}</a:t>
            </a:r>
          </a:p>
          <a:p>
            <a:pPr lvl="1" eaLnBrk="1" hangingPunct="1">
              <a:lnSpc>
                <a:spcPct val="90000"/>
              </a:lnSpc>
              <a:buFontTx/>
              <a:buNone/>
            </a:pPr>
            <a:r>
              <a:rPr lang="en-US" altLang="zh-CN" sz="2000" b="1" dirty="0"/>
              <a:t>	inline </a:t>
            </a:r>
            <a:r>
              <a:rPr lang="en-US" altLang="zh-CN" sz="2000" b="1" dirty="0" err="1"/>
              <a:t>int</a:t>
            </a:r>
            <a:r>
              <a:rPr lang="en-US" altLang="zh-CN" sz="2000" b="1" dirty="0"/>
              <a:t> min(</a:t>
            </a:r>
            <a:r>
              <a:rPr lang="en-US" altLang="zh-CN" sz="2000" b="1" dirty="0" err="1"/>
              <a:t>int</a:t>
            </a:r>
            <a:r>
              <a:rPr lang="en-US" altLang="zh-CN" sz="2000" b="1" dirty="0"/>
              <a:t> </a:t>
            </a:r>
            <a:r>
              <a:rPr lang="en-US" altLang="zh-CN" sz="2000" b="1" dirty="0" err="1"/>
              <a:t>a,int</a:t>
            </a:r>
            <a:r>
              <a:rPr lang="en-US" altLang="zh-CN" sz="2000" b="1" dirty="0"/>
              <a:t> b);</a:t>
            </a:r>
          </a:p>
          <a:p>
            <a:pPr lvl="1" eaLnBrk="1" hangingPunct="1">
              <a:lnSpc>
                <a:spcPct val="90000"/>
              </a:lnSpc>
              <a:buFontTx/>
              <a:buNone/>
            </a:pPr>
            <a:r>
              <a:rPr lang="en-US" altLang="zh-CN" sz="2000" b="1" dirty="0">
                <a:solidFill>
                  <a:srgbClr val="FF0000"/>
                </a:solidFill>
              </a:rPr>
              <a:t>};</a:t>
            </a:r>
          </a:p>
          <a:p>
            <a:pPr lvl="1" eaLnBrk="1" hangingPunct="1">
              <a:lnSpc>
                <a:spcPct val="90000"/>
              </a:lnSpc>
              <a:buFontTx/>
              <a:buNone/>
            </a:pPr>
            <a:r>
              <a:rPr lang="en-US" altLang="zh-CN" sz="2000" b="1" dirty="0" err="1"/>
              <a:t>int</a:t>
            </a:r>
            <a:r>
              <a:rPr lang="en-US" altLang="zh-CN" sz="2000" b="1" dirty="0"/>
              <a:t> </a:t>
            </a:r>
            <a:r>
              <a:rPr lang="en-US" altLang="zh-CN" sz="2000" b="1" dirty="0">
                <a:solidFill>
                  <a:srgbClr val="FF0000"/>
                </a:solidFill>
              </a:rPr>
              <a:t>ABC</a:t>
            </a:r>
            <a:r>
              <a:rPr lang="en-US" altLang="zh-CN" sz="2000" b="1" dirty="0"/>
              <a:t>::min(</a:t>
            </a:r>
            <a:r>
              <a:rPr lang="en-US" altLang="zh-CN" sz="2000" b="1" dirty="0" err="1"/>
              <a:t>int</a:t>
            </a:r>
            <a:r>
              <a:rPr lang="en-US" altLang="zh-CN" sz="2000" b="1" dirty="0"/>
              <a:t> </a:t>
            </a:r>
            <a:r>
              <a:rPr lang="en-US" altLang="zh-CN" sz="2000" b="1" dirty="0" err="1"/>
              <a:t>a,int</a:t>
            </a:r>
            <a:r>
              <a:rPr lang="en-US" altLang="zh-CN" sz="2000" b="1" dirty="0"/>
              <a:t> b){</a:t>
            </a:r>
          </a:p>
          <a:p>
            <a:pPr lvl="1" eaLnBrk="1" hangingPunct="1">
              <a:lnSpc>
                <a:spcPct val="90000"/>
              </a:lnSpc>
              <a:buFontTx/>
              <a:buNone/>
            </a:pPr>
            <a:r>
              <a:rPr lang="en-US" altLang="zh-CN" sz="2000" b="1" dirty="0"/>
              <a:t>	return a&gt;</a:t>
            </a:r>
            <a:r>
              <a:rPr lang="en-US" altLang="zh-CN" sz="2000" b="1" dirty="0" err="1"/>
              <a:t>b?a:b</a:t>
            </a:r>
            <a:r>
              <a:rPr lang="en-US" altLang="zh-CN" sz="2000" b="1" dirty="0"/>
              <a:t>;</a:t>
            </a:r>
          </a:p>
          <a:p>
            <a:pPr lvl="1" eaLnBrk="1" hangingPunct="1">
              <a:lnSpc>
                <a:spcPct val="90000"/>
              </a:lnSpc>
              <a:buFontTx/>
              <a:buNone/>
            </a:pPr>
            <a:r>
              <a:rPr lang="en-US" altLang="zh-CN" sz="2000" b="1" dirty="0"/>
              <a:t>}</a:t>
            </a:r>
            <a:endParaRPr lang="zh-CN" altLang="en-US" sz="2000" b="1" dirty="0"/>
          </a:p>
        </p:txBody>
      </p:sp>
      <p:sp>
        <p:nvSpPr>
          <p:cNvPr id="4" name="Rectangle 2"/>
          <p:cNvSpPr txBox="1">
            <a:spLocks noChangeArrowheads="1"/>
          </p:cNvSpPr>
          <p:nvPr/>
        </p:nvSpPr>
        <p:spPr bwMode="auto">
          <a:xfrm>
            <a:off x="683568"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a:t>2.11 </a:t>
            </a:r>
            <a:r>
              <a:rPr lang="zh-CN" altLang="en-US" b="1" kern="0"/>
              <a:t>命名</a:t>
            </a:r>
            <a:r>
              <a:rPr lang="zh-CN" altLang="en-US" b="1" kern="0">
                <a:solidFill>
                  <a:srgbClr val="FF0000"/>
                </a:solidFill>
              </a:rPr>
              <a:t>空间</a:t>
            </a:r>
            <a:endParaRPr lang="zh-CN" altLang="en-US" b="1" kern="0" dirty="0">
              <a:solidFill>
                <a:srgbClr val="FF0000"/>
              </a:solidFill>
            </a:endParaRPr>
          </a:p>
        </p:txBody>
      </p:sp>
    </p:spTree>
    <p:extLst>
      <p:ext uri="{BB962C8B-B14F-4D97-AF65-F5344CB8AC3E}">
        <p14:creationId xmlns:p14="http://schemas.microsoft.com/office/powerpoint/2010/main" val="152970744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p:cNvSpPr>
            <a:spLocks noGrp="1" noChangeArrowheads="1"/>
          </p:cNvSpPr>
          <p:nvPr>
            <p:ph idx="4294967295"/>
          </p:nvPr>
        </p:nvSpPr>
        <p:spPr>
          <a:xfrm>
            <a:off x="683568" y="1052736"/>
            <a:ext cx="8062913" cy="5243513"/>
          </a:xfrm>
        </p:spPr>
        <p:txBody>
          <a:bodyPr/>
          <a:lstStyle/>
          <a:p>
            <a:pPr eaLnBrk="1" hangingPunct="1">
              <a:lnSpc>
                <a:spcPct val="90000"/>
              </a:lnSpc>
              <a:buFontTx/>
              <a:buNone/>
            </a:pPr>
            <a:r>
              <a:rPr lang="en-US" altLang="zh-CN" sz="2400" b="1" dirty="0">
                <a:solidFill>
                  <a:srgbClr val="0000CC"/>
                </a:solidFill>
              </a:rPr>
              <a:t>4</a:t>
            </a:r>
            <a:r>
              <a:rPr lang="zh-CN" altLang="en-US" sz="2400" b="1" dirty="0">
                <a:solidFill>
                  <a:srgbClr val="0000CC"/>
                </a:solidFill>
              </a:rPr>
              <a:t>、名字空间的应用</a:t>
            </a:r>
          </a:p>
          <a:p>
            <a:pPr lvl="1" eaLnBrk="1" hangingPunct="1">
              <a:lnSpc>
                <a:spcPct val="90000"/>
              </a:lnSpc>
            </a:pPr>
            <a:r>
              <a:rPr lang="zh-CN" altLang="en-US" sz="2000" b="1" dirty="0"/>
              <a:t>名字空间成员的作用域局限于名字空间内部，可以通过作用域限定符（</a:t>
            </a:r>
            <a:r>
              <a:rPr lang="en-US" altLang="zh-CN" sz="2000" b="1" dirty="0"/>
              <a:t>::</a:t>
            </a:r>
            <a:r>
              <a:rPr lang="zh-CN" altLang="en-US" sz="2000" b="1" dirty="0"/>
              <a:t>）访问它，语法如下：</a:t>
            </a:r>
          </a:p>
          <a:p>
            <a:pPr lvl="1" eaLnBrk="1" hangingPunct="1">
              <a:lnSpc>
                <a:spcPct val="90000"/>
              </a:lnSpc>
              <a:buFontTx/>
              <a:buNone/>
            </a:pPr>
            <a:r>
              <a:rPr lang="en-US" altLang="zh-CN" sz="2000" b="1" dirty="0" err="1">
                <a:solidFill>
                  <a:srgbClr val="FF0000"/>
                </a:solidFill>
              </a:rPr>
              <a:t>namespace_name</a:t>
            </a:r>
            <a:r>
              <a:rPr lang="en-US" altLang="zh-CN" sz="2000" b="1" dirty="0">
                <a:solidFill>
                  <a:srgbClr val="FF0000"/>
                </a:solidFill>
              </a:rPr>
              <a:t>::identifier</a:t>
            </a:r>
            <a:endParaRPr lang="zh-CN" altLang="en-US" sz="2000" b="1" dirty="0">
              <a:solidFill>
                <a:srgbClr val="FF0000"/>
              </a:solidFill>
            </a:endParaRPr>
          </a:p>
          <a:p>
            <a:pPr lvl="1" eaLnBrk="1" hangingPunct="1">
              <a:lnSpc>
                <a:spcPct val="90000"/>
              </a:lnSpc>
              <a:buFontTx/>
              <a:buNone/>
            </a:pPr>
            <a:r>
              <a:rPr lang="zh-CN" altLang="en-US" sz="2000" b="1" dirty="0"/>
              <a:t>名字空间</a:t>
            </a:r>
            <a:r>
              <a:rPr lang="en-US" altLang="zh-CN" sz="2000" b="1" dirty="0"/>
              <a:t>ABC</a:t>
            </a:r>
            <a:r>
              <a:rPr lang="zh-CN" altLang="en-US" sz="2000" b="1" dirty="0"/>
              <a:t>有</a:t>
            </a:r>
            <a:r>
              <a:rPr lang="en-US" altLang="zh-CN" sz="2000" b="1" dirty="0"/>
              <a:t>5</a:t>
            </a:r>
            <a:r>
              <a:rPr lang="zh-CN" altLang="en-US" sz="2000" b="1" dirty="0"/>
              <a:t>个成员：</a:t>
            </a:r>
            <a:r>
              <a:rPr lang="en-US" altLang="zh-CN" sz="2000" b="1" dirty="0"/>
              <a:t>count</a:t>
            </a:r>
            <a:r>
              <a:rPr lang="zh-CN" altLang="en-US" sz="2000" b="1" dirty="0"/>
              <a:t>、 </a:t>
            </a:r>
            <a:r>
              <a:rPr lang="en-US" altLang="zh-CN" sz="2000" b="1" dirty="0"/>
              <a:t>student</a:t>
            </a:r>
            <a:r>
              <a:rPr lang="zh-CN" altLang="en-US" sz="2000" b="1" dirty="0"/>
              <a:t>、 </a:t>
            </a:r>
            <a:r>
              <a:rPr lang="en-US" altLang="zh-CN" sz="2000" b="1" dirty="0" err="1"/>
              <a:t>house_price</a:t>
            </a:r>
            <a:r>
              <a:rPr lang="zh-CN" altLang="en-US" sz="2000" b="1" dirty="0"/>
              <a:t>、</a:t>
            </a:r>
            <a:r>
              <a:rPr lang="en-US" altLang="zh-CN" sz="2000" b="1" dirty="0"/>
              <a:t>add</a:t>
            </a:r>
            <a:r>
              <a:rPr lang="en-US" altLang="zh-CN" sz="2000" b="1" dirty="0">
                <a:latin typeface="Arial" panose="020B0604020202020204" pitchFamily="34" charset="0"/>
              </a:rPr>
              <a:t> </a:t>
            </a:r>
            <a:r>
              <a:rPr lang="zh-CN" altLang="en-US" sz="2000" b="1" dirty="0"/>
              <a:t>和</a:t>
            </a:r>
            <a:r>
              <a:rPr lang="en-US" altLang="zh-CN" sz="2000" b="1" dirty="0"/>
              <a:t>min</a:t>
            </a:r>
            <a:r>
              <a:rPr lang="en-US" altLang="zh-CN" sz="2000" b="1" dirty="0">
                <a:latin typeface="Arial" panose="020B0604020202020204" pitchFamily="34" charset="0"/>
              </a:rPr>
              <a:t> </a:t>
            </a:r>
            <a:r>
              <a:rPr lang="zh-CN" altLang="en-US" sz="2000" b="1" dirty="0"/>
              <a:t>。对其引用如下：</a:t>
            </a:r>
          </a:p>
          <a:p>
            <a:pPr eaLnBrk="1" hangingPunct="1">
              <a:lnSpc>
                <a:spcPct val="90000"/>
              </a:lnSpc>
              <a:buFontTx/>
              <a:buNone/>
            </a:pPr>
            <a:r>
              <a:rPr lang="en-US" altLang="zh-CN" sz="2400" b="1" dirty="0"/>
              <a:t>void main(){</a:t>
            </a:r>
          </a:p>
          <a:p>
            <a:pPr eaLnBrk="1" hangingPunct="1">
              <a:lnSpc>
                <a:spcPct val="90000"/>
              </a:lnSpc>
              <a:buFontTx/>
              <a:buNone/>
            </a:pPr>
            <a:r>
              <a:rPr lang="en-US" altLang="zh-CN" sz="2400" b="1" dirty="0"/>
              <a:t>	</a:t>
            </a:r>
            <a:r>
              <a:rPr lang="en-US" altLang="zh-CN" sz="2400" b="1" dirty="0">
                <a:solidFill>
                  <a:schemeClr val="hlink"/>
                </a:solidFill>
              </a:rPr>
              <a:t>ABC::count=1;</a:t>
            </a:r>
            <a:r>
              <a:rPr lang="en-US" altLang="zh-CN" sz="2400" b="1" dirty="0"/>
              <a:t>	//</a:t>
            </a:r>
            <a:r>
              <a:rPr lang="zh-CN" altLang="en-US" sz="2400" b="1" dirty="0"/>
              <a:t>访问</a:t>
            </a:r>
            <a:r>
              <a:rPr lang="en-US" altLang="zh-CN" sz="2400" b="1" dirty="0"/>
              <a:t>ABC</a:t>
            </a:r>
            <a:r>
              <a:rPr lang="zh-CN" altLang="en-US" sz="2400" b="1" dirty="0"/>
              <a:t>空间中的</a:t>
            </a:r>
            <a:r>
              <a:rPr lang="en-US" altLang="zh-CN" sz="2400" b="1" dirty="0"/>
              <a:t>count</a:t>
            </a:r>
          </a:p>
          <a:p>
            <a:pPr eaLnBrk="1" hangingPunct="1">
              <a:lnSpc>
                <a:spcPct val="90000"/>
              </a:lnSpc>
              <a:buFontTx/>
              <a:buNone/>
            </a:pPr>
            <a:r>
              <a:rPr lang="en-US" altLang="zh-CN" sz="2400" b="1" dirty="0"/>
              <a:t>	</a:t>
            </a:r>
            <a:r>
              <a:rPr lang="en-US" altLang="zh-CN" sz="2400" b="1" dirty="0" err="1"/>
              <a:t>int</a:t>
            </a:r>
            <a:r>
              <a:rPr lang="en-US" altLang="zh-CN" sz="2400" b="1" dirty="0"/>
              <a:t> count=9;		</a:t>
            </a:r>
            <a:r>
              <a:rPr lang="en-US" altLang="zh-CN" sz="1800" b="1" dirty="0"/>
              <a:t>//main</a:t>
            </a:r>
            <a:r>
              <a:rPr lang="zh-CN" altLang="en-US" sz="1800" b="1" dirty="0"/>
              <a:t>函数中的</a:t>
            </a:r>
            <a:r>
              <a:rPr lang="en-US" altLang="zh-CN" sz="1800" b="1" dirty="0"/>
              <a:t>count</a:t>
            </a:r>
            <a:r>
              <a:rPr lang="zh-CN" altLang="en-US" sz="1800" b="1" dirty="0"/>
              <a:t>与</a:t>
            </a:r>
            <a:r>
              <a:rPr lang="en-US" altLang="zh-CN" sz="1800" b="1" dirty="0"/>
              <a:t>ABC</a:t>
            </a:r>
            <a:r>
              <a:rPr lang="zh-CN" altLang="en-US" sz="1800" b="1" dirty="0"/>
              <a:t>中的</a:t>
            </a:r>
            <a:r>
              <a:rPr lang="en-US" altLang="zh-CN" sz="1800" b="1" dirty="0"/>
              <a:t>count</a:t>
            </a:r>
            <a:r>
              <a:rPr lang="zh-CN" altLang="en-US" sz="1800" b="1" dirty="0"/>
              <a:t>无关</a:t>
            </a:r>
          </a:p>
          <a:p>
            <a:pPr eaLnBrk="1" hangingPunct="1">
              <a:lnSpc>
                <a:spcPct val="90000"/>
              </a:lnSpc>
              <a:buFontTx/>
              <a:buNone/>
            </a:pPr>
            <a:r>
              <a:rPr lang="zh-CN" altLang="en-US" sz="2400" b="1" dirty="0">
                <a:solidFill>
                  <a:schemeClr val="hlink"/>
                </a:solidFill>
              </a:rPr>
              <a:t>	</a:t>
            </a:r>
            <a:r>
              <a:rPr lang="en-US" altLang="zh-CN" sz="2400" b="1" dirty="0">
                <a:solidFill>
                  <a:schemeClr val="hlink"/>
                </a:solidFill>
              </a:rPr>
              <a:t>ABC::student s</a:t>
            </a:r>
            <a:r>
              <a:rPr lang="en-US" altLang="zh-CN" sz="2400" b="1" dirty="0"/>
              <a:t>;	//</a:t>
            </a:r>
            <a:r>
              <a:rPr lang="zh-CN" altLang="en-US" sz="2400" b="1" dirty="0"/>
              <a:t>用</a:t>
            </a:r>
            <a:r>
              <a:rPr lang="en-US" altLang="zh-CN" sz="2400" b="1" dirty="0"/>
              <a:t>ABC</a:t>
            </a:r>
            <a:r>
              <a:rPr lang="zh-CN" altLang="en-US" sz="2400" b="1" dirty="0"/>
              <a:t>空间中的</a:t>
            </a:r>
            <a:r>
              <a:rPr lang="en-US" altLang="zh-CN" sz="2400" b="1" dirty="0"/>
              <a:t>student</a:t>
            </a:r>
            <a:r>
              <a:rPr lang="zh-CN" altLang="en-US" sz="2400" b="1" dirty="0"/>
              <a:t>结构定义</a:t>
            </a:r>
            <a:r>
              <a:rPr lang="en-US" altLang="zh-CN" sz="2400" b="1" dirty="0"/>
              <a:t>s</a:t>
            </a:r>
          </a:p>
          <a:p>
            <a:pPr eaLnBrk="1" hangingPunct="1">
              <a:lnSpc>
                <a:spcPct val="90000"/>
              </a:lnSpc>
              <a:buFontTx/>
              <a:buNone/>
            </a:pPr>
            <a:r>
              <a:rPr lang="en-US" altLang="zh-CN" sz="2400" b="1" dirty="0"/>
              <a:t>	</a:t>
            </a:r>
            <a:r>
              <a:rPr lang="en-US" altLang="zh-CN" sz="2400" b="1" dirty="0" err="1"/>
              <a:t>s.age</a:t>
            </a:r>
            <a:r>
              <a:rPr lang="en-US" altLang="zh-CN" sz="2400" b="1" dirty="0"/>
              <a:t>=9;</a:t>
            </a:r>
          </a:p>
          <a:p>
            <a:pPr eaLnBrk="1" hangingPunct="1">
              <a:lnSpc>
                <a:spcPct val="90000"/>
              </a:lnSpc>
              <a:buFontTx/>
              <a:buNone/>
            </a:pPr>
            <a:r>
              <a:rPr lang="en-US" altLang="zh-CN" sz="2400" b="1" dirty="0"/>
              <a:t>	</a:t>
            </a:r>
            <a:r>
              <a:rPr lang="en-US" altLang="zh-CN" sz="2400" b="1" dirty="0" err="1">
                <a:solidFill>
                  <a:schemeClr val="hlink"/>
                </a:solidFill>
              </a:rPr>
              <a:t>int</a:t>
            </a:r>
            <a:r>
              <a:rPr lang="en-US" altLang="zh-CN" sz="2400" b="1" dirty="0">
                <a:solidFill>
                  <a:schemeClr val="hlink"/>
                </a:solidFill>
              </a:rPr>
              <a:t> x=ABC::min(4,5);</a:t>
            </a:r>
            <a:r>
              <a:rPr lang="en-US" altLang="zh-CN" sz="2400" b="1" dirty="0"/>
              <a:t>	</a:t>
            </a:r>
            <a:r>
              <a:rPr lang="en-US" altLang="zh-CN" sz="1800" b="1" dirty="0"/>
              <a:t>//</a:t>
            </a:r>
            <a:r>
              <a:rPr lang="zh-CN" altLang="en-US" sz="1800" b="1" dirty="0"/>
              <a:t>调用</a:t>
            </a:r>
            <a:r>
              <a:rPr lang="en-US" altLang="zh-CN" sz="1800" b="1" dirty="0"/>
              <a:t>ABC</a:t>
            </a:r>
            <a:r>
              <a:rPr lang="zh-CN" altLang="en-US" sz="1800" b="1" dirty="0"/>
              <a:t>中的</a:t>
            </a:r>
            <a:r>
              <a:rPr lang="en-US" altLang="zh-CN" sz="1800" b="1" dirty="0"/>
              <a:t>min</a:t>
            </a:r>
            <a:r>
              <a:rPr lang="zh-CN" altLang="en-US" sz="1800" b="1" dirty="0"/>
              <a:t>函数计算两数最小值</a:t>
            </a:r>
          </a:p>
          <a:p>
            <a:pPr eaLnBrk="1" hangingPunct="1">
              <a:lnSpc>
                <a:spcPct val="90000"/>
              </a:lnSpc>
              <a:buFontTx/>
              <a:buNone/>
            </a:pPr>
            <a:r>
              <a:rPr lang="en-US" altLang="zh-CN" sz="2400" b="1" dirty="0"/>
              <a:t>}</a:t>
            </a:r>
            <a:r>
              <a:rPr lang="zh-CN" altLang="en-US" sz="2400" b="1" dirty="0"/>
              <a:t> </a:t>
            </a:r>
            <a:r>
              <a:rPr lang="zh-CN" altLang="en-US" sz="2400" b="1" dirty="0">
                <a:latin typeface="Arial" panose="020B0604020202020204" pitchFamily="34" charset="0"/>
              </a:rPr>
              <a:t> </a:t>
            </a:r>
            <a:endParaRPr lang="en-US" altLang="zh-CN" sz="2400" b="1" dirty="0"/>
          </a:p>
        </p:txBody>
      </p:sp>
      <p:sp>
        <p:nvSpPr>
          <p:cNvPr id="4" name="Rectangle 2"/>
          <p:cNvSpPr txBox="1">
            <a:spLocks noChangeArrowheads="1"/>
          </p:cNvSpPr>
          <p:nvPr/>
        </p:nvSpPr>
        <p:spPr bwMode="auto">
          <a:xfrm>
            <a:off x="683568"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a:t>2.11 </a:t>
            </a:r>
            <a:r>
              <a:rPr lang="zh-CN" altLang="en-US" b="1" kern="0"/>
              <a:t>命名</a:t>
            </a:r>
            <a:r>
              <a:rPr lang="zh-CN" altLang="en-US" b="1" kern="0">
                <a:solidFill>
                  <a:srgbClr val="FF0000"/>
                </a:solidFill>
              </a:rPr>
              <a:t>空间</a:t>
            </a:r>
            <a:endParaRPr lang="zh-CN" altLang="en-US" b="1" kern="0" dirty="0">
              <a:solidFill>
                <a:srgbClr val="FF0000"/>
              </a:solidFill>
            </a:endParaRPr>
          </a:p>
        </p:txBody>
      </p:sp>
    </p:spTree>
    <p:extLst>
      <p:ext uri="{BB962C8B-B14F-4D97-AF65-F5344CB8AC3E}">
        <p14:creationId xmlns:p14="http://schemas.microsoft.com/office/powerpoint/2010/main" val="366712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6195">
                                            <p:txEl>
                                              <p:pRg st="1" end="1"/>
                                            </p:txEl>
                                          </p:spTgt>
                                        </p:tgtEl>
                                        <p:attrNameLst>
                                          <p:attrName>style.visibility</p:attrName>
                                        </p:attrNameLst>
                                      </p:cBhvr>
                                      <p:to>
                                        <p:strVal val="visible"/>
                                      </p:to>
                                    </p:set>
                                    <p:anim calcmode="lin" valueType="num">
                                      <p:cBhvr additive="base">
                                        <p:cTn id="7" dur="500" fill="hold"/>
                                        <p:tgtEl>
                                          <p:spTgt spid="1361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6195">
                                            <p:txEl>
                                              <p:pRg st="2" end="2"/>
                                            </p:txEl>
                                          </p:spTgt>
                                        </p:tgtEl>
                                        <p:attrNameLst>
                                          <p:attrName>style.visibility</p:attrName>
                                        </p:attrNameLst>
                                      </p:cBhvr>
                                      <p:to>
                                        <p:strVal val="visible"/>
                                      </p:to>
                                    </p:set>
                                    <p:anim calcmode="lin" valueType="num">
                                      <p:cBhvr additive="base">
                                        <p:cTn id="13" dur="500" fill="hold"/>
                                        <p:tgtEl>
                                          <p:spTgt spid="1361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4" presetClass="entr" presetSubtype="0" fill="hold" nodeType="clickEffect">
                                  <p:stCondLst>
                                    <p:cond delay="0"/>
                                  </p:stCondLst>
                                  <p:childTnLst>
                                    <p:set>
                                      <p:cBhvr>
                                        <p:cTn id="18" dur="1" fill="hold">
                                          <p:stCondLst>
                                            <p:cond delay="0"/>
                                          </p:stCondLst>
                                        </p:cTn>
                                        <p:tgtEl>
                                          <p:spTgt spid="136195">
                                            <p:txEl>
                                              <p:pRg st="3" end="3"/>
                                            </p:txEl>
                                          </p:spTgt>
                                        </p:tgtEl>
                                        <p:attrNameLst>
                                          <p:attrName>style.visibility</p:attrName>
                                        </p:attrNameLst>
                                      </p:cBhvr>
                                      <p:to>
                                        <p:strVal val="visible"/>
                                      </p:to>
                                    </p:set>
                                    <p:anim from="(-#ppt_w/2)" to="(#ppt_x)" calcmode="lin" valueType="num">
                                      <p:cBhvr>
                                        <p:cTn id="19" dur="600" fill="hold">
                                          <p:stCondLst>
                                            <p:cond delay="0"/>
                                          </p:stCondLst>
                                        </p:cTn>
                                        <p:tgtEl>
                                          <p:spTgt spid="136195">
                                            <p:txEl>
                                              <p:pRg st="3" end="3"/>
                                            </p:txEl>
                                          </p:spTgt>
                                        </p:tgtEl>
                                        <p:attrNameLst>
                                          <p:attrName>ppt_x</p:attrName>
                                        </p:attrNameLst>
                                      </p:cBhvr>
                                    </p:anim>
                                    <p:anim from="0" to="-1.0" calcmode="lin" valueType="num">
                                      <p:cBhvr>
                                        <p:cTn id="20" dur="200" decel="50000" autoRev="1" fill="hold">
                                          <p:stCondLst>
                                            <p:cond delay="600"/>
                                          </p:stCondLst>
                                        </p:cTn>
                                        <p:tgtEl>
                                          <p:spTgt spid="136195">
                                            <p:txEl>
                                              <p:pRg st="3" end="3"/>
                                            </p:txEl>
                                          </p:spTgt>
                                        </p:tgtEl>
                                        <p:attrNameLst>
                                          <p:attrName>xshear</p:attrName>
                                        </p:attrNameLst>
                                      </p:cBhvr>
                                    </p:anim>
                                    <p:animScale>
                                      <p:cBhvr>
                                        <p:cTn id="21" dur="200" decel="100000" autoRev="1" fill="hold">
                                          <p:stCondLst>
                                            <p:cond delay="600"/>
                                          </p:stCondLst>
                                        </p:cTn>
                                        <p:tgtEl>
                                          <p:spTgt spid="136195">
                                            <p:txEl>
                                              <p:pRg st="3" end="3"/>
                                            </p:txEl>
                                          </p:spTgt>
                                        </p:tgtEl>
                                      </p:cBhvr>
                                      <p:from x="100000" y="100000"/>
                                      <p:to x="80000" y="100000"/>
                                    </p:animScale>
                                    <p:anim by="(#ppt_h/3+#ppt_w*0.1)" calcmode="lin" valueType="num">
                                      <p:cBhvr additive="sum">
                                        <p:cTn id="22" dur="200" decel="100000" autoRev="1" fill="hold">
                                          <p:stCondLst>
                                            <p:cond delay="600"/>
                                          </p:stCondLst>
                                        </p:cTn>
                                        <p:tgtEl>
                                          <p:spTgt spid="136195">
                                            <p:txEl>
                                              <p:pRg st="3" end="3"/>
                                            </p:txEl>
                                          </p:spTgt>
                                        </p:tgtEl>
                                        <p:attrNameLst>
                                          <p:attrName>ppt_x</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36195">
                                            <p:txEl>
                                              <p:pRg st="4" end="4"/>
                                            </p:txEl>
                                          </p:spTgt>
                                        </p:tgtEl>
                                        <p:attrNameLst>
                                          <p:attrName>style.visibility</p:attrName>
                                        </p:attrNameLst>
                                      </p:cBhvr>
                                      <p:to>
                                        <p:strVal val="visible"/>
                                      </p:to>
                                    </p:set>
                                    <p:anim calcmode="lin" valueType="num">
                                      <p:cBhvr additive="base">
                                        <p:cTn id="27" dur="500" fill="hold"/>
                                        <p:tgtEl>
                                          <p:spTgt spid="1361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619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6195">
                                            <p:txEl>
                                              <p:pRg st="5" end="5"/>
                                            </p:txEl>
                                          </p:spTgt>
                                        </p:tgtEl>
                                        <p:attrNameLst>
                                          <p:attrName>style.visibility</p:attrName>
                                        </p:attrNameLst>
                                      </p:cBhvr>
                                      <p:to>
                                        <p:strVal val="visible"/>
                                      </p:to>
                                    </p:set>
                                    <p:anim calcmode="lin" valueType="num">
                                      <p:cBhvr additive="base">
                                        <p:cTn id="31" dur="500" fill="hold"/>
                                        <p:tgtEl>
                                          <p:spTgt spid="13619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619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6195">
                                            <p:txEl>
                                              <p:pRg st="6" end="6"/>
                                            </p:txEl>
                                          </p:spTgt>
                                        </p:tgtEl>
                                        <p:attrNameLst>
                                          <p:attrName>style.visibility</p:attrName>
                                        </p:attrNameLst>
                                      </p:cBhvr>
                                      <p:to>
                                        <p:strVal val="visible"/>
                                      </p:to>
                                    </p:set>
                                    <p:anim calcmode="lin" valueType="num">
                                      <p:cBhvr additive="base">
                                        <p:cTn id="35" dur="500" fill="hold"/>
                                        <p:tgtEl>
                                          <p:spTgt spid="13619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619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6195">
                                            <p:txEl>
                                              <p:pRg st="7" end="7"/>
                                            </p:txEl>
                                          </p:spTgt>
                                        </p:tgtEl>
                                        <p:attrNameLst>
                                          <p:attrName>style.visibility</p:attrName>
                                        </p:attrNameLst>
                                      </p:cBhvr>
                                      <p:to>
                                        <p:strVal val="visible"/>
                                      </p:to>
                                    </p:set>
                                    <p:anim calcmode="lin" valueType="num">
                                      <p:cBhvr additive="base">
                                        <p:cTn id="39" dur="500" fill="hold"/>
                                        <p:tgtEl>
                                          <p:spTgt spid="13619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6195">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6195">
                                            <p:txEl>
                                              <p:pRg st="8" end="8"/>
                                            </p:txEl>
                                          </p:spTgt>
                                        </p:tgtEl>
                                        <p:attrNameLst>
                                          <p:attrName>style.visibility</p:attrName>
                                        </p:attrNameLst>
                                      </p:cBhvr>
                                      <p:to>
                                        <p:strVal val="visible"/>
                                      </p:to>
                                    </p:set>
                                    <p:anim calcmode="lin" valueType="num">
                                      <p:cBhvr additive="base">
                                        <p:cTn id="43" dur="500" fill="hold"/>
                                        <p:tgtEl>
                                          <p:spTgt spid="13619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6195">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6195">
                                            <p:txEl>
                                              <p:pRg st="9" end="9"/>
                                            </p:txEl>
                                          </p:spTgt>
                                        </p:tgtEl>
                                        <p:attrNameLst>
                                          <p:attrName>style.visibility</p:attrName>
                                        </p:attrNameLst>
                                      </p:cBhvr>
                                      <p:to>
                                        <p:strVal val="visible"/>
                                      </p:to>
                                    </p:set>
                                    <p:anim calcmode="lin" valueType="num">
                                      <p:cBhvr additive="base">
                                        <p:cTn id="47" dur="500" fill="hold"/>
                                        <p:tgtEl>
                                          <p:spTgt spid="13619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36195">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36195">
                                            <p:txEl>
                                              <p:pRg st="10" end="10"/>
                                            </p:txEl>
                                          </p:spTgt>
                                        </p:tgtEl>
                                        <p:attrNameLst>
                                          <p:attrName>style.visibility</p:attrName>
                                        </p:attrNameLst>
                                      </p:cBhvr>
                                      <p:to>
                                        <p:strVal val="visible"/>
                                      </p:to>
                                    </p:set>
                                    <p:anim calcmode="lin" valueType="num">
                                      <p:cBhvr additive="base">
                                        <p:cTn id="51" dur="500" fill="hold"/>
                                        <p:tgtEl>
                                          <p:spTgt spid="13619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3619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idx="4294967295"/>
          </p:nvPr>
        </p:nvSpPr>
        <p:spPr>
          <a:xfrm>
            <a:off x="683568" y="1124744"/>
            <a:ext cx="8062913" cy="5184775"/>
          </a:xfrm>
        </p:spPr>
        <p:txBody>
          <a:bodyPr/>
          <a:lstStyle/>
          <a:p>
            <a:pPr eaLnBrk="1" hangingPunct="1">
              <a:buFontTx/>
              <a:buNone/>
            </a:pPr>
            <a:r>
              <a:rPr lang="en-US" altLang="zh-CN" sz="2800" b="1" dirty="0">
                <a:solidFill>
                  <a:srgbClr val="0000CC"/>
                </a:solidFill>
              </a:rPr>
              <a:t>5</a:t>
            </a:r>
            <a:r>
              <a:rPr lang="zh-CN" altLang="en-US" sz="2800" b="1" dirty="0">
                <a:solidFill>
                  <a:srgbClr val="0000CC"/>
                </a:solidFill>
              </a:rPr>
              <a:t>、用</a:t>
            </a:r>
            <a:r>
              <a:rPr lang="en-US" altLang="zh-CN" sz="2800" b="1" dirty="0">
                <a:solidFill>
                  <a:srgbClr val="0000CC"/>
                </a:solidFill>
              </a:rPr>
              <a:t>using namespace</a:t>
            </a:r>
            <a:r>
              <a:rPr lang="zh-CN" altLang="en-US" sz="2800" b="1" dirty="0">
                <a:solidFill>
                  <a:srgbClr val="0000CC"/>
                </a:solidFill>
              </a:rPr>
              <a:t>访问名字空间成员</a:t>
            </a:r>
          </a:p>
          <a:p>
            <a:pPr lvl="1" eaLnBrk="1" hangingPunct="1">
              <a:buFontTx/>
              <a:buNone/>
            </a:pPr>
            <a:r>
              <a:rPr lang="zh-CN" altLang="en-US" sz="2400" b="1" dirty="0"/>
              <a:t>① 引用名字空间的单个成员。用法如下：</a:t>
            </a:r>
          </a:p>
          <a:p>
            <a:pPr lvl="1" eaLnBrk="1" hangingPunct="1">
              <a:buFontTx/>
              <a:buNone/>
            </a:pPr>
            <a:r>
              <a:rPr lang="en-US" altLang="zh-CN" sz="2400" b="1" dirty="0">
                <a:solidFill>
                  <a:srgbClr val="FF0000"/>
                </a:solidFill>
              </a:rPr>
              <a:t>using </a:t>
            </a:r>
            <a:r>
              <a:rPr lang="en-US" altLang="zh-CN" sz="2400" b="1" dirty="0" err="1">
                <a:solidFill>
                  <a:srgbClr val="FF0000"/>
                </a:solidFill>
              </a:rPr>
              <a:t>namespace_name</a:t>
            </a:r>
            <a:r>
              <a:rPr lang="en-US" altLang="zh-CN" sz="2400" b="1" dirty="0">
                <a:solidFill>
                  <a:srgbClr val="FF0000"/>
                </a:solidFill>
              </a:rPr>
              <a:t>::identifier</a:t>
            </a:r>
          </a:p>
          <a:p>
            <a:pPr lvl="1" eaLnBrk="1" hangingPunct="1">
              <a:buFontTx/>
              <a:buNone/>
            </a:pPr>
            <a:r>
              <a:rPr lang="zh-CN" altLang="en-US" sz="2400" b="1" dirty="0"/>
              <a:t>例如，用</a:t>
            </a:r>
            <a:r>
              <a:rPr lang="en-US" altLang="zh-CN" sz="2400" b="1" dirty="0"/>
              <a:t>using</a:t>
            </a:r>
            <a:r>
              <a:rPr lang="zh-CN" altLang="en-US" sz="2400" b="1" dirty="0"/>
              <a:t>简化</a:t>
            </a:r>
            <a:r>
              <a:rPr lang="en-US" altLang="zh-CN" sz="2400" b="1" dirty="0"/>
              <a:t>ABC</a:t>
            </a:r>
            <a:r>
              <a:rPr lang="zh-CN" altLang="en-US" sz="2400" b="1" dirty="0"/>
              <a:t>名字空间中</a:t>
            </a:r>
            <a:r>
              <a:rPr lang="en-US" altLang="zh-CN" sz="2400" b="1" dirty="0"/>
              <a:t>count</a:t>
            </a:r>
            <a:r>
              <a:rPr lang="zh-CN" altLang="en-US" sz="2400" b="1" dirty="0"/>
              <a:t>的使用：</a:t>
            </a:r>
          </a:p>
          <a:p>
            <a:pPr lvl="1" eaLnBrk="1" hangingPunct="1">
              <a:buFontTx/>
              <a:buNone/>
            </a:pPr>
            <a:r>
              <a:rPr lang="en-US" altLang="zh-CN" sz="2400" b="1" dirty="0"/>
              <a:t>void main(){</a:t>
            </a:r>
          </a:p>
          <a:p>
            <a:pPr lvl="1" eaLnBrk="1" hangingPunct="1">
              <a:buFontTx/>
              <a:buNone/>
            </a:pPr>
            <a:r>
              <a:rPr lang="en-US" altLang="zh-CN" sz="2400" b="1" dirty="0"/>
              <a:t>	using ABC::count;    		//L1</a:t>
            </a:r>
          </a:p>
          <a:p>
            <a:pPr lvl="1" eaLnBrk="1" hangingPunct="1">
              <a:buFontTx/>
              <a:buNone/>
            </a:pPr>
            <a:r>
              <a:rPr lang="en-US" altLang="zh-CN" sz="2400" b="1" dirty="0"/>
              <a:t>	</a:t>
            </a:r>
            <a:r>
              <a:rPr lang="en-US" altLang="zh-CN" sz="2400" b="1" dirty="0">
                <a:solidFill>
                  <a:srgbClr val="FF0000"/>
                </a:solidFill>
              </a:rPr>
              <a:t>count</a:t>
            </a:r>
            <a:r>
              <a:rPr lang="en-US" altLang="zh-CN" sz="2400" b="1" dirty="0"/>
              <a:t> =2;           			//L2</a:t>
            </a:r>
          </a:p>
          <a:p>
            <a:pPr lvl="1" eaLnBrk="1" hangingPunct="1">
              <a:buFontTx/>
              <a:buNone/>
            </a:pPr>
            <a:r>
              <a:rPr lang="en-US" altLang="zh-CN" sz="2400" b="1" dirty="0"/>
              <a:t>	//</a:t>
            </a:r>
            <a:r>
              <a:rPr lang="en-US" altLang="zh-CN" sz="2400" b="1" dirty="0" err="1"/>
              <a:t>int</a:t>
            </a:r>
            <a:r>
              <a:rPr lang="en-US" altLang="zh-CN" sz="2400" b="1" dirty="0"/>
              <a:t> count=9;        		//L3</a:t>
            </a:r>
          </a:p>
          <a:p>
            <a:pPr lvl="1" eaLnBrk="1" hangingPunct="1">
              <a:buFontTx/>
              <a:buNone/>
            </a:pPr>
            <a:r>
              <a:rPr lang="en-US" altLang="zh-CN" sz="2400" b="1" dirty="0"/>
              <a:t>	</a:t>
            </a:r>
            <a:r>
              <a:rPr lang="en-US" altLang="zh-CN" sz="2400" b="1" dirty="0">
                <a:latin typeface="Arial" panose="020B0604020202020204" pitchFamily="34" charset="0"/>
              </a:rPr>
              <a:t>……</a:t>
            </a:r>
            <a:endParaRPr lang="en-US" altLang="zh-CN" sz="2400" b="1" dirty="0"/>
          </a:p>
          <a:p>
            <a:pPr lvl="1" eaLnBrk="1" hangingPunct="1">
              <a:buFontTx/>
              <a:buNone/>
            </a:pPr>
            <a:r>
              <a:rPr lang="en-US" altLang="zh-CN" sz="2400" b="1" dirty="0"/>
              <a:t>	count=count+2;       		//L4</a:t>
            </a:r>
          </a:p>
          <a:p>
            <a:pPr lvl="1" eaLnBrk="1" hangingPunct="1">
              <a:buFontTx/>
              <a:buNone/>
            </a:pPr>
            <a:r>
              <a:rPr lang="en-US" altLang="zh-CN" sz="2400" b="1" dirty="0"/>
              <a:t>}</a:t>
            </a:r>
            <a:endParaRPr lang="zh-CN" altLang="en-US" sz="2400" b="1" dirty="0"/>
          </a:p>
        </p:txBody>
      </p:sp>
      <p:sp>
        <p:nvSpPr>
          <p:cNvPr id="4" name="Rectangle 2"/>
          <p:cNvSpPr txBox="1">
            <a:spLocks noChangeArrowheads="1"/>
          </p:cNvSpPr>
          <p:nvPr/>
        </p:nvSpPr>
        <p:spPr bwMode="auto">
          <a:xfrm>
            <a:off x="683568"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a:t>2.11 </a:t>
            </a:r>
            <a:r>
              <a:rPr lang="zh-CN" altLang="en-US" b="1" kern="0"/>
              <a:t>命名</a:t>
            </a:r>
            <a:r>
              <a:rPr lang="zh-CN" altLang="en-US" b="1" kern="0">
                <a:solidFill>
                  <a:srgbClr val="FF0000"/>
                </a:solidFill>
              </a:rPr>
              <a:t>空间</a:t>
            </a:r>
            <a:endParaRPr lang="zh-CN" altLang="en-US" b="1" kern="0" dirty="0">
              <a:solidFill>
                <a:srgbClr val="FF0000"/>
              </a:solidFill>
            </a:endParaRPr>
          </a:p>
        </p:txBody>
      </p:sp>
    </p:spTree>
    <p:extLst>
      <p:ext uri="{BB962C8B-B14F-4D97-AF65-F5344CB8AC3E}">
        <p14:creationId xmlns:p14="http://schemas.microsoft.com/office/powerpoint/2010/main" val="413754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7219">
                                            <p:txEl>
                                              <p:pRg st="3" end="3"/>
                                            </p:txEl>
                                          </p:spTgt>
                                        </p:tgtEl>
                                        <p:attrNameLst>
                                          <p:attrName>style.visibility</p:attrName>
                                        </p:attrNameLst>
                                      </p:cBhvr>
                                      <p:to>
                                        <p:strVal val="visible"/>
                                      </p:to>
                                    </p:set>
                                    <p:anim calcmode="lin" valueType="num">
                                      <p:cBhvr additive="base">
                                        <p:cTn id="7" dur="500" fill="hold"/>
                                        <p:tgtEl>
                                          <p:spTgt spid="1372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7219">
                                            <p:txEl>
                                              <p:pRg st="4" end="4"/>
                                            </p:txEl>
                                          </p:spTgt>
                                        </p:tgtEl>
                                        <p:attrNameLst>
                                          <p:attrName>style.visibility</p:attrName>
                                        </p:attrNameLst>
                                      </p:cBhvr>
                                      <p:to>
                                        <p:strVal val="visible"/>
                                      </p:to>
                                    </p:set>
                                    <p:anim calcmode="lin" valueType="num">
                                      <p:cBhvr additive="base">
                                        <p:cTn id="11" dur="500" fill="hold"/>
                                        <p:tgtEl>
                                          <p:spTgt spid="13721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721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7219">
                                            <p:txEl>
                                              <p:pRg st="5" end="5"/>
                                            </p:txEl>
                                          </p:spTgt>
                                        </p:tgtEl>
                                        <p:attrNameLst>
                                          <p:attrName>style.visibility</p:attrName>
                                        </p:attrNameLst>
                                      </p:cBhvr>
                                      <p:to>
                                        <p:strVal val="visible"/>
                                      </p:to>
                                    </p:set>
                                    <p:anim calcmode="lin" valueType="num">
                                      <p:cBhvr additive="base">
                                        <p:cTn id="15" dur="500" fill="hold"/>
                                        <p:tgtEl>
                                          <p:spTgt spid="13721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7219">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7219">
                                            <p:txEl>
                                              <p:pRg st="6" end="6"/>
                                            </p:txEl>
                                          </p:spTgt>
                                        </p:tgtEl>
                                        <p:attrNameLst>
                                          <p:attrName>style.visibility</p:attrName>
                                        </p:attrNameLst>
                                      </p:cBhvr>
                                      <p:to>
                                        <p:strVal val="visible"/>
                                      </p:to>
                                    </p:set>
                                    <p:anim calcmode="lin" valueType="num">
                                      <p:cBhvr additive="base">
                                        <p:cTn id="19" dur="500" fill="hold"/>
                                        <p:tgtEl>
                                          <p:spTgt spid="13721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219">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7219">
                                            <p:txEl>
                                              <p:pRg st="7" end="7"/>
                                            </p:txEl>
                                          </p:spTgt>
                                        </p:tgtEl>
                                        <p:attrNameLst>
                                          <p:attrName>style.visibility</p:attrName>
                                        </p:attrNameLst>
                                      </p:cBhvr>
                                      <p:to>
                                        <p:strVal val="visible"/>
                                      </p:to>
                                    </p:set>
                                    <p:anim calcmode="lin" valueType="num">
                                      <p:cBhvr additive="base">
                                        <p:cTn id="23" dur="500" fill="hold"/>
                                        <p:tgtEl>
                                          <p:spTgt spid="137219">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7219">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7219">
                                            <p:txEl>
                                              <p:pRg st="8" end="8"/>
                                            </p:txEl>
                                          </p:spTgt>
                                        </p:tgtEl>
                                        <p:attrNameLst>
                                          <p:attrName>style.visibility</p:attrName>
                                        </p:attrNameLst>
                                      </p:cBhvr>
                                      <p:to>
                                        <p:strVal val="visible"/>
                                      </p:to>
                                    </p:set>
                                    <p:anim calcmode="lin" valueType="num">
                                      <p:cBhvr additive="base">
                                        <p:cTn id="27" dur="500" fill="hold"/>
                                        <p:tgtEl>
                                          <p:spTgt spid="137219">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7219">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7219">
                                            <p:txEl>
                                              <p:pRg st="9" end="9"/>
                                            </p:txEl>
                                          </p:spTgt>
                                        </p:tgtEl>
                                        <p:attrNameLst>
                                          <p:attrName>style.visibility</p:attrName>
                                        </p:attrNameLst>
                                      </p:cBhvr>
                                      <p:to>
                                        <p:strVal val="visible"/>
                                      </p:to>
                                    </p:set>
                                    <p:anim calcmode="lin" valueType="num">
                                      <p:cBhvr additive="base">
                                        <p:cTn id="31" dur="500" fill="hold"/>
                                        <p:tgtEl>
                                          <p:spTgt spid="137219">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7219">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7219">
                                            <p:txEl>
                                              <p:pRg st="10" end="10"/>
                                            </p:txEl>
                                          </p:spTgt>
                                        </p:tgtEl>
                                        <p:attrNameLst>
                                          <p:attrName>style.visibility</p:attrName>
                                        </p:attrNameLst>
                                      </p:cBhvr>
                                      <p:to>
                                        <p:strVal val="visible"/>
                                      </p:to>
                                    </p:set>
                                    <p:anim calcmode="lin" valueType="num">
                                      <p:cBhvr additive="base">
                                        <p:cTn id="35" dur="500" fill="hold"/>
                                        <p:tgtEl>
                                          <p:spTgt spid="137219">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721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sz="2000" dirty="0"/>
              <a:t>例</a:t>
            </a:r>
            <a:r>
              <a:rPr lang="en-US" altLang="zh-CN" sz="2000" dirty="0"/>
              <a:t>2-3</a:t>
            </a:r>
            <a:r>
              <a:rPr lang="zh-CN" altLang="zh-CN" sz="2000" dirty="0"/>
              <a:t>】</a:t>
            </a:r>
            <a:r>
              <a:rPr lang="en-US" altLang="zh-CN" sz="2000" dirty="0"/>
              <a:t> void*</a:t>
            </a:r>
            <a:r>
              <a:rPr lang="zh-CN" altLang="zh-CN" sz="2000" dirty="0"/>
              <a:t>指针的应用。</a:t>
            </a:r>
          </a:p>
          <a:p>
            <a:pPr marL="0" indent="0">
              <a:buNone/>
            </a:pPr>
            <a:r>
              <a:rPr lang="en-US" altLang="zh-CN" sz="2000" dirty="0"/>
              <a:t> #include&lt;</a:t>
            </a:r>
            <a:r>
              <a:rPr lang="en-US" altLang="zh-CN" sz="2000" dirty="0" err="1"/>
              <a:t>iostream</a:t>
            </a:r>
            <a:r>
              <a:rPr lang="en-US" altLang="zh-CN" sz="2000" dirty="0"/>
              <a:t>&gt;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t>void  main(){</a:t>
            </a:r>
            <a:endParaRPr lang="zh-CN" altLang="zh-CN" sz="2000" dirty="0"/>
          </a:p>
          <a:p>
            <a:pPr marL="0" indent="0">
              <a:buNone/>
            </a:pPr>
            <a:r>
              <a:rPr lang="en-US" altLang="zh-CN" sz="2000" dirty="0"/>
              <a:t>	</a:t>
            </a:r>
            <a:r>
              <a:rPr lang="en-US" altLang="zh-CN" sz="2000" dirty="0" err="1"/>
              <a:t>int</a:t>
            </a:r>
            <a:r>
              <a:rPr lang="en-US" altLang="zh-CN" sz="2000" dirty="0"/>
              <a:t> </a:t>
            </a:r>
            <a:r>
              <a:rPr lang="en-US" altLang="zh-CN" sz="2000" dirty="0" err="1"/>
              <a:t>i</a:t>
            </a:r>
            <a:r>
              <a:rPr lang="en-US" altLang="zh-CN" sz="2000" dirty="0"/>
              <a:t>=4,*pi=&amp;</a:t>
            </a:r>
            <a:r>
              <a:rPr lang="en-US" altLang="zh-CN" sz="2000" dirty="0" err="1"/>
              <a:t>i</a:t>
            </a:r>
            <a:r>
              <a:rPr lang="en-US" altLang="zh-CN" sz="2000" dirty="0"/>
              <a:t>;</a:t>
            </a:r>
            <a:endParaRPr lang="zh-CN" altLang="zh-CN" sz="2000" dirty="0"/>
          </a:p>
          <a:p>
            <a:pPr marL="0" indent="0">
              <a:buNone/>
            </a:pPr>
            <a:r>
              <a:rPr lang="en-US" altLang="zh-CN" sz="2000" dirty="0"/>
              <a:t>	</a:t>
            </a:r>
            <a:r>
              <a:rPr lang="fr-FR" altLang="zh-CN" sz="2000" dirty="0"/>
              <a:t>void* pv;</a:t>
            </a:r>
            <a:endParaRPr lang="zh-CN" altLang="zh-CN" sz="2000" dirty="0"/>
          </a:p>
          <a:p>
            <a:pPr marL="0" indent="0">
              <a:buNone/>
            </a:pPr>
            <a:r>
              <a:rPr lang="fr-FR" altLang="zh-CN" sz="2000" dirty="0"/>
              <a:t>	double d=9,*pd=&amp;d;</a:t>
            </a:r>
            <a:endParaRPr lang="zh-CN" altLang="zh-CN" sz="2000" dirty="0"/>
          </a:p>
          <a:p>
            <a:pPr marL="0" indent="0">
              <a:buNone/>
            </a:pPr>
            <a:r>
              <a:rPr lang="fr-FR" altLang="zh-CN" sz="2000" dirty="0"/>
              <a:t>	</a:t>
            </a:r>
            <a:r>
              <a:rPr lang="en-US" altLang="zh-CN" sz="2000" b="1" dirty="0" err="1">
                <a:solidFill>
                  <a:srgbClr val="FF0000"/>
                </a:solidFill>
              </a:rPr>
              <a:t>pv</a:t>
            </a:r>
            <a:r>
              <a:rPr lang="en-US" altLang="zh-CN" sz="2000" b="1" dirty="0">
                <a:solidFill>
                  <a:srgbClr val="FF0000"/>
                </a:solidFill>
              </a:rPr>
              <a:t>=&amp;</a:t>
            </a:r>
            <a:r>
              <a:rPr lang="en-US" altLang="zh-CN" sz="2000" b="1" dirty="0" err="1">
                <a:solidFill>
                  <a:srgbClr val="FF0000"/>
                </a:solidFill>
              </a:rPr>
              <a:t>i</a:t>
            </a:r>
            <a:r>
              <a:rPr lang="en-US" altLang="zh-CN" sz="2000" b="1" dirty="0">
                <a:solidFill>
                  <a:srgbClr val="FF0000"/>
                </a:solidFill>
              </a:rPr>
              <a:t>;      </a:t>
            </a:r>
            <a:r>
              <a:rPr lang="en-US" altLang="zh-CN" sz="2000" dirty="0"/>
              <a:t>			//L1</a:t>
            </a:r>
            <a:r>
              <a:rPr lang="zh-CN" altLang="zh-CN" sz="2000" dirty="0"/>
              <a:t>：正确</a:t>
            </a:r>
          </a:p>
          <a:p>
            <a:pPr marL="0" indent="0">
              <a:buNone/>
            </a:pPr>
            <a:r>
              <a:rPr lang="en-US" altLang="zh-CN" sz="2000" dirty="0"/>
              <a:t>	</a:t>
            </a:r>
            <a:r>
              <a:rPr lang="en-US" altLang="zh-CN" sz="2000" b="1" dirty="0" err="1">
                <a:solidFill>
                  <a:srgbClr val="FF0000"/>
                </a:solidFill>
              </a:rPr>
              <a:t>pv</a:t>
            </a:r>
            <a:r>
              <a:rPr lang="en-US" altLang="zh-CN" sz="2000" b="1" dirty="0">
                <a:solidFill>
                  <a:srgbClr val="FF0000"/>
                </a:solidFill>
              </a:rPr>
              <a:t>=pi;      </a:t>
            </a:r>
            <a:r>
              <a:rPr lang="en-US" altLang="zh-CN" sz="2000" dirty="0"/>
              <a:t>			//L2</a:t>
            </a:r>
            <a:r>
              <a:rPr lang="zh-CN" altLang="zh-CN" sz="2000" dirty="0"/>
              <a:t>：正确</a:t>
            </a:r>
          </a:p>
          <a:p>
            <a:pPr marL="0" indent="0">
              <a:buNone/>
            </a:pPr>
            <a:r>
              <a:rPr lang="en-US" altLang="zh-CN" sz="2000" dirty="0"/>
              <a:t>//	</a:t>
            </a:r>
            <a:r>
              <a:rPr lang="en-US" altLang="zh-CN" sz="2000" dirty="0" err="1"/>
              <a:t>cout</a:t>
            </a:r>
            <a:r>
              <a:rPr lang="en-US" altLang="zh-CN" sz="2000" dirty="0"/>
              <a:t>&lt;&lt;*</a:t>
            </a:r>
            <a:r>
              <a:rPr lang="en-US" altLang="zh-CN" sz="2000" dirty="0" err="1"/>
              <a:t>pv</a:t>
            </a:r>
            <a:r>
              <a:rPr lang="en-US" altLang="zh-CN" sz="2000" dirty="0"/>
              <a:t>&lt;&lt;</a:t>
            </a:r>
            <a:r>
              <a:rPr lang="en-US" altLang="zh-CN" sz="2000" dirty="0" err="1"/>
              <a:t>endl</a:t>
            </a:r>
            <a:r>
              <a:rPr lang="en-US" altLang="zh-CN" sz="2000" dirty="0"/>
              <a:t>;		//L3</a:t>
            </a:r>
            <a:r>
              <a:rPr lang="zh-CN" altLang="zh-CN" sz="2000" dirty="0"/>
              <a:t>：错误</a:t>
            </a:r>
          </a:p>
          <a:p>
            <a:pPr marL="0" indent="0">
              <a:buNone/>
            </a:pPr>
            <a:r>
              <a:rPr lang="en-US" altLang="zh-CN" sz="2000" dirty="0"/>
              <a:t>	</a:t>
            </a:r>
            <a:r>
              <a:rPr lang="en-US" altLang="zh-CN" sz="2000" b="1" dirty="0" err="1">
                <a:solidFill>
                  <a:srgbClr val="FF0000"/>
                </a:solidFill>
              </a:rPr>
              <a:t>pv</a:t>
            </a:r>
            <a:r>
              <a:rPr lang="en-US" altLang="zh-CN" sz="2000" b="1" dirty="0">
                <a:solidFill>
                  <a:srgbClr val="FF0000"/>
                </a:solidFill>
              </a:rPr>
              <a:t>=</a:t>
            </a:r>
            <a:r>
              <a:rPr lang="en-US" altLang="zh-CN" sz="2000" b="1" dirty="0" err="1">
                <a:solidFill>
                  <a:srgbClr val="FF0000"/>
                </a:solidFill>
              </a:rPr>
              <a:t>pd</a:t>
            </a:r>
            <a:r>
              <a:rPr lang="en-US" altLang="zh-CN" sz="2000" b="1" dirty="0">
                <a:solidFill>
                  <a:srgbClr val="FF0000"/>
                </a:solidFill>
              </a:rPr>
              <a:t>;      </a:t>
            </a:r>
            <a:r>
              <a:rPr lang="en-US" altLang="zh-CN" sz="2000" dirty="0"/>
              <a:t>			//L4</a:t>
            </a:r>
            <a:r>
              <a:rPr lang="zh-CN" altLang="zh-CN" sz="2000" dirty="0"/>
              <a:t>：正确</a:t>
            </a:r>
          </a:p>
          <a:p>
            <a:pPr marL="0" indent="0">
              <a:buNone/>
            </a:pPr>
            <a:r>
              <a:rPr lang="en-US" altLang="zh-CN" sz="2000" dirty="0"/>
              <a:t>	</a:t>
            </a:r>
            <a:r>
              <a:rPr lang="fr-FR" altLang="zh-CN" sz="2000" dirty="0"/>
              <a:t>cout</a:t>
            </a:r>
            <a:r>
              <a:rPr lang="fr-FR" altLang="zh-CN" sz="2000" b="1" dirty="0">
                <a:solidFill>
                  <a:srgbClr val="FF0000"/>
                </a:solidFill>
              </a:rPr>
              <a:t>&lt;&lt;*(double*)pv</a:t>
            </a:r>
            <a:r>
              <a:rPr lang="fr-FR" altLang="zh-CN" sz="2000" dirty="0"/>
              <a:t>;		//L5</a:t>
            </a:r>
            <a:r>
              <a:rPr lang="zh-CN" altLang="zh-CN" sz="2000" dirty="0"/>
              <a:t>：正确，输出</a:t>
            </a:r>
            <a:r>
              <a:rPr lang="en-US" altLang="zh-CN" sz="2000" dirty="0"/>
              <a:t>9</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
        <p:nvSpPr>
          <p:cNvPr id="4" name="Rectangle 2"/>
          <p:cNvSpPr>
            <a:spLocks noGrp="1" noChangeArrowheads="1"/>
          </p:cNvSpPr>
          <p:nvPr>
            <p:ph type="title"/>
          </p:nvPr>
        </p:nvSpPr>
        <p:spPr>
          <a:xfrm>
            <a:off x="0" y="73672"/>
            <a:ext cx="8874732" cy="811195"/>
          </a:xfrm>
        </p:spPr>
        <p:txBody>
          <a:bodyPr/>
          <a:lstStyle/>
          <a:p>
            <a:pPr eaLnBrk="1" hangingPunct="1"/>
            <a:r>
              <a:rPr lang="en-US" altLang="zh-CN" sz="2800" b="1" dirty="0"/>
              <a:t>2.3.2  </a:t>
            </a:r>
            <a:r>
              <a:rPr lang="zh-CN" altLang="zh-CN" sz="2800" b="1" dirty="0">
                <a:solidFill>
                  <a:srgbClr val="FF0000"/>
                </a:solidFill>
              </a:rPr>
              <a:t>空指针，</a:t>
            </a:r>
            <a:r>
              <a:rPr lang="en-US" altLang="zh-CN" sz="2800" b="1" dirty="0">
                <a:solidFill>
                  <a:srgbClr val="FF0000"/>
                </a:solidFill>
              </a:rPr>
              <a:t>void*</a:t>
            </a:r>
            <a:r>
              <a:rPr lang="zh-CN" altLang="zh-CN" sz="2800" b="1" dirty="0"/>
              <a:t>，获取数组首、</a:t>
            </a:r>
            <a:r>
              <a:rPr lang="zh-CN" altLang="zh-CN" sz="2800" b="1" dirty="0">
                <a:solidFill>
                  <a:srgbClr val="0000CC"/>
                </a:solidFill>
              </a:rPr>
              <a:t>尾元素位置</a:t>
            </a:r>
            <a:r>
              <a:rPr lang="zh-CN" altLang="zh-CN" sz="2800" b="1" dirty="0"/>
              <a:t>的指针</a:t>
            </a:r>
            <a:endParaRPr lang="zh-CN" altLang="en-US" sz="2800" b="1" dirty="0">
              <a:solidFill>
                <a:srgbClr val="FF0000"/>
              </a:solidFill>
            </a:endParaRPr>
          </a:p>
        </p:txBody>
      </p:sp>
      <p:sp>
        <p:nvSpPr>
          <p:cNvPr id="5" name="对话气泡: 矩形 4"/>
          <p:cNvSpPr/>
          <p:nvPr/>
        </p:nvSpPr>
        <p:spPr>
          <a:xfrm>
            <a:off x="5652120" y="1268760"/>
            <a:ext cx="3024336" cy="2160240"/>
          </a:xfrm>
          <a:prstGeom prst="wedgeRectCallout">
            <a:avLst>
              <a:gd name="adj1" fmla="val -157122"/>
              <a:gd name="adj2" fmla="val 32023"/>
            </a:avLst>
          </a:prstGeom>
          <a:gradFill>
            <a:gsLst>
              <a:gs pos="80250">
                <a:srgbClr val="FFFF00"/>
              </a:gs>
              <a:gs pos="0">
                <a:srgbClr val="99FF33"/>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Void * </a:t>
            </a:r>
            <a:r>
              <a:rPr lang="en-US" altLang="zh-CN" sz="2400" b="1" dirty="0" err="1">
                <a:solidFill>
                  <a:schemeClr val="tx1"/>
                </a:solidFill>
              </a:rPr>
              <a:t>pv</a:t>
            </a:r>
            <a:r>
              <a:rPr lang="en-US" altLang="zh-CN" sz="2400" b="1" dirty="0">
                <a:solidFill>
                  <a:schemeClr val="tx1"/>
                </a:solidFill>
              </a:rPr>
              <a:t> </a:t>
            </a:r>
            <a:r>
              <a:rPr lang="zh-CN" altLang="en-US" sz="2400" b="1" dirty="0">
                <a:solidFill>
                  <a:schemeClr val="tx1"/>
                </a:solidFill>
              </a:rPr>
              <a:t>分别指向了</a:t>
            </a:r>
            <a:r>
              <a:rPr lang="en-US" altLang="zh-CN" sz="2400" b="1" dirty="0" err="1">
                <a:solidFill>
                  <a:schemeClr val="tx1"/>
                </a:solidFill>
              </a:rPr>
              <a:t>int、double</a:t>
            </a:r>
            <a:r>
              <a:rPr lang="zh-CN" altLang="en-US" sz="2400" b="1" dirty="0">
                <a:solidFill>
                  <a:schemeClr val="tx1"/>
                </a:solidFill>
              </a:rPr>
              <a:t>类型的数据，但使用前必须进行类型转换！</a:t>
            </a:r>
          </a:p>
        </p:txBody>
      </p:sp>
    </p:spTree>
    <p:extLst>
      <p:ext uri="{BB962C8B-B14F-4D97-AF65-F5344CB8AC3E}">
        <p14:creationId xmlns:p14="http://schemas.microsoft.com/office/powerpoint/2010/main" val="329310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idx="4294967295"/>
          </p:nvPr>
        </p:nvSpPr>
        <p:spPr>
          <a:xfrm>
            <a:off x="683568" y="980728"/>
            <a:ext cx="8062913" cy="5184775"/>
          </a:xfrm>
        </p:spPr>
        <p:txBody>
          <a:bodyPr/>
          <a:lstStyle/>
          <a:p>
            <a:pPr eaLnBrk="1" hangingPunct="1">
              <a:buFontTx/>
              <a:buNone/>
            </a:pPr>
            <a:r>
              <a:rPr lang="zh-CN" altLang="en-US" sz="2800" b="1" dirty="0">
                <a:solidFill>
                  <a:srgbClr val="0000CC"/>
                </a:solidFill>
              </a:rPr>
              <a:t>② 引入名字空间的全部成员。用法如下：</a:t>
            </a:r>
          </a:p>
          <a:p>
            <a:pPr eaLnBrk="1" hangingPunct="1">
              <a:buFontTx/>
              <a:buNone/>
            </a:pPr>
            <a:r>
              <a:rPr lang="en-US" altLang="zh-CN" sz="2800" b="1" dirty="0">
                <a:solidFill>
                  <a:srgbClr val="FF0000"/>
                </a:solidFill>
              </a:rPr>
              <a:t>using </a:t>
            </a:r>
            <a:r>
              <a:rPr lang="en-US" altLang="zh-CN" sz="2800" b="1" dirty="0" err="1">
                <a:solidFill>
                  <a:srgbClr val="FF0000"/>
                </a:solidFill>
              </a:rPr>
              <a:t>namespace_name</a:t>
            </a:r>
            <a:endParaRPr lang="en-US" altLang="zh-CN" sz="2800" b="1" dirty="0">
              <a:solidFill>
                <a:srgbClr val="FF0000"/>
              </a:solidFill>
            </a:endParaRPr>
          </a:p>
          <a:p>
            <a:pPr eaLnBrk="1" hangingPunct="1">
              <a:buFontTx/>
              <a:buNone/>
            </a:pPr>
            <a:r>
              <a:rPr lang="zh-CN" altLang="en-US" sz="2800" b="1" dirty="0">
                <a:solidFill>
                  <a:schemeClr val="hlink"/>
                </a:solidFill>
              </a:rPr>
              <a:t>例如，引有前述</a:t>
            </a:r>
            <a:r>
              <a:rPr lang="en-US" altLang="zh-CN" sz="2800" b="1" dirty="0">
                <a:solidFill>
                  <a:schemeClr val="hlink"/>
                </a:solidFill>
              </a:rPr>
              <a:t>ABC</a:t>
            </a:r>
            <a:r>
              <a:rPr lang="zh-CN" altLang="en-US" sz="2800" b="1" dirty="0">
                <a:solidFill>
                  <a:schemeClr val="hlink"/>
                </a:solidFill>
              </a:rPr>
              <a:t>名字空间的全体成员</a:t>
            </a:r>
          </a:p>
          <a:p>
            <a:pPr eaLnBrk="1" hangingPunct="1">
              <a:buFontTx/>
              <a:buNone/>
            </a:pPr>
            <a:r>
              <a:rPr lang="en-US" altLang="zh-CN" sz="2800" b="1" dirty="0"/>
              <a:t>void main(){</a:t>
            </a:r>
          </a:p>
          <a:p>
            <a:pPr eaLnBrk="1" hangingPunct="1">
              <a:buFontTx/>
              <a:buNone/>
            </a:pPr>
            <a:r>
              <a:rPr lang="en-US" altLang="zh-CN" sz="2800" b="1" dirty="0"/>
              <a:t>	</a:t>
            </a:r>
            <a:r>
              <a:rPr lang="en-US" altLang="zh-CN" sz="2800" b="1" dirty="0">
                <a:solidFill>
                  <a:schemeClr val="hlink"/>
                </a:solidFill>
              </a:rPr>
              <a:t>using namespace ABC;</a:t>
            </a:r>
            <a:r>
              <a:rPr lang="en-US" altLang="zh-CN" sz="2800" b="1" dirty="0"/>
              <a:t>    		//L1</a:t>
            </a:r>
          </a:p>
          <a:p>
            <a:pPr eaLnBrk="1" hangingPunct="1">
              <a:buFontTx/>
              <a:buNone/>
            </a:pPr>
            <a:r>
              <a:rPr lang="en-US" altLang="zh-CN" sz="2800" b="1" dirty="0"/>
              <a:t>	</a:t>
            </a:r>
            <a:r>
              <a:rPr lang="en-US" altLang="zh-CN" sz="2800" b="1" dirty="0" err="1"/>
              <a:t>int</a:t>
            </a:r>
            <a:r>
              <a:rPr lang="en-US" altLang="zh-CN" sz="2800" b="1" dirty="0"/>
              <a:t> count=9;           </a:t>
            </a:r>
            <a:r>
              <a:rPr lang="en-US" altLang="zh-CN" sz="1400" b="1" dirty="0"/>
              <a:t>//</a:t>
            </a:r>
            <a:r>
              <a:rPr lang="zh-CN" altLang="en-US" sz="1400" b="1" dirty="0"/>
              <a:t>错误，已有源于</a:t>
            </a:r>
            <a:r>
              <a:rPr lang="en-US" altLang="zh-CN" sz="1400" b="1" dirty="0"/>
              <a:t>ABC</a:t>
            </a:r>
            <a:r>
              <a:rPr lang="zh-CN" altLang="en-US" sz="1400" b="1" dirty="0"/>
              <a:t>中的</a:t>
            </a:r>
            <a:r>
              <a:rPr lang="en-US" altLang="zh-CN" sz="1400" b="1" dirty="0"/>
              <a:t>count</a:t>
            </a:r>
            <a:r>
              <a:rPr lang="zh-CN" altLang="en-US" sz="1400" b="1" dirty="0"/>
              <a:t>，重复定义</a:t>
            </a:r>
          </a:p>
          <a:p>
            <a:pPr eaLnBrk="1" hangingPunct="1">
              <a:buFontTx/>
              <a:buNone/>
            </a:pPr>
            <a:r>
              <a:rPr lang="zh-CN" altLang="en-US" sz="2800" b="1" dirty="0"/>
              <a:t>	</a:t>
            </a:r>
            <a:r>
              <a:rPr lang="en-US" altLang="zh-CN" sz="2800" b="1" dirty="0"/>
              <a:t>student s;             </a:t>
            </a:r>
          </a:p>
          <a:p>
            <a:pPr eaLnBrk="1" hangingPunct="1">
              <a:buFontTx/>
              <a:buNone/>
            </a:pPr>
            <a:r>
              <a:rPr lang="en-US" altLang="zh-CN" sz="2800" b="1" dirty="0"/>
              <a:t>	count=5;              </a:t>
            </a:r>
          </a:p>
          <a:p>
            <a:pPr eaLnBrk="1" hangingPunct="1">
              <a:buFontTx/>
              <a:buNone/>
            </a:pPr>
            <a:r>
              <a:rPr lang="en-US" altLang="zh-CN" sz="2800" b="1" dirty="0"/>
              <a:t>	</a:t>
            </a:r>
            <a:r>
              <a:rPr lang="en-US" altLang="zh-CN" sz="2800" b="1" dirty="0" err="1"/>
              <a:t>s.age</a:t>
            </a:r>
            <a:r>
              <a:rPr lang="en-US" altLang="zh-CN" sz="2800" b="1" dirty="0"/>
              <a:t>=min(43,32);       </a:t>
            </a:r>
          </a:p>
          <a:p>
            <a:pPr eaLnBrk="1" hangingPunct="1">
              <a:buFontTx/>
              <a:buNone/>
            </a:pPr>
            <a:r>
              <a:rPr lang="en-US" altLang="zh-CN" sz="2800" b="1" dirty="0"/>
              <a:t>}</a:t>
            </a:r>
            <a:endParaRPr lang="zh-CN" altLang="en-US" sz="2800" b="1" dirty="0"/>
          </a:p>
        </p:txBody>
      </p:sp>
      <p:sp>
        <p:nvSpPr>
          <p:cNvPr id="4" name="Rectangle 2"/>
          <p:cNvSpPr txBox="1">
            <a:spLocks noChangeArrowheads="1"/>
          </p:cNvSpPr>
          <p:nvPr/>
        </p:nvSpPr>
        <p:spPr bwMode="auto">
          <a:xfrm>
            <a:off x="683568"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a:t>2.11 </a:t>
            </a:r>
            <a:r>
              <a:rPr lang="zh-CN" altLang="en-US" b="1" kern="0"/>
              <a:t>命名</a:t>
            </a:r>
            <a:r>
              <a:rPr lang="zh-CN" altLang="en-US" b="1" kern="0">
                <a:solidFill>
                  <a:srgbClr val="FF0000"/>
                </a:solidFill>
              </a:rPr>
              <a:t>空间</a:t>
            </a:r>
            <a:endParaRPr lang="zh-CN" altLang="en-US" b="1" kern="0" dirty="0">
              <a:solidFill>
                <a:srgbClr val="FF0000"/>
              </a:solidFill>
            </a:endParaRPr>
          </a:p>
        </p:txBody>
      </p:sp>
    </p:spTree>
    <p:extLst>
      <p:ext uri="{BB962C8B-B14F-4D97-AF65-F5344CB8AC3E}">
        <p14:creationId xmlns:p14="http://schemas.microsoft.com/office/powerpoint/2010/main" val="4275342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8243">
                                            <p:txEl>
                                              <p:pRg st="2" end="2"/>
                                            </p:txEl>
                                          </p:spTgt>
                                        </p:tgtEl>
                                        <p:attrNameLst>
                                          <p:attrName>style.visibility</p:attrName>
                                        </p:attrNameLst>
                                      </p:cBhvr>
                                      <p:to>
                                        <p:strVal val="visible"/>
                                      </p:to>
                                    </p:set>
                                    <p:anim calcmode="lin" valueType="num">
                                      <p:cBhvr additive="base">
                                        <p:cTn id="7" dur="500" fill="hold"/>
                                        <p:tgtEl>
                                          <p:spTgt spid="1382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8243">
                                            <p:txEl>
                                              <p:pRg st="3" end="3"/>
                                            </p:txEl>
                                          </p:spTgt>
                                        </p:tgtEl>
                                        <p:attrNameLst>
                                          <p:attrName>style.visibility</p:attrName>
                                        </p:attrNameLst>
                                      </p:cBhvr>
                                      <p:to>
                                        <p:strVal val="visible"/>
                                      </p:to>
                                    </p:set>
                                    <p:anim calcmode="lin" valueType="num">
                                      <p:cBhvr additive="base">
                                        <p:cTn id="11" dur="500" fill="hold"/>
                                        <p:tgtEl>
                                          <p:spTgt spid="13824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24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8243">
                                            <p:txEl>
                                              <p:pRg st="4" end="4"/>
                                            </p:txEl>
                                          </p:spTgt>
                                        </p:tgtEl>
                                        <p:attrNameLst>
                                          <p:attrName>style.visibility</p:attrName>
                                        </p:attrNameLst>
                                      </p:cBhvr>
                                      <p:to>
                                        <p:strVal val="visible"/>
                                      </p:to>
                                    </p:set>
                                    <p:anim calcmode="lin" valueType="num">
                                      <p:cBhvr additive="base">
                                        <p:cTn id="15" dur="500" fill="hold"/>
                                        <p:tgtEl>
                                          <p:spTgt spid="13824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824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8243">
                                            <p:txEl>
                                              <p:pRg st="5" end="5"/>
                                            </p:txEl>
                                          </p:spTgt>
                                        </p:tgtEl>
                                        <p:attrNameLst>
                                          <p:attrName>style.visibility</p:attrName>
                                        </p:attrNameLst>
                                      </p:cBhvr>
                                      <p:to>
                                        <p:strVal val="visible"/>
                                      </p:to>
                                    </p:set>
                                    <p:anim calcmode="lin" valueType="num">
                                      <p:cBhvr additive="base">
                                        <p:cTn id="19" dur="500" fill="hold"/>
                                        <p:tgtEl>
                                          <p:spTgt spid="13824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824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8243">
                                            <p:txEl>
                                              <p:pRg st="6" end="6"/>
                                            </p:txEl>
                                          </p:spTgt>
                                        </p:tgtEl>
                                        <p:attrNameLst>
                                          <p:attrName>style.visibility</p:attrName>
                                        </p:attrNameLst>
                                      </p:cBhvr>
                                      <p:to>
                                        <p:strVal val="visible"/>
                                      </p:to>
                                    </p:set>
                                    <p:anim calcmode="lin" valueType="num">
                                      <p:cBhvr additive="base">
                                        <p:cTn id="23" dur="500" fill="hold"/>
                                        <p:tgtEl>
                                          <p:spTgt spid="13824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824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8243">
                                            <p:txEl>
                                              <p:pRg st="7" end="7"/>
                                            </p:txEl>
                                          </p:spTgt>
                                        </p:tgtEl>
                                        <p:attrNameLst>
                                          <p:attrName>style.visibility</p:attrName>
                                        </p:attrNameLst>
                                      </p:cBhvr>
                                      <p:to>
                                        <p:strVal val="visible"/>
                                      </p:to>
                                    </p:set>
                                    <p:anim calcmode="lin" valueType="num">
                                      <p:cBhvr additive="base">
                                        <p:cTn id="27" dur="500" fill="hold"/>
                                        <p:tgtEl>
                                          <p:spTgt spid="13824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824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8243">
                                            <p:txEl>
                                              <p:pRg st="8" end="8"/>
                                            </p:txEl>
                                          </p:spTgt>
                                        </p:tgtEl>
                                        <p:attrNameLst>
                                          <p:attrName>style.visibility</p:attrName>
                                        </p:attrNameLst>
                                      </p:cBhvr>
                                      <p:to>
                                        <p:strVal val="visible"/>
                                      </p:to>
                                    </p:set>
                                    <p:anim calcmode="lin" valueType="num">
                                      <p:cBhvr additive="base">
                                        <p:cTn id="31" dur="500" fill="hold"/>
                                        <p:tgtEl>
                                          <p:spTgt spid="13824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824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8243">
                                            <p:txEl>
                                              <p:pRg st="9" end="9"/>
                                            </p:txEl>
                                          </p:spTgt>
                                        </p:tgtEl>
                                        <p:attrNameLst>
                                          <p:attrName>style.visibility</p:attrName>
                                        </p:attrNameLst>
                                      </p:cBhvr>
                                      <p:to>
                                        <p:strVal val="visible"/>
                                      </p:to>
                                    </p:set>
                                    <p:anim calcmode="lin" valueType="num">
                                      <p:cBhvr additive="base">
                                        <p:cTn id="35" dur="500" fill="hold"/>
                                        <p:tgtEl>
                                          <p:spTgt spid="13824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82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4294967295"/>
          </p:nvPr>
        </p:nvSpPr>
        <p:spPr>
          <a:xfrm>
            <a:off x="683568" y="980728"/>
            <a:ext cx="8062913" cy="5732462"/>
          </a:xfrm>
        </p:spPr>
        <p:txBody>
          <a:bodyPr/>
          <a:lstStyle/>
          <a:p>
            <a:pPr eaLnBrk="1" hangingPunct="1">
              <a:lnSpc>
                <a:spcPct val="80000"/>
              </a:lnSpc>
              <a:buFontTx/>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  </a:t>
            </a:r>
            <a:r>
              <a:rPr lang="zh-CN" altLang="en-US" sz="2400" b="1" dirty="0">
                <a:solidFill>
                  <a:srgbClr val="0000CC"/>
                </a:solidFill>
              </a:rPr>
              <a:t>名字空间的应用举例。</a:t>
            </a:r>
          </a:p>
          <a:p>
            <a:pPr eaLnBrk="1" hangingPunct="1">
              <a:lnSpc>
                <a:spcPct val="80000"/>
              </a:lnSpc>
              <a:buFontTx/>
              <a:buNone/>
            </a:pPr>
            <a:r>
              <a:rPr lang="en-US" altLang="zh-CN" sz="1600" b="1" dirty="0"/>
              <a:t>#include&lt;</a:t>
            </a:r>
            <a:r>
              <a:rPr lang="en-US" altLang="zh-CN" sz="1600" b="1" dirty="0" err="1"/>
              <a:t>iostream</a:t>
            </a:r>
            <a:r>
              <a:rPr lang="en-US" altLang="zh-CN" sz="1600" b="1" dirty="0"/>
              <a:t>&gt;</a:t>
            </a:r>
          </a:p>
          <a:p>
            <a:pPr eaLnBrk="1" hangingPunct="1">
              <a:lnSpc>
                <a:spcPct val="80000"/>
              </a:lnSpc>
              <a:buFontTx/>
              <a:buNone/>
            </a:pPr>
            <a:r>
              <a:rPr lang="en-US" altLang="zh-CN" sz="1600" b="1" noProof="1"/>
              <a:t>using namespace std;</a:t>
            </a:r>
            <a:endParaRPr lang="en-US" altLang="zh-CN" sz="1600" b="1" dirty="0"/>
          </a:p>
          <a:p>
            <a:pPr eaLnBrk="1" hangingPunct="1">
              <a:lnSpc>
                <a:spcPct val="80000"/>
              </a:lnSpc>
              <a:buFontTx/>
              <a:buNone/>
            </a:pPr>
            <a:r>
              <a:rPr lang="en-US" altLang="zh-CN" sz="1600" b="1" dirty="0"/>
              <a:t>namespace A{</a:t>
            </a:r>
          </a:p>
          <a:p>
            <a:pPr eaLnBrk="1" hangingPunct="1">
              <a:lnSpc>
                <a:spcPct val="80000"/>
              </a:lnSpc>
              <a:buFontTx/>
              <a:buNone/>
            </a:pPr>
            <a:r>
              <a:rPr lang="en-US" altLang="zh-CN" sz="1600" b="1" dirty="0"/>
              <a:t>	</a:t>
            </a:r>
            <a:r>
              <a:rPr lang="en-US" altLang="zh-CN" sz="1600" b="1" dirty="0" err="1"/>
              <a:t>int</a:t>
            </a:r>
            <a:r>
              <a:rPr lang="en-US" altLang="zh-CN" sz="1600" b="1" dirty="0"/>
              <a:t> n;</a:t>
            </a:r>
          </a:p>
          <a:p>
            <a:pPr eaLnBrk="1" hangingPunct="1">
              <a:lnSpc>
                <a:spcPct val="80000"/>
              </a:lnSpc>
              <a:buFontTx/>
              <a:buNone/>
            </a:pPr>
            <a:r>
              <a:rPr lang="en-US" altLang="zh-CN" sz="1600" b="1" dirty="0"/>
              <a:t>	void f(){ </a:t>
            </a:r>
            <a:r>
              <a:rPr lang="en-US" altLang="zh-CN" sz="1600" b="1" dirty="0" err="1"/>
              <a:t>cout</a:t>
            </a:r>
            <a:r>
              <a:rPr lang="en-US" altLang="zh-CN" sz="1600" b="1" dirty="0"/>
              <a:t>&lt;&lt;"namespace A::f()"&lt;&lt;</a:t>
            </a:r>
            <a:r>
              <a:rPr lang="en-US" altLang="zh-CN" sz="1600" b="1" dirty="0" err="1"/>
              <a:t>endl</a:t>
            </a:r>
            <a:r>
              <a:rPr lang="en-US" altLang="zh-CN" sz="1600" b="1" dirty="0"/>
              <a:t>; }</a:t>
            </a:r>
          </a:p>
          <a:p>
            <a:pPr eaLnBrk="1" hangingPunct="1">
              <a:lnSpc>
                <a:spcPct val="80000"/>
              </a:lnSpc>
              <a:buFontTx/>
              <a:buNone/>
            </a:pPr>
            <a:r>
              <a:rPr lang="en-US" altLang="zh-CN" sz="1600" b="1" dirty="0"/>
              <a:t>	void g(){ </a:t>
            </a:r>
            <a:r>
              <a:rPr lang="en-US" altLang="zh-CN" sz="1600" b="1" dirty="0" err="1"/>
              <a:t>cout</a:t>
            </a:r>
            <a:r>
              <a:rPr lang="en-US" altLang="zh-CN" sz="1600" b="1" dirty="0"/>
              <a:t>&lt;&lt;"namespace A::g()"&lt;&lt;</a:t>
            </a:r>
            <a:r>
              <a:rPr lang="en-US" altLang="zh-CN" sz="1600" b="1" dirty="0" err="1"/>
              <a:t>endl</a:t>
            </a:r>
            <a:r>
              <a:rPr lang="en-US" altLang="zh-CN" sz="1600" b="1" dirty="0"/>
              <a:t>;}</a:t>
            </a:r>
          </a:p>
          <a:p>
            <a:pPr eaLnBrk="1" hangingPunct="1">
              <a:lnSpc>
                <a:spcPct val="80000"/>
              </a:lnSpc>
              <a:buFontTx/>
              <a:buNone/>
            </a:pPr>
            <a:r>
              <a:rPr lang="en-US" altLang="zh-CN" sz="1600" b="1" dirty="0"/>
              <a:t>};</a:t>
            </a:r>
          </a:p>
          <a:p>
            <a:pPr eaLnBrk="1" hangingPunct="1">
              <a:lnSpc>
                <a:spcPct val="80000"/>
              </a:lnSpc>
              <a:buFontTx/>
              <a:buNone/>
            </a:pPr>
            <a:r>
              <a:rPr lang="en-US" altLang="zh-CN" sz="1600" b="1" dirty="0"/>
              <a:t>namespace B{</a:t>
            </a:r>
          </a:p>
          <a:p>
            <a:pPr eaLnBrk="1" hangingPunct="1">
              <a:lnSpc>
                <a:spcPct val="80000"/>
              </a:lnSpc>
              <a:buFontTx/>
              <a:buNone/>
            </a:pPr>
            <a:r>
              <a:rPr lang="en-US" altLang="zh-CN" sz="1600" b="1" dirty="0"/>
              <a:t>	</a:t>
            </a:r>
            <a:r>
              <a:rPr lang="en-US" altLang="zh-CN" sz="1600" b="1" dirty="0" err="1"/>
              <a:t>int</a:t>
            </a:r>
            <a:r>
              <a:rPr lang="en-US" altLang="zh-CN" sz="1600" b="1" dirty="0"/>
              <a:t> n;</a:t>
            </a:r>
          </a:p>
          <a:p>
            <a:pPr eaLnBrk="1" hangingPunct="1">
              <a:lnSpc>
                <a:spcPct val="80000"/>
              </a:lnSpc>
              <a:buFontTx/>
              <a:buNone/>
            </a:pPr>
            <a:r>
              <a:rPr lang="en-US" altLang="zh-CN" sz="1600" b="1" dirty="0"/>
              <a:t>	void f(){ </a:t>
            </a:r>
            <a:r>
              <a:rPr lang="en-US" altLang="zh-CN" sz="1600" b="1" dirty="0" err="1"/>
              <a:t>cout</a:t>
            </a:r>
            <a:r>
              <a:rPr lang="en-US" altLang="zh-CN" sz="1600" b="1" dirty="0"/>
              <a:t>&lt;&lt;"namespace B::f()"&lt;&lt;</a:t>
            </a:r>
            <a:r>
              <a:rPr lang="en-US" altLang="zh-CN" sz="1600" b="1" dirty="0" err="1"/>
              <a:t>endl</a:t>
            </a:r>
            <a:r>
              <a:rPr lang="en-US" altLang="zh-CN" sz="1600" b="1" dirty="0"/>
              <a:t>;	}</a:t>
            </a:r>
          </a:p>
          <a:p>
            <a:pPr eaLnBrk="1" hangingPunct="1">
              <a:lnSpc>
                <a:spcPct val="80000"/>
              </a:lnSpc>
              <a:buFontTx/>
              <a:buNone/>
            </a:pPr>
            <a:r>
              <a:rPr lang="en-US" altLang="zh-CN" sz="1600" b="1" dirty="0"/>
              <a:t>	void t(){ </a:t>
            </a:r>
            <a:r>
              <a:rPr lang="en-US" altLang="zh-CN" sz="1600" b="1" dirty="0" err="1"/>
              <a:t>cout</a:t>
            </a:r>
            <a:r>
              <a:rPr lang="en-US" altLang="zh-CN" sz="1600" b="1" dirty="0"/>
              <a:t>&lt;&lt;"namespace B::t()"&lt;&lt;</a:t>
            </a:r>
            <a:r>
              <a:rPr lang="en-US" altLang="zh-CN" sz="1600" b="1" dirty="0" err="1"/>
              <a:t>endl</a:t>
            </a:r>
            <a:r>
              <a:rPr lang="en-US" altLang="zh-CN" sz="1600" b="1" dirty="0"/>
              <a:t>;	}</a:t>
            </a:r>
          </a:p>
          <a:p>
            <a:pPr eaLnBrk="1" hangingPunct="1">
              <a:lnSpc>
                <a:spcPct val="80000"/>
              </a:lnSpc>
              <a:buFontTx/>
              <a:buNone/>
            </a:pPr>
            <a:r>
              <a:rPr lang="en-US" altLang="zh-CN" sz="1600" b="1" dirty="0"/>
              <a:t>};</a:t>
            </a:r>
          </a:p>
          <a:p>
            <a:pPr eaLnBrk="1" hangingPunct="1">
              <a:lnSpc>
                <a:spcPct val="80000"/>
              </a:lnSpc>
              <a:buFontTx/>
              <a:buNone/>
            </a:pPr>
            <a:r>
              <a:rPr lang="en-US" altLang="zh-CN" sz="1600" b="1" dirty="0"/>
              <a:t>void main(){</a:t>
            </a:r>
          </a:p>
          <a:p>
            <a:pPr eaLnBrk="1" hangingPunct="1">
              <a:lnSpc>
                <a:spcPct val="80000"/>
              </a:lnSpc>
              <a:buFontTx/>
              <a:buNone/>
            </a:pPr>
            <a:r>
              <a:rPr lang="en-US" altLang="zh-CN" sz="1600" b="1" dirty="0"/>
              <a:t>	using namespace A;</a:t>
            </a:r>
          </a:p>
          <a:p>
            <a:pPr eaLnBrk="1" hangingPunct="1">
              <a:lnSpc>
                <a:spcPct val="80000"/>
              </a:lnSpc>
              <a:buFontTx/>
              <a:buNone/>
            </a:pPr>
            <a:r>
              <a:rPr lang="en-US" altLang="zh-CN" sz="1600" b="1" dirty="0"/>
              <a:t>	using namespace B;</a:t>
            </a:r>
          </a:p>
          <a:p>
            <a:pPr eaLnBrk="1" hangingPunct="1">
              <a:lnSpc>
                <a:spcPct val="80000"/>
              </a:lnSpc>
              <a:buFontTx/>
              <a:buNone/>
            </a:pPr>
            <a:r>
              <a:rPr lang="en-US" altLang="zh-CN" sz="1600" b="1" dirty="0"/>
              <a:t>	A::n=0;</a:t>
            </a:r>
          </a:p>
          <a:p>
            <a:pPr eaLnBrk="1" hangingPunct="1">
              <a:lnSpc>
                <a:spcPct val="80000"/>
              </a:lnSpc>
              <a:buFontTx/>
              <a:buNone/>
            </a:pPr>
            <a:r>
              <a:rPr lang="en-US" altLang="zh-CN" sz="1600" b="1" dirty="0"/>
              <a:t>	A::f();</a:t>
            </a:r>
          </a:p>
          <a:p>
            <a:pPr eaLnBrk="1" hangingPunct="1">
              <a:lnSpc>
                <a:spcPct val="80000"/>
              </a:lnSpc>
              <a:buFontTx/>
              <a:buNone/>
            </a:pPr>
            <a:r>
              <a:rPr lang="en-US" altLang="zh-CN" sz="1600" b="1" dirty="0"/>
              <a:t>	B::f();</a:t>
            </a:r>
          </a:p>
          <a:p>
            <a:pPr eaLnBrk="1" hangingPunct="1">
              <a:lnSpc>
                <a:spcPct val="80000"/>
              </a:lnSpc>
              <a:buFontTx/>
              <a:buNone/>
            </a:pPr>
            <a:r>
              <a:rPr lang="en-US" altLang="zh-CN" sz="1600" b="1" dirty="0"/>
              <a:t>	g();</a:t>
            </a:r>
          </a:p>
          <a:p>
            <a:pPr eaLnBrk="1" hangingPunct="1">
              <a:lnSpc>
                <a:spcPct val="80000"/>
              </a:lnSpc>
              <a:buFontTx/>
              <a:buNone/>
            </a:pPr>
            <a:r>
              <a:rPr lang="en-US" altLang="zh-CN" sz="1600" b="1" dirty="0"/>
              <a:t>	t();</a:t>
            </a:r>
          </a:p>
          <a:p>
            <a:pPr eaLnBrk="1" hangingPunct="1">
              <a:lnSpc>
                <a:spcPct val="80000"/>
              </a:lnSpc>
              <a:buFontTx/>
              <a:buNone/>
            </a:pPr>
            <a:r>
              <a:rPr lang="en-US" altLang="zh-CN" sz="1600" b="1" dirty="0"/>
              <a:t>}</a:t>
            </a:r>
            <a:endParaRPr lang="zh-CN" altLang="en-US" sz="1600" b="1" dirty="0"/>
          </a:p>
        </p:txBody>
      </p:sp>
      <p:sp>
        <p:nvSpPr>
          <p:cNvPr id="5" name="Rectangle 2"/>
          <p:cNvSpPr txBox="1">
            <a:spLocks noChangeArrowheads="1"/>
          </p:cNvSpPr>
          <p:nvPr/>
        </p:nvSpPr>
        <p:spPr bwMode="auto">
          <a:xfrm>
            <a:off x="683568"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a:t>2.11 </a:t>
            </a:r>
            <a:r>
              <a:rPr lang="zh-CN" altLang="en-US" b="1" kern="0"/>
              <a:t>命名</a:t>
            </a:r>
            <a:r>
              <a:rPr lang="zh-CN" altLang="en-US" b="1" kern="0">
                <a:solidFill>
                  <a:srgbClr val="FF0000"/>
                </a:solidFill>
              </a:rPr>
              <a:t>空间</a:t>
            </a:r>
            <a:endParaRPr lang="zh-CN" altLang="en-US" b="1" kern="0" dirty="0">
              <a:solidFill>
                <a:srgbClr val="FF0000"/>
              </a:solidFill>
            </a:endParaRPr>
          </a:p>
        </p:txBody>
      </p:sp>
    </p:spTree>
    <p:extLst>
      <p:ext uri="{BB962C8B-B14F-4D97-AF65-F5344CB8AC3E}">
        <p14:creationId xmlns:p14="http://schemas.microsoft.com/office/powerpoint/2010/main" val="196574487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idx="4294967295"/>
          </p:nvPr>
        </p:nvSpPr>
        <p:spPr>
          <a:xfrm>
            <a:off x="674015" y="908720"/>
            <a:ext cx="8062913" cy="5732462"/>
          </a:xfrm>
        </p:spPr>
        <p:txBody>
          <a:bodyPr/>
          <a:lstStyle/>
          <a:p>
            <a:pPr algn="just" eaLnBrk="1" hangingPunct="1">
              <a:buFontTx/>
              <a:buNone/>
            </a:pPr>
            <a:r>
              <a:rPr lang="en-US" altLang="zh-CN" b="1" dirty="0">
                <a:solidFill>
                  <a:srgbClr val="0000CC"/>
                </a:solidFill>
              </a:rPr>
              <a:t>6</a:t>
            </a:r>
            <a:r>
              <a:rPr lang="zh-CN" altLang="en-US" b="1" dirty="0">
                <a:solidFill>
                  <a:srgbClr val="0000CC"/>
                </a:solidFill>
              </a:rPr>
              <a:t>．</a:t>
            </a:r>
            <a:r>
              <a:rPr lang="en-US" altLang="zh-CN" b="1" dirty="0" err="1">
                <a:solidFill>
                  <a:srgbClr val="0000CC"/>
                </a:solidFill>
              </a:rPr>
              <a:t>std</a:t>
            </a:r>
            <a:r>
              <a:rPr lang="zh-CN" altLang="en-US" b="1" dirty="0">
                <a:solidFill>
                  <a:srgbClr val="0000CC"/>
                </a:solidFill>
              </a:rPr>
              <a:t>名字空间</a:t>
            </a:r>
          </a:p>
          <a:p>
            <a:pPr lvl="1" algn="just" eaLnBrk="1" hangingPunct="1"/>
            <a:r>
              <a:rPr lang="zh-CN" altLang="en-US" sz="2400" b="1" dirty="0"/>
              <a:t>两个版本：一个是以</a:t>
            </a:r>
            <a:r>
              <a:rPr lang="en-US" altLang="zh-CN" sz="2400" b="1" dirty="0"/>
              <a:t>Bjarne </a:t>
            </a:r>
            <a:r>
              <a:rPr lang="en-US" altLang="zh-CN" sz="2400" b="1" dirty="0" err="1"/>
              <a:t>Stroustrup</a:t>
            </a:r>
            <a:r>
              <a:rPr lang="zh-CN" altLang="en-US" sz="2400" b="1" dirty="0"/>
              <a:t>最初设计的</a:t>
            </a:r>
            <a:r>
              <a:rPr lang="en-US" altLang="zh-CN" sz="2400" b="1" dirty="0"/>
              <a:t>C++</a:t>
            </a:r>
            <a:r>
              <a:rPr lang="zh-CN" altLang="en-US" sz="2400" b="1" dirty="0"/>
              <a:t>为基础的版本，称为</a:t>
            </a:r>
            <a:r>
              <a:rPr lang="zh-CN" altLang="en-US" sz="2400" b="1" dirty="0">
                <a:solidFill>
                  <a:srgbClr val="FF0000"/>
                </a:solidFill>
              </a:rPr>
              <a:t>传统</a:t>
            </a:r>
            <a:r>
              <a:rPr lang="en-US" altLang="zh-CN" sz="2400" b="1" dirty="0">
                <a:solidFill>
                  <a:srgbClr val="FF0000"/>
                </a:solidFill>
              </a:rPr>
              <a:t>C++</a:t>
            </a:r>
            <a:r>
              <a:rPr lang="zh-CN" altLang="en-US" sz="2400" b="1" dirty="0"/>
              <a:t>；另一个是</a:t>
            </a:r>
            <a:r>
              <a:rPr lang="en-US" altLang="zh-CN" sz="2400" b="1" dirty="0"/>
              <a:t>1989</a:t>
            </a:r>
            <a:r>
              <a:rPr lang="zh-CN" altLang="en-US" sz="2400" b="1" dirty="0"/>
              <a:t>年及之后以</a:t>
            </a:r>
            <a:r>
              <a:rPr lang="en-US" altLang="zh-CN" sz="2400" b="1" dirty="0"/>
              <a:t>ANSI/ISO</a:t>
            </a:r>
            <a:r>
              <a:rPr lang="zh-CN" altLang="en-US" sz="2400" b="1" dirty="0"/>
              <a:t>标准化委员会创建的</a:t>
            </a:r>
            <a:r>
              <a:rPr lang="en-US" altLang="zh-CN" sz="2400" b="1" dirty="0"/>
              <a:t>C++</a:t>
            </a:r>
            <a:r>
              <a:rPr lang="zh-CN" altLang="en-US" sz="2400" b="1" dirty="0"/>
              <a:t>，称为</a:t>
            </a:r>
            <a:r>
              <a:rPr lang="zh-CN" altLang="en-US" sz="2400" b="1" dirty="0">
                <a:solidFill>
                  <a:srgbClr val="FF0000"/>
                </a:solidFill>
              </a:rPr>
              <a:t>标准</a:t>
            </a:r>
            <a:r>
              <a:rPr lang="en-US" altLang="zh-CN" sz="2400" b="1" dirty="0">
                <a:solidFill>
                  <a:srgbClr val="FF0000"/>
                </a:solidFill>
              </a:rPr>
              <a:t>C++</a:t>
            </a:r>
            <a:r>
              <a:rPr lang="zh-CN" altLang="en-US" sz="2400" b="1" dirty="0"/>
              <a:t>。</a:t>
            </a:r>
          </a:p>
          <a:p>
            <a:pPr lvl="1" algn="just" eaLnBrk="1" hangingPunct="1"/>
            <a:r>
              <a:rPr lang="zh-CN" altLang="en-US" sz="2400" b="1" dirty="0"/>
              <a:t>两种版本有大量相同的库和函数。为了将两者区分：传统</a:t>
            </a:r>
            <a:r>
              <a:rPr lang="en-US" altLang="zh-CN" sz="2400" b="1" dirty="0"/>
              <a:t>C++</a:t>
            </a:r>
            <a:r>
              <a:rPr lang="zh-CN" altLang="en-US" sz="2400" b="1" dirty="0"/>
              <a:t>采用与</a:t>
            </a:r>
            <a:r>
              <a:rPr lang="en-US" altLang="zh-CN" sz="2400" b="1" dirty="0"/>
              <a:t>C</a:t>
            </a:r>
            <a:r>
              <a:rPr lang="zh-CN" altLang="en-US" sz="2400" b="1" dirty="0"/>
              <a:t>语言同样风格的头文件；标准</a:t>
            </a:r>
            <a:r>
              <a:rPr lang="en-US" altLang="zh-CN" sz="2400" b="1" dirty="0"/>
              <a:t>C++</a:t>
            </a:r>
            <a:r>
              <a:rPr lang="zh-CN" altLang="en-US" sz="2400" b="1" dirty="0"/>
              <a:t>的新式头文件没有扩展名，即不需要</a:t>
            </a:r>
            <a:r>
              <a:rPr lang="en-US" altLang="zh-CN" sz="2400" b="1" dirty="0"/>
              <a:t>.h</a:t>
            </a:r>
            <a:r>
              <a:rPr lang="zh-CN" altLang="en-US" sz="2400" b="1" dirty="0"/>
              <a:t>之类的扩展名。例如，传统</a:t>
            </a:r>
            <a:r>
              <a:rPr lang="en-US" altLang="zh-CN" sz="2400" b="1" dirty="0"/>
              <a:t>C++</a:t>
            </a:r>
            <a:r>
              <a:rPr lang="zh-CN" altLang="en-US" sz="2400" b="1" dirty="0"/>
              <a:t>的头文件有</a:t>
            </a:r>
            <a:r>
              <a:rPr lang="en-US" altLang="zh-CN" sz="2400" b="1" dirty="0" err="1"/>
              <a:t>iostream.h</a:t>
            </a:r>
            <a:r>
              <a:rPr lang="zh-CN" altLang="en-US" sz="2400" b="1" dirty="0"/>
              <a:t>、</a:t>
            </a:r>
            <a:r>
              <a:rPr lang="en-US" altLang="zh-CN" sz="2400" b="1" dirty="0" err="1"/>
              <a:t>string.h</a:t>
            </a:r>
            <a:r>
              <a:rPr lang="zh-CN" altLang="en-US" sz="2400" b="1" dirty="0"/>
              <a:t>；标准</a:t>
            </a:r>
            <a:r>
              <a:rPr lang="en-US" altLang="zh-CN" sz="2400" b="1" dirty="0"/>
              <a:t>C++</a:t>
            </a:r>
            <a:r>
              <a:rPr lang="zh-CN" altLang="en-US" sz="2400" b="1" dirty="0"/>
              <a:t>对应的头文件有</a:t>
            </a:r>
            <a:r>
              <a:rPr lang="en-US" altLang="zh-CN" sz="2400" b="1" dirty="0" err="1"/>
              <a:t>iostream</a:t>
            </a:r>
            <a:r>
              <a:rPr lang="zh-CN" altLang="en-US" sz="2400" b="1" dirty="0"/>
              <a:t>、</a:t>
            </a:r>
            <a:r>
              <a:rPr lang="en-US" altLang="zh-CN" sz="2400" b="1" dirty="0"/>
              <a:t>string</a:t>
            </a:r>
            <a:r>
              <a:rPr lang="zh-CN" altLang="en-US" sz="2400" b="1" dirty="0"/>
              <a:t>。</a:t>
            </a:r>
            <a:endParaRPr lang="en-US" altLang="zh-CN" sz="2400" b="1" dirty="0"/>
          </a:p>
          <a:p>
            <a:pPr lvl="1" algn="just" eaLnBrk="1" hangingPunct="1"/>
            <a:r>
              <a:rPr lang="zh-CN" altLang="en-US" sz="2400" b="1" dirty="0"/>
              <a:t>程序要引用标准</a:t>
            </a:r>
            <a:r>
              <a:rPr lang="en-US" altLang="zh-CN" sz="2400" b="1" dirty="0"/>
              <a:t>C++</a:t>
            </a:r>
            <a:r>
              <a:rPr lang="zh-CN" altLang="en-US" sz="2400" b="1" dirty="0"/>
              <a:t>函数，可用下面语句将</a:t>
            </a:r>
            <a:r>
              <a:rPr lang="en-US" altLang="zh-CN" sz="2400" b="1" dirty="0" err="1"/>
              <a:t>std</a:t>
            </a:r>
            <a:r>
              <a:rPr lang="zh-CN" altLang="en-US" sz="2400" b="1" dirty="0"/>
              <a:t>名字空间中的名称引入到全局名字空间中。</a:t>
            </a:r>
          </a:p>
          <a:p>
            <a:pPr lvl="1" algn="ctr" eaLnBrk="1" hangingPunct="1">
              <a:buFontTx/>
              <a:buNone/>
            </a:pPr>
            <a:r>
              <a:rPr lang="en-US" altLang="zh-CN" sz="2400" b="1" dirty="0">
                <a:solidFill>
                  <a:srgbClr val="FF0000"/>
                </a:solidFill>
              </a:rPr>
              <a:t>using namespace </a:t>
            </a:r>
            <a:r>
              <a:rPr lang="en-US" altLang="zh-CN" sz="2400" b="1" dirty="0" err="1">
                <a:solidFill>
                  <a:srgbClr val="FF0000"/>
                </a:solidFill>
              </a:rPr>
              <a:t>std</a:t>
            </a:r>
            <a:r>
              <a:rPr lang="en-US" altLang="zh-CN" sz="2400" b="1" dirty="0">
                <a:solidFill>
                  <a:srgbClr val="FF0000"/>
                </a:solidFill>
              </a:rPr>
              <a:t>;</a:t>
            </a:r>
            <a:endParaRPr lang="zh-CN" altLang="en-US" sz="2400" b="1" dirty="0">
              <a:solidFill>
                <a:srgbClr val="FF0000"/>
              </a:solidFill>
            </a:endParaRPr>
          </a:p>
          <a:p>
            <a:pPr lvl="1" algn="just" eaLnBrk="1" hangingPunct="1"/>
            <a:endParaRPr lang="en-US" altLang="zh-CN" sz="2400" b="1" dirty="0"/>
          </a:p>
          <a:p>
            <a:pPr lvl="1" algn="just" eaLnBrk="1" hangingPunct="1"/>
            <a:endParaRPr lang="zh-CN" altLang="en-US" sz="2400" b="1" dirty="0">
              <a:solidFill>
                <a:schemeClr val="accent2"/>
              </a:solidFill>
            </a:endParaRPr>
          </a:p>
          <a:p>
            <a:pPr eaLnBrk="1" hangingPunct="1">
              <a:buFontTx/>
              <a:buNone/>
            </a:pPr>
            <a:endParaRPr lang="zh-CN" altLang="en-US" b="1" dirty="0">
              <a:solidFill>
                <a:schemeClr val="accent2"/>
              </a:solidFill>
            </a:endParaRPr>
          </a:p>
        </p:txBody>
      </p:sp>
      <p:sp>
        <p:nvSpPr>
          <p:cNvPr id="4" name="Rectangle 2"/>
          <p:cNvSpPr txBox="1">
            <a:spLocks noChangeArrowheads="1"/>
          </p:cNvSpPr>
          <p:nvPr/>
        </p:nvSpPr>
        <p:spPr bwMode="auto">
          <a:xfrm>
            <a:off x="683568" y="116632"/>
            <a:ext cx="777240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a:t>2.11 </a:t>
            </a:r>
            <a:r>
              <a:rPr lang="zh-CN" altLang="en-US" b="1" kern="0"/>
              <a:t>命名</a:t>
            </a:r>
            <a:r>
              <a:rPr lang="zh-CN" altLang="en-US" b="1" kern="0">
                <a:solidFill>
                  <a:srgbClr val="FF0000"/>
                </a:solidFill>
              </a:rPr>
              <a:t>空间</a:t>
            </a:r>
            <a:endParaRPr lang="zh-CN" altLang="en-US" b="1" kern="0" dirty="0">
              <a:solidFill>
                <a:srgbClr val="FF0000"/>
              </a:solidFill>
            </a:endParaRPr>
          </a:p>
        </p:txBody>
      </p:sp>
    </p:spTree>
    <p:extLst>
      <p:ext uri="{BB962C8B-B14F-4D97-AF65-F5344CB8AC3E}">
        <p14:creationId xmlns:p14="http://schemas.microsoft.com/office/powerpoint/2010/main" val="1327561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anim calcmode="lin" valueType="num">
                                      <p:cBhvr additive="base">
                                        <p:cTn id="7" dur="500" fill="hold"/>
                                        <p:tgtEl>
                                          <p:spTgt spid="1413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1315">
                                            <p:txEl>
                                              <p:pRg st="2" end="2"/>
                                            </p:txEl>
                                          </p:spTgt>
                                        </p:tgtEl>
                                        <p:attrNameLst>
                                          <p:attrName>style.visibility</p:attrName>
                                        </p:attrNameLst>
                                      </p:cBhvr>
                                      <p:to>
                                        <p:strVal val="visible"/>
                                      </p:to>
                                    </p:set>
                                    <p:anim calcmode="lin" valueType="num">
                                      <p:cBhvr additive="base">
                                        <p:cTn id="13" dur="500" fill="hold"/>
                                        <p:tgtEl>
                                          <p:spTgt spid="1413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1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1315">
                                            <p:txEl>
                                              <p:pRg st="3" end="3"/>
                                            </p:txEl>
                                          </p:spTgt>
                                        </p:tgtEl>
                                        <p:attrNameLst>
                                          <p:attrName>style.visibility</p:attrName>
                                        </p:attrNameLst>
                                      </p:cBhvr>
                                      <p:to>
                                        <p:strVal val="visible"/>
                                      </p:to>
                                    </p:set>
                                    <p:anim calcmode="lin" valueType="num">
                                      <p:cBhvr additive="base">
                                        <p:cTn id="19" dur="500" fill="hold"/>
                                        <p:tgtEl>
                                          <p:spTgt spid="141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13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1315">
                                            <p:txEl>
                                              <p:pRg st="4" end="4"/>
                                            </p:txEl>
                                          </p:spTgt>
                                        </p:tgtEl>
                                        <p:attrNameLst>
                                          <p:attrName>style.visibility</p:attrName>
                                        </p:attrNameLst>
                                      </p:cBhvr>
                                      <p:to>
                                        <p:strVal val="visible"/>
                                      </p:to>
                                    </p:set>
                                    <p:anim calcmode="lin" valueType="num">
                                      <p:cBhvr additive="base">
                                        <p:cTn id="25" dur="500" fill="hold"/>
                                        <p:tgtEl>
                                          <p:spTgt spid="1413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13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85800" y="116632"/>
            <a:ext cx="7772400" cy="864096"/>
          </a:xfrm>
        </p:spPr>
        <p:txBody>
          <a:bodyPr/>
          <a:lstStyle/>
          <a:p>
            <a:pPr eaLnBrk="1" hangingPunct="1"/>
            <a:r>
              <a:rPr lang="en-US" altLang="zh-CN" dirty="0"/>
              <a:t>2.12 </a:t>
            </a:r>
            <a:r>
              <a:rPr lang="zh-CN" altLang="en-US" dirty="0"/>
              <a:t>预</a:t>
            </a:r>
            <a:r>
              <a:rPr lang="zh-CN" altLang="en-US" dirty="0">
                <a:solidFill>
                  <a:srgbClr val="FF0000"/>
                </a:solidFill>
              </a:rPr>
              <a:t>处理器</a:t>
            </a:r>
          </a:p>
        </p:txBody>
      </p:sp>
      <p:sp>
        <p:nvSpPr>
          <p:cNvPr id="146435" name="Rectangle 3"/>
          <p:cNvSpPr>
            <a:spLocks noGrp="1" noChangeArrowheads="1"/>
          </p:cNvSpPr>
          <p:nvPr>
            <p:ph idx="1"/>
          </p:nvPr>
        </p:nvSpPr>
        <p:spPr>
          <a:xfrm>
            <a:off x="679122" y="1196752"/>
            <a:ext cx="7772400" cy="4754562"/>
          </a:xfrm>
        </p:spPr>
        <p:txBody>
          <a:bodyPr/>
          <a:lstStyle/>
          <a:p>
            <a:pPr eaLnBrk="1" hangingPunct="1">
              <a:buFontTx/>
              <a:buNone/>
            </a:pPr>
            <a:r>
              <a:rPr lang="en-US" altLang="zh-CN" b="1" dirty="0">
                <a:solidFill>
                  <a:srgbClr val="0000CC"/>
                </a:solidFill>
              </a:rPr>
              <a:t>1</a:t>
            </a:r>
            <a:r>
              <a:rPr lang="zh-CN" altLang="en-US" b="1" dirty="0">
                <a:solidFill>
                  <a:srgbClr val="0000CC"/>
                </a:solidFill>
              </a:rPr>
              <a:t>、预处理器的基础知识</a:t>
            </a:r>
          </a:p>
          <a:p>
            <a:pPr lvl="1" eaLnBrk="1" hangingPunct="1"/>
            <a:r>
              <a:rPr lang="en-US" altLang="zh-CN" b="1" dirty="0"/>
              <a:t>C++</a:t>
            </a:r>
            <a:r>
              <a:rPr lang="zh-CN" altLang="en-US" b="1" dirty="0"/>
              <a:t>预处理器（也称预编译器）提供了一些预处理命令，这些命令在正式编译之前完成，它们可以在编译之前改变源程序中的内容。所有的预处理命令都以</a:t>
            </a:r>
            <a:r>
              <a:rPr lang="zh-CN" altLang="en-US" b="1" dirty="0">
                <a:latin typeface="Arial" panose="020B0604020202020204" pitchFamily="34" charset="0"/>
              </a:rPr>
              <a:t>“</a:t>
            </a:r>
            <a:r>
              <a:rPr lang="en-US" altLang="zh-CN" b="1" dirty="0"/>
              <a:t>#</a:t>
            </a:r>
            <a:r>
              <a:rPr lang="en-US" altLang="zh-CN" b="1" dirty="0">
                <a:latin typeface="Arial" panose="020B0604020202020204" pitchFamily="34" charset="0"/>
              </a:rPr>
              <a:t>”</a:t>
            </a:r>
            <a:r>
              <a:rPr lang="zh-CN" altLang="en-US" b="1" dirty="0"/>
              <a:t>号开头，独占一行，语句结束时不需要分号。</a:t>
            </a:r>
          </a:p>
          <a:p>
            <a:pPr eaLnBrk="1" hangingPunct="1">
              <a:buFontTx/>
              <a:buNone/>
            </a:pPr>
            <a:r>
              <a:rPr lang="en-US" altLang="zh-CN" b="1" dirty="0">
                <a:solidFill>
                  <a:srgbClr val="0000CC"/>
                </a:solidFill>
              </a:rPr>
              <a:t>2</a:t>
            </a:r>
            <a:r>
              <a:rPr lang="zh-CN" altLang="en-US" b="1" dirty="0">
                <a:solidFill>
                  <a:srgbClr val="0000CC"/>
                </a:solidFill>
              </a:rPr>
              <a:t>、常用预处理器命令</a:t>
            </a:r>
          </a:p>
          <a:p>
            <a:pPr lvl="1" eaLnBrk="1" hangingPunct="1"/>
            <a:r>
              <a:rPr lang="zh-CN" altLang="en-US" b="1" dirty="0">
                <a:solidFill>
                  <a:schemeClr val="accent2"/>
                </a:solidFill>
              </a:rPr>
              <a:t> </a:t>
            </a:r>
            <a:r>
              <a:rPr lang="en-US" altLang="zh-CN" b="1" dirty="0"/>
              <a:t>#define, #else, #</a:t>
            </a:r>
            <a:r>
              <a:rPr lang="en-US" altLang="zh-CN" b="1" dirty="0" err="1"/>
              <a:t>elif</a:t>
            </a:r>
            <a:r>
              <a:rPr lang="en-US" altLang="zh-CN" b="1" dirty="0"/>
              <a:t>, #</a:t>
            </a:r>
            <a:r>
              <a:rPr lang="en-US" altLang="zh-CN" b="1" dirty="0" err="1"/>
              <a:t>endif</a:t>
            </a:r>
            <a:r>
              <a:rPr lang="en-US" altLang="zh-CN" b="1" dirty="0"/>
              <a:t>, #error, #if, #</a:t>
            </a:r>
            <a:r>
              <a:rPr lang="en-US" altLang="zh-CN" b="1" dirty="0" err="1"/>
              <a:t>ifdef</a:t>
            </a:r>
            <a:r>
              <a:rPr lang="en-US" altLang="zh-CN" b="1" dirty="0"/>
              <a:t>, #</a:t>
            </a:r>
            <a:r>
              <a:rPr lang="en-US" altLang="zh-CN" b="1" dirty="0" err="1"/>
              <a:t>ifndef</a:t>
            </a:r>
            <a:r>
              <a:rPr lang="en-US" altLang="zh-CN" b="1" dirty="0"/>
              <a:t>, #include, #line, #pragma #</a:t>
            </a:r>
            <a:r>
              <a:rPr lang="en-US" altLang="zh-CN" b="1" dirty="0" err="1"/>
              <a:t>undef</a:t>
            </a:r>
            <a:r>
              <a:rPr lang="zh-CN" altLang="en-US" b="1" dirty="0"/>
              <a:t>等。 </a:t>
            </a:r>
          </a:p>
        </p:txBody>
      </p:sp>
    </p:spTree>
    <p:extLst>
      <p:ext uri="{BB962C8B-B14F-4D97-AF65-F5344CB8AC3E}">
        <p14:creationId xmlns:p14="http://schemas.microsoft.com/office/powerpoint/2010/main" val="3424298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6435">
                                            <p:txEl>
                                              <p:pRg st="2" end="2"/>
                                            </p:txEl>
                                          </p:spTgt>
                                        </p:tgtEl>
                                        <p:attrNameLst>
                                          <p:attrName>style.visibility</p:attrName>
                                        </p:attrNameLst>
                                      </p:cBhvr>
                                      <p:to>
                                        <p:strVal val="visible"/>
                                      </p:to>
                                    </p:set>
                                    <p:anim calcmode="lin" valueType="num">
                                      <p:cBhvr additive="base">
                                        <p:cTn id="7" dur="500" fill="hold"/>
                                        <p:tgtEl>
                                          <p:spTgt spid="1464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43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6435">
                                            <p:txEl>
                                              <p:pRg st="3" end="3"/>
                                            </p:txEl>
                                          </p:spTgt>
                                        </p:tgtEl>
                                        <p:attrNameLst>
                                          <p:attrName>style.visibility</p:attrName>
                                        </p:attrNameLst>
                                      </p:cBhvr>
                                      <p:to>
                                        <p:strVal val="visible"/>
                                      </p:to>
                                    </p:set>
                                    <p:anim calcmode="lin" valueType="num">
                                      <p:cBhvr additive="base">
                                        <p:cTn id="11" dur="500" fill="hold"/>
                                        <p:tgtEl>
                                          <p:spTgt spid="14643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64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idx="1"/>
          </p:nvPr>
        </p:nvSpPr>
        <p:spPr>
          <a:xfrm>
            <a:off x="468313" y="1341438"/>
            <a:ext cx="8280400" cy="4754562"/>
          </a:xfrm>
        </p:spPr>
        <p:txBody>
          <a:bodyPr/>
          <a:lstStyle/>
          <a:p>
            <a:pPr marL="457200" lvl="1" indent="0" eaLnBrk="1" hangingPunct="1">
              <a:lnSpc>
                <a:spcPct val="90000"/>
              </a:lnSpc>
              <a:buNone/>
            </a:pPr>
            <a:r>
              <a:rPr lang="en-US" altLang="zh-CN" b="1" dirty="0">
                <a:solidFill>
                  <a:srgbClr val="0000CC"/>
                </a:solidFill>
              </a:rPr>
              <a:t>3</a:t>
            </a:r>
            <a:r>
              <a:rPr lang="zh-CN" altLang="en-US" b="1" dirty="0">
                <a:solidFill>
                  <a:srgbClr val="0000CC"/>
                </a:solidFill>
              </a:rPr>
              <a:t>．</a:t>
            </a:r>
            <a:r>
              <a:rPr lang="en-US" altLang="zh-CN" b="1" dirty="0">
                <a:solidFill>
                  <a:srgbClr val="0000CC"/>
                </a:solidFill>
              </a:rPr>
              <a:t>#define</a:t>
            </a:r>
            <a:r>
              <a:rPr lang="zh-CN" altLang="en-US" b="1" dirty="0">
                <a:solidFill>
                  <a:srgbClr val="0000CC"/>
                </a:solidFill>
              </a:rPr>
              <a:t>和</a:t>
            </a:r>
            <a:r>
              <a:rPr lang="en-US" altLang="zh-CN" b="1" dirty="0">
                <a:solidFill>
                  <a:srgbClr val="0000CC"/>
                </a:solidFill>
              </a:rPr>
              <a:t>#</a:t>
            </a:r>
            <a:r>
              <a:rPr lang="en-US" altLang="zh-CN" b="1" dirty="0" err="1">
                <a:solidFill>
                  <a:srgbClr val="0000CC"/>
                </a:solidFill>
              </a:rPr>
              <a:t>undef</a:t>
            </a:r>
            <a:endParaRPr lang="en-US" altLang="zh-CN" b="1" dirty="0">
              <a:solidFill>
                <a:srgbClr val="0000CC"/>
              </a:solidFill>
            </a:endParaRPr>
          </a:p>
          <a:p>
            <a:pPr lvl="1" eaLnBrk="1" hangingPunct="1">
              <a:lnSpc>
                <a:spcPct val="90000"/>
              </a:lnSpc>
              <a:buFontTx/>
              <a:buNone/>
            </a:pPr>
            <a:r>
              <a:rPr lang="en-US" altLang="zh-CN" b="1" dirty="0"/>
              <a:t>#define</a:t>
            </a:r>
            <a:r>
              <a:rPr lang="zh-CN" altLang="en-US" b="1" dirty="0"/>
              <a:t>常用于定义一个标识符常量，例如：</a:t>
            </a:r>
            <a:endParaRPr lang="zh-CN" altLang="en-US" b="1" i="1" dirty="0"/>
          </a:p>
          <a:p>
            <a:pPr lvl="1" algn="ctr" eaLnBrk="1" hangingPunct="1">
              <a:lnSpc>
                <a:spcPct val="90000"/>
              </a:lnSpc>
              <a:buFontTx/>
              <a:buNone/>
            </a:pPr>
            <a:r>
              <a:rPr lang="en-US" altLang="zh-CN" b="1" i="1" dirty="0">
                <a:solidFill>
                  <a:srgbClr val="FF0000"/>
                </a:solidFill>
              </a:rPr>
              <a:t>#</a:t>
            </a:r>
            <a:r>
              <a:rPr lang="en-US" altLang="zh-CN" b="1" dirty="0">
                <a:solidFill>
                  <a:srgbClr val="FF0000"/>
                </a:solidFill>
              </a:rPr>
              <a:t>define  pi 3.14159</a:t>
            </a:r>
          </a:p>
          <a:p>
            <a:pPr lvl="1" eaLnBrk="1" hangingPunct="1">
              <a:lnSpc>
                <a:spcPct val="90000"/>
              </a:lnSpc>
              <a:buFontTx/>
              <a:buNone/>
            </a:pPr>
            <a:r>
              <a:rPr lang="zh-CN" altLang="en-US" b="1" dirty="0"/>
              <a:t>也可以用</a:t>
            </a:r>
            <a:r>
              <a:rPr lang="en-US" altLang="zh-CN" b="1" dirty="0"/>
              <a:t>#define</a:t>
            </a:r>
            <a:r>
              <a:rPr lang="zh-CN" altLang="en-US" b="1" dirty="0"/>
              <a:t>定义带参数的宏，例如：</a:t>
            </a:r>
            <a:endParaRPr lang="zh-CN" altLang="en-US" b="1" i="1" dirty="0"/>
          </a:p>
          <a:p>
            <a:pPr lvl="1" algn="ctr" eaLnBrk="1" hangingPunct="1">
              <a:lnSpc>
                <a:spcPct val="90000"/>
              </a:lnSpc>
              <a:buFontTx/>
              <a:buNone/>
            </a:pPr>
            <a:r>
              <a:rPr lang="en-US" altLang="zh-CN" b="1" i="1" dirty="0">
                <a:solidFill>
                  <a:srgbClr val="FF0000"/>
                </a:solidFill>
              </a:rPr>
              <a:t>#</a:t>
            </a:r>
            <a:r>
              <a:rPr lang="en-US" altLang="zh-CN" b="1" dirty="0">
                <a:solidFill>
                  <a:srgbClr val="FF0000"/>
                </a:solidFill>
              </a:rPr>
              <a:t>define  MAX(</a:t>
            </a:r>
            <a:r>
              <a:rPr lang="en-US" altLang="zh-CN" b="1" dirty="0" err="1">
                <a:solidFill>
                  <a:srgbClr val="FF0000"/>
                </a:solidFill>
              </a:rPr>
              <a:t>a,b</a:t>
            </a:r>
            <a:r>
              <a:rPr lang="en-US" altLang="zh-CN" b="1" dirty="0">
                <a:solidFill>
                  <a:srgbClr val="FF0000"/>
                </a:solidFill>
              </a:rPr>
              <a:t>) ((a)&gt;(b)?(a):(b))</a:t>
            </a:r>
          </a:p>
          <a:p>
            <a:pPr marL="457200" lvl="1" indent="0" eaLnBrk="1" hangingPunct="1">
              <a:lnSpc>
                <a:spcPct val="90000"/>
              </a:lnSpc>
              <a:buNone/>
            </a:pPr>
            <a:r>
              <a:rPr lang="en-US" altLang="zh-CN" b="1" dirty="0">
                <a:solidFill>
                  <a:srgbClr val="0000CC"/>
                </a:solidFill>
              </a:rPr>
              <a:t>4</a:t>
            </a:r>
            <a:r>
              <a:rPr lang="zh-CN" altLang="en-US" b="1" dirty="0">
                <a:solidFill>
                  <a:srgbClr val="0000CC"/>
                </a:solidFill>
              </a:rPr>
              <a:t>．</a:t>
            </a:r>
            <a:r>
              <a:rPr lang="en-US" altLang="zh-CN" b="1" dirty="0">
                <a:solidFill>
                  <a:srgbClr val="0000CC"/>
                </a:solidFill>
              </a:rPr>
              <a:t>#include</a:t>
            </a:r>
          </a:p>
          <a:p>
            <a:pPr lvl="1" eaLnBrk="1" hangingPunct="1">
              <a:lnSpc>
                <a:spcPct val="90000"/>
              </a:lnSpc>
              <a:buFontTx/>
              <a:buNone/>
            </a:pPr>
            <a:r>
              <a:rPr lang="en-US" altLang="zh-CN" b="1" dirty="0"/>
              <a:t>#include</a:t>
            </a:r>
            <a:r>
              <a:rPr lang="zh-CN" altLang="en-US" b="1" dirty="0"/>
              <a:t>将另一个源程序文件的内容合并到程序中</a:t>
            </a:r>
          </a:p>
          <a:p>
            <a:pPr lvl="1" algn="ctr" eaLnBrk="1" hangingPunct="1">
              <a:lnSpc>
                <a:spcPct val="90000"/>
              </a:lnSpc>
              <a:buFontTx/>
              <a:buNone/>
            </a:pPr>
            <a:r>
              <a:rPr lang="en-US" altLang="zh-CN" b="1" dirty="0">
                <a:solidFill>
                  <a:srgbClr val="FF0000"/>
                </a:solidFill>
              </a:rPr>
              <a:t>#include  &lt;</a:t>
            </a:r>
            <a:r>
              <a:rPr lang="zh-CN" altLang="en-US" b="1" dirty="0">
                <a:solidFill>
                  <a:srgbClr val="FF0000"/>
                </a:solidFill>
              </a:rPr>
              <a:t>文件名</a:t>
            </a:r>
            <a:r>
              <a:rPr lang="en-US" altLang="zh-CN" b="1" dirty="0">
                <a:solidFill>
                  <a:srgbClr val="FF0000"/>
                </a:solidFill>
              </a:rPr>
              <a:t>&gt;</a:t>
            </a:r>
          </a:p>
          <a:p>
            <a:pPr lvl="1" algn="ctr" eaLnBrk="1" hangingPunct="1">
              <a:lnSpc>
                <a:spcPct val="90000"/>
              </a:lnSpc>
              <a:buFontTx/>
              <a:buNone/>
            </a:pPr>
            <a:r>
              <a:rPr lang="en-US" altLang="zh-CN" b="1" dirty="0">
                <a:solidFill>
                  <a:srgbClr val="FF0000"/>
                </a:solidFill>
              </a:rPr>
              <a:t>#include  "</a:t>
            </a:r>
            <a:r>
              <a:rPr lang="zh-CN" altLang="en-US" b="1" dirty="0">
                <a:solidFill>
                  <a:srgbClr val="FF0000"/>
                </a:solidFill>
              </a:rPr>
              <a:t>文件名</a:t>
            </a:r>
            <a:r>
              <a:rPr lang="en-US" altLang="zh-CN" b="1" dirty="0">
                <a:solidFill>
                  <a:srgbClr val="FF0000"/>
                </a:solidFill>
              </a:rPr>
              <a:t>"</a:t>
            </a:r>
          </a:p>
          <a:p>
            <a:pPr lvl="1" algn="ctr" eaLnBrk="1" hangingPunct="1">
              <a:lnSpc>
                <a:spcPct val="90000"/>
              </a:lnSpc>
              <a:buFontTx/>
              <a:buNone/>
            </a:pPr>
            <a:endParaRPr lang="zh-CN" altLang="en-US" b="1" dirty="0">
              <a:solidFill>
                <a:srgbClr val="FF0000"/>
              </a:solidFill>
            </a:endParaRPr>
          </a:p>
        </p:txBody>
      </p:sp>
      <p:sp>
        <p:nvSpPr>
          <p:cNvPr id="5" name="Rectangle 2"/>
          <p:cNvSpPr>
            <a:spLocks noGrp="1" noChangeArrowheads="1"/>
          </p:cNvSpPr>
          <p:nvPr>
            <p:ph type="title"/>
          </p:nvPr>
        </p:nvSpPr>
        <p:spPr/>
        <p:txBody>
          <a:bodyPr/>
          <a:lstStyle/>
          <a:p>
            <a:pPr eaLnBrk="1" hangingPunct="1"/>
            <a:r>
              <a:rPr lang="en-US" altLang="zh-CN" dirty="0"/>
              <a:t>2.12 </a:t>
            </a:r>
            <a:r>
              <a:rPr lang="zh-CN" altLang="en-US" dirty="0"/>
              <a:t>预</a:t>
            </a:r>
            <a:r>
              <a:rPr lang="zh-CN" altLang="en-US" dirty="0">
                <a:solidFill>
                  <a:srgbClr val="FF0000"/>
                </a:solidFill>
              </a:rPr>
              <a:t>处理器</a:t>
            </a:r>
          </a:p>
        </p:txBody>
      </p:sp>
    </p:spTree>
    <p:extLst>
      <p:ext uri="{BB962C8B-B14F-4D97-AF65-F5344CB8AC3E}">
        <p14:creationId xmlns:p14="http://schemas.microsoft.com/office/powerpoint/2010/main" val="3726148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anim calcmode="lin" valueType="num">
                                      <p:cBhvr additive="base">
                                        <p:cTn id="7" dur="500" fill="hold"/>
                                        <p:tgtEl>
                                          <p:spTgt spid="1525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57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2579">
                                            <p:txEl>
                                              <p:pRg st="2" end="2"/>
                                            </p:txEl>
                                          </p:spTgt>
                                        </p:tgtEl>
                                        <p:attrNameLst>
                                          <p:attrName>style.visibility</p:attrName>
                                        </p:attrNameLst>
                                      </p:cBhvr>
                                      <p:to>
                                        <p:strVal val="visible"/>
                                      </p:to>
                                    </p:set>
                                    <p:anim calcmode="lin" valueType="num">
                                      <p:cBhvr additive="base">
                                        <p:cTn id="11" dur="500" fill="hold"/>
                                        <p:tgtEl>
                                          <p:spTgt spid="15257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2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52579">
                                            <p:txEl>
                                              <p:pRg st="3" end="3"/>
                                            </p:txEl>
                                          </p:spTgt>
                                        </p:tgtEl>
                                        <p:attrNameLst>
                                          <p:attrName>style.visibility</p:attrName>
                                        </p:attrNameLst>
                                      </p:cBhvr>
                                      <p:to>
                                        <p:strVal val="visible"/>
                                      </p:to>
                                    </p:set>
                                    <p:anim calcmode="lin" valueType="num">
                                      <p:cBhvr additive="base">
                                        <p:cTn id="17" dur="500" fill="hold"/>
                                        <p:tgtEl>
                                          <p:spTgt spid="15257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257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2579">
                                            <p:txEl>
                                              <p:pRg st="4" end="4"/>
                                            </p:txEl>
                                          </p:spTgt>
                                        </p:tgtEl>
                                        <p:attrNameLst>
                                          <p:attrName>style.visibility</p:attrName>
                                        </p:attrNameLst>
                                      </p:cBhvr>
                                      <p:to>
                                        <p:strVal val="visible"/>
                                      </p:to>
                                    </p:set>
                                    <p:anim calcmode="lin" valueType="num">
                                      <p:cBhvr additive="base">
                                        <p:cTn id="21" dur="500" fill="hold"/>
                                        <p:tgtEl>
                                          <p:spTgt spid="15257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257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2579">
                                            <p:txEl>
                                              <p:pRg st="8" end="8"/>
                                            </p:txEl>
                                          </p:spTgt>
                                        </p:tgtEl>
                                        <p:attrNameLst>
                                          <p:attrName>style.visibility</p:attrName>
                                        </p:attrNameLst>
                                      </p:cBhvr>
                                      <p:to>
                                        <p:strVal val="visible"/>
                                      </p:to>
                                    </p:set>
                                    <p:anim calcmode="lin" valueType="num">
                                      <p:cBhvr additive="base">
                                        <p:cTn id="25" dur="500" fill="hold"/>
                                        <p:tgtEl>
                                          <p:spTgt spid="152579">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2579">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2579">
                                            <p:txEl>
                                              <p:pRg st="5" end="5"/>
                                            </p:txEl>
                                          </p:spTgt>
                                        </p:tgtEl>
                                        <p:attrNameLst>
                                          <p:attrName>style.visibility</p:attrName>
                                        </p:attrNameLst>
                                      </p:cBhvr>
                                      <p:to>
                                        <p:strVal val="visible"/>
                                      </p:to>
                                    </p:set>
                                    <p:anim calcmode="lin" valueType="num">
                                      <p:cBhvr additive="base">
                                        <p:cTn id="29" dur="500" fill="hold"/>
                                        <p:tgtEl>
                                          <p:spTgt spid="15257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257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2579">
                                            <p:txEl>
                                              <p:pRg st="6" end="6"/>
                                            </p:txEl>
                                          </p:spTgt>
                                        </p:tgtEl>
                                        <p:attrNameLst>
                                          <p:attrName>style.visibility</p:attrName>
                                        </p:attrNameLst>
                                      </p:cBhvr>
                                      <p:to>
                                        <p:strVal val="visible"/>
                                      </p:to>
                                    </p:set>
                                    <p:anim calcmode="lin" valueType="num">
                                      <p:cBhvr additive="base">
                                        <p:cTn id="33" dur="500" fill="hold"/>
                                        <p:tgtEl>
                                          <p:spTgt spid="15257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257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2579">
                                            <p:txEl>
                                              <p:pRg st="7" end="7"/>
                                            </p:txEl>
                                          </p:spTgt>
                                        </p:tgtEl>
                                        <p:attrNameLst>
                                          <p:attrName>style.visibility</p:attrName>
                                        </p:attrNameLst>
                                      </p:cBhvr>
                                      <p:to>
                                        <p:strVal val="visible"/>
                                      </p:to>
                                    </p:set>
                                    <p:anim calcmode="lin" valueType="num">
                                      <p:cBhvr additive="base">
                                        <p:cTn id="37" dur="500" fill="hold"/>
                                        <p:tgtEl>
                                          <p:spTgt spid="15257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257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685800" y="1052736"/>
            <a:ext cx="7772400" cy="5043264"/>
          </a:xfrm>
        </p:spPr>
        <p:txBody>
          <a:bodyPr/>
          <a:lstStyle/>
          <a:p>
            <a:pPr marL="0" indent="0" eaLnBrk="1" hangingPunct="1">
              <a:lnSpc>
                <a:spcPct val="80000"/>
              </a:lnSpc>
              <a:buNone/>
            </a:pPr>
            <a:r>
              <a:rPr lang="en-US" altLang="zh-CN" sz="2800" b="1" dirty="0">
                <a:solidFill>
                  <a:srgbClr val="0000CC"/>
                </a:solidFill>
              </a:rPr>
              <a:t>4</a:t>
            </a:r>
            <a:r>
              <a:rPr lang="zh-CN" altLang="en-US" sz="2800" b="1" dirty="0">
                <a:solidFill>
                  <a:srgbClr val="0000CC"/>
                </a:solidFill>
              </a:rPr>
              <a:t>．条件编译</a:t>
            </a:r>
          </a:p>
          <a:p>
            <a:pPr eaLnBrk="1" hangingPunct="1">
              <a:lnSpc>
                <a:spcPct val="80000"/>
              </a:lnSpc>
            </a:pPr>
            <a:r>
              <a:rPr lang="zh-CN" altLang="en-US" sz="2800" b="1" dirty="0"/>
              <a:t>在通常情况下，源程序中的所有语句都要参与编译，条件编译指示编译器只对满足条件的语句或语句块进行编译，它使同一程序在不同的编译条件下，能够得到不同的目标代码。常见的条件编译有以下</a:t>
            </a:r>
            <a:r>
              <a:rPr lang="en-US" altLang="zh-CN" sz="2800" b="1" dirty="0"/>
              <a:t>4</a:t>
            </a:r>
            <a:r>
              <a:rPr lang="zh-CN" altLang="en-US" sz="2800" b="1" dirty="0"/>
              <a:t>种形式。</a:t>
            </a:r>
          </a:p>
          <a:p>
            <a:pPr lvl="2" eaLnBrk="1" hangingPunct="1">
              <a:lnSpc>
                <a:spcPct val="80000"/>
              </a:lnSpc>
              <a:buFontTx/>
              <a:buNone/>
            </a:pPr>
            <a:r>
              <a:rPr lang="zh-CN" altLang="en-US" sz="2000" b="1" dirty="0">
                <a:solidFill>
                  <a:srgbClr val="0000CC"/>
                </a:solidFill>
              </a:rPr>
              <a:t>（</a:t>
            </a:r>
            <a:r>
              <a:rPr lang="en-US" altLang="zh-CN" sz="2000" b="1" dirty="0">
                <a:solidFill>
                  <a:srgbClr val="0000CC"/>
                </a:solidFill>
              </a:rPr>
              <a:t>1</a:t>
            </a:r>
            <a:r>
              <a:rPr lang="zh-CN" altLang="en-US" sz="2000" b="1" dirty="0">
                <a:solidFill>
                  <a:srgbClr val="0000CC"/>
                </a:solidFill>
              </a:rPr>
              <a:t>）第</a:t>
            </a:r>
            <a:r>
              <a:rPr lang="en-US" altLang="zh-CN" sz="2000" b="1" dirty="0">
                <a:solidFill>
                  <a:srgbClr val="0000CC"/>
                </a:solidFill>
              </a:rPr>
              <a:t>1</a:t>
            </a:r>
            <a:r>
              <a:rPr lang="zh-CN" altLang="en-US" sz="2000" b="1" dirty="0">
                <a:solidFill>
                  <a:srgbClr val="0000CC"/>
                </a:solidFill>
              </a:rPr>
              <a:t>种形式</a:t>
            </a:r>
          </a:p>
          <a:p>
            <a:pPr lvl="2" eaLnBrk="1" hangingPunct="1">
              <a:lnSpc>
                <a:spcPct val="80000"/>
              </a:lnSpc>
              <a:buFontTx/>
              <a:buNone/>
            </a:pPr>
            <a:r>
              <a:rPr lang="en-US" altLang="zh-CN" sz="2000" b="1" dirty="0">
                <a:solidFill>
                  <a:srgbClr val="0000CC"/>
                </a:solidFill>
              </a:rPr>
              <a:t>#</a:t>
            </a:r>
            <a:r>
              <a:rPr lang="en-US" altLang="zh-CN" sz="2000" b="1" dirty="0" err="1">
                <a:solidFill>
                  <a:srgbClr val="0000CC"/>
                </a:solidFill>
              </a:rPr>
              <a:t>ifdef</a:t>
            </a:r>
            <a:r>
              <a:rPr lang="en-US" altLang="zh-CN" sz="2000" b="1" dirty="0">
                <a:solidFill>
                  <a:srgbClr val="0000CC"/>
                </a:solidFill>
              </a:rPr>
              <a:t>  </a:t>
            </a:r>
            <a:r>
              <a:rPr lang="zh-CN" altLang="en-US" sz="2000" b="1" dirty="0">
                <a:solidFill>
                  <a:srgbClr val="0000CC"/>
                </a:solidFill>
              </a:rPr>
              <a:t>标识符</a:t>
            </a:r>
          </a:p>
          <a:p>
            <a:pPr lvl="2" eaLnBrk="1" hangingPunct="1">
              <a:lnSpc>
                <a:spcPct val="80000"/>
              </a:lnSpc>
              <a:buFontTx/>
              <a:buNone/>
            </a:pPr>
            <a:r>
              <a:rPr lang="zh-CN" altLang="en-US" sz="2000" b="1" dirty="0">
                <a:solidFill>
                  <a:srgbClr val="0000CC"/>
                </a:solidFill>
              </a:rPr>
              <a:t>       语句组</a:t>
            </a:r>
            <a:r>
              <a:rPr lang="en-US" altLang="zh-CN" sz="2000" b="1" dirty="0">
                <a:solidFill>
                  <a:srgbClr val="0000CC"/>
                </a:solidFill>
              </a:rPr>
              <a:t>1</a:t>
            </a:r>
          </a:p>
          <a:p>
            <a:pPr lvl="2" eaLnBrk="1" hangingPunct="1">
              <a:lnSpc>
                <a:spcPct val="80000"/>
              </a:lnSpc>
              <a:buFontTx/>
              <a:buNone/>
            </a:pPr>
            <a:r>
              <a:rPr lang="en-US" altLang="zh-CN" sz="2000" b="1" dirty="0">
                <a:solidFill>
                  <a:srgbClr val="0000CC"/>
                </a:solidFill>
              </a:rPr>
              <a:t>[#else</a:t>
            </a:r>
          </a:p>
          <a:p>
            <a:pPr lvl="2" eaLnBrk="1" hangingPunct="1">
              <a:lnSpc>
                <a:spcPct val="80000"/>
              </a:lnSpc>
              <a:buFontTx/>
              <a:buNone/>
            </a:pPr>
            <a:r>
              <a:rPr lang="en-US" altLang="zh-CN" sz="2000" b="1" dirty="0">
                <a:solidFill>
                  <a:srgbClr val="0000CC"/>
                </a:solidFill>
              </a:rPr>
              <a:t>       </a:t>
            </a:r>
            <a:r>
              <a:rPr lang="zh-CN" altLang="en-US" sz="2000" b="1" dirty="0">
                <a:solidFill>
                  <a:srgbClr val="0000CC"/>
                </a:solidFill>
              </a:rPr>
              <a:t>语句组</a:t>
            </a:r>
            <a:r>
              <a:rPr lang="en-US" altLang="zh-CN" sz="2000" b="1" dirty="0">
                <a:solidFill>
                  <a:srgbClr val="0000CC"/>
                </a:solidFill>
              </a:rPr>
              <a:t>2 </a:t>
            </a:r>
          </a:p>
          <a:p>
            <a:pPr lvl="2" eaLnBrk="1" hangingPunct="1">
              <a:lnSpc>
                <a:spcPct val="80000"/>
              </a:lnSpc>
              <a:buFontTx/>
              <a:buNone/>
            </a:pPr>
            <a:r>
              <a:rPr lang="en-US" altLang="zh-CN" sz="2000" b="1" dirty="0">
                <a:solidFill>
                  <a:srgbClr val="0000CC"/>
                </a:solidFill>
              </a:rPr>
              <a:t>]</a:t>
            </a:r>
          </a:p>
          <a:p>
            <a:pPr lvl="2" eaLnBrk="1" hangingPunct="1">
              <a:lnSpc>
                <a:spcPct val="80000"/>
              </a:lnSpc>
              <a:buFontTx/>
              <a:buNone/>
            </a:pPr>
            <a:r>
              <a:rPr lang="en-US" altLang="zh-CN" sz="2000" b="1" dirty="0">
                <a:solidFill>
                  <a:srgbClr val="0000CC"/>
                </a:solidFill>
              </a:rPr>
              <a:t>#</a:t>
            </a:r>
            <a:r>
              <a:rPr lang="en-US" altLang="zh-CN" sz="2000" b="1" dirty="0" err="1">
                <a:solidFill>
                  <a:srgbClr val="0000CC"/>
                </a:solidFill>
              </a:rPr>
              <a:t>endif</a:t>
            </a:r>
            <a:endParaRPr lang="zh-CN" altLang="en-US" sz="2000" b="1" dirty="0">
              <a:solidFill>
                <a:srgbClr val="0000CC"/>
              </a:solidFill>
            </a:endParaRPr>
          </a:p>
        </p:txBody>
      </p:sp>
      <p:sp>
        <p:nvSpPr>
          <p:cNvPr id="97284" name="Rectangle 4"/>
          <p:cNvSpPr>
            <a:spLocks noChangeArrowheads="1"/>
          </p:cNvSpPr>
          <p:nvPr/>
        </p:nvSpPr>
        <p:spPr bwMode="auto">
          <a:xfrm>
            <a:off x="5652120" y="3270131"/>
            <a:ext cx="289374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539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dirty="0">
                <a:solidFill>
                  <a:srgbClr val="0000CC"/>
                </a:solidFill>
                <a:latin typeface="Times New Roman" panose="02020603050405020304" pitchFamily="18" charset="0"/>
              </a:rPr>
              <a:t>（</a:t>
            </a:r>
            <a:r>
              <a:rPr lang="en-US" altLang="zh-CN" sz="2400" b="1" dirty="0">
                <a:solidFill>
                  <a:srgbClr val="0000CC"/>
                </a:solidFill>
                <a:latin typeface="Times New Roman" panose="02020603050405020304" pitchFamily="18" charset="0"/>
              </a:rPr>
              <a:t>2</a:t>
            </a:r>
            <a:r>
              <a:rPr lang="zh-CN" altLang="en-US" sz="2400" b="1" dirty="0">
                <a:solidFill>
                  <a:srgbClr val="0000CC"/>
                </a:solidFill>
                <a:latin typeface="Times New Roman" panose="02020603050405020304" pitchFamily="18" charset="0"/>
              </a:rPr>
              <a:t>）第</a:t>
            </a:r>
            <a:r>
              <a:rPr lang="en-US" altLang="zh-CN" sz="2400" b="1" dirty="0">
                <a:solidFill>
                  <a:srgbClr val="0000CC"/>
                </a:solidFill>
                <a:latin typeface="Times New Roman" panose="02020603050405020304" pitchFamily="18" charset="0"/>
              </a:rPr>
              <a:t>2</a:t>
            </a:r>
            <a:r>
              <a:rPr lang="zh-CN" altLang="en-US" sz="2400" b="1" dirty="0">
                <a:solidFill>
                  <a:srgbClr val="0000CC"/>
                </a:solidFill>
                <a:latin typeface="Times New Roman" panose="02020603050405020304" pitchFamily="18" charset="0"/>
              </a:rPr>
              <a:t>种形式</a:t>
            </a:r>
          </a:p>
          <a:p>
            <a:pPr eaLnBrk="1" hangingPunct="1">
              <a:spcBef>
                <a:spcPct val="0"/>
              </a:spcBef>
              <a:buFontTx/>
              <a:buNone/>
            </a:pPr>
            <a:r>
              <a:rPr lang="en-US" altLang="zh-CN" sz="2400" b="1" dirty="0">
                <a:solidFill>
                  <a:srgbClr val="0000CC"/>
                </a:solidFill>
                <a:latin typeface="Times New Roman" panose="02020603050405020304" pitchFamily="18" charset="0"/>
              </a:rPr>
              <a:t>#</a:t>
            </a:r>
            <a:r>
              <a:rPr lang="en-US" altLang="zh-CN" sz="2400" b="1" dirty="0" err="1">
                <a:solidFill>
                  <a:srgbClr val="0000CC"/>
                </a:solidFill>
                <a:latin typeface="Times New Roman" panose="02020603050405020304" pitchFamily="18" charset="0"/>
              </a:rPr>
              <a:t>ifndef</a:t>
            </a:r>
            <a:r>
              <a:rPr lang="en-US" altLang="zh-CN" sz="2400" b="1" dirty="0">
                <a:solidFill>
                  <a:srgbClr val="0000CC"/>
                </a:solidFill>
                <a:latin typeface="Times New Roman" panose="02020603050405020304" pitchFamily="18" charset="0"/>
              </a:rPr>
              <a:t>  </a:t>
            </a:r>
            <a:r>
              <a:rPr lang="zh-CN" altLang="en-US" sz="2400" b="1" dirty="0">
                <a:solidFill>
                  <a:srgbClr val="0000CC"/>
                </a:solidFill>
                <a:latin typeface="Times New Roman" panose="02020603050405020304" pitchFamily="18" charset="0"/>
              </a:rPr>
              <a:t>标识符</a:t>
            </a:r>
          </a:p>
          <a:p>
            <a:pPr eaLnBrk="1" hangingPunct="1">
              <a:spcBef>
                <a:spcPct val="0"/>
              </a:spcBef>
              <a:buFontTx/>
              <a:buNone/>
            </a:pPr>
            <a:r>
              <a:rPr lang="zh-CN" altLang="en-US" sz="2400" b="1" dirty="0">
                <a:solidFill>
                  <a:srgbClr val="0000CC"/>
                </a:solidFill>
                <a:latin typeface="Times New Roman" panose="02020603050405020304" pitchFamily="18" charset="0"/>
              </a:rPr>
              <a:t>    语句组</a:t>
            </a:r>
            <a:r>
              <a:rPr lang="en-US" altLang="zh-CN" sz="2400" b="1" dirty="0">
                <a:solidFill>
                  <a:srgbClr val="0000CC"/>
                </a:solidFill>
                <a:latin typeface="Times New Roman" panose="02020603050405020304" pitchFamily="18" charset="0"/>
              </a:rPr>
              <a:t>1</a:t>
            </a:r>
          </a:p>
          <a:p>
            <a:pPr eaLnBrk="1" hangingPunct="1">
              <a:spcBef>
                <a:spcPct val="0"/>
              </a:spcBef>
              <a:buFontTx/>
              <a:buNone/>
            </a:pPr>
            <a:r>
              <a:rPr lang="en-US" altLang="zh-CN" sz="2400" b="1" dirty="0">
                <a:solidFill>
                  <a:srgbClr val="0000CC"/>
                </a:solidFill>
                <a:latin typeface="Times New Roman" panose="02020603050405020304" pitchFamily="18" charset="0"/>
              </a:rPr>
              <a:t>[#else</a:t>
            </a:r>
          </a:p>
          <a:p>
            <a:pPr eaLnBrk="1" hangingPunct="1">
              <a:spcBef>
                <a:spcPct val="0"/>
              </a:spcBef>
              <a:buFontTx/>
              <a:buNone/>
            </a:pPr>
            <a:r>
              <a:rPr lang="en-US" altLang="zh-CN" sz="2400" b="1" dirty="0">
                <a:solidFill>
                  <a:srgbClr val="0000CC"/>
                </a:solidFill>
                <a:latin typeface="Times New Roman" panose="02020603050405020304" pitchFamily="18" charset="0"/>
              </a:rPr>
              <a:t>    </a:t>
            </a:r>
            <a:r>
              <a:rPr lang="zh-CN" altLang="en-US" sz="2400" b="1" dirty="0">
                <a:solidFill>
                  <a:srgbClr val="0000CC"/>
                </a:solidFill>
                <a:latin typeface="Times New Roman" panose="02020603050405020304" pitchFamily="18" charset="0"/>
              </a:rPr>
              <a:t>语句组</a:t>
            </a:r>
            <a:r>
              <a:rPr lang="en-US" altLang="zh-CN" sz="2400" b="1" dirty="0">
                <a:solidFill>
                  <a:srgbClr val="0000CC"/>
                </a:solidFill>
                <a:latin typeface="Times New Roman" panose="02020603050405020304" pitchFamily="18" charset="0"/>
              </a:rPr>
              <a:t>2 </a:t>
            </a:r>
          </a:p>
          <a:p>
            <a:pPr eaLnBrk="1" hangingPunct="1">
              <a:spcBef>
                <a:spcPct val="0"/>
              </a:spcBef>
              <a:buFontTx/>
              <a:buNone/>
            </a:pPr>
            <a:r>
              <a:rPr lang="en-US" altLang="zh-CN" sz="2400" b="1" dirty="0">
                <a:solidFill>
                  <a:srgbClr val="0000CC"/>
                </a:solidFill>
                <a:latin typeface="Times New Roman" panose="02020603050405020304" pitchFamily="18" charset="0"/>
              </a:rPr>
              <a:t>]</a:t>
            </a:r>
          </a:p>
          <a:p>
            <a:pPr eaLnBrk="1" hangingPunct="1">
              <a:spcBef>
                <a:spcPct val="0"/>
              </a:spcBef>
              <a:buFontTx/>
              <a:buNone/>
            </a:pPr>
            <a:r>
              <a:rPr lang="en-US" altLang="zh-CN" sz="2400" b="1" dirty="0">
                <a:solidFill>
                  <a:srgbClr val="0000CC"/>
                </a:solidFill>
                <a:latin typeface="Times New Roman" panose="02020603050405020304" pitchFamily="18" charset="0"/>
              </a:rPr>
              <a:t>#</a:t>
            </a:r>
            <a:r>
              <a:rPr lang="en-US" altLang="zh-CN" sz="2400" b="1" dirty="0" err="1">
                <a:solidFill>
                  <a:srgbClr val="0000CC"/>
                </a:solidFill>
                <a:latin typeface="Times New Roman" panose="02020603050405020304" pitchFamily="18" charset="0"/>
              </a:rPr>
              <a:t>endif</a:t>
            </a:r>
            <a:endParaRPr lang="en-US" altLang="zh-CN" sz="2400" b="1" dirty="0">
              <a:solidFill>
                <a:srgbClr val="0000CC"/>
              </a:solidFill>
              <a:latin typeface="Times New Roman" panose="02020603050405020304" pitchFamily="18" charset="0"/>
            </a:endParaRPr>
          </a:p>
        </p:txBody>
      </p:sp>
      <p:sp>
        <p:nvSpPr>
          <p:cNvPr id="6" name="Rectangle 2"/>
          <p:cNvSpPr>
            <a:spLocks noGrp="1" noChangeArrowheads="1"/>
          </p:cNvSpPr>
          <p:nvPr>
            <p:ph type="title"/>
          </p:nvPr>
        </p:nvSpPr>
        <p:spPr/>
        <p:txBody>
          <a:bodyPr/>
          <a:lstStyle/>
          <a:p>
            <a:pPr eaLnBrk="1" hangingPunct="1"/>
            <a:r>
              <a:rPr lang="en-US" altLang="zh-CN" dirty="0"/>
              <a:t>2.12 </a:t>
            </a:r>
            <a:r>
              <a:rPr lang="zh-CN" altLang="en-US" dirty="0"/>
              <a:t>预</a:t>
            </a:r>
            <a:r>
              <a:rPr lang="zh-CN" altLang="en-US" dirty="0">
                <a:solidFill>
                  <a:srgbClr val="FF0000"/>
                </a:solidFill>
              </a:rPr>
              <a:t>处理器</a:t>
            </a:r>
          </a:p>
        </p:txBody>
      </p:sp>
    </p:spTree>
    <p:extLst>
      <p:ext uri="{BB962C8B-B14F-4D97-AF65-F5344CB8AC3E}">
        <p14:creationId xmlns:p14="http://schemas.microsoft.com/office/powerpoint/2010/main" val="16420698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611560" y="1340768"/>
            <a:ext cx="7772400" cy="4754562"/>
          </a:xfrm>
        </p:spPr>
        <p:txBody>
          <a:bodyPr/>
          <a:lstStyle/>
          <a:p>
            <a:pPr marL="0" indent="0">
              <a:buNone/>
            </a:pPr>
            <a:r>
              <a:rPr lang="zh-CN" altLang="zh-CN" b="1" dirty="0">
                <a:solidFill>
                  <a:srgbClr val="0000CC"/>
                </a:solidFill>
              </a:rPr>
              <a:t>【例</a:t>
            </a:r>
            <a:r>
              <a:rPr lang="en-US" altLang="zh-CN" b="1" dirty="0">
                <a:solidFill>
                  <a:srgbClr val="0000CC"/>
                </a:solidFill>
              </a:rPr>
              <a:t>2-32</a:t>
            </a:r>
            <a:r>
              <a:rPr lang="zh-CN" altLang="zh-CN" b="1" dirty="0">
                <a:solidFill>
                  <a:srgbClr val="0000CC"/>
                </a:solidFill>
              </a:rPr>
              <a:t>】</a:t>
            </a:r>
            <a:r>
              <a:rPr lang="en-US" altLang="zh-CN" b="1" dirty="0">
                <a:solidFill>
                  <a:srgbClr val="0000CC"/>
                </a:solidFill>
              </a:rPr>
              <a:t> #</a:t>
            </a:r>
            <a:r>
              <a:rPr lang="en-US" altLang="zh-CN" b="1" dirty="0" err="1">
                <a:solidFill>
                  <a:srgbClr val="0000CC"/>
                </a:solidFill>
              </a:rPr>
              <a:t>ifdef</a:t>
            </a:r>
            <a:r>
              <a:rPr lang="zh-CN" altLang="zh-CN" b="1" dirty="0">
                <a:solidFill>
                  <a:srgbClr val="0000CC"/>
                </a:solidFill>
              </a:rPr>
              <a:t>条件编译的应用例子</a:t>
            </a:r>
            <a:r>
              <a:rPr lang="zh-CN" altLang="zh-CN" dirty="0"/>
              <a:t>。</a:t>
            </a:r>
          </a:p>
          <a:p>
            <a:pPr eaLnBrk="1" hangingPunct="1">
              <a:lnSpc>
                <a:spcPct val="80000"/>
              </a:lnSpc>
              <a:buFontTx/>
              <a:buNone/>
            </a:pPr>
            <a:r>
              <a:rPr lang="en-US" altLang="zh-CN" sz="2400" b="1" dirty="0"/>
              <a:t>//Eg2-32.cpp</a:t>
            </a:r>
          </a:p>
          <a:p>
            <a:pPr eaLnBrk="1" hangingPunct="1">
              <a:lnSpc>
                <a:spcPct val="80000"/>
              </a:lnSpc>
              <a:buFontTx/>
              <a:buNone/>
            </a:pPr>
            <a:r>
              <a:rPr lang="en-US" altLang="zh-CN" sz="2400" b="1" dirty="0"/>
              <a:t>#include &lt;</a:t>
            </a:r>
            <a:r>
              <a:rPr lang="en-US" altLang="zh-CN" sz="2400" b="1" dirty="0" err="1"/>
              <a:t>iostream</a:t>
            </a:r>
            <a:r>
              <a:rPr lang="en-US" altLang="zh-CN" sz="2400" b="1" dirty="0"/>
              <a:t>&gt;</a:t>
            </a:r>
          </a:p>
          <a:p>
            <a:pPr eaLnBrk="1" hangingPunct="1">
              <a:lnSpc>
                <a:spcPct val="80000"/>
              </a:lnSpc>
              <a:buFontTx/>
              <a:buNone/>
            </a:pPr>
            <a:r>
              <a:rPr lang="en-US" altLang="zh-CN" sz="2400" b="1" dirty="0"/>
              <a:t>using namespace </a:t>
            </a:r>
            <a:r>
              <a:rPr lang="en-US" altLang="zh-CN" sz="2400" b="1" dirty="0" err="1"/>
              <a:t>std</a:t>
            </a:r>
            <a:r>
              <a:rPr lang="en-US" altLang="zh-CN" sz="2400" b="1" dirty="0"/>
              <a:t>;</a:t>
            </a:r>
          </a:p>
          <a:p>
            <a:pPr eaLnBrk="1" hangingPunct="1">
              <a:lnSpc>
                <a:spcPct val="80000"/>
              </a:lnSpc>
              <a:buFontTx/>
              <a:buNone/>
            </a:pPr>
            <a:r>
              <a:rPr lang="en-US" altLang="zh-CN" sz="2400" b="1" dirty="0"/>
              <a:t>#define DK</a:t>
            </a:r>
          </a:p>
          <a:p>
            <a:pPr eaLnBrk="1" hangingPunct="1">
              <a:lnSpc>
                <a:spcPct val="80000"/>
              </a:lnSpc>
              <a:buFontTx/>
              <a:buNone/>
            </a:pPr>
            <a:r>
              <a:rPr lang="en-US" altLang="zh-CN" sz="2400" b="1" dirty="0"/>
              <a:t>#</a:t>
            </a:r>
            <a:r>
              <a:rPr lang="en-US" altLang="zh-CN" sz="2400" b="1" dirty="0" err="1"/>
              <a:t>ifdef</a:t>
            </a:r>
            <a:r>
              <a:rPr lang="en-US" altLang="zh-CN" sz="2400" b="1" dirty="0"/>
              <a:t> DK</a:t>
            </a:r>
          </a:p>
          <a:p>
            <a:pPr eaLnBrk="1" hangingPunct="1">
              <a:lnSpc>
                <a:spcPct val="80000"/>
              </a:lnSpc>
              <a:buFontTx/>
              <a:buNone/>
            </a:pPr>
            <a:r>
              <a:rPr lang="en-US" altLang="zh-CN" sz="2400" b="1" dirty="0"/>
              <a:t>	void f1(){ </a:t>
            </a:r>
            <a:r>
              <a:rPr lang="en-US" altLang="zh-CN" sz="2400" b="1" dirty="0" err="1"/>
              <a:t>cout</a:t>
            </a:r>
            <a:r>
              <a:rPr lang="en-US" altLang="zh-CN" sz="2400" b="1" dirty="0"/>
              <a:t>&lt;&lt;"</a:t>
            </a:r>
            <a:r>
              <a:rPr lang="en-US" altLang="zh-CN" sz="2400" b="1" dirty="0" err="1"/>
              <a:t>Dk</a:t>
            </a:r>
            <a:r>
              <a:rPr lang="en-US" altLang="zh-CN" sz="2400" b="1" dirty="0"/>
              <a:t> is defined!"&lt;&lt;</a:t>
            </a:r>
            <a:r>
              <a:rPr lang="en-US" altLang="zh-CN" sz="2400" b="1" dirty="0" err="1"/>
              <a:t>endl</a:t>
            </a:r>
            <a:r>
              <a:rPr lang="en-US" altLang="zh-CN" sz="2400" b="1" dirty="0"/>
              <a:t>; }</a:t>
            </a:r>
          </a:p>
          <a:p>
            <a:pPr eaLnBrk="1" hangingPunct="1">
              <a:lnSpc>
                <a:spcPct val="80000"/>
              </a:lnSpc>
              <a:buFontTx/>
              <a:buNone/>
            </a:pPr>
            <a:r>
              <a:rPr lang="en-US" altLang="zh-CN" sz="2400" b="1" dirty="0"/>
              <a:t>#else</a:t>
            </a:r>
          </a:p>
          <a:p>
            <a:pPr eaLnBrk="1" hangingPunct="1">
              <a:lnSpc>
                <a:spcPct val="80000"/>
              </a:lnSpc>
              <a:buFontTx/>
              <a:buNone/>
            </a:pPr>
            <a:r>
              <a:rPr lang="en-US" altLang="zh-CN" sz="2400" b="1" dirty="0"/>
              <a:t>	void f1(){ </a:t>
            </a:r>
            <a:r>
              <a:rPr lang="en-US" altLang="zh-CN" sz="2400" b="1" dirty="0" err="1"/>
              <a:t>cout</a:t>
            </a:r>
            <a:r>
              <a:rPr lang="en-US" altLang="zh-CN" sz="2400" b="1" dirty="0"/>
              <a:t>&lt;&lt;"DK not defined!"&lt;&lt;</a:t>
            </a:r>
            <a:r>
              <a:rPr lang="en-US" altLang="zh-CN" sz="2400" b="1" dirty="0" err="1"/>
              <a:t>endl</a:t>
            </a:r>
            <a:r>
              <a:rPr lang="en-US" altLang="zh-CN" sz="2400" b="1" dirty="0"/>
              <a:t>; }</a:t>
            </a:r>
          </a:p>
          <a:p>
            <a:pPr eaLnBrk="1" hangingPunct="1">
              <a:lnSpc>
                <a:spcPct val="80000"/>
              </a:lnSpc>
              <a:buFontTx/>
              <a:buNone/>
            </a:pPr>
            <a:r>
              <a:rPr lang="en-US" altLang="zh-CN" sz="2400" b="1" dirty="0"/>
              <a:t>#</a:t>
            </a:r>
            <a:r>
              <a:rPr lang="en-US" altLang="zh-CN" sz="2400" b="1" dirty="0" err="1"/>
              <a:t>endif</a:t>
            </a:r>
            <a:endParaRPr lang="en-US" altLang="zh-CN" sz="2400" b="1" dirty="0"/>
          </a:p>
          <a:p>
            <a:pPr eaLnBrk="1" hangingPunct="1">
              <a:lnSpc>
                <a:spcPct val="80000"/>
              </a:lnSpc>
              <a:buFontTx/>
              <a:buNone/>
            </a:pPr>
            <a:r>
              <a:rPr lang="en-US" altLang="zh-CN" sz="2400" b="1" dirty="0"/>
              <a:t>void main(){</a:t>
            </a:r>
          </a:p>
          <a:p>
            <a:pPr eaLnBrk="1" hangingPunct="1">
              <a:lnSpc>
                <a:spcPct val="80000"/>
              </a:lnSpc>
              <a:buFontTx/>
              <a:buNone/>
            </a:pPr>
            <a:r>
              <a:rPr lang="en-US" altLang="zh-CN" sz="2400" b="1" dirty="0"/>
              <a:t>	f1();</a:t>
            </a:r>
          </a:p>
          <a:p>
            <a:pPr eaLnBrk="1" hangingPunct="1">
              <a:lnSpc>
                <a:spcPct val="80000"/>
              </a:lnSpc>
              <a:buFontTx/>
              <a:buNone/>
            </a:pPr>
            <a:r>
              <a:rPr lang="en-US" altLang="zh-CN" sz="2400" b="1" dirty="0"/>
              <a:t>}</a:t>
            </a:r>
            <a:endParaRPr lang="zh-CN" altLang="en-US" sz="2400" b="1" dirty="0"/>
          </a:p>
        </p:txBody>
      </p:sp>
      <p:sp>
        <p:nvSpPr>
          <p:cNvPr id="6" name="Rectangle 2"/>
          <p:cNvSpPr>
            <a:spLocks noGrp="1" noChangeArrowheads="1"/>
          </p:cNvSpPr>
          <p:nvPr>
            <p:ph type="title"/>
          </p:nvPr>
        </p:nvSpPr>
        <p:spPr/>
        <p:txBody>
          <a:bodyPr/>
          <a:lstStyle/>
          <a:p>
            <a:pPr eaLnBrk="1" hangingPunct="1"/>
            <a:r>
              <a:rPr lang="en-US" altLang="zh-CN" dirty="0"/>
              <a:t>2.12 </a:t>
            </a:r>
            <a:r>
              <a:rPr lang="zh-CN" altLang="en-US" dirty="0"/>
              <a:t>预</a:t>
            </a:r>
            <a:r>
              <a:rPr lang="zh-CN" altLang="en-US" dirty="0">
                <a:solidFill>
                  <a:srgbClr val="FF0000"/>
                </a:solidFill>
              </a:rPr>
              <a:t>处理器</a:t>
            </a:r>
          </a:p>
        </p:txBody>
      </p:sp>
    </p:spTree>
    <p:extLst>
      <p:ext uri="{BB962C8B-B14F-4D97-AF65-F5344CB8AC3E}">
        <p14:creationId xmlns:p14="http://schemas.microsoft.com/office/powerpoint/2010/main" val="403483265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4213" y="116632"/>
            <a:ext cx="7772400" cy="864096"/>
          </a:xfrm>
        </p:spPr>
        <p:txBody>
          <a:bodyPr/>
          <a:lstStyle/>
          <a:p>
            <a:pPr eaLnBrk="1" hangingPunct="1"/>
            <a:r>
              <a:rPr lang="en-US" altLang="zh-CN" b="1" dirty="0"/>
              <a:t>2.13 </a:t>
            </a:r>
            <a:r>
              <a:rPr lang="zh-CN" altLang="en-US" b="1" dirty="0"/>
              <a:t>作用域</a:t>
            </a:r>
            <a:r>
              <a:rPr lang="zh-CN" altLang="en-US" b="1" dirty="0">
                <a:solidFill>
                  <a:srgbClr val="FF0000"/>
                </a:solidFill>
              </a:rPr>
              <a:t>与生命期</a:t>
            </a:r>
          </a:p>
        </p:txBody>
      </p:sp>
      <p:sp>
        <p:nvSpPr>
          <p:cNvPr id="99331" name="Rectangle 3"/>
          <p:cNvSpPr>
            <a:spLocks noGrp="1" noChangeArrowheads="1"/>
          </p:cNvSpPr>
          <p:nvPr>
            <p:ph idx="1"/>
          </p:nvPr>
        </p:nvSpPr>
        <p:spPr>
          <a:xfrm>
            <a:off x="685800" y="1341438"/>
            <a:ext cx="7772400" cy="4754562"/>
          </a:xfrm>
        </p:spPr>
        <p:txBody>
          <a:bodyPr/>
          <a:lstStyle/>
          <a:p>
            <a:pPr eaLnBrk="1" hangingPunct="1">
              <a:buFontTx/>
              <a:buNone/>
            </a:pPr>
            <a:endParaRPr lang="zh-CN" altLang="en-US" sz="4000" b="1" dirty="0"/>
          </a:p>
          <a:p>
            <a:pPr eaLnBrk="1" hangingPunct="1">
              <a:buFontTx/>
              <a:buNone/>
            </a:pPr>
            <a:r>
              <a:rPr lang="zh-CN" altLang="en-US" sz="4000" b="1" dirty="0"/>
              <a:t>本节主要介绍</a:t>
            </a:r>
            <a:r>
              <a:rPr lang="en-US" altLang="zh-CN" sz="4000" b="1" dirty="0"/>
              <a:t>C++</a:t>
            </a:r>
            <a:r>
              <a:rPr lang="zh-CN" altLang="en-US" sz="4000" b="1" dirty="0"/>
              <a:t>程序的几种</a:t>
            </a:r>
            <a:r>
              <a:rPr lang="zh-CN" altLang="en-US" sz="4000" b="1" dirty="0">
                <a:solidFill>
                  <a:srgbClr val="FF0000"/>
                </a:solidFill>
              </a:rPr>
              <a:t>作用域</a:t>
            </a:r>
            <a:r>
              <a:rPr lang="zh-CN" altLang="en-US" sz="4000" b="1" dirty="0"/>
              <a:t>、不同变量类型的</a:t>
            </a:r>
            <a:r>
              <a:rPr lang="zh-CN" altLang="en-US" sz="4000" b="1" dirty="0">
                <a:solidFill>
                  <a:srgbClr val="FF0000"/>
                </a:solidFill>
              </a:rPr>
              <a:t>生命期</a:t>
            </a:r>
            <a:r>
              <a:rPr lang="zh-CN" altLang="en-US" sz="4000" b="1" dirty="0"/>
              <a:t>和</a:t>
            </a:r>
            <a:r>
              <a:rPr lang="en-US" altLang="zh-CN" sz="4000" b="1" dirty="0"/>
              <a:t>C++</a:t>
            </a:r>
            <a:r>
              <a:rPr lang="zh-CN" altLang="en-US" sz="4000" b="1" dirty="0"/>
              <a:t>对之实施的不同</a:t>
            </a:r>
            <a:r>
              <a:rPr lang="zh-CN" altLang="en-US" sz="4000" b="1" dirty="0">
                <a:solidFill>
                  <a:srgbClr val="FF0000"/>
                </a:solidFill>
              </a:rPr>
              <a:t>初始化</a:t>
            </a:r>
            <a:r>
              <a:rPr lang="zh-CN" altLang="en-US" sz="4000" b="1" dirty="0"/>
              <a:t>策略。</a:t>
            </a:r>
          </a:p>
        </p:txBody>
      </p:sp>
    </p:spTree>
    <p:extLst>
      <p:ext uri="{BB962C8B-B14F-4D97-AF65-F5344CB8AC3E}">
        <p14:creationId xmlns:p14="http://schemas.microsoft.com/office/powerpoint/2010/main" val="396857507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84213" y="0"/>
            <a:ext cx="7772400" cy="865187"/>
          </a:xfrm>
        </p:spPr>
        <p:txBody>
          <a:bodyPr/>
          <a:lstStyle/>
          <a:p>
            <a:pPr eaLnBrk="1" hangingPunct="1"/>
            <a:r>
              <a:rPr lang="en-US" altLang="zh-CN" b="1" dirty="0"/>
              <a:t>2.13.1</a:t>
            </a:r>
            <a:r>
              <a:rPr lang="zh-CN" altLang="en-US" b="1" dirty="0"/>
              <a:t> 作</a:t>
            </a:r>
            <a:r>
              <a:rPr lang="zh-CN" altLang="en-US" b="1" dirty="0">
                <a:solidFill>
                  <a:srgbClr val="FF0000"/>
                </a:solidFill>
              </a:rPr>
              <a:t>用域</a:t>
            </a:r>
          </a:p>
        </p:txBody>
      </p:sp>
      <p:sp>
        <p:nvSpPr>
          <p:cNvPr id="153603" name="Rectangle 3"/>
          <p:cNvSpPr>
            <a:spLocks noGrp="1" noChangeArrowheads="1"/>
          </p:cNvSpPr>
          <p:nvPr>
            <p:ph idx="1"/>
          </p:nvPr>
        </p:nvSpPr>
        <p:spPr>
          <a:xfrm>
            <a:off x="684213" y="1052513"/>
            <a:ext cx="7772400" cy="5400675"/>
          </a:xfrm>
        </p:spPr>
        <p:txBody>
          <a:bodyPr/>
          <a:lstStyle/>
          <a:p>
            <a:pPr eaLnBrk="1" hangingPunct="1">
              <a:lnSpc>
                <a:spcPct val="90000"/>
              </a:lnSpc>
              <a:buFontTx/>
              <a:buNone/>
            </a:pPr>
            <a:r>
              <a:rPr lang="en-US" altLang="zh-CN" sz="2800" b="1" dirty="0">
                <a:solidFill>
                  <a:srgbClr val="0000CC"/>
                </a:solidFill>
              </a:rPr>
              <a:t>1</a:t>
            </a:r>
            <a:r>
              <a:rPr lang="zh-CN" altLang="en-US" sz="2800" b="1" dirty="0">
                <a:solidFill>
                  <a:srgbClr val="0000CC"/>
                </a:solidFill>
              </a:rPr>
              <a:t>、作用域的概念</a:t>
            </a:r>
          </a:p>
          <a:p>
            <a:pPr lvl="1" eaLnBrk="1" hangingPunct="1">
              <a:lnSpc>
                <a:spcPct val="90000"/>
              </a:lnSpc>
            </a:pPr>
            <a:r>
              <a:rPr lang="zh-CN" altLang="en-US" sz="2400" b="1" dirty="0"/>
              <a:t>变量的有效性范围</a:t>
            </a:r>
          </a:p>
          <a:p>
            <a:pPr eaLnBrk="1" hangingPunct="1">
              <a:lnSpc>
                <a:spcPct val="90000"/>
              </a:lnSpc>
              <a:buFontTx/>
              <a:buNone/>
            </a:pPr>
            <a:r>
              <a:rPr lang="en-US" altLang="zh-CN" sz="2800" b="1" dirty="0">
                <a:solidFill>
                  <a:srgbClr val="0000CC"/>
                </a:solidFill>
              </a:rPr>
              <a:t>2</a:t>
            </a:r>
            <a:r>
              <a:rPr lang="zh-CN" altLang="en-US" sz="2800" b="1" dirty="0">
                <a:solidFill>
                  <a:srgbClr val="0000CC"/>
                </a:solidFill>
              </a:rPr>
              <a:t>、作用域的类型</a:t>
            </a:r>
          </a:p>
          <a:p>
            <a:pPr lvl="1" eaLnBrk="1" hangingPunct="1">
              <a:lnSpc>
                <a:spcPct val="90000"/>
              </a:lnSpc>
            </a:pPr>
            <a:r>
              <a:rPr lang="zh-CN" altLang="en-US" sz="2400" b="1" dirty="0">
                <a:solidFill>
                  <a:srgbClr val="FF0000"/>
                </a:solidFill>
              </a:rPr>
              <a:t>程序作用域</a:t>
            </a:r>
          </a:p>
          <a:p>
            <a:pPr lvl="2" eaLnBrk="1" hangingPunct="1">
              <a:lnSpc>
                <a:spcPct val="90000"/>
              </a:lnSpc>
            </a:pPr>
            <a:r>
              <a:rPr lang="zh-CN" altLang="en-US" sz="2000" b="1" dirty="0"/>
              <a:t>程序作用域是指一个名字在整个程序范围内有效。 </a:t>
            </a:r>
            <a:endParaRPr lang="zh-CN" altLang="en-US" sz="2000" b="1" dirty="0">
              <a:solidFill>
                <a:schemeClr val="accent2"/>
              </a:solidFill>
            </a:endParaRPr>
          </a:p>
          <a:p>
            <a:pPr lvl="1" eaLnBrk="1" hangingPunct="1">
              <a:lnSpc>
                <a:spcPct val="90000"/>
              </a:lnSpc>
            </a:pPr>
            <a:r>
              <a:rPr lang="zh-CN" altLang="en-US" sz="2400" b="1" dirty="0">
                <a:solidFill>
                  <a:srgbClr val="FF0000"/>
                </a:solidFill>
              </a:rPr>
              <a:t>局部域（块作用域）</a:t>
            </a:r>
          </a:p>
          <a:p>
            <a:pPr lvl="2" eaLnBrk="1" hangingPunct="1">
              <a:lnSpc>
                <a:spcPct val="90000"/>
              </a:lnSpc>
            </a:pPr>
            <a:r>
              <a:rPr lang="zh-CN" altLang="en-US" sz="2000" b="1" dirty="0"/>
              <a:t>在函数内部或语句内定义的变量具有块作用域</a:t>
            </a:r>
            <a:r>
              <a:rPr lang="en-US" altLang="zh-CN" sz="2000" b="1" dirty="0"/>
              <a:t>.</a:t>
            </a:r>
          </a:p>
          <a:p>
            <a:pPr lvl="1" eaLnBrk="1" hangingPunct="1">
              <a:lnSpc>
                <a:spcPct val="90000"/>
              </a:lnSpc>
            </a:pPr>
            <a:r>
              <a:rPr lang="zh-CN" altLang="en-US" sz="2400" b="1" dirty="0">
                <a:solidFill>
                  <a:srgbClr val="FF0000"/>
                </a:solidFill>
              </a:rPr>
              <a:t>函数作用域</a:t>
            </a:r>
          </a:p>
          <a:p>
            <a:pPr lvl="2" eaLnBrk="1" hangingPunct="1">
              <a:lnSpc>
                <a:spcPct val="90000"/>
              </a:lnSpc>
            </a:pPr>
            <a:r>
              <a:rPr lang="zh-CN" altLang="en-US" sz="2000" b="1" dirty="0"/>
              <a:t>语句标号具有函数作用域</a:t>
            </a:r>
            <a:endParaRPr lang="en-US" altLang="zh-CN" sz="2000" b="1" dirty="0"/>
          </a:p>
          <a:p>
            <a:pPr lvl="1" eaLnBrk="1" hangingPunct="1">
              <a:lnSpc>
                <a:spcPct val="90000"/>
              </a:lnSpc>
            </a:pPr>
            <a:r>
              <a:rPr lang="zh-CN" altLang="en-US" sz="2400" b="1" dirty="0">
                <a:solidFill>
                  <a:srgbClr val="FF0000"/>
                </a:solidFill>
              </a:rPr>
              <a:t>函数原型作用域</a:t>
            </a:r>
          </a:p>
          <a:p>
            <a:pPr lvl="2" eaLnBrk="1" hangingPunct="1">
              <a:lnSpc>
                <a:spcPct val="90000"/>
              </a:lnSpc>
            </a:pPr>
            <a:r>
              <a:rPr lang="zh-CN" altLang="en-US" sz="2000" b="1" dirty="0"/>
              <a:t>函数原型中的形参的作用域</a:t>
            </a:r>
            <a:endParaRPr lang="en-US" altLang="zh-CN" sz="2000" b="1" dirty="0"/>
          </a:p>
          <a:p>
            <a:pPr lvl="1" eaLnBrk="1" hangingPunct="1">
              <a:lnSpc>
                <a:spcPct val="90000"/>
              </a:lnSpc>
            </a:pPr>
            <a:r>
              <a:rPr lang="zh-CN" altLang="en-US" sz="2400" b="1" dirty="0">
                <a:solidFill>
                  <a:srgbClr val="FF0000"/>
                </a:solidFill>
              </a:rPr>
              <a:t>文件作用域</a:t>
            </a:r>
            <a:r>
              <a:rPr lang="en-US" altLang="zh-CN" sz="2400" b="1" dirty="0">
                <a:solidFill>
                  <a:srgbClr val="FF0000"/>
                </a:solidFill>
              </a:rPr>
              <a:t>(</a:t>
            </a:r>
            <a:r>
              <a:rPr lang="zh-CN" altLang="en-US" sz="2400" b="1" dirty="0">
                <a:solidFill>
                  <a:srgbClr val="FF0000"/>
                </a:solidFill>
              </a:rPr>
              <a:t>近于全局域</a:t>
            </a:r>
            <a:r>
              <a:rPr lang="en-US" altLang="zh-CN" sz="2400" b="1" dirty="0">
                <a:solidFill>
                  <a:srgbClr val="FF0000"/>
                </a:solidFill>
              </a:rPr>
              <a:t>)</a:t>
            </a:r>
          </a:p>
          <a:p>
            <a:pPr eaLnBrk="1" hangingPunct="1">
              <a:lnSpc>
                <a:spcPct val="90000"/>
              </a:lnSpc>
              <a:buFontTx/>
              <a:buNone/>
            </a:pPr>
            <a:r>
              <a:rPr lang="en-US" altLang="zh-CN" sz="2800" b="1" dirty="0">
                <a:solidFill>
                  <a:srgbClr val="0000CC"/>
                </a:solidFill>
              </a:rPr>
              <a:t>3</a:t>
            </a:r>
            <a:r>
              <a:rPr lang="zh-CN" altLang="en-US" sz="2800" b="1" dirty="0">
                <a:solidFill>
                  <a:srgbClr val="0000CC"/>
                </a:solidFill>
              </a:rPr>
              <a:t>、作用域限定符</a:t>
            </a:r>
            <a:r>
              <a:rPr lang="en-US" altLang="zh-CN" sz="2800" b="1" dirty="0">
                <a:solidFill>
                  <a:srgbClr val="0000CC"/>
                </a:solidFill>
              </a:rPr>
              <a:t>::</a:t>
            </a:r>
          </a:p>
        </p:txBody>
      </p:sp>
    </p:spTree>
    <p:extLst>
      <p:ext uri="{BB962C8B-B14F-4D97-AF65-F5344CB8AC3E}">
        <p14:creationId xmlns:p14="http://schemas.microsoft.com/office/powerpoint/2010/main" val="844815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03">
                                            <p:txEl>
                                              <p:pRg st="1" end="1"/>
                                            </p:txEl>
                                          </p:spTgt>
                                        </p:tgtEl>
                                        <p:attrNameLst>
                                          <p:attrName>style.visibility</p:attrName>
                                        </p:attrNameLst>
                                      </p:cBhvr>
                                      <p:to>
                                        <p:strVal val="visible"/>
                                      </p:to>
                                    </p:set>
                                    <p:anim calcmode="lin" valueType="num">
                                      <p:cBhvr additive="base">
                                        <p:cTn id="7" dur="500" fill="hold"/>
                                        <p:tgtEl>
                                          <p:spTgt spid="1536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03">
                                            <p:txEl>
                                              <p:pRg st="3" end="3"/>
                                            </p:txEl>
                                          </p:spTgt>
                                        </p:tgtEl>
                                        <p:attrNameLst>
                                          <p:attrName>style.visibility</p:attrName>
                                        </p:attrNameLst>
                                      </p:cBhvr>
                                      <p:to>
                                        <p:strVal val="visible"/>
                                      </p:to>
                                    </p:set>
                                    <p:anim calcmode="lin" valueType="num">
                                      <p:cBhvr additive="base">
                                        <p:cTn id="13" dur="500" fill="hold"/>
                                        <p:tgtEl>
                                          <p:spTgt spid="15360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0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3603">
                                            <p:txEl>
                                              <p:pRg st="4" end="4"/>
                                            </p:txEl>
                                          </p:spTgt>
                                        </p:tgtEl>
                                        <p:attrNameLst>
                                          <p:attrName>style.visibility</p:attrName>
                                        </p:attrNameLst>
                                      </p:cBhvr>
                                      <p:to>
                                        <p:strVal val="visible"/>
                                      </p:to>
                                    </p:set>
                                    <p:anim calcmode="lin" valueType="num">
                                      <p:cBhvr additive="base">
                                        <p:cTn id="17" dur="500" fill="hold"/>
                                        <p:tgtEl>
                                          <p:spTgt spid="15360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53603">
                                            <p:txEl>
                                              <p:pRg st="5" end="5"/>
                                            </p:txEl>
                                          </p:spTgt>
                                        </p:tgtEl>
                                        <p:attrNameLst>
                                          <p:attrName>style.visibility</p:attrName>
                                        </p:attrNameLst>
                                      </p:cBhvr>
                                      <p:to>
                                        <p:strVal val="visible"/>
                                      </p:to>
                                    </p:set>
                                    <p:animEffect transition="in" filter="fade">
                                      <p:cBhvr>
                                        <p:cTn id="23" dur="1000"/>
                                        <p:tgtEl>
                                          <p:spTgt spid="153603">
                                            <p:txEl>
                                              <p:pRg st="5" end="5"/>
                                            </p:txEl>
                                          </p:spTgt>
                                        </p:tgtEl>
                                      </p:cBhvr>
                                    </p:animEffect>
                                    <p:anim calcmode="lin" valueType="num">
                                      <p:cBhvr>
                                        <p:cTn id="24" dur="1000" fill="hold"/>
                                        <p:tgtEl>
                                          <p:spTgt spid="153603">
                                            <p:txEl>
                                              <p:pRg st="5" end="5"/>
                                            </p:txEl>
                                          </p:spTgt>
                                        </p:tgtEl>
                                        <p:attrNameLst>
                                          <p:attrName>ppt_x</p:attrName>
                                        </p:attrNameLst>
                                      </p:cBhvr>
                                      <p:tavLst>
                                        <p:tav tm="0">
                                          <p:val>
                                            <p:strVal val="#ppt_x"/>
                                          </p:val>
                                        </p:tav>
                                        <p:tav tm="100000">
                                          <p:val>
                                            <p:strVal val="#ppt_x"/>
                                          </p:val>
                                        </p:tav>
                                      </p:tavLst>
                                    </p:anim>
                                    <p:anim calcmode="lin" valueType="num">
                                      <p:cBhvr>
                                        <p:cTn id="25" dur="1000" fill="hold"/>
                                        <p:tgtEl>
                                          <p:spTgt spid="153603">
                                            <p:txEl>
                                              <p:pRg st="5" end="5"/>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53603">
                                            <p:txEl>
                                              <p:pRg st="6" end="6"/>
                                            </p:txEl>
                                          </p:spTgt>
                                        </p:tgtEl>
                                        <p:attrNameLst>
                                          <p:attrName>style.visibility</p:attrName>
                                        </p:attrNameLst>
                                      </p:cBhvr>
                                      <p:to>
                                        <p:strVal val="visible"/>
                                      </p:to>
                                    </p:set>
                                    <p:animEffect transition="in" filter="fade">
                                      <p:cBhvr>
                                        <p:cTn id="28" dur="1000"/>
                                        <p:tgtEl>
                                          <p:spTgt spid="153603">
                                            <p:txEl>
                                              <p:pRg st="6" end="6"/>
                                            </p:txEl>
                                          </p:spTgt>
                                        </p:tgtEl>
                                      </p:cBhvr>
                                    </p:animEffect>
                                    <p:anim calcmode="lin" valueType="num">
                                      <p:cBhvr>
                                        <p:cTn id="29" dur="1000" fill="hold"/>
                                        <p:tgtEl>
                                          <p:spTgt spid="15360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5360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53603">
                                            <p:txEl>
                                              <p:pRg st="7" end="7"/>
                                            </p:txEl>
                                          </p:spTgt>
                                        </p:tgtEl>
                                        <p:attrNameLst>
                                          <p:attrName>style.visibility</p:attrName>
                                        </p:attrNameLst>
                                      </p:cBhvr>
                                      <p:to>
                                        <p:strVal val="visible"/>
                                      </p:to>
                                    </p:set>
                                    <p:animEffect transition="in" filter="fade">
                                      <p:cBhvr>
                                        <p:cTn id="35" dur="1000"/>
                                        <p:tgtEl>
                                          <p:spTgt spid="153603">
                                            <p:txEl>
                                              <p:pRg st="7" end="7"/>
                                            </p:txEl>
                                          </p:spTgt>
                                        </p:tgtEl>
                                      </p:cBhvr>
                                    </p:animEffect>
                                    <p:anim calcmode="lin" valueType="num">
                                      <p:cBhvr>
                                        <p:cTn id="36" dur="1000" fill="hold"/>
                                        <p:tgtEl>
                                          <p:spTgt spid="15360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153603">
                                            <p:txEl>
                                              <p:pRg st="7" end="7"/>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53603">
                                            <p:txEl>
                                              <p:pRg st="8" end="8"/>
                                            </p:txEl>
                                          </p:spTgt>
                                        </p:tgtEl>
                                        <p:attrNameLst>
                                          <p:attrName>style.visibility</p:attrName>
                                        </p:attrNameLst>
                                      </p:cBhvr>
                                      <p:to>
                                        <p:strVal val="visible"/>
                                      </p:to>
                                    </p:set>
                                    <p:animEffect transition="in" filter="fade">
                                      <p:cBhvr>
                                        <p:cTn id="40" dur="1000"/>
                                        <p:tgtEl>
                                          <p:spTgt spid="153603">
                                            <p:txEl>
                                              <p:pRg st="8" end="8"/>
                                            </p:txEl>
                                          </p:spTgt>
                                        </p:tgtEl>
                                      </p:cBhvr>
                                    </p:animEffect>
                                    <p:anim calcmode="lin" valueType="num">
                                      <p:cBhvr>
                                        <p:cTn id="41" dur="1000" fill="hold"/>
                                        <p:tgtEl>
                                          <p:spTgt spid="153603">
                                            <p:txEl>
                                              <p:pRg st="8" end="8"/>
                                            </p:txEl>
                                          </p:spTgt>
                                        </p:tgtEl>
                                        <p:attrNameLst>
                                          <p:attrName>ppt_x</p:attrName>
                                        </p:attrNameLst>
                                      </p:cBhvr>
                                      <p:tavLst>
                                        <p:tav tm="0">
                                          <p:val>
                                            <p:strVal val="#ppt_x"/>
                                          </p:val>
                                        </p:tav>
                                        <p:tav tm="100000">
                                          <p:val>
                                            <p:strVal val="#ppt_x"/>
                                          </p:val>
                                        </p:tav>
                                      </p:tavLst>
                                    </p:anim>
                                    <p:anim calcmode="lin" valueType="num">
                                      <p:cBhvr>
                                        <p:cTn id="42" dur="1000" fill="hold"/>
                                        <p:tgtEl>
                                          <p:spTgt spid="15360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53603">
                                            <p:txEl>
                                              <p:pRg st="9" end="9"/>
                                            </p:txEl>
                                          </p:spTgt>
                                        </p:tgtEl>
                                        <p:attrNameLst>
                                          <p:attrName>style.visibility</p:attrName>
                                        </p:attrNameLst>
                                      </p:cBhvr>
                                      <p:to>
                                        <p:strVal val="visible"/>
                                      </p:to>
                                    </p:set>
                                    <p:animEffect transition="in" filter="fade">
                                      <p:cBhvr>
                                        <p:cTn id="47" dur="1000"/>
                                        <p:tgtEl>
                                          <p:spTgt spid="153603">
                                            <p:txEl>
                                              <p:pRg st="9" end="9"/>
                                            </p:txEl>
                                          </p:spTgt>
                                        </p:tgtEl>
                                      </p:cBhvr>
                                    </p:animEffect>
                                    <p:anim calcmode="lin" valueType="num">
                                      <p:cBhvr>
                                        <p:cTn id="48" dur="1000" fill="hold"/>
                                        <p:tgtEl>
                                          <p:spTgt spid="15360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15360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3603">
                                            <p:txEl>
                                              <p:pRg st="10" end="10"/>
                                            </p:txEl>
                                          </p:spTgt>
                                        </p:tgtEl>
                                        <p:attrNameLst>
                                          <p:attrName>style.visibility</p:attrName>
                                        </p:attrNameLst>
                                      </p:cBhvr>
                                      <p:to>
                                        <p:strVal val="visible"/>
                                      </p:to>
                                    </p:set>
                                    <p:animEffect transition="in" filter="fade">
                                      <p:cBhvr>
                                        <p:cTn id="52" dur="1000"/>
                                        <p:tgtEl>
                                          <p:spTgt spid="153603">
                                            <p:txEl>
                                              <p:pRg st="10" end="10"/>
                                            </p:txEl>
                                          </p:spTgt>
                                        </p:tgtEl>
                                      </p:cBhvr>
                                    </p:animEffect>
                                    <p:anim calcmode="lin" valueType="num">
                                      <p:cBhvr>
                                        <p:cTn id="53" dur="1000" fill="hold"/>
                                        <p:tgtEl>
                                          <p:spTgt spid="15360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15360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153603">
                                            <p:txEl>
                                              <p:pRg st="11" end="11"/>
                                            </p:txEl>
                                          </p:spTgt>
                                        </p:tgtEl>
                                        <p:attrNameLst>
                                          <p:attrName>style.visibility</p:attrName>
                                        </p:attrNameLst>
                                      </p:cBhvr>
                                      <p:to>
                                        <p:strVal val="visible"/>
                                      </p:to>
                                    </p:set>
                                    <p:animEffect transition="in" filter="fade">
                                      <p:cBhvr>
                                        <p:cTn id="59" dur="1000"/>
                                        <p:tgtEl>
                                          <p:spTgt spid="153603">
                                            <p:txEl>
                                              <p:pRg st="11" end="11"/>
                                            </p:txEl>
                                          </p:spTgt>
                                        </p:tgtEl>
                                      </p:cBhvr>
                                    </p:animEffect>
                                    <p:anim calcmode="lin" valueType="num">
                                      <p:cBhvr>
                                        <p:cTn id="60" dur="1000" fill="hold"/>
                                        <p:tgtEl>
                                          <p:spTgt spid="153603">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5360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96913" y="980728"/>
            <a:ext cx="7772400" cy="596404"/>
          </a:xfrm>
        </p:spPr>
        <p:txBody>
          <a:bodyPr/>
          <a:lstStyle/>
          <a:p>
            <a:pPr algn="l" eaLnBrk="1" hangingPunct="1"/>
            <a:r>
              <a:rPr lang="en-US" altLang="zh-CN" sz="3200" b="1" dirty="0">
                <a:solidFill>
                  <a:srgbClr val="0000CC"/>
                </a:solidFill>
              </a:rPr>
              <a:t>4</a:t>
            </a:r>
            <a:r>
              <a:rPr lang="zh-CN" altLang="en-US" sz="3200" b="1" dirty="0">
                <a:solidFill>
                  <a:srgbClr val="0000CC"/>
                </a:solidFill>
              </a:rPr>
              <a:t>、作用域示例：</a:t>
            </a:r>
            <a:r>
              <a:rPr lang="zh-CN" altLang="en-US" sz="3200" b="1" dirty="0"/>
              <a:t>分析各变量的作用域</a:t>
            </a:r>
          </a:p>
        </p:txBody>
      </p:sp>
      <p:sp>
        <p:nvSpPr>
          <p:cNvPr id="154627" name="Rectangle 3"/>
          <p:cNvSpPr>
            <a:spLocks noGrp="1" noChangeArrowheads="1"/>
          </p:cNvSpPr>
          <p:nvPr>
            <p:ph idx="1"/>
          </p:nvPr>
        </p:nvSpPr>
        <p:spPr>
          <a:xfrm>
            <a:off x="696913" y="1577132"/>
            <a:ext cx="7772400" cy="5280868"/>
          </a:xfrm>
        </p:spPr>
        <p:txBody>
          <a:bodyPr/>
          <a:lstStyle/>
          <a:p>
            <a:pPr eaLnBrk="1" hangingPunct="1">
              <a:lnSpc>
                <a:spcPct val="80000"/>
              </a:lnSpc>
              <a:buFontTx/>
              <a:buNone/>
            </a:pPr>
            <a:r>
              <a:rPr lang="en-US" altLang="zh-CN" sz="1600" b="1" dirty="0" err="1"/>
              <a:t>int</a:t>
            </a:r>
            <a:r>
              <a:rPr lang="en-US" altLang="zh-CN" sz="1600" b="1" dirty="0"/>
              <a:t> x;                                                 </a:t>
            </a:r>
            <a:r>
              <a:rPr lang="en-US" altLang="zh-CN" sz="1600" b="1" dirty="0">
                <a:solidFill>
                  <a:schemeClr val="accent2"/>
                </a:solidFill>
              </a:rPr>
              <a:t>//</a:t>
            </a:r>
            <a:r>
              <a:rPr lang="zh-CN" altLang="en-US" sz="1600" b="1" dirty="0">
                <a:solidFill>
                  <a:schemeClr val="accent2"/>
                </a:solidFill>
              </a:rPr>
              <a:t>全局变量</a:t>
            </a:r>
            <a:r>
              <a:rPr lang="en-US" altLang="zh-CN" sz="1600" b="1" dirty="0">
                <a:solidFill>
                  <a:schemeClr val="accent2"/>
                </a:solidFill>
              </a:rPr>
              <a:t>,</a:t>
            </a:r>
            <a:r>
              <a:rPr lang="zh-CN" altLang="en-US" sz="1600" b="1" dirty="0">
                <a:solidFill>
                  <a:schemeClr val="accent2"/>
                </a:solidFill>
              </a:rPr>
              <a:t>其值初如为</a:t>
            </a:r>
            <a:r>
              <a:rPr lang="en-US" altLang="zh-CN" sz="1600" b="1" dirty="0">
                <a:solidFill>
                  <a:schemeClr val="accent2"/>
                </a:solidFill>
              </a:rPr>
              <a:t>0</a:t>
            </a:r>
          </a:p>
          <a:p>
            <a:pPr eaLnBrk="1" hangingPunct="1">
              <a:lnSpc>
                <a:spcPct val="80000"/>
              </a:lnSpc>
              <a:buFontTx/>
              <a:buNone/>
            </a:pPr>
            <a:r>
              <a:rPr lang="en-US" altLang="zh-CN" sz="1600" b="1" dirty="0"/>
              <a:t>void f1(</a:t>
            </a:r>
            <a:r>
              <a:rPr lang="en-US" altLang="zh-CN" sz="1600" b="1" dirty="0" err="1"/>
              <a:t>int</a:t>
            </a:r>
            <a:r>
              <a:rPr lang="en-US" altLang="zh-CN" sz="1600" b="1" dirty="0"/>
              <a:t> x1,int x2);                    </a:t>
            </a:r>
            <a:r>
              <a:rPr lang="en-US" altLang="zh-CN" sz="1600" b="1" dirty="0">
                <a:solidFill>
                  <a:schemeClr val="accent2"/>
                </a:solidFill>
              </a:rPr>
              <a:t>//</a:t>
            </a:r>
            <a:r>
              <a:rPr lang="zh-CN" altLang="en-US" sz="1600" b="1" dirty="0">
                <a:solidFill>
                  <a:schemeClr val="accent2"/>
                </a:solidFill>
              </a:rPr>
              <a:t>函数原型作用域</a:t>
            </a:r>
          </a:p>
          <a:p>
            <a:pPr eaLnBrk="1" hangingPunct="1">
              <a:lnSpc>
                <a:spcPct val="80000"/>
              </a:lnSpc>
              <a:buFontTx/>
              <a:buNone/>
            </a:pPr>
            <a:r>
              <a:rPr lang="en-US" altLang="zh-CN" sz="1600" b="1" dirty="0"/>
              <a:t>x1=x;                                                </a:t>
            </a:r>
            <a:r>
              <a:rPr lang="en-US" altLang="zh-CN" sz="1600" b="1" dirty="0">
                <a:solidFill>
                  <a:schemeClr val="accent2"/>
                </a:solidFill>
              </a:rPr>
              <a:t>//x1</a:t>
            </a:r>
            <a:r>
              <a:rPr lang="zh-CN" altLang="en-US" sz="1600" b="1" dirty="0">
                <a:solidFill>
                  <a:schemeClr val="accent2"/>
                </a:solidFill>
              </a:rPr>
              <a:t>未定义</a:t>
            </a:r>
            <a:r>
              <a:rPr lang="zh-CN" altLang="en-US" sz="1600" b="1" dirty="0"/>
              <a:t>                         </a:t>
            </a:r>
          </a:p>
          <a:p>
            <a:pPr eaLnBrk="1" hangingPunct="1">
              <a:lnSpc>
                <a:spcPct val="80000"/>
              </a:lnSpc>
              <a:buFontTx/>
              <a:buNone/>
            </a:pPr>
            <a:r>
              <a:rPr lang="en-US" altLang="zh-CN" sz="1600" b="1" dirty="0"/>
              <a:t>void f2(</a:t>
            </a:r>
            <a:r>
              <a:rPr lang="en-US" altLang="zh-CN" sz="1600" b="1" dirty="0" err="1"/>
              <a:t>int</a:t>
            </a:r>
            <a:r>
              <a:rPr lang="en-US" altLang="zh-CN" sz="1600" b="1" dirty="0"/>
              <a:t> x3){           </a:t>
            </a:r>
            <a:r>
              <a:rPr lang="en-US" altLang="zh-CN" sz="1600" b="1" dirty="0">
                <a:solidFill>
                  <a:schemeClr val="accent2"/>
                </a:solidFill>
              </a:rPr>
              <a:t>//</a:t>
            </a:r>
            <a:r>
              <a:rPr lang="zh-CN" altLang="en-US" sz="1600" b="1" dirty="0">
                <a:solidFill>
                  <a:schemeClr val="accent2"/>
                </a:solidFill>
              </a:rPr>
              <a:t>函数参数被视为函数体最外层块中定义的变量</a:t>
            </a:r>
            <a:r>
              <a:rPr lang="en-US" altLang="zh-CN" sz="1600" b="1" dirty="0">
                <a:solidFill>
                  <a:schemeClr val="accent2"/>
                </a:solidFill>
              </a:rPr>
              <a:t>.</a:t>
            </a:r>
          </a:p>
          <a:p>
            <a:pPr eaLnBrk="1" hangingPunct="1">
              <a:lnSpc>
                <a:spcPct val="80000"/>
              </a:lnSpc>
              <a:buFontTx/>
              <a:buNone/>
            </a:pPr>
            <a:r>
              <a:rPr lang="en-US" altLang="zh-CN" sz="1600" b="1" dirty="0"/>
              <a:t>	</a:t>
            </a:r>
            <a:r>
              <a:rPr lang="en-US" altLang="zh-CN" sz="1600" b="1" dirty="0" err="1"/>
              <a:t>int</a:t>
            </a:r>
            <a:r>
              <a:rPr lang="en-US" altLang="zh-CN" sz="1600" b="1" dirty="0"/>
              <a:t> x;                        //</a:t>
            </a:r>
            <a:r>
              <a:rPr lang="zh-CN" altLang="en-US" sz="1600" b="1" dirty="0"/>
              <a:t>局部变量</a:t>
            </a:r>
            <a:r>
              <a:rPr lang="en-US" altLang="zh-CN" sz="1600" b="1" dirty="0"/>
              <a:t>,</a:t>
            </a:r>
            <a:r>
              <a:rPr lang="zh-CN" altLang="en-US" sz="1600" b="1" dirty="0"/>
              <a:t>函数块内有效</a:t>
            </a:r>
          </a:p>
          <a:p>
            <a:pPr eaLnBrk="1" hangingPunct="1">
              <a:lnSpc>
                <a:spcPct val="80000"/>
              </a:lnSpc>
              <a:buFontTx/>
              <a:buNone/>
            </a:pPr>
            <a:r>
              <a:rPr lang="zh-CN" altLang="en-US" sz="1600" b="1" dirty="0"/>
              <a:t>	</a:t>
            </a:r>
            <a:r>
              <a:rPr lang="en-US" altLang="zh-CN" sz="1600" b="1" dirty="0" err="1"/>
              <a:t>int</a:t>
            </a:r>
            <a:r>
              <a:rPr lang="en-US" altLang="zh-CN" sz="1600" b="1" dirty="0"/>
              <a:t> x3;                      //</a:t>
            </a:r>
            <a:r>
              <a:rPr lang="zh-CN" altLang="en-US" sz="1600" b="1" dirty="0"/>
              <a:t>错误</a:t>
            </a:r>
            <a:r>
              <a:rPr lang="en-US" altLang="zh-CN" sz="1600" b="1" dirty="0"/>
              <a:t>,</a:t>
            </a:r>
            <a:r>
              <a:rPr lang="zh-CN" altLang="en-US" sz="1600" b="1" dirty="0"/>
              <a:t>与本函数的参数重复定义</a:t>
            </a:r>
          </a:p>
          <a:p>
            <a:pPr eaLnBrk="1" hangingPunct="1">
              <a:lnSpc>
                <a:spcPct val="80000"/>
              </a:lnSpc>
              <a:buFontTx/>
              <a:buNone/>
            </a:pPr>
            <a:r>
              <a:rPr lang="zh-CN" altLang="en-US" sz="1600" b="1" dirty="0"/>
              <a:t>	</a:t>
            </a:r>
            <a:r>
              <a:rPr lang="en-US" altLang="zh-CN" sz="1600" b="1" dirty="0"/>
              <a:t>x=1;</a:t>
            </a:r>
          </a:p>
          <a:p>
            <a:pPr eaLnBrk="1" hangingPunct="1">
              <a:lnSpc>
                <a:spcPct val="80000"/>
              </a:lnSpc>
              <a:buFontTx/>
              <a:buNone/>
            </a:pPr>
            <a:r>
              <a:rPr lang="en-US" altLang="zh-CN" sz="1600" b="1" dirty="0"/>
              <a:t>	{</a:t>
            </a:r>
          </a:p>
          <a:p>
            <a:pPr eaLnBrk="1" hangingPunct="1">
              <a:lnSpc>
                <a:spcPct val="80000"/>
              </a:lnSpc>
              <a:buFontTx/>
              <a:buNone/>
            </a:pPr>
            <a:r>
              <a:rPr lang="en-US" altLang="zh-CN" sz="1600" b="1" dirty="0"/>
              <a:t>		</a:t>
            </a:r>
            <a:r>
              <a:rPr lang="en-US" altLang="zh-CN" sz="1600" b="1" dirty="0" err="1"/>
              <a:t>int</a:t>
            </a:r>
            <a:r>
              <a:rPr lang="en-US" altLang="zh-CN" sz="1600" b="1" dirty="0"/>
              <a:t> y=x;                              //y</a:t>
            </a:r>
            <a:r>
              <a:rPr lang="zh-CN" altLang="en-US" sz="1600" b="1" dirty="0"/>
              <a:t>的值为</a:t>
            </a:r>
            <a:r>
              <a:rPr lang="en-US" altLang="zh-CN" sz="1600" b="1" dirty="0"/>
              <a:t>1,</a:t>
            </a:r>
            <a:r>
              <a:rPr lang="zh-CN" altLang="en-US" sz="1600" b="1" dirty="0"/>
              <a:t>此</a:t>
            </a:r>
            <a:r>
              <a:rPr lang="en-US" altLang="zh-CN" sz="1600" b="1" dirty="0"/>
              <a:t>X</a:t>
            </a:r>
            <a:r>
              <a:rPr lang="zh-CN" altLang="en-US" sz="1600" b="1" dirty="0"/>
              <a:t>是外层</a:t>
            </a:r>
            <a:r>
              <a:rPr lang="en-US" altLang="zh-CN" sz="1600" b="1" dirty="0"/>
              <a:t>X</a:t>
            </a:r>
          </a:p>
          <a:p>
            <a:pPr eaLnBrk="1" hangingPunct="1">
              <a:lnSpc>
                <a:spcPct val="80000"/>
              </a:lnSpc>
              <a:buFontTx/>
              <a:buNone/>
            </a:pPr>
            <a:r>
              <a:rPr lang="en-US" altLang="zh-CN" sz="1600" b="1" dirty="0"/>
              <a:t>		</a:t>
            </a:r>
            <a:r>
              <a:rPr lang="en-US" altLang="zh-CN" sz="1600" b="1" dirty="0" err="1"/>
              <a:t>int</a:t>
            </a:r>
            <a:r>
              <a:rPr lang="en-US" altLang="zh-CN" sz="1600" b="1" dirty="0"/>
              <a:t> x;                                   //</a:t>
            </a:r>
            <a:r>
              <a:rPr lang="zh-CN" altLang="en-US" sz="1600" b="1" dirty="0"/>
              <a:t>局部变量</a:t>
            </a:r>
            <a:r>
              <a:rPr lang="en-US" altLang="zh-CN" sz="1600" b="1" dirty="0"/>
              <a:t>,</a:t>
            </a:r>
            <a:r>
              <a:rPr lang="zh-CN" altLang="en-US" sz="1600" b="1" dirty="0"/>
              <a:t>本</a:t>
            </a:r>
            <a:r>
              <a:rPr lang="en-US" altLang="zh-CN" sz="1600" b="1" dirty="0"/>
              <a:t>{ }</a:t>
            </a:r>
            <a:r>
              <a:rPr lang="zh-CN" altLang="en-US" sz="1600" b="1" dirty="0"/>
              <a:t>内有效</a:t>
            </a:r>
          </a:p>
          <a:p>
            <a:pPr eaLnBrk="1" hangingPunct="1">
              <a:lnSpc>
                <a:spcPct val="80000"/>
              </a:lnSpc>
              <a:buFontTx/>
              <a:buNone/>
            </a:pPr>
            <a:r>
              <a:rPr lang="zh-CN" altLang="en-US" sz="1600" b="1" dirty="0"/>
              <a:t>		</a:t>
            </a:r>
            <a:r>
              <a:rPr lang="en-US" altLang="zh-CN" sz="1600" b="1" dirty="0"/>
              <a:t>x=2;</a:t>
            </a:r>
          </a:p>
          <a:p>
            <a:pPr eaLnBrk="1" hangingPunct="1">
              <a:lnSpc>
                <a:spcPct val="80000"/>
              </a:lnSpc>
              <a:buFontTx/>
              <a:buNone/>
            </a:pPr>
            <a:r>
              <a:rPr lang="en-US" altLang="zh-CN" sz="1600" b="1" dirty="0"/>
              <a:t>		::x=5;                                  //</a:t>
            </a:r>
            <a:r>
              <a:rPr lang="zh-CN" altLang="en-US" sz="1600" b="1" dirty="0"/>
              <a:t>全局</a:t>
            </a:r>
            <a:r>
              <a:rPr lang="en-US" altLang="zh-CN" sz="1600" b="1" dirty="0"/>
              <a:t>X</a:t>
            </a:r>
            <a:r>
              <a:rPr lang="zh-CN" altLang="en-US" sz="1600" b="1" dirty="0"/>
              <a:t>被置为</a:t>
            </a:r>
            <a:r>
              <a:rPr lang="en-US" altLang="zh-CN" sz="1600" b="1" dirty="0"/>
              <a:t>5</a:t>
            </a:r>
          </a:p>
          <a:p>
            <a:pPr eaLnBrk="1" hangingPunct="1">
              <a:lnSpc>
                <a:spcPct val="80000"/>
              </a:lnSpc>
              <a:buFontTx/>
              <a:buNone/>
            </a:pPr>
            <a:r>
              <a:rPr lang="en-US" altLang="zh-CN" sz="1600" b="1" dirty="0"/>
              <a:t>	}</a:t>
            </a:r>
          </a:p>
          <a:p>
            <a:pPr eaLnBrk="1" hangingPunct="1">
              <a:lnSpc>
                <a:spcPct val="80000"/>
              </a:lnSpc>
              <a:buFontTx/>
              <a:buNone/>
            </a:pPr>
            <a:r>
              <a:rPr lang="en-US" altLang="zh-CN" sz="1600" b="1" dirty="0"/>
              <a:t>	x=3;                                              //</a:t>
            </a:r>
            <a:r>
              <a:rPr lang="zh-CN" altLang="en-US" sz="1600" b="1" dirty="0"/>
              <a:t>局部变量</a:t>
            </a:r>
            <a:r>
              <a:rPr lang="en-US" altLang="zh-CN" sz="1600" b="1" dirty="0"/>
              <a:t>X</a:t>
            </a:r>
          </a:p>
          <a:p>
            <a:pPr eaLnBrk="1" hangingPunct="1">
              <a:lnSpc>
                <a:spcPct val="80000"/>
              </a:lnSpc>
              <a:buFontTx/>
              <a:buNone/>
            </a:pPr>
            <a:r>
              <a:rPr lang="en-US" altLang="zh-CN" sz="1600" b="1" dirty="0"/>
              <a:t>}</a:t>
            </a:r>
          </a:p>
          <a:p>
            <a:pPr eaLnBrk="1" hangingPunct="1">
              <a:lnSpc>
                <a:spcPct val="80000"/>
              </a:lnSpc>
              <a:buFontTx/>
              <a:buNone/>
            </a:pPr>
            <a:r>
              <a:rPr lang="en-US" altLang="zh-CN" sz="1600" b="1" dirty="0" err="1"/>
              <a:t>int</a:t>
            </a:r>
            <a:r>
              <a:rPr lang="en-US" altLang="zh-CN" sz="1600" b="1" dirty="0"/>
              <a:t> *p=&amp;x;                                            //P</a:t>
            </a:r>
            <a:r>
              <a:rPr lang="zh-CN" altLang="en-US" sz="1600" b="1" dirty="0"/>
              <a:t>指向全局</a:t>
            </a:r>
            <a:r>
              <a:rPr lang="en-US" altLang="zh-CN" sz="1600" b="1" dirty="0"/>
              <a:t>X.</a:t>
            </a:r>
          </a:p>
          <a:p>
            <a:pPr eaLnBrk="1" hangingPunct="1">
              <a:lnSpc>
                <a:spcPct val="80000"/>
              </a:lnSpc>
              <a:buFontTx/>
              <a:buNone/>
            </a:pPr>
            <a:r>
              <a:rPr lang="en-US" altLang="zh-CN" sz="1600" b="1" dirty="0" err="1"/>
              <a:t>int</a:t>
            </a:r>
            <a:r>
              <a:rPr lang="en-US" altLang="zh-CN" sz="1600" b="1" dirty="0"/>
              <a:t> _</a:t>
            </a:r>
            <a:r>
              <a:rPr lang="en-US" altLang="zh-CN" sz="1600" b="1" dirty="0" err="1"/>
              <a:t>tmain</a:t>
            </a:r>
            <a:r>
              <a:rPr lang="en-US" altLang="zh-CN" sz="1600" b="1" dirty="0"/>
              <a:t>(){</a:t>
            </a:r>
          </a:p>
          <a:p>
            <a:pPr eaLnBrk="1" hangingPunct="1">
              <a:lnSpc>
                <a:spcPct val="80000"/>
              </a:lnSpc>
              <a:buFontTx/>
              <a:buNone/>
            </a:pPr>
            <a:r>
              <a:rPr lang="en-US" altLang="zh-CN" sz="1600" b="1" dirty="0"/>
              <a:t>   	f2(4);</a:t>
            </a:r>
          </a:p>
          <a:p>
            <a:pPr eaLnBrk="1" hangingPunct="1">
              <a:lnSpc>
                <a:spcPct val="80000"/>
              </a:lnSpc>
              <a:buFontTx/>
              <a:buNone/>
            </a:pPr>
            <a:r>
              <a:rPr lang="en-US" altLang="zh-CN" sz="1600" b="1" dirty="0"/>
              <a:t>	</a:t>
            </a:r>
            <a:r>
              <a:rPr lang="en-US" altLang="zh-CN" sz="1600" b="1" dirty="0" err="1"/>
              <a:t>cout</a:t>
            </a:r>
            <a:r>
              <a:rPr lang="en-US" altLang="zh-CN" sz="1600" b="1" dirty="0"/>
              <a:t>&lt;&lt;x&lt;&lt;</a:t>
            </a:r>
            <a:r>
              <a:rPr lang="en-US" altLang="zh-CN" sz="1600" b="1" dirty="0" err="1"/>
              <a:t>endl</a:t>
            </a:r>
            <a:r>
              <a:rPr lang="en-US" altLang="zh-CN" sz="1600" b="1" dirty="0"/>
              <a:t>;</a:t>
            </a:r>
          </a:p>
          <a:p>
            <a:pPr eaLnBrk="1" hangingPunct="1">
              <a:lnSpc>
                <a:spcPct val="80000"/>
              </a:lnSpc>
              <a:buFontTx/>
              <a:buNone/>
            </a:pPr>
            <a:r>
              <a:rPr lang="en-US" altLang="zh-CN" sz="1600" b="1" dirty="0"/>
              <a:t>	return 0;</a:t>
            </a:r>
          </a:p>
          <a:p>
            <a:pPr eaLnBrk="1" hangingPunct="1">
              <a:lnSpc>
                <a:spcPct val="80000"/>
              </a:lnSpc>
              <a:buFontTx/>
              <a:buNone/>
            </a:pPr>
            <a:r>
              <a:rPr lang="en-US" altLang="zh-CN" sz="1600" b="1" dirty="0"/>
              <a:t>}</a:t>
            </a:r>
          </a:p>
        </p:txBody>
      </p:sp>
      <p:sp>
        <p:nvSpPr>
          <p:cNvPr id="101380" name="Rectangle 4"/>
          <p:cNvSpPr>
            <a:spLocks noChangeArrowheads="1"/>
          </p:cNvSpPr>
          <p:nvPr/>
        </p:nvSpPr>
        <p:spPr bwMode="auto">
          <a:xfrm>
            <a:off x="696913" y="71439"/>
            <a:ext cx="7772400" cy="765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4400" b="1" dirty="0">
                <a:solidFill>
                  <a:schemeClr val="tx2"/>
                </a:solidFill>
                <a:latin typeface="Times New Roman" panose="02020603050405020304" pitchFamily="18" charset="0"/>
              </a:rPr>
              <a:t>2.13.1</a:t>
            </a:r>
            <a:r>
              <a:rPr lang="zh-CN" altLang="en-US" sz="4400" b="1" dirty="0">
                <a:solidFill>
                  <a:schemeClr val="tx2"/>
                </a:solidFill>
                <a:latin typeface="Times New Roman" panose="02020603050405020304" pitchFamily="18" charset="0"/>
              </a:rPr>
              <a:t> 作</a:t>
            </a:r>
            <a:r>
              <a:rPr lang="zh-CN" altLang="en-US" sz="4400" b="1" dirty="0">
                <a:solidFill>
                  <a:srgbClr val="FF0000"/>
                </a:solidFill>
                <a:latin typeface="Times New Roman" panose="02020603050405020304" pitchFamily="18" charset="0"/>
              </a:rPr>
              <a:t>用域</a:t>
            </a:r>
          </a:p>
        </p:txBody>
      </p:sp>
    </p:spTree>
    <p:extLst>
      <p:ext uri="{BB962C8B-B14F-4D97-AF65-F5344CB8AC3E}">
        <p14:creationId xmlns:p14="http://schemas.microsoft.com/office/powerpoint/2010/main" val="15351246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fade">
                                      <p:cBhvr>
                                        <p:cTn id="7" dur="770" decel="100000"/>
                                        <p:tgtEl>
                                          <p:spTgt spid="154627">
                                            <p:txEl>
                                              <p:pRg st="0" end="0"/>
                                            </p:txEl>
                                          </p:spTgt>
                                        </p:tgtEl>
                                      </p:cBhvr>
                                    </p:animEffect>
                                    <p:animScale>
                                      <p:cBhvr>
                                        <p:cTn id="8" dur="770" decel="100000"/>
                                        <p:tgtEl>
                                          <p:spTgt spid="154627">
                                            <p:txEl>
                                              <p:pRg st="0" end="0"/>
                                            </p:txEl>
                                          </p:spTgt>
                                        </p:tgtEl>
                                      </p:cBhvr>
                                      <p:from x="10000" y="10000"/>
                                      <p:to x="200000" y="450000"/>
                                    </p:animScale>
                                    <p:animScale>
                                      <p:cBhvr>
                                        <p:cTn id="9" dur="1230" accel="100000" fill="hold">
                                          <p:stCondLst>
                                            <p:cond delay="770"/>
                                          </p:stCondLst>
                                        </p:cTn>
                                        <p:tgtEl>
                                          <p:spTgt spid="154627">
                                            <p:txEl>
                                              <p:pRg st="0" end="0"/>
                                            </p:txEl>
                                          </p:spTgt>
                                        </p:tgtEl>
                                      </p:cBhvr>
                                      <p:from x="200000" y="450000"/>
                                      <p:to x="100000" y="100000"/>
                                    </p:animScale>
                                    <p:set>
                                      <p:cBhvr>
                                        <p:cTn id="10" dur="770" fill="hold"/>
                                        <p:tgtEl>
                                          <p:spTgt spid="154627">
                                            <p:txEl>
                                              <p:pRg st="0" end="0"/>
                                            </p:txEl>
                                          </p:spTgt>
                                        </p:tgtEl>
                                        <p:attrNameLst>
                                          <p:attrName>ppt_x</p:attrName>
                                        </p:attrNameLst>
                                      </p:cBhvr>
                                      <p:to>
                                        <p:strVal val="(0.5)"/>
                                      </p:to>
                                    </p:set>
                                    <p:anim from="(0.5)" to="(#ppt_x)" calcmode="lin" valueType="num">
                                      <p:cBhvr>
                                        <p:cTn id="11" dur="1230" accel="100000" fill="hold">
                                          <p:stCondLst>
                                            <p:cond delay="770"/>
                                          </p:stCondLst>
                                        </p:cTn>
                                        <p:tgtEl>
                                          <p:spTgt spid="154627">
                                            <p:txEl>
                                              <p:pRg st="0" end="0"/>
                                            </p:txEl>
                                          </p:spTgt>
                                        </p:tgtEl>
                                        <p:attrNameLst>
                                          <p:attrName>ppt_x</p:attrName>
                                        </p:attrNameLst>
                                      </p:cBhvr>
                                    </p:anim>
                                    <p:set>
                                      <p:cBhvr>
                                        <p:cTn id="12" dur="770" fill="hold"/>
                                        <p:tgtEl>
                                          <p:spTgt spid="154627">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154627">
                                            <p:txEl>
                                              <p:pRg st="0" end="0"/>
                                            </p:txEl>
                                          </p:spTgt>
                                        </p:tgtEl>
                                        <p:attrNameLst>
                                          <p:attrName>ppt_y</p:attrName>
                                        </p:attrNameLst>
                                      </p:cBhvr>
                                    </p:anim>
                                  </p:childTnLst>
                                  <p:subTnLst>
                                    <p:animClr clrSpc="rgb" dir="cw">
                                      <p:cBhvr override="childStyle">
                                        <p:cTn dur="1" fill="hold" display="0" masterRel="nextClick" afterEffect="1"/>
                                        <p:tgtEl>
                                          <p:spTgt spid="154627">
                                            <p:txEl>
                                              <p:pRg st="0" end="0"/>
                                            </p:txEl>
                                          </p:spTgt>
                                        </p:tgtEl>
                                        <p:attrNameLst>
                                          <p:attrName>ppt_c</p:attrName>
                                        </p:attrNameLst>
                                      </p:cBhvr>
                                      <p:to>
                                        <a:schemeClr val="accent2"/>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154627">
                                            <p:txEl>
                                              <p:pRg st="1" end="1"/>
                                            </p:txEl>
                                          </p:spTgt>
                                        </p:tgtEl>
                                        <p:attrNameLst>
                                          <p:attrName>style.visibility</p:attrName>
                                        </p:attrNameLst>
                                      </p:cBhvr>
                                      <p:to>
                                        <p:strVal val="visible"/>
                                      </p:to>
                                    </p:set>
                                    <p:animEffect transition="in" filter="fade">
                                      <p:cBhvr>
                                        <p:cTn id="18" dur="770" decel="100000"/>
                                        <p:tgtEl>
                                          <p:spTgt spid="154627">
                                            <p:txEl>
                                              <p:pRg st="1" end="1"/>
                                            </p:txEl>
                                          </p:spTgt>
                                        </p:tgtEl>
                                      </p:cBhvr>
                                    </p:animEffect>
                                    <p:animScale>
                                      <p:cBhvr>
                                        <p:cTn id="19" dur="770" decel="100000"/>
                                        <p:tgtEl>
                                          <p:spTgt spid="154627">
                                            <p:txEl>
                                              <p:pRg st="1" end="1"/>
                                            </p:txEl>
                                          </p:spTgt>
                                        </p:tgtEl>
                                      </p:cBhvr>
                                      <p:from x="10000" y="10000"/>
                                      <p:to x="200000" y="450000"/>
                                    </p:animScale>
                                    <p:animScale>
                                      <p:cBhvr>
                                        <p:cTn id="20" dur="1230" accel="100000" fill="hold">
                                          <p:stCondLst>
                                            <p:cond delay="770"/>
                                          </p:stCondLst>
                                        </p:cTn>
                                        <p:tgtEl>
                                          <p:spTgt spid="154627">
                                            <p:txEl>
                                              <p:pRg st="1" end="1"/>
                                            </p:txEl>
                                          </p:spTgt>
                                        </p:tgtEl>
                                      </p:cBhvr>
                                      <p:from x="200000" y="450000"/>
                                      <p:to x="100000" y="100000"/>
                                    </p:animScale>
                                    <p:set>
                                      <p:cBhvr>
                                        <p:cTn id="21" dur="770" fill="hold"/>
                                        <p:tgtEl>
                                          <p:spTgt spid="154627">
                                            <p:txEl>
                                              <p:pRg st="1" end="1"/>
                                            </p:txEl>
                                          </p:spTgt>
                                        </p:tgtEl>
                                        <p:attrNameLst>
                                          <p:attrName>ppt_x</p:attrName>
                                        </p:attrNameLst>
                                      </p:cBhvr>
                                      <p:to>
                                        <p:strVal val="(0.5)"/>
                                      </p:to>
                                    </p:set>
                                    <p:anim from="(0.5)" to="(#ppt_x)" calcmode="lin" valueType="num">
                                      <p:cBhvr>
                                        <p:cTn id="22" dur="1230" accel="100000" fill="hold">
                                          <p:stCondLst>
                                            <p:cond delay="770"/>
                                          </p:stCondLst>
                                        </p:cTn>
                                        <p:tgtEl>
                                          <p:spTgt spid="154627">
                                            <p:txEl>
                                              <p:pRg st="1" end="1"/>
                                            </p:txEl>
                                          </p:spTgt>
                                        </p:tgtEl>
                                        <p:attrNameLst>
                                          <p:attrName>ppt_x</p:attrName>
                                        </p:attrNameLst>
                                      </p:cBhvr>
                                    </p:anim>
                                    <p:set>
                                      <p:cBhvr>
                                        <p:cTn id="23" dur="770" fill="hold"/>
                                        <p:tgtEl>
                                          <p:spTgt spid="154627">
                                            <p:txEl>
                                              <p:pRg st="1" end="1"/>
                                            </p:txEl>
                                          </p:spTgt>
                                        </p:tgtEl>
                                        <p:attrNameLst>
                                          <p:attrName>ppt_y</p:attrName>
                                        </p:attrNameLst>
                                      </p:cBhvr>
                                      <p:to>
                                        <p:strVal val="(#ppt_y+0.4)"/>
                                      </p:to>
                                    </p:set>
                                    <p:anim from="(#ppt_y+0.4)" to="(#ppt_y)" calcmode="lin" valueType="num">
                                      <p:cBhvr>
                                        <p:cTn id="24" dur="1230" accel="100000" fill="hold">
                                          <p:stCondLst>
                                            <p:cond delay="770"/>
                                          </p:stCondLst>
                                        </p:cTn>
                                        <p:tgtEl>
                                          <p:spTgt spid="154627">
                                            <p:txEl>
                                              <p:pRg st="1" end="1"/>
                                            </p:txEl>
                                          </p:spTgt>
                                        </p:tgtEl>
                                        <p:attrNameLst>
                                          <p:attrName>ppt_y</p:attrName>
                                        </p:attrNameLst>
                                      </p:cBhvr>
                                    </p:anim>
                                  </p:childTnLst>
                                  <p:subTnLst>
                                    <p:animClr clrSpc="rgb" dir="cw">
                                      <p:cBhvr override="childStyle">
                                        <p:cTn dur="1" fill="hold" display="0" masterRel="nextClick" afterEffect="1"/>
                                        <p:tgtEl>
                                          <p:spTgt spid="154627">
                                            <p:txEl>
                                              <p:pRg st="1" end="1"/>
                                            </p:txEl>
                                          </p:spTgt>
                                        </p:tgtEl>
                                        <p:attrNameLst>
                                          <p:attrName>ppt_c</p:attrName>
                                        </p:attrNameLst>
                                      </p:cBhvr>
                                      <p:to>
                                        <a:schemeClr val="accent2"/>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grpId="0" nodeType="clickEffect">
                                  <p:stCondLst>
                                    <p:cond delay="0"/>
                                  </p:stCondLst>
                                  <p:childTnLst>
                                    <p:set>
                                      <p:cBhvr>
                                        <p:cTn id="28" dur="1" fill="hold">
                                          <p:stCondLst>
                                            <p:cond delay="0"/>
                                          </p:stCondLst>
                                        </p:cTn>
                                        <p:tgtEl>
                                          <p:spTgt spid="154627">
                                            <p:txEl>
                                              <p:pRg st="2" end="2"/>
                                            </p:txEl>
                                          </p:spTgt>
                                        </p:tgtEl>
                                        <p:attrNameLst>
                                          <p:attrName>style.visibility</p:attrName>
                                        </p:attrNameLst>
                                      </p:cBhvr>
                                      <p:to>
                                        <p:strVal val="visible"/>
                                      </p:to>
                                    </p:set>
                                    <p:animEffect transition="in" filter="fade">
                                      <p:cBhvr>
                                        <p:cTn id="29" dur="770" decel="100000"/>
                                        <p:tgtEl>
                                          <p:spTgt spid="154627">
                                            <p:txEl>
                                              <p:pRg st="2" end="2"/>
                                            </p:txEl>
                                          </p:spTgt>
                                        </p:tgtEl>
                                      </p:cBhvr>
                                    </p:animEffect>
                                    <p:animScale>
                                      <p:cBhvr>
                                        <p:cTn id="30" dur="770" decel="100000"/>
                                        <p:tgtEl>
                                          <p:spTgt spid="154627">
                                            <p:txEl>
                                              <p:pRg st="2" end="2"/>
                                            </p:txEl>
                                          </p:spTgt>
                                        </p:tgtEl>
                                      </p:cBhvr>
                                      <p:from x="10000" y="10000"/>
                                      <p:to x="200000" y="450000"/>
                                    </p:animScale>
                                    <p:animScale>
                                      <p:cBhvr>
                                        <p:cTn id="31" dur="1230" accel="100000" fill="hold">
                                          <p:stCondLst>
                                            <p:cond delay="770"/>
                                          </p:stCondLst>
                                        </p:cTn>
                                        <p:tgtEl>
                                          <p:spTgt spid="154627">
                                            <p:txEl>
                                              <p:pRg st="2" end="2"/>
                                            </p:txEl>
                                          </p:spTgt>
                                        </p:tgtEl>
                                      </p:cBhvr>
                                      <p:from x="200000" y="450000"/>
                                      <p:to x="100000" y="100000"/>
                                    </p:animScale>
                                    <p:set>
                                      <p:cBhvr>
                                        <p:cTn id="32" dur="770" fill="hold"/>
                                        <p:tgtEl>
                                          <p:spTgt spid="154627">
                                            <p:txEl>
                                              <p:pRg st="2" end="2"/>
                                            </p:txEl>
                                          </p:spTgt>
                                        </p:tgtEl>
                                        <p:attrNameLst>
                                          <p:attrName>ppt_x</p:attrName>
                                        </p:attrNameLst>
                                      </p:cBhvr>
                                      <p:to>
                                        <p:strVal val="(0.5)"/>
                                      </p:to>
                                    </p:set>
                                    <p:anim from="(0.5)" to="(#ppt_x)" calcmode="lin" valueType="num">
                                      <p:cBhvr>
                                        <p:cTn id="33" dur="1230" accel="100000" fill="hold">
                                          <p:stCondLst>
                                            <p:cond delay="770"/>
                                          </p:stCondLst>
                                        </p:cTn>
                                        <p:tgtEl>
                                          <p:spTgt spid="154627">
                                            <p:txEl>
                                              <p:pRg st="2" end="2"/>
                                            </p:txEl>
                                          </p:spTgt>
                                        </p:tgtEl>
                                        <p:attrNameLst>
                                          <p:attrName>ppt_x</p:attrName>
                                        </p:attrNameLst>
                                      </p:cBhvr>
                                    </p:anim>
                                    <p:set>
                                      <p:cBhvr>
                                        <p:cTn id="34" dur="770" fill="hold"/>
                                        <p:tgtEl>
                                          <p:spTgt spid="154627">
                                            <p:txEl>
                                              <p:pRg st="2" end="2"/>
                                            </p:txEl>
                                          </p:spTgt>
                                        </p:tgtEl>
                                        <p:attrNameLst>
                                          <p:attrName>ppt_y</p:attrName>
                                        </p:attrNameLst>
                                      </p:cBhvr>
                                      <p:to>
                                        <p:strVal val="(#ppt_y+0.4)"/>
                                      </p:to>
                                    </p:set>
                                    <p:anim from="(#ppt_y+0.4)" to="(#ppt_y)" calcmode="lin" valueType="num">
                                      <p:cBhvr>
                                        <p:cTn id="35" dur="1230" accel="100000" fill="hold">
                                          <p:stCondLst>
                                            <p:cond delay="770"/>
                                          </p:stCondLst>
                                        </p:cTn>
                                        <p:tgtEl>
                                          <p:spTgt spid="154627">
                                            <p:txEl>
                                              <p:pRg st="2" end="2"/>
                                            </p:txEl>
                                          </p:spTgt>
                                        </p:tgtEl>
                                        <p:attrNameLst>
                                          <p:attrName>ppt_y</p:attrName>
                                        </p:attrNameLst>
                                      </p:cBhvr>
                                    </p:anim>
                                  </p:childTnLst>
                                  <p:subTnLst>
                                    <p:animClr clrSpc="rgb" dir="cw">
                                      <p:cBhvr override="childStyle">
                                        <p:cTn dur="1" fill="hold" display="0" masterRel="nextClick" afterEffect="1"/>
                                        <p:tgtEl>
                                          <p:spTgt spid="154627">
                                            <p:txEl>
                                              <p:pRg st="2" end="2"/>
                                            </p:txEl>
                                          </p:spTgt>
                                        </p:tgtEl>
                                        <p:attrNameLst>
                                          <p:attrName>ppt_c</p:attrName>
                                        </p:attrNameLst>
                                      </p:cBhvr>
                                      <p:to>
                                        <a:schemeClr val="accent2"/>
                                      </p:to>
                                    </p:animClr>
                                  </p:subTnLst>
                                </p:cTn>
                              </p:par>
                            </p:childTnLst>
                          </p:cTn>
                        </p:par>
                      </p:childTnLst>
                    </p:cTn>
                  </p:par>
                  <p:par>
                    <p:cTn id="36" fill="hold" nodeType="clickPar">
                      <p:stCondLst>
                        <p:cond delay="indefinite"/>
                      </p:stCondLst>
                      <p:childTnLst>
                        <p:par>
                          <p:cTn id="37" fill="hold" nodeType="withGroup">
                            <p:stCondLst>
                              <p:cond delay="0"/>
                            </p:stCondLst>
                            <p:childTnLst>
                              <p:par>
                                <p:cTn id="38" presetID="51" presetClass="entr" presetSubtype="0" fill="hold" grpId="0" nodeType="clickEffect">
                                  <p:stCondLst>
                                    <p:cond delay="0"/>
                                  </p:stCondLst>
                                  <p:childTnLst>
                                    <p:set>
                                      <p:cBhvr>
                                        <p:cTn id="39" dur="1" fill="hold">
                                          <p:stCondLst>
                                            <p:cond delay="0"/>
                                          </p:stCondLst>
                                        </p:cTn>
                                        <p:tgtEl>
                                          <p:spTgt spid="154627">
                                            <p:txEl>
                                              <p:pRg st="3" end="3"/>
                                            </p:txEl>
                                          </p:spTgt>
                                        </p:tgtEl>
                                        <p:attrNameLst>
                                          <p:attrName>style.visibility</p:attrName>
                                        </p:attrNameLst>
                                      </p:cBhvr>
                                      <p:to>
                                        <p:strVal val="visible"/>
                                      </p:to>
                                    </p:set>
                                    <p:animEffect transition="in" filter="fade">
                                      <p:cBhvr>
                                        <p:cTn id="40" dur="770" decel="100000"/>
                                        <p:tgtEl>
                                          <p:spTgt spid="154627">
                                            <p:txEl>
                                              <p:pRg st="3" end="3"/>
                                            </p:txEl>
                                          </p:spTgt>
                                        </p:tgtEl>
                                      </p:cBhvr>
                                    </p:animEffect>
                                    <p:animScale>
                                      <p:cBhvr>
                                        <p:cTn id="41" dur="770" decel="100000"/>
                                        <p:tgtEl>
                                          <p:spTgt spid="154627">
                                            <p:txEl>
                                              <p:pRg st="3" end="3"/>
                                            </p:txEl>
                                          </p:spTgt>
                                        </p:tgtEl>
                                      </p:cBhvr>
                                      <p:from x="10000" y="10000"/>
                                      <p:to x="200000" y="450000"/>
                                    </p:animScale>
                                    <p:animScale>
                                      <p:cBhvr>
                                        <p:cTn id="42" dur="1230" accel="100000" fill="hold">
                                          <p:stCondLst>
                                            <p:cond delay="770"/>
                                          </p:stCondLst>
                                        </p:cTn>
                                        <p:tgtEl>
                                          <p:spTgt spid="154627">
                                            <p:txEl>
                                              <p:pRg st="3" end="3"/>
                                            </p:txEl>
                                          </p:spTgt>
                                        </p:tgtEl>
                                      </p:cBhvr>
                                      <p:from x="200000" y="450000"/>
                                      <p:to x="100000" y="100000"/>
                                    </p:animScale>
                                    <p:set>
                                      <p:cBhvr>
                                        <p:cTn id="43" dur="770" fill="hold"/>
                                        <p:tgtEl>
                                          <p:spTgt spid="154627">
                                            <p:txEl>
                                              <p:pRg st="3" end="3"/>
                                            </p:txEl>
                                          </p:spTgt>
                                        </p:tgtEl>
                                        <p:attrNameLst>
                                          <p:attrName>ppt_x</p:attrName>
                                        </p:attrNameLst>
                                      </p:cBhvr>
                                      <p:to>
                                        <p:strVal val="(0.5)"/>
                                      </p:to>
                                    </p:set>
                                    <p:anim from="(0.5)" to="(#ppt_x)" calcmode="lin" valueType="num">
                                      <p:cBhvr>
                                        <p:cTn id="44" dur="1230" accel="100000" fill="hold">
                                          <p:stCondLst>
                                            <p:cond delay="770"/>
                                          </p:stCondLst>
                                        </p:cTn>
                                        <p:tgtEl>
                                          <p:spTgt spid="154627">
                                            <p:txEl>
                                              <p:pRg st="3" end="3"/>
                                            </p:txEl>
                                          </p:spTgt>
                                        </p:tgtEl>
                                        <p:attrNameLst>
                                          <p:attrName>ppt_x</p:attrName>
                                        </p:attrNameLst>
                                      </p:cBhvr>
                                    </p:anim>
                                    <p:set>
                                      <p:cBhvr>
                                        <p:cTn id="45" dur="770" fill="hold"/>
                                        <p:tgtEl>
                                          <p:spTgt spid="154627">
                                            <p:txEl>
                                              <p:pRg st="3" end="3"/>
                                            </p:txEl>
                                          </p:spTgt>
                                        </p:tgtEl>
                                        <p:attrNameLst>
                                          <p:attrName>ppt_y</p:attrName>
                                        </p:attrNameLst>
                                      </p:cBhvr>
                                      <p:to>
                                        <p:strVal val="(#ppt_y+0.4)"/>
                                      </p:to>
                                    </p:set>
                                    <p:anim from="(#ppt_y+0.4)" to="(#ppt_y)" calcmode="lin" valueType="num">
                                      <p:cBhvr>
                                        <p:cTn id="46" dur="1230" accel="100000" fill="hold">
                                          <p:stCondLst>
                                            <p:cond delay="770"/>
                                          </p:stCondLst>
                                        </p:cTn>
                                        <p:tgtEl>
                                          <p:spTgt spid="154627">
                                            <p:txEl>
                                              <p:pRg st="3" end="3"/>
                                            </p:txEl>
                                          </p:spTgt>
                                        </p:tgtEl>
                                        <p:attrNameLst>
                                          <p:attrName>ppt_y</p:attrName>
                                        </p:attrNameLst>
                                      </p:cBhvr>
                                    </p:anim>
                                  </p:childTnLst>
                                  <p:subTnLst>
                                    <p:animClr clrSpc="rgb" dir="cw">
                                      <p:cBhvr override="childStyle">
                                        <p:cTn dur="1" fill="hold" display="0" masterRel="nextClick" afterEffect="1"/>
                                        <p:tgtEl>
                                          <p:spTgt spid="154627">
                                            <p:txEl>
                                              <p:pRg st="3" end="3"/>
                                            </p:txEl>
                                          </p:spTgt>
                                        </p:tgtEl>
                                        <p:attrNameLst>
                                          <p:attrName>ppt_c</p:attrName>
                                        </p:attrNameLst>
                                      </p:cBhvr>
                                      <p:to>
                                        <a:schemeClr val="accent2"/>
                                      </p:to>
                                    </p:animClr>
                                  </p:subTnLst>
                                </p:cTn>
                              </p:par>
                            </p:childTnLst>
                          </p:cTn>
                        </p:par>
                      </p:childTnLst>
                    </p:cTn>
                  </p:par>
                  <p:par>
                    <p:cTn id="47" fill="hold" nodeType="clickPar">
                      <p:stCondLst>
                        <p:cond delay="indefinite"/>
                      </p:stCondLst>
                      <p:childTnLst>
                        <p:par>
                          <p:cTn id="48" fill="hold" nodeType="withGroup">
                            <p:stCondLst>
                              <p:cond delay="0"/>
                            </p:stCondLst>
                            <p:childTnLst>
                              <p:par>
                                <p:cTn id="49" presetID="51" presetClass="entr" presetSubtype="0" fill="hold" grpId="0" nodeType="clickEffect">
                                  <p:stCondLst>
                                    <p:cond delay="0"/>
                                  </p:stCondLst>
                                  <p:childTnLst>
                                    <p:set>
                                      <p:cBhvr>
                                        <p:cTn id="50" dur="1" fill="hold">
                                          <p:stCondLst>
                                            <p:cond delay="0"/>
                                          </p:stCondLst>
                                        </p:cTn>
                                        <p:tgtEl>
                                          <p:spTgt spid="154627">
                                            <p:txEl>
                                              <p:pRg st="4" end="4"/>
                                            </p:txEl>
                                          </p:spTgt>
                                        </p:tgtEl>
                                        <p:attrNameLst>
                                          <p:attrName>style.visibility</p:attrName>
                                        </p:attrNameLst>
                                      </p:cBhvr>
                                      <p:to>
                                        <p:strVal val="visible"/>
                                      </p:to>
                                    </p:set>
                                    <p:animEffect transition="in" filter="fade">
                                      <p:cBhvr>
                                        <p:cTn id="51" dur="770" decel="100000"/>
                                        <p:tgtEl>
                                          <p:spTgt spid="154627">
                                            <p:txEl>
                                              <p:pRg st="4" end="4"/>
                                            </p:txEl>
                                          </p:spTgt>
                                        </p:tgtEl>
                                      </p:cBhvr>
                                    </p:animEffect>
                                    <p:animScale>
                                      <p:cBhvr>
                                        <p:cTn id="52" dur="770" decel="100000"/>
                                        <p:tgtEl>
                                          <p:spTgt spid="154627">
                                            <p:txEl>
                                              <p:pRg st="4" end="4"/>
                                            </p:txEl>
                                          </p:spTgt>
                                        </p:tgtEl>
                                      </p:cBhvr>
                                      <p:from x="10000" y="10000"/>
                                      <p:to x="200000" y="450000"/>
                                    </p:animScale>
                                    <p:animScale>
                                      <p:cBhvr>
                                        <p:cTn id="53" dur="1230" accel="100000" fill="hold">
                                          <p:stCondLst>
                                            <p:cond delay="770"/>
                                          </p:stCondLst>
                                        </p:cTn>
                                        <p:tgtEl>
                                          <p:spTgt spid="154627">
                                            <p:txEl>
                                              <p:pRg st="4" end="4"/>
                                            </p:txEl>
                                          </p:spTgt>
                                        </p:tgtEl>
                                      </p:cBhvr>
                                      <p:from x="200000" y="450000"/>
                                      <p:to x="100000" y="100000"/>
                                    </p:animScale>
                                    <p:set>
                                      <p:cBhvr>
                                        <p:cTn id="54" dur="770" fill="hold"/>
                                        <p:tgtEl>
                                          <p:spTgt spid="154627">
                                            <p:txEl>
                                              <p:pRg st="4" end="4"/>
                                            </p:txEl>
                                          </p:spTgt>
                                        </p:tgtEl>
                                        <p:attrNameLst>
                                          <p:attrName>ppt_x</p:attrName>
                                        </p:attrNameLst>
                                      </p:cBhvr>
                                      <p:to>
                                        <p:strVal val="(0.5)"/>
                                      </p:to>
                                    </p:set>
                                    <p:anim from="(0.5)" to="(#ppt_x)" calcmode="lin" valueType="num">
                                      <p:cBhvr>
                                        <p:cTn id="55" dur="1230" accel="100000" fill="hold">
                                          <p:stCondLst>
                                            <p:cond delay="770"/>
                                          </p:stCondLst>
                                        </p:cTn>
                                        <p:tgtEl>
                                          <p:spTgt spid="154627">
                                            <p:txEl>
                                              <p:pRg st="4" end="4"/>
                                            </p:txEl>
                                          </p:spTgt>
                                        </p:tgtEl>
                                        <p:attrNameLst>
                                          <p:attrName>ppt_x</p:attrName>
                                        </p:attrNameLst>
                                      </p:cBhvr>
                                    </p:anim>
                                    <p:set>
                                      <p:cBhvr>
                                        <p:cTn id="56" dur="770" fill="hold"/>
                                        <p:tgtEl>
                                          <p:spTgt spid="154627">
                                            <p:txEl>
                                              <p:pRg st="4" end="4"/>
                                            </p:txEl>
                                          </p:spTgt>
                                        </p:tgtEl>
                                        <p:attrNameLst>
                                          <p:attrName>ppt_y</p:attrName>
                                        </p:attrNameLst>
                                      </p:cBhvr>
                                      <p:to>
                                        <p:strVal val="(#ppt_y+0.4)"/>
                                      </p:to>
                                    </p:set>
                                    <p:anim from="(#ppt_y+0.4)" to="(#ppt_y)" calcmode="lin" valueType="num">
                                      <p:cBhvr>
                                        <p:cTn id="57" dur="1230" accel="100000" fill="hold">
                                          <p:stCondLst>
                                            <p:cond delay="770"/>
                                          </p:stCondLst>
                                        </p:cTn>
                                        <p:tgtEl>
                                          <p:spTgt spid="154627">
                                            <p:txEl>
                                              <p:pRg st="4" end="4"/>
                                            </p:txEl>
                                          </p:spTgt>
                                        </p:tgtEl>
                                        <p:attrNameLst>
                                          <p:attrName>ppt_y</p:attrName>
                                        </p:attrNameLst>
                                      </p:cBhvr>
                                    </p:anim>
                                  </p:childTnLst>
                                  <p:subTnLst>
                                    <p:animClr clrSpc="rgb" dir="cw">
                                      <p:cBhvr override="childStyle">
                                        <p:cTn dur="1" fill="hold" display="0" masterRel="nextClick" afterEffect="1"/>
                                        <p:tgtEl>
                                          <p:spTgt spid="154627">
                                            <p:txEl>
                                              <p:pRg st="4" end="4"/>
                                            </p:txEl>
                                          </p:spTgt>
                                        </p:tgtEl>
                                        <p:attrNameLst>
                                          <p:attrName>ppt_c</p:attrName>
                                        </p:attrNameLst>
                                      </p:cBhvr>
                                      <p:to>
                                        <a:schemeClr val="accent2"/>
                                      </p:to>
                                    </p:animClr>
                                  </p:subTnLst>
                                </p:cTn>
                              </p:par>
                            </p:childTnLst>
                          </p:cTn>
                        </p:par>
                      </p:childTnLst>
                    </p:cTn>
                  </p:par>
                  <p:par>
                    <p:cTn id="58" fill="hold" nodeType="clickPar">
                      <p:stCondLst>
                        <p:cond delay="indefinite"/>
                      </p:stCondLst>
                      <p:childTnLst>
                        <p:par>
                          <p:cTn id="59" fill="hold" nodeType="withGroup">
                            <p:stCondLst>
                              <p:cond delay="0"/>
                            </p:stCondLst>
                            <p:childTnLst>
                              <p:par>
                                <p:cTn id="60" presetID="51" presetClass="entr" presetSubtype="0" fill="hold" grpId="0" nodeType="clickEffect">
                                  <p:stCondLst>
                                    <p:cond delay="0"/>
                                  </p:stCondLst>
                                  <p:childTnLst>
                                    <p:set>
                                      <p:cBhvr>
                                        <p:cTn id="61" dur="1" fill="hold">
                                          <p:stCondLst>
                                            <p:cond delay="0"/>
                                          </p:stCondLst>
                                        </p:cTn>
                                        <p:tgtEl>
                                          <p:spTgt spid="154627">
                                            <p:txEl>
                                              <p:pRg st="5" end="5"/>
                                            </p:txEl>
                                          </p:spTgt>
                                        </p:tgtEl>
                                        <p:attrNameLst>
                                          <p:attrName>style.visibility</p:attrName>
                                        </p:attrNameLst>
                                      </p:cBhvr>
                                      <p:to>
                                        <p:strVal val="visible"/>
                                      </p:to>
                                    </p:set>
                                    <p:animEffect transition="in" filter="fade">
                                      <p:cBhvr>
                                        <p:cTn id="62" dur="770" decel="100000"/>
                                        <p:tgtEl>
                                          <p:spTgt spid="154627">
                                            <p:txEl>
                                              <p:pRg st="5" end="5"/>
                                            </p:txEl>
                                          </p:spTgt>
                                        </p:tgtEl>
                                      </p:cBhvr>
                                    </p:animEffect>
                                    <p:animScale>
                                      <p:cBhvr>
                                        <p:cTn id="63" dur="770" decel="100000"/>
                                        <p:tgtEl>
                                          <p:spTgt spid="154627">
                                            <p:txEl>
                                              <p:pRg st="5" end="5"/>
                                            </p:txEl>
                                          </p:spTgt>
                                        </p:tgtEl>
                                      </p:cBhvr>
                                      <p:from x="10000" y="10000"/>
                                      <p:to x="200000" y="450000"/>
                                    </p:animScale>
                                    <p:animScale>
                                      <p:cBhvr>
                                        <p:cTn id="64" dur="1230" accel="100000" fill="hold">
                                          <p:stCondLst>
                                            <p:cond delay="770"/>
                                          </p:stCondLst>
                                        </p:cTn>
                                        <p:tgtEl>
                                          <p:spTgt spid="154627">
                                            <p:txEl>
                                              <p:pRg st="5" end="5"/>
                                            </p:txEl>
                                          </p:spTgt>
                                        </p:tgtEl>
                                      </p:cBhvr>
                                      <p:from x="200000" y="450000"/>
                                      <p:to x="100000" y="100000"/>
                                    </p:animScale>
                                    <p:set>
                                      <p:cBhvr>
                                        <p:cTn id="65" dur="770" fill="hold"/>
                                        <p:tgtEl>
                                          <p:spTgt spid="154627">
                                            <p:txEl>
                                              <p:pRg st="5" end="5"/>
                                            </p:txEl>
                                          </p:spTgt>
                                        </p:tgtEl>
                                        <p:attrNameLst>
                                          <p:attrName>ppt_x</p:attrName>
                                        </p:attrNameLst>
                                      </p:cBhvr>
                                      <p:to>
                                        <p:strVal val="(0.5)"/>
                                      </p:to>
                                    </p:set>
                                    <p:anim from="(0.5)" to="(#ppt_x)" calcmode="lin" valueType="num">
                                      <p:cBhvr>
                                        <p:cTn id="66" dur="1230" accel="100000" fill="hold">
                                          <p:stCondLst>
                                            <p:cond delay="770"/>
                                          </p:stCondLst>
                                        </p:cTn>
                                        <p:tgtEl>
                                          <p:spTgt spid="154627">
                                            <p:txEl>
                                              <p:pRg st="5" end="5"/>
                                            </p:txEl>
                                          </p:spTgt>
                                        </p:tgtEl>
                                        <p:attrNameLst>
                                          <p:attrName>ppt_x</p:attrName>
                                        </p:attrNameLst>
                                      </p:cBhvr>
                                    </p:anim>
                                    <p:set>
                                      <p:cBhvr>
                                        <p:cTn id="67" dur="770" fill="hold"/>
                                        <p:tgtEl>
                                          <p:spTgt spid="154627">
                                            <p:txEl>
                                              <p:pRg st="5" end="5"/>
                                            </p:txEl>
                                          </p:spTgt>
                                        </p:tgtEl>
                                        <p:attrNameLst>
                                          <p:attrName>ppt_y</p:attrName>
                                        </p:attrNameLst>
                                      </p:cBhvr>
                                      <p:to>
                                        <p:strVal val="(#ppt_y+0.4)"/>
                                      </p:to>
                                    </p:set>
                                    <p:anim from="(#ppt_y+0.4)" to="(#ppt_y)" calcmode="lin" valueType="num">
                                      <p:cBhvr>
                                        <p:cTn id="68" dur="1230" accel="100000" fill="hold">
                                          <p:stCondLst>
                                            <p:cond delay="770"/>
                                          </p:stCondLst>
                                        </p:cTn>
                                        <p:tgtEl>
                                          <p:spTgt spid="154627">
                                            <p:txEl>
                                              <p:pRg st="5" end="5"/>
                                            </p:txEl>
                                          </p:spTgt>
                                        </p:tgtEl>
                                        <p:attrNameLst>
                                          <p:attrName>ppt_y</p:attrName>
                                        </p:attrNameLst>
                                      </p:cBhvr>
                                    </p:anim>
                                  </p:childTnLst>
                                  <p:subTnLst>
                                    <p:animClr clrSpc="rgb" dir="cw">
                                      <p:cBhvr override="childStyle">
                                        <p:cTn dur="1" fill="hold" display="0" masterRel="nextClick" afterEffect="1"/>
                                        <p:tgtEl>
                                          <p:spTgt spid="154627">
                                            <p:txEl>
                                              <p:pRg st="5" end="5"/>
                                            </p:txEl>
                                          </p:spTgt>
                                        </p:tgtEl>
                                        <p:attrNameLst>
                                          <p:attrName>ppt_c</p:attrName>
                                        </p:attrNameLst>
                                      </p:cBhvr>
                                      <p:to>
                                        <a:schemeClr val="accent2"/>
                                      </p:to>
                                    </p:animClr>
                                  </p:subTnLst>
                                </p:cTn>
                              </p:par>
                            </p:childTnLst>
                          </p:cTn>
                        </p:par>
                      </p:childTnLst>
                    </p:cTn>
                  </p:par>
                  <p:par>
                    <p:cTn id="69" fill="hold" nodeType="clickPar">
                      <p:stCondLst>
                        <p:cond delay="indefinite"/>
                      </p:stCondLst>
                      <p:childTnLst>
                        <p:par>
                          <p:cTn id="70" fill="hold" nodeType="withGroup">
                            <p:stCondLst>
                              <p:cond delay="0"/>
                            </p:stCondLst>
                            <p:childTnLst>
                              <p:par>
                                <p:cTn id="71" presetID="51" presetClass="entr" presetSubtype="0" fill="hold" grpId="0" nodeType="clickEffect">
                                  <p:stCondLst>
                                    <p:cond delay="0"/>
                                  </p:stCondLst>
                                  <p:childTnLst>
                                    <p:set>
                                      <p:cBhvr>
                                        <p:cTn id="72" dur="1" fill="hold">
                                          <p:stCondLst>
                                            <p:cond delay="0"/>
                                          </p:stCondLst>
                                        </p:cTn>
                                        <p:tgtEl>
                                          <p:spTgt spid="154627">
                                            <p:txEl>
                                              <p:pRg st="6" end="6"/>
                                            </p:txEl>
                                          </p:spTgt>
                                        </p:tgtEl>
                                        <p:attrNameLst>
                                          <p:attrName>style.visibility</p:attrName>
                                        </p:attrNameLst>
                                      </p:cBhvr>
                                      <p:to>
                                        <p:strVal val="visible"/>
                                      </p:to>
                                    </p:set>
                                    <p:animEffect transition="in" filter="fade">
                                      <p:cBhvr>
                                        <p:cTn id="73" dur="770" decel="100000"/>
                                        <p:tgtEl>
                                          <p:spTgt spid="154627">
                                            <p:txEl>
                                              <p:pRg st="6" end="6"/>
                                            </p:txEl>
                                          </p:spTgt>
                                        </p:tgtEl>
                                      </p:cBhvr>
                                    </p:animEffect>
                                    <p:animScale>
                                      <p:cBhvr>
                                        <p:cTn id="74" dur="770" decel="100000"/>
                                        <p:tgtEl>
                                          <p:spTgt spid="154627">
                                            <p:txEl>
                                              <p:pRg st="6" end="6"/>
                                            </p:txEl>
                                          </p:spTgt>
                                        </p:tgtEl>
                                      </p:cBhvr>
                                      <p:from x="10000" y="10000"/>
                                      <p:to x="200000" y="450000"/>
                                    </p:animScale>
                                    <p:animScale>
                                      <p:cBhvr>
                                        <p:cTn id="75" dur="1230" accel="100000" fill="hold">
                                          <p:stCondLst>
                                            <p:cond delay="770"/>
                                          </p:stCondLst>
                                        </p:cTn>
                                        <p:tgtEl>
                                          <p:spTgt spid="154627">
                                            <p:txEl>
                                              <p:pRg st="6" end="6"/>
                                            </p:txEl>
                                          </p:spTgt>
                                        </p:tgtEl>
                                      </p:cBhvr>
                                      <p:from x="200000" y="450000"/>
                                      <p:to x="100000" y="100000"/>
                                    </p:animScale>
                                    <p:set>
                                      <p:cBhvr>
                                        <p:cTn id="76" dur="770" fill="hold"/>
                                        <p:tgtEl>
                                          <p:spTgt spid="154627">
                                            <p:txEl>
                                              <p:pRg st="6" end="6"/>
                                            </p:txEl>
                                          </p:spTgt>
                                        </p:tgtEl>
                                        <p:attrNameLst>
                                          <p:attrName>ppt_x</p:attrName>
                                        </p:attrNameLst>
                                      </p:cBhvr>
                                      <p:to>
                                        <p:strVal val="(0.5)"/>
                                      </p:to>
                                    </p:set>
                                    <p:anim from="(0.5)" to="(#ppt_x)" calcmode="lin" valueType="num">
                                      <p:cBhvr>
                                        <p:cTn id="77" dur="1230" accel="100000" fill="hold">
                                          <p:stCondLst>
                                            <p:cond delay="770"/>
                                          </p:stCondLst>
                                        </p:cTn>
                                        <p:tgtEl>
                                          <p:spTgt spid="154627">
                                            <p:txEl>
                                              <p:pRg st="6" end="6"/>
                                            </p:txEl>
                                          </p:spTgt>
                                        </p:tgtEl>
                                        <p:attrNameLst>
                                          <p:attrName>ppt_x</p:attrName>
                                        </p:attrNameLst>
                                      </p:cBhvr>
                                    </p:anim>
                                    <p:set>
                                      <p:cBhvr>
                                        <p:cTn id="78" dur="770" fill="hold"/>
                                        <p:tgtEl>
                                          <p:spTgt spid="154627">
                                            <p:txEl>
                                              <p:pRg st="6" end="6"/>
                                            </p:txEl>
                                          </p:spTgt>
                                        </p:tgtEl>
                                        <p:attrNameLst>
                                          <p:attrName>ppt_y</p:attrName>
                                        </p:attrNameLst>
                                      </p:cBhvr>
                                      <p:to>
                                        <p:strVal val="(#ppt_y+0.4)"/>
                                      </p:to>
                                    </p:set>
                                    <p:anim from="(#ppt_y+0.4)" to="(#ppt_y)" calcmode="lin" valueType="num">
                                      <p:cBhvr>
                                        <p:cTn id="79" dur="1230" accel="100000" fill="hold">
                                          <p:stCondLst>
                                            <p:cond delay="770"/>
                                          </p:stCondLst>
                                        </p:cTn>
                                        <p:tgtEl>
                                          <p:spTgt spid="154627">
                                            <p:txEl>
                                              <p:pRg st="6" end="6"/>
                                            </p:txEl>
                                          </p:spTgt>
                                        </p:tgtEl>
                                        <p:attrNameLst>
                                          <p:attrName>ppt_y</p:attrName>
                                        </p:attrNameLst>
                                      </p:cBhvr>
                                    </p:anim>
                                  </p:childTnLst>
                                  <p:subTnLst>
                                    <p:animClr clrSpc="rgb" dir="cw">
                                      <p:cBhvr override="childStyle">
                                        <p:cTn dur="1" fill="hold" display="0" masterRel="nextClick" afterEffect="1"/>
                                        <p:tgtEl>
                                          <p:spTgt spid="154627">
                                            <p:txEl>
                                              <p:pRg st="6" end="6"/>
                                            </p:txEl>
                                          </p:spTgt>
                                        </p:tgtEl>
                                        <p:attrNameLst>
                                          <p:attrName>ppt_c</p:attrName>
                                        </p:attrNameLst>
                                      </p:cBhvr>
                                      <p:to>
                                        <a:schemeClr val="accent2"/>
                                      </p:to>
                                    </p:animClr>
                                  </p:subTnLst>
                                </p:cTn>
                              </p:par>
                            </p:childTnLst>
                          </p:cTn>
                        </p:par>
                      </p:childTnLst>
                    </p:cTn>
                  </p:par>
                  <p:par>
                    <p:cTn id="80" fill="hold" nodeType="clickPar">
                      <p:stCondLst>
                        <p:cond delay="indefinite"/>
                      </p:stCondLst>
                      <p:childTnLst>
                        <p:par>
                          <p:cTn id="81" fill="hold" nodeType="withGroup">
                            <p:stCondLst>
                              <p:cond delay="0"/>
                            </p:stCondLst>
                            <p:childTnLst>
                              <p:par>
                                <p:cTn id="82" presetID="51" presetClass="entr" presetSubtype="0" fill="hold" grpId="0" nodeType="clickEffect">
                                  <p:stCondLst>
                                    <p:cond delay="0"/>
                                  </p:stCondLst>
                                  <p:childTnLst>
                                    <p:set>
                                      <p:cBhvr>
                                        <p:cTn id="83" dur="1" fill="hold">
                                          <p:stCondLst>
                                            <p:cond delay="0"/>
                                          </p:stCondLst>
                                        </p:cTn>
                                        <p:tgtEl>
                                          <p:spTgt spid="154627">
                                            <p:txEl>
                                              <p:pRg st="7" end="7"/>
                                            </p:txEl>
                                          </p:spTgt>
                                        </p:tgtEl>
                                        <p:attrNameLst>
                                          <p:attrName>style.visibility</p:attrName>
                                        </p:attrNameLst>
                                      </p:cBhvr>
                                      <p:to>
                                        <p:strVal val="visible"/>
                                      </p:to>
                                    </p:set>
                                    <p:animEffect transition="in" filter="fade">
                                      <p:cBhvr>
                                        <p:cTn id="84" dur="770" decel="100000"/>
                                        <p:tgtEl>
                                          <p:spTgt spid="154627">
                                            <p:txEl>
                                              <p:pRg st="7" end="7"/>
                                            </p:txEl>
                                          </p:spTgt>
                                        </p:tgtEl>
                                      </p:cBhvr>
                                    </p:animEffect>
                                    <p:animScale>
                                      <p:cBhvr>
                                        <p:cTn id="85" dur="770" decel="100000"/>
                                        <p:tgtEl>
                                          <p:spTgt spid="154627">
                                            <p:txEl>
                                              <p:pRg st="7" end="7"/>
                                            </p:txEl>
                                          </p:spTgt>
                                        </p:tgtEl>
                                      </p:cBhvr>
                                      <p:from x="10000" y="10000"/>
                                      <p:to x="200000" y="450000"/>
                                    </p:animScale>
                                    <p:animScale>
                                      <p:cBhvr>
                                        <p:cTn id="86" dur="1230" accel="100000" fill="hold">
                                          <p:stCondLst>
                                            <p:cond delay="770"/>
                                          </p:stCondLst>
                                        </p:cTn>
                                        <p:tgtEl>
                                          <p:spTgt spid="154627">
                                            <p:txEl>
                                              <p:pRg st="7" end="7"/>
                                            </p:txEl>
                                          </p:spTgt>
                                        </p:tgtEl>
                                      </p:cBhvr>
                                      <p:from x="200000" y="450000"/>
                                      <p:to x="100000" y="100000"/>
                                    </p:animScale>
                                    <p:set>
                                      <p:cBhvr>
                                        <p:cTn id="87" dur="770" fill="hold"/>
                                        <p:tgtEl>
                                          <p:spTgt spid="154627">
                                            <p:txEl>
                                              <p:pRg st="7" end="7"/>
                                            </p:txEl>
                                          </p:spTgt>
                                        </p:tgtEl>
                                        <p:attrNameLst>
                                          <p:attrName>ppt_x</p:attrName>
                                        </p:attrNameLst>
                                      </p:cBhvr>
                                      <p:to>
                                        <p:strVal val="(0.5)"/>
                                      </p:to>
                                    </p:set>
                                    <p:anim from="(0.5)" to="(#ppt_x)" calcmode="lin" valueType="num">
                                      <p:cBhvr>
                                        <p:cTn id="88" dur="1230" accel="100000" fill="hold">
                                          <p:stCondLst>
                                            <p:cond delay="770"/>
                                          </p:stCondLst>
                                        </p:cTn>
                                        <p:tgtEl>
                                          <p:spTgt spid="154627">
                                            <p:txEl>
                                              <p:pRg st="7" end="7"/>
                                            </p:txEl>
                                          </p:spTgt>
                                        </p:tgtEl>
                                        <p:attrNameLst>
                                          <p:attrName>ppt_x</p:attrName>
                                        </p:attrNameLst>
                                      </p:cBhvr>
                                    </p:anim>
                                    <p:set>
                                      <p:cBhvr>
                                        <p:cTn id="89" dur="770" fill="hold"/>
                                        <p:tgtEl>
                                          <p:spTgt spid="154627">
                                            <p:txEl>
                                              <p:pRg st="7" end="7"/>
                                            </p:txEl>
                                          </p:spTgt>
                                        </p:tgtEl>
                                        <p:attrNameLst>
                                          <p:attrName>ppt_y</p:attrName>
                                        </p:attrNameLst>
                                      </p:cBhvr>
                                      <p:to>
                                        <p:strVal val="(#ppt_y+0.4)"/>
                                      </p:to>
                                    </p:set>
                                    <p:anim from="(#ppt_y+0.4)" to="(#ppt_y)" calcmode="lin" valueType="num">
                                      <p:cBhvr>
                                        <p:cTn id="90" dur="1230" accel="100000" fill="hold">
                                          <p:stCondLst>
                                            <p:cond delay="770"/>
                                          </p:stCondLst>
                                        </p:cTn>
                                        <p:tgtEl>
                                          <p:spTgt spid="154627">
                                            <p:txEl>
                                              <p:pRg st="7" end="7"/>
                                            </p:txEl>
                                          </p:spTgt>
                                        </p:tgtEl>
                                        <p:attrNameLst>
                                          <p:attrName>ppt_y</p:attrName>
                                        </p:attrNameLst>
                                      </p:cBhvr>
                                    </p:anim>
                                  </p:childTnLst>
                                  <p:subTnLst>
                                    <p:animClr clrSpc="rgb" dir="cw">
                                      <p:cBhvr override="childStyle">
                                        <p:cTn dur="1" fill="hold" display="0" masterRel="nextClick" afterEffect="1"/>
                                        <p:tgtEl>
                                          <p:spTgt spid="154627">
                                            <p:txEl>
                                              <p:pRg st="7" end="7"/>
                                            </p:txEl>
                                          </p:spTgt>
                                        </p:tgtEl>
                                        <p:attrNameLst>
                                          <p:attrName>ppt_c</p:attrName>
                                        </p:attrNameLst>
                                      </p:cBhvr>
                                      <p:to>
                                        <a:schemeClr val="accent2"/>
                                      </p:to>
                                    </p:animClr>
                                  </p:subTnLst>
                                </p:cTn>
                              </p:par>
                            </p:childTnLst>
                          </p:cTn>
                        </p:par>
                      </p:childTnLst>
                    </p:cTn>
                  </p:par>
                  <p:par>
                    <p:cTn id="91" fill="hold" nodeType="clickPar">
                      <p:stCondLst>
                        <p:cond delay="indefinite"/>
                      </p:stCondLst>
                      <p:childTnLst>
                        <p:par>
                          <p:cTn id="92" fill="hold" nodeType="withGroup">
                            <p:stCondLst>
                              <p:cond delay="0"/>
                            </p:stCondLst>
                            <p:childTnLst>
                              <p:par>
                                <p:cTn id="93" presetID="51" presetClass="entr" presetSubtype="0" fill="hold" grpId="0" nodeType="clickEffect">
                                  <p:stCondLst>
                                    <p:cond delay="0"/>
                                  </p:stCondLst>
                                  <p:childTnLst>
                                    <p:set>
                                      <p:cBhvr>
                                        <p:cTn id="94" dur="1" fill="hold">
                                          <p:stCondLst>
                                            <p:cond delay="0"/>
                                          </p:stCondLst>
                                        </p:cTn>
                                        <p:tgtEl>
                                          <p:spTgt spid="154627">
                                            <p:txEl>
                                              <p:pRg st="8" end="8"/>
                                            </p:txEl>
                                          </p:spTgt>
                                        </p:tgtEl>
                                        <p:attrNameLst>
                                          <p:attrName>style.visibility</p:attrName>
                                        </p:attrNameLst>
                                      </p:cBhvr>
                                      <p:to>
                                        <p:strVal val="visible"/>
                                      </p:to>
                                    </p:set>
                                    <p:animEffect transition="in" filter="fade">
                                      <p:cBhvr>
                                        <p:cTn id="95" dur="770" decel="100000"/>
                                        <p:tgtEl>
                                          <p:spTgt spid="154627">
                                            <p:txEl>
                                              <p:pRg st="8" end="8"/>
                                            </p:txEl>
                                          </p:spTgt>
                                        </p:tgtEl>
                                      </p:cBhvr>
                                    </p:animEffect>
                                    <p:animScale>
                                      <p:cBhvr>
                                        <p:cTn id="96" dur="770" decel="100000"/>
                                        <p:tgtEl>
                                          <p:spTgt spid="154627">
                                            <p:txEl>
                                              <p:pRg st="8" end="8"/>
                                            </p:txEl>
                                          </p:spTgt>
                                        </p:tgtEl>
                                      </p:cBhvr>
                                      <p:from x="10000" y="10000"/>
                                      <p:to x="200000" y="450000"/>
                                    </p:animScale>
                                    <p:animScale>
                                      <p:cBhvr>
                                        <p:cTn id="97" dur="1230" accel="100000" fill="hold">
                                          <p:stCondLst>
                                            <p:cond delay="770"/>
                                          </p:stCondLst>
                                        </p:cTn>
                                        <p:tgtEl>
                                          <p:spTgt spid="154627">
                                            <p:txEl>
                                              <p:pRg st="8" end="8"/>
                                            </p:txEl>
                                          </p:spTgt>
                                        </p:tgtEl>
                                      </p:cBhvr>
                                      <p:from x="200000" y="450000"/>
                                      <p:to x="100000" y="100000"/>
                                    </p:animScale>
                                    <p:set>
                                      <p:cBhvr>
                                        <p:cTn id="98" dur="770" fill="hold"/>
                                        <p:tgtEl>
                                          <p:spTgt spid="154627">
                                            <p:txEl>
                                              <p:pRg st="8" end="8"/>
                                            </p:txEl>
                                          </p:spTgt>
                                        </p:tgtEl>
                                        <p:attrNameLst>
                                          <p:attrName>ppt_x</p:attrName>
                                        </p:attrNameLst>
                                      </p:cBhvr>
                                      <p:to>
                                        <p:strVal val="(0.5)"/>
                                      </p:to>
                                    </p:set>
                                    <p:anim from="(0.5)" to="(#ppt_x)" calcmode="lin" valueType="num">
                                      <p:cBhvr>
                                        <p:cTn id="99" dur="1230" accel="100000" fill="hold">
                                          <p:stCondLst>
                                            <p:cond delay="770"/>
                                          </p:stCondLst>
                                        </p:cTn>
                                        <p:tgtEl>
                                          <p:spTgt spid="154627">
                                            <p:txEl>
                                              <p:pRg st="8" end="8"/>
                                            </p:txEl>
                                          </p:spTgt>
                                        </p:tgtEl>
                                        <p:attrNameLst>
                                          <p:attrName>ppt_x</p:attrName>
                                        </p:attrNameLst>
                                      </p:cBhvr>
                                    </p:anim>
                                    <p:set>
                                      <p:cBhvr>
                                        <p:cTn id="100" dur="770" fill="hold"/>
                                        <p:tgtEl>
                                          <p:spTgt spid="154627">
                                            <p:txEl>
                                              <p:pRg st="8" end="8"/>
                                            </p:txEl>
                                          </p:spTgt>
                                        </p:tgtEl>
                                        <p:attrNameLst>
                                          <p:attrName>ppt_y</p:attrName>
                                        </p:attrNameLst>
                                      </p:cBhvr>
                                      <p:to>
                                        <p:strVal val="(#ppt_y+0.4)"/>
                                      </p:to>
                                    </p:set>
                                    <p:anim from="(#ppt_y+0.4)" to="(#ppt_y)" calcmode="lin" valueType="num">
                                      <p:cBhvr>
                                        <p:cTn id="101" dur="1230" accel="100000" fill="hold">
                                          <p:stCondLst>
                                            <p:cond delay="770"/>
                                          </p:stCondLst>
                                        </p:cTn>
                                        <p:tgtEl>
                                          <p:spTgt spid="154627">
                                            <p:txEl>
                                              <p:pRg st="8" end="8"/>
                                            </p:txEl>
                                          </p:spTgt>
                                        </p:tgtEl>
                                        <p:attrNameLst>
                                          <p:attrName>ppt_y</p:attrName>
                                        </p:attrNameLst>
                                      </p:cBhvr>
                                    </p:anim>
                                  </p:childTnLst>
                                  <p:subTnLst>
                                    <p:animClr clrSpc="rgb" dir="cw">
                                      <p:cBhvr override="childStyle">
                                        <p:cTn dur="1" fill="hold" display="0" masterRel="nextClick" afterEffect="1"/>
                                        <p:tgtEl>
                                          <p:spTgt spid="154627">
                                            <p:txEl>
                                              <p:pRg st="8" end="8"/>
                                            </p:txEl>
                                          </p:spTgt>
                                        </p:tgtEl>
                                        <p:attrNameLst>
                                          <p:attrName>ppt_c</p:attrName>
                                        </p:attrNameLst>
                                      </p:cBhvr>
                                      <p:to>
                                        <a:schemeClr val="accent2"/>
                                      </p:to>
                                    </p:animClr>
                                  </p:subTnLst>
                                </p:cTn>
                              </p:par>
                            </p:childTnLst>
                          </p:cTn>
                        </p:par>
                      </p:childTnLst>
                    </p:cTn>
                  </p:par>
                  <p:par>
                    <p:cTn id="102" fill="hold" nodeType="clickPar">
                      <p:stCondLst>
                        <p:cond delay="indefinite"/>
                      </p:stCondLst>
                      <p:childTnLst>
                        <p:par>
                          <p:cTn id="103" fill="hold" nodeType="withGroup">
                            <p:stCondLst>
                              <p:cond delay="0"/>
                            </p:stCondLst>
                            <p:childTnLst>
                              <p:par>
                                <p:cTn id="104" presetID="51" presetClass="entr" presetSubtype="0" fill="hold" grpId="0" nodeType="clickEffect">
                                  <p:stCondLst>
                                    <p:cond delay="0"/>
                                  </p:stCondLst>
                                  <p:childTnLst>
                                    <p:set>
                                      <p:cBhvr>
                                        <p:cTn id="105" dur="1" fill="hold">
                                          <p:stCondLst>
                                            <p:cond delay="0"/>
                                          </p:stCondLst>
                                        </p:cTn>
                                        <p:tgtEl>
                                          <p:spTgt spid="154627">
                                            <p:txEl>
                                              <p:pRg st="9" end="9"/>
                                            </p:txEl>
                                          </p:spTgt>
                                        </p:tgtEl>
                                        <p:attrNameLst>
                                          <p:attrName>style.visibility</p:attrName>
                                        </p:attrNameLst>
                                      </p:cBhvr>
                                      <p:to>
                                        <p:strVal val="visible"/>
                                      </p:to>
                                    </p:set>
                                    <p:animEffect transition="in" filter="fade">
                                      <p:cBhvr>
                                        <p:cTn id="106" dur="770" decel="100000"/>
                                        <p:tgtEl>
                                          <p:spTgt spid="154627">
                                            <p:txEl>
                                              <p:pRg st="9" end="9"/>
                                            </p:txEl>
                                          </p:spTgt>
                                        </p:tgtEl>
                                      </p:cBhvr>
                                    </p:animEffect>
                                    <p:animScale>
                                      <p:cBhvr>
                                        <p:cTn id="107" dur="770" decel="100000"/>
                                        <p:tgtEl>
                                          <p:spTgt spid="154627">
                                            <p:txEl>
                                              <p:pRg st="9" end="9"/>
                                            </p:txEl>
                                          </p:spTgt>
                                        </p:tgtEl>
                                      </p:cBhvr>
                                      <p:from x="10000" y="10000"/>
                                      <p:to x="200000" y="450000"/>
                                    </p:animScale>
                                    <p:animScale>
                                      <p:cBhvr>
                                        <p:cTn id="108" dur="1230" accel="100000" fill="hold">
                                          <p:stCondLst>
                                            <p:cond delay="770"/>
                                          </p:stCondLst>
                                        </p:cTn>
                                        <p:tgtEl>
                                          <p:spTgt spid="154627">
                                            <p:txEl>
                                              <p:pRg st="9" end="9"/>
                                            </p:txEl>
                                          </p:spTgt>
                                        </p:tgtEl>
                                      </p:cBhvr>
                                      <p:from x="200000" y="450000"/>
                                      <p:to x="100000" y="100000"/>
                                    </p:animScale>
                                    <p:set>
                                      <p:cBhvr>
                                        <p:cTn id="109" dur="770" fill="hold"/>
                                        <p:tgtEl>
                                          <p:spTgt spid="154627">
                                            <p:txEl>
                                              <p:pRg st="9" end="9"/>
                                            </p:txEl>
                                          </p:spTgt>
                                        </p:tgtEl>
                                        <p:attrNameLst>
                                          <p:attrName>ppt_x</p:attrName>
                                        </p:attrNameLst>
                                      </p:cBhvr>
                                      <p:to>
                                        <p:strVal val="(0.5)"/>
                                      </p:to>
                                    </p:set>
                                    <p:anim from="(0.5)" to="(#ppt_x)" calcmode="lin" valueType="num">
                                      <p:cBhvr>
                                        <p:cTn id="110" dur="1230" accel="100000" fill="hold">
                                          <p:stCondLst>
                                            <p:cond delay="770"/>
                                          </p:stCondLst>
                                        </p:cTn>
                                        <p:tgtEl>
                                          <p:spTgt spid="154627">
                                            <p:txEl>
                                              <p:pRg st="9" end="9"/>
                                            </p:txEl>
                                          </p:spTgt>
                                        </p:tgtEl>
                                        <p:attrNameLst>
                                          <p:attrName>ppt_x</p:attrName>
                                        </p:attrNameLst>
                                      </p:cBhvr>
                                    </p:anim>
                                    <p:set>
                                      <p:cBhvr>
                                        <p:cTn id="111" dur="770" fill="hold"/>
                                        <p:tgtEl>
                                          <p:spTgt spid="154627">
                                            <p:txEl>
                                              <p:pRg st="9" end="9"/>
                                            </p:txEl>
                                          </p:spTgt>
                                        </p:tgtEl>
                                        <p:attrNameLst>
                                          <p:attrName>ppt_y</p:attrName>
                                        </p:attrNameLst>
                                      </p:cBhvr>
                                      <p:to>
                                        <p:strVal val="(#ppt_y+0.4)"/>
                                      </p:to>
                                    </p:set>
                                    <p:anim from="(#ppt_y+0.4)" to="(#ppt_y)" calcmode="lin" valueType="num">
                                      <p:cBhvr>
                                        <p:cTn id="112" dur="1230" accel="100000" fill="hold">
                                          <p:stCondLst>
                                            <p:cond delay="770"/>
                                          </p:stCondLst>
                                        </p:cTn>
                                        <p:tgtEl>
                                          <p:spTgt spid="154627">
                                            <p:txEl>
                                              <p:pRg st="9" end="9"/>
                                            </p:txEl>
                                          </p:spTgt>
                                        </p:tgtEl>
                                        <p:attrNameLst>
                                          <p:attrName>ppt_y</p:attrName>
                                        </p:attrNameLst>
                                      </p:cBhvr>
                                    </p:anim>
                                  </p:childTnLst>
                                  <p:subTnLst>
                                    <p:animClr clrSpc="rgb" dir="cw">
                                      <p:cBhvr override="childStyle">
                                        <p:cTn dur="1" fill="hold" display="0" masterRel="nextClick" afterEffect="1"/>
                                        <p:tgtEl>
                                          <p:spTgt spid="154627">
                                            <p:txEl>
                                              <p:pRg st="9" end="9"/>
                                            </p:txEl>
                                          </p:spTgt>
                                        </p:tgtEl>
                                        <p:attrNameLst>
                                          <p:attrName>ppt_c</p:attrName>
                                        </p:attrNameLst>
                                      </p:cBhvr>
                                      <p:to>
                                        <a:schemeClr val="accent2"/>
                                      </p:to>
                                    </p:animClr>
                                  </p:subTnLst>
                                </p:cTn>
                              </p:par>
                            </p:childTnLst>
                          </p:cTn>
                        </p:par>
                      </p:childTnLst>
                    </p:cTn>
                  </p:par>
                  <p:par>
                    <p:cTn id="113" fill="hold" nodeType="clickPar">
                      <p:stCondLst>
                        <p:cond delay="indefinite"/>
                      </p:stCondLst>
                      <p:childTnLst>
                        <p:par>
                          <p:cTn id="114" fill="hold" nodeType="withGroup">
                            <p:stCondLst>
                              <p:cond delay="0"/>
                            </p:stCondLst>
                            <p:childTnLst>
                              <p:par>
                                <p:cTn id="115" presetID="51" presetClass="entr" presetSubtype="0" fill="hold" grpId="0" nodeType="clickEffect">
                                  <p:stCondLst>
                                    <p:cond delay="0"/>
                                  </p:stCondLst>
                                  <p:childTnLst>
                                    <p:set>
                                      <p:cBhvr>
                                        <p:cTn id="116" dur="1" fill="hold">
                                          <p:stCondLst>
                                            <p:cond delay="0"/>
                                          </p:stCondLst>
                                        </p:cTn>
                                        <p:tgtEl>
                                          <p:spTgt spid="154627">
                                            <p:txEl>
                                              <p:pRg st="10" end="10"/>
                                            </p:txEl>
                                          </p:spTgt>
                                        </p:tgtEl>
                                        <p:attrNameLst>
                                          <p:attrName>style.visibility</p:attrName>
                                        </p:attrNameLst>
                                      </p:cBhvr>
                                      <p:to>
                                        <p:strVal val="visible"/>
                                      </p:to>
                                    </p:set>
                                    <p:animEffect transition="in" filter="fade">
                                      <p:cBhvr>
                                        <p:cTn id="117" dur="770" decel="100000"/>
                                        <p:tgtEl>
                                          <p:spTgt spid="154627">
                                            <p:txEl>
                                              <p:pRg st="10" end="10"/>
                                            </p:txEl>
                                          </p:spTgt>
                                        </p:tgtEl>
                                      </p:cBhvr>
                                    </p:animEffect>
                                    <p:animScale>
                                      <p:cBhvr>
                                        <p:cTn id="118" dur="770" decel="100000"/>
                                        <p:tgtEl>
                                          <p:spTgt spid="154627">
                                            <p:txEl>
                                              <p:pRg st="10" end="10"/>
                                            </p:txEl>
                                          </p:spTgt>
                                        </p:tgtEl>
                                      </p:cBhvr>
                                      <p:from x="10000" y="10000"/>
                                      <p:to x="200000" y="450000"/>
                                    </p:animScale>
                                    <p:animScale>
                                      <p:cBhvr>
                                        <p:cTn id="119" dur="1230" accel="100000" fill="hold">
                                          <p:stCondLst>
                                            <p:cond delay="770"/>
                                          </p:stCondLst>
                                        </p:cTn>
                                        <p:tgtEl>
                                          <p:spTgt spid="154627">
                                            <p:txEl>
                                              <p:pRg st="10" end="10"/>
                                            </p:txEl>
                                          </p:spTgt>
                                        </p:tgtEl>
                                      </p:cBhvr>
                                      <p:from x="200000" y="450000"/>
                                      <p:to x="100000" y="100000"/>
                                    </p:animScale>
                                    <p:set>
                                      <p:cBhvr>
                                        <p:cTn id="120" dur="770" fill="hold"/>
                                        <p:tgtEl>
                                          <p:spTgt spid="154627">
                                            <p:txEl>
                                              <p:pRg st="10" end="10"/>
                                            </p:txEl>
                                          </p:spTgt>
                                        </p:tgtEl>
                                        <p:attrNameLst>
                                          <p:attrName>ppt_x</p:attrName>
                                        </p:attrNameLst>
                                      </p:cBhvr>
                                      <p:to>
                                        <p:strVal val="(0.5)"/>
                                      </p:to>
                                    </p:set>
                                    <p:anim from="(0.5)" to="(#ppt_x)" calcmode="lin" valueType="num">
                                      <p:cBhvr>
                                        <p:cTn id="121" dur="1230" accel="100000" fill="hold">
                                          <p:stCondLst>
                                            <p:cond delay="770"/>
                                          </p:stCondLst>
                                        </p:cTn>
                                        <p:tgtEl>
                                          <p:spTgt spid="154627">
                                            <p:txEl>
                                              <p:pRg st="10" end="10"/>
                                            </p:txEl>
                                          </p:spTgt>
                                        </p:tgtEl>
                                        <p:attrNameLst>
                                          <p:attrName>ppt_x</p:attrName>
                                        </p:attrNameLst>
                                      </p:cBhvr>
                                    </p:anim>
                                    <p:set>
                                      <p:cBhvr>
                                        <p:cTn id="122" dur="770" fill="hold"/>
                                        <p:tgtEl>
                                          <p:spTgt spid="154627">
                                            <p:txEl>
                                              <p:pRg st="10" end="10"/>
                                            </p:txEl>
                                          </p:spTgt>
                                        </p:tgtEl>
                                        <p:attrNameLst>
                                          <p:attrName>ppt_y</p:attrName>
                                        </p:attrNameLst>
                                      </p:cBhvr>
                                      <p:to>
                                        <p:strVal val="(#ppt_y+0.4)"/>
                                      </p:to>
                                    </p:set>
                                    <p:anim from="(#ppt_y+0.4)" to="(#ppt_y)" calcmode="lin" valueType="num">
                                      <p:cBhvr>
                                        <p:cTn id="123" dur="1230" accel="100000" fill="hold">
                                          <p:stCondLst>
                                            <p:cond delay="770"/>
                                          </p:stCondLst>
                                        </p:cTn>
                                        <p:tgtEl>
                                          <p:spTgt spid="154627">
                                            <p:txEl>
                                              <p:pRg st="10" end="10"/>
                                            </p:txEl>
                                          </p:spTgt>
                                        </p:tgtEl>
                                        <p:attrNameLst>
                                          <p:attrName>ppt_y</p:attrName>
                                        </p:attrNameLst>
                                      </p:cBhvr>
                                    </p:anim>
                                  </p:childTnLst>
                                  <p:subTnLst>
                                    <p:animClr clrSpc="rgb" dir="cw">
                                      <p:cBhvr override="childStyle">
                                        <p:cTn dur="1" fill="hold" display="0" masterRel="nextClick" afterEffect="1"/>
                                        <p:tgtEl>
                                          <p:spTgt spid="154627">
                                            <p:txEl>
                                              <p:pRg st="10" end="10"/>
                                            </p:txEl>
                                          </p:spTgt>
                                        </p:tgtEl>
                                        <p:attrNameLst>
                                          <p:attrName>ppt_c</p:attrName>
                                        </p:attrNameLst>
                                      </p:cBhvr>
                                      <p:to>
                                        <a:schemeClr val="accent2"/>
                                      </p:to>
                                    </p:animClr>
                                  </p:subTnLst>
                                </p:cTn>
                              </p:par>
                            </p:childTnLst>
                          </p:cTn>
                        </p:par>
                      </p:childTnLst>
                    </p:cTn>
                  </p:par>
                  <p:par>
                    <p:cTn id="124" fill="hold" nodeType="clickPar">
                      <p:stCondLst>
                        <p:cond delay="indefinite"/>
                      </p:stCondLst>
                      <p:childTnLst>
                        <p:par>
                          <p:cTn id="125" fill="hold" nodeType="withGroup">
                            <p:stCondLst>
                              <p:cond delay="0"/>
                            </p:stCondLst>
                            <p:childTnLst>
                              <p:par>
                                <p:cTn id="126" presetID="51" presetClass="entr" presetSubtype="0" fill="hold" grpId="0" nodeType="clickEffect">
                                  <p:stCondLst>
                                    <p:cond delay="0"/>
                                  </p:stCondLst>
                                  <p:childTnLst>
                                    <p:set>
                                      <p:cBhvr>
                                        <p:cTn id="127" dur="1" fill="hold">
                                          <p:stCondLst>
                                            <p:cond delay="0"/>
                                          </p:stCondLst>
                                        </p:cTn>
                                        <p:tgtEl>
                                          <p:spTgt spid="154627">
                                            <p:txEl>
                                              <p:pRg st="11" end="11"/>
                                            </p:txEl>
                                          </p:spTgt>
                                        </p:tgtEl>
                                        <p:attrNameLst>
                                          <p:attrName>style.visibility</p:attrName>
                                        </p:attrNameLst>
                                      </p:cBhvr>
                                      <p:to>
                                        <p:strVal val="visible"/>
                                      </p:to>
                                    </p:set>
                                    <p:animEffect transition="in" filter="fade">
                                      <p:cBhvr>
                                        <p:cTn id="128" dur="770" decel="100000"/>
                                        <p:tgtEl>
                                          <p:spTgt spid="154627">
                                            <p:txEl>
                                              <p:pRg st="11" end="11"/>
                                            </p:txEl>
                                          </p:spTgt>
                                        </p:tgtEl>
                                      </p:cBhvr>
                                    </p:animEffect>
                                    <p:animScale>
                                      <p:cBhvr>
                                        <p:cTn id="129" dur="770" decel="100000"/>
                                        <p:tgtEl>
                                          <p:spTgt spid="154627">
                                            <p:txEl>
                                              <p:pRg st="11" end="11"/>
                                            </p:txEl>
                                          </p:spTgt>
                                        </p:tgtEl>
                                      </p:cBhvr>
                                      <p:from x="10000" y="10000"/>
                                      <p:to x="200000" y="450000"/>
                                    </p:animScale>
                                    <p:animScale>
                                      <p:cBhvr>
                                        <p:cTn id="130" dur="1230" accel="100000" fill="hold">
                                          <p:stCondLst>
                                            <p:cond delay="770"/>
                                          </p:stCondLst>
                                        </p:cTn>
                                        <p:tgtEl>
                                          <p:spTgt spid="154627">
                                            <p:txEl>
                                              <p:pRg st="11" end="11"/>
                                            </p:txEl>
                                          </p:spTgt>
                                        </p:tgtEl>
                                      </p:cBhvr>
                                      <p:from x="200000" y="450000"/>
                                      <p:to x="100000" y="100000"/>
                                    </p:animScale>
                                    <p:set>
                                      <p:cBhvr>
                                        <p:cTn id="131" dur="770" fill="hold"/>
                                        <p:tgtEl>
                                          <p:spTgt spid="154627">
                                            <p:txEl>
                                              <p:pRg st="11" end="11"/>
                                            </p:txEl>
                                          </p:spTgt>
                                        </p:tgtEl>
                                        <p:attrNameLst>
                                          <p:attrName>ppt_x</p:attrName>
                                        </p:attrNameLst>
                                      </p:cBhvr>
                                      <p:to>
                                        <p:strVal val="(0.5)"/>
                                      </p:to>
                                    </p:set>
                                    <p:anim from="(0.5)" to="(#ppt_x)" calcmode="lin" valueType="num">
                                      <p:cBhvr>
                                        <p:cTn id="132" dur="1230" accel="100000" fill="hold">
                                          <p:stCondLst>
                                            <p:cond delay="770"/>
                                          </p:stCondLst>
                                        </p:cTn>
                                        <p:tgtEl>
                                          <p:spTgt spid="154627">
                                            <p:txEl>
                                              <p:pRg st="11" end="11"/>
                                            </p:txEl>
                                          </p:spTgt>
                                        </p:tgtEl>
                                        <p:attrNameLst>
                                          <p:attrName>ppt_x</p:attrName>
                                        </p:attrNameLst>
                                      </p:cBhvr>
                                    </p:anim>
                                    <p:set>
                                      <p:cBhvr>
                                        <p:cTn id="133" dur="770" fill="hold"/>
                                        <p:tgtEl>
                                          <p:spTgt spid="154627">
                                            <p:txEl>
                                              <p:pRg st="11" end="11"/>
                                            </p:txEl>
                                          </p:spTgt>
                                        </p:tgtEl>
                                        <p:attrNameLst>
                                          <p:attrName>ppt_y</p:attrName>
                                        </p:attrNameLst>
                                      </p:cBhvr>
                                      <p:to>
                                        <p:strVal val="(#ppt_y+0.4)"/>
                                      </p:to>
                                    </p:set>
                                    <p:anim from="(#ppt_y+0.4)" to="(#ppt_y)" calcmode="lin" valueType="num">
                                      <p:cBhvr>
                                        <p:cTn id="134" dur="1230" accel="100000" fill="hold">
                                          <p:stCondLst>
                                            <p:cond delay="770"/>
                                          </p:stCondLst>
                                        </p:cTn>
                                        <p:tgtEl>
                                          <p:spTgt spid="154627">
                                            <p:txEl>
                                              <p:pRg st="11" end="11"/>
                                            </p:txEl>
                                          </p:spTgt>
                                        </p:tgtEl>
                                        <p:attrNameLst>
                                          <p:attrName>ppt_y</p:attrName>
                                        </p:attrNameLst>
                                      </p:cBhvr>
                                    </p:anim>
                                  </p:childTnLst>
                                  <p:subTnLst>
                                    <p:animClr clrSpc="rgb" dir="cw">
                                      <p:cBhvr override="childStyle">
                                        <p:cTn dur="1" fill="hold" display="0" masterRel="nextClick" afterEffect="1"/>
                                        <p:tgtEl>
                                          <p:spTgt spid="154627">
                                            <p:txEl>
                                              <p:pRg st="11" end="11"/>
                                            </p:txEl>
                                          </p:spTgt>
                                        </p:tgtEl>
                                        <p:attrNameLst>
                                          <p:attrName>ppt_c</p:attrName>
                                        </p:attrNameLst>
                                      </p:cBhvr>
                                      <p:to>
                                        <a:schemeClr val="accent2"/>
                                      </p:to>
                                    </p:animClr>
                                  </p:subTnLst>
                                </p:cTn>
                              </p:par>
                            </p:childTnLst>
                          </p:cTn>
                        </p:par>
                      </p:childTnLst>
                    </p:cTn>
                  </p:par>
                  <p:par>
                    <p:cTn id="135" fill="hold" nodeType="clickPar">
                      <p:stCondLst>
                        <p:cond delay="indefinite"/>
                      </p:stCondLst>
                      <p:childTnLst>
                        <p:par>
                          <p:cTn id="136" fill="hold" nodeType="withGroup">
                            <p:stCondLst>
                              <p:cond delay="0"/>
                            </p:stCondLst>
                            <p:childTnLst>
                              <p:par>
                                <p:cTn id="137" presetID="51" presetClass="entr" presetSubtype="0" fill="hold" grpId="0" nodeType="clickEffect">
                                  <p:stCondLst>
                                    <p:cond delay="0"/>
                                  </p:stCondLst>
                                  <p:childTnLst>
                                    <p:set>
                                      <p:cBhvr>
                                        <p:cTn id="138" dur="1" fill="hold">
                                          <p:stCondLst>
                                            <p:cond delay="0"/>
                                          </p:stCondLst>
                                        </p:cTn>
                                        <p:tgtEl>
                                          <p:spTgt spid="154627">
                                            <p:txEl>
                                              <p:pRg st="12" end="12"/>
                                            </p:txEl>
                                          </p:spTgt>
                                        </p:tgtEl>
                                        <p:attrNameLst>
                                          <p:attrName>style.visibility</p:attrName>
                                        </p:attrNameLst>
                                      </p:cBhvr>
                                      <p:to>
                                        <p:strVal val="visible"/>
                                      </p:to>
                                    </p:set>
                                    <p:animEffect transition="in" filter="fade">
                                      <p:cBhvr>
                                        <p:cTn id="139" dur="770" decel="100000"/>
                                        <p:tgtEl>
                                          <p:spTgt spid="154627">
                                            <p:txEl>
                                              <p:pRg st="12" end="12"/>
                                            </p:txEl>
                                          </p:spTgt>
                                        </p:tgtEl>
                                      </p:cBhvr>
                                    </p:animEffect>
                                    <p:animScale>
                                      <p:cBhvr>
                                        <p:cTn id="140" dur="770" decel="100000"/>
                                        <p:tgtEl>
                                          <p:spTgt spid="154627">
                                            <p:txEl>
                                              <p:pRg st="12" end="12"/>
                                            </p:txEl>
                                          </p:spTgt>
                                        </p:tgtEl>
                                      </p:cBhvr>
                                      <p:from x="10000" y="10000"/>
                                      <p:to x="200000" y="450000"/>
                                    </p:animScale>
                                    <p:animScale>
                                      <p:cBhvr>
                                        <p:cTn id="141" dur="1230" accel="100000" fill="hold">
                                          <p:stCondLst>
                                            <p:cond delay="770"/>
                                          </p:stCondLst>
                                        </p:cTn>
                                        <p:tgtEl>
                                          <p:spTgt spid="154627">
                                            <p:txEl>
                                              <p:pRg st="12" end="12"/>
                                            </p:txEl>
                                          </p:spTgt>
                                        </p:tgtEl>
                                      </p:cBhvr>
                                      <p:from x="200000" y="450000"/>
                                      <p:to x="100000" y="100000"/>
                                    </p:animScale>
                                    <p:set>
                                      <p:cBhvr>
                                        <p:cTn id="142" dur="770" fill="hold"/>
                                        <p:tgtEl>
                                          <p:spTgt spid="154627">
                                            <p:txEl>
                                              <p:pRg st="12" end="12"/>
                                            </p:txEl>
                                          </p:spTgt>
                                        </p:tgtEl>
                                        <p:attrNameLst>
                                          <p:attrName>ppt_x</p:attrName>
                                        </p:attrNameLst>
                                      </p:cBhvr>
                                      <p:to>
                                        <p:strVal val="(0.5)"/>
                                      </p:to>
                                    </p:set>
                                    <p:anim from="(0.5)" to="(#ppt_x)" calcmode="lin" valueType="num">
                                      <p:cBhvr>
                                        <p:cTn id="143" dur="1230" accel="100000" fill="hold">
                                          <p:stCondLst>
                                            <p:cond delay="770"/>
                                          </p:stCondLst>
                                        </p:cTn>
                                        <p:tgtEl>
                                          <p:spTgt spid="154627">
                                            <p:txEl>
                                              <p:pRg st="12" end="12"/>
                                            </p:txEl>
                                          </p:spTgt>
                                        </p:tgtEl>
                                        <p:attrNameLst>
                                          <p:attrName>ppt_x</p:attrName>
                                        </p:attrNameLst>
                                      </p:cBhvr>
                                    </p:anim>
                                    <p:set>
                                      <p:cBhvr>
                                        <p:cTn id="144" dur="770" fill="hold"/>
                                        <p:tgtEl>
                                          <p:spTgt spid="154627">
                                            <p:txEl>
                                              <p:pRg st="12" end="12"/>
                                            </p:txEl>
                                          </p:spTgt>
                                        </p:tgtEl>
                                        <p:attrNameLst>
                                          <p:attrName>ppt_y</p:attrName>
                                        </p:attrNameLst>
                                      </p:cBhvr>
                                      <p:to>
                                        <p:strVal val="(#ppt_y+0.4)"/>
                                      </p:to>
                                    </p:set>
                                    <p:anim from="(#ppt_y+0.4)" to="(#ppt_y)" calcmode="lin" valueType="num">
                                      <p:cBhvr>
                                        <p:cTn id="145" dur="1230" accel="100000" fill="hold">
                                          <p:stCondLst>
                                            <p:cond delay="770"/>
                                          </p:stCondLst>
                                        </p:cTn>
                                        <p:tgtEl>
                                          <p:spTgt spid="154627">
                                            <p:txEl>
                                              <p:pRg st="12" end="12"/>
                                            </p:txEl>
                                          </p:spTgt>
                                        </p:tgtEl>
                                        <p:attrNameLst>
                                          <p:attrName>ppt_y</p:attrName>
                                        </p:attrNameLst>
                                      </p:cBhvr>
                                    </p:anim>
                                  </p:childTnLst>
                                  <p:subTnLst>
                                    <p:animClr clrSpc="rgb" dir="cw">
                                      <p:cBhvr override="childStyle">
                                        <p:cTn dur="1" fill="hold" display="0" masterRel="nextClick" afterEffect="1"/>
                                        <p:tgtEl>
                                          <p:spTgt spid="154627">
                                            <p:txEl>
                                              <p:pRg st="12" end="12"/>
                                            </p:txEl>
                                          </p:spTgt>
                                        </p:tgtEl>
                                        <p:attrNameLst>
                                          <p:attrName>ppt_c</p:attrName>
                                        </p:attrNameLst>
                                      </p:cBhvr>
                                      <p:to>
                                        <a:schemeClr val="accent2"/>
                                      </p:to>
                                    </p:animClr>
                                  </p:subTnLst>
                                </p:cTn>
                              </p:par>
                            </p:childTnLst>
                          </p:cTn>
                        </p:par>
                      </p:childTnLst>
                    </p:cTn>
                  </p:par>
                  <p:par>
                    <p:cTn id="146" fill="hold" nodeType="clickPar">
                      <p:stCondLst>
                        <p:cond delay="indefinite"/>
                      </p:stCondLst>
                      <p:childTnLst>
                        <p:par>
                          <p:cTn id="147" fill="hold" nodeType="withGroup">
                            <p:stCondLst>
                              <p:cond delay="0"/>
                            </p:stCondLst>
                            <p:childTnLst>
                              <p:par>
                                <p:cTn id="148" presetID="51" presetClass="entr" presetSubtype="0" fill="hold" grpId="0" nodeType="clickEffect">
                                  <p:stCondLst>
                                    <p:cond delay="0"/>
                                  </p:stCondLst>
                                  <p:childTnLst>
                                    <p:set>
                                      <p:cBhvr>
                                        <p:cTn id="149" dur="1" fill="hold">
                                          <p:stCondLst>
                                            <p:cond delay="0"/>
                                          </p:stCondLst>
                                        </p:cTn>
                                        <p:tgtEl>
                                          <p:spTgt spid="154627">
                                            <p:txEl>
                                              <p:pRg st="13" end="13"/>
                                            </p:txEl>
                                          </p:spTgt>
                                        </p:tgtEl>
                                        <p:attrNameLst>
                                          <p:attrName>style.visibility</p:attrName>
                                        </p:attrNameLst>
                                      </p:cBhvr>
                                      <p:to>
                                        <p:strVal val="visible"/>
                                      </p:to>
                                    </p:set>
                                    <p:animEffect transition="in" filter="fade">
                                      <p:cBhvr>
                                        <p:cTn id="150" dur="770" decel="100000"/>
                                        <p:tgtEl>
                                          <p:spTgt spid="154627">
                                            <p:txEl>
                                              <p:pRg st="13" end="13"/>
                                            </p:txEl>
                                          </p:spTgt>
                                        </p:tgtEl>
                                      </p:cBhvr>
                                    </p:animEffect>
                                    <p:animScale>
                                      <p:cBhvr>
                                        <p:cTn id="151" dur="770" decel="100000"/>
                                        <p:tgtEl>
                                          <p:spTgt spid="154627">
                                            <p:txEl>
                                              <p:pRg st="13" end="13"/>
                                            </p:txEl>
                                          </p:spTgt>
                                        </p:tgtEl>
                                      </p:cBhvr>
                                      <p:from x="10000" y="10000"/>
                                      <p:to x="200000" y="450000"/>
                                    </p:animScale>
                                    <p:animScale>
                                      <p:cBhvr>
                                        <p:cTn id="152" dur="1230" accel="100000" fill="hold">
                                          <p:stCondLst>
                                            <p:cond delay="770"/>
                                          </p:stCondLst>
                                        </p:cTn>
                                        <p:tgtEl>
                                          <p:spTgt spid="154627">
                                            <p:txEl>
                                              <p:pRg st="13" end="13"/>
                                            </p:txEl>
                                          </p:spTgt>
                                        </p:tgtEl>
                                      </p:cBhvr>
                                      <p:from x="200000" y="450000"/>
                                      <p:to x="100000" y="100000"/>
                                    </p:animScale>
                                    <p:set>
                                      <p:cBhvr>
                                        <p:cTn id="153" dur="770" fill="hold"/>
                                        <p:tgtEl>
                                          <p:spTgt spid="154627">
                                            <p:txEl>
                                              <p:pRg st="13" end="13"/>
                                            </p:txEl>
                                          </p:spTgt>
                                        </p:tgtEl>
                                        <p:attrNameLst>
                                          <p:attrName>ppt_x</p:attrName>
                                        </p:attrNameLst>
                                      </p:cBhvr>
                                      <p:to>
                                        <p:strVal val="(0.5)"/>
                                      </p:to>
                                    </p:set>
                                    <p:anim from="(0.5)" to="(#ppt_x)" calcmode="lin" valueType="num">
                                      <p:cBhvr>
                                        <p:cTn id="154" dur="1230" accel="100000" fill="hold">
                                          <p:stCondLst>
                                            <p:cond delay="770"/>
                                          </p:stCondLst>
                                        </p:cTn>
                                        <p:tgtEl>
                                          <p:spTgt spid="154627">
                                            <p:txEl>
                                              <p:pRg st="13" end="13"/>
                                            </p:txEl>
                                          </p:spTgt>
                                        </p:tgtEl>
                                        <p:attrNameLst>
                                          <p:attrName>ppt_x</p:attrName>
                                        </p:attrNameLst>
                                      </p:cBhvr>
                                    </p:anim>
                                    <p:set>
                                      <p:cBhvr>
                                        <p:cTn id="155" dur="770" fill="hold"/>
                                        <p:tgtEl>
                                          <p:spTgt spid="154627">
                                            <p:txEl>
                                              <p:pRg st="13" end="13"/>
                                            </p:txEl>
                                          </p:spTgt>
                                        </p:tgtEl>
                                        <p:attrNameLst>
                                          <p:attrName>ppt_y</p:attrName>
                                        </p:attrNameLst>
                                      </p:cBhvr>
                                      <p:to>
                                        <p:strVal val="(#ppt_y+0.4)"/>
                                      </p:to>
                                    </p:set>
                                    <p:anim from="(#ppt_y+0.4)" to="(#ppt_y)" calcmode="lin" valueType="num">
                                      <p:cBhvr>
                                        <p:cTn id="156" dur="1230" accel="100000" fill="hold">
                                          <p:stCondLst>
                                            <p:cond delay="770"/>
                                          </p:stCondLst>
                                        </p:cTn>
                                        <p:tgtEl>
                                          <p:spTgt spid="154627">
                                            <p:txEl>
                                              <p:pRg st="13" end="13"/>
                                            </p:txEl>
                                          </p:spTgt>
                                        </p:tgtEl>
                                        <p:attrNameLst>
                                          <p:attrName>ppt_y</p:attrName>
                                        </p:attrNameLst>
                                      </p:cBhvr>
                                    </p:anim>
                                  </p:childTnLst>
                                  <p:subTnLst>
                                    <p:animClr clrSpc="rgb" dir="cw">
                                      <p:cBhvr override="childStyle">
                                        <p:cTn dur="1" fill="hold" display="0" masterRel="nextClick" afterEffect="1"/>
                                        <p:tgtEl>
                                          <p:spTgt spid="154627">
                                            <p:txEl>
                                              <p:pRg st="13" end="13"/>
                                            </p:txEl>
                                          </p:spTgt>
                                        </p:tgtEl>
                                        <p:attrNameLst>
                                          <p:attrName>ppt_c</p:attrName>
                                        </p:attrNameLst>
                                      </p:cBhvr>
                                      <p:to>
                                        <a:schemeClr val="accent2"/>
                                      </p:to>
                                    </p:animClr>
                                  </p:subTnLst>
                                </p:cTn>
                              </p:par>
                            </p:childTnLst>
                          </p:cTn>
                        </p:par>
                      </p:childTnLst>
                    </p:cTn>
                  </p:par>
                  <p:par>
                    <p:cTn id="157" fill="hold" nodeType="clickPar">
                      <p:stCondLst>
                        <p:cond delay="indefinite"/>
                      </p:stCondLst>
                      <p:childTnLst>
                        <p:par>
                          <p:cTn id="158" fill="hold" nodeType="withGroup">
                            <p:stCondLst>
                              <p:cond delay="0"/>
                            </p:stCondLst>
                            <p:childTnLst>
                              <p:par>
                                <p:cTn id="159" presetID="51" presetClass="entr" presetSubtype="0" fill="hold" grpId="0" nodeType="clickEffect">
                                  <p:stCondLst>
                                    <p:cond delay="0"/>
                                  </p:stCondLst>
                                  <p:childTnLst>
                                    <p:set>
                                      <p:cBhvr>
                                        <p:cTn id="160" dur="1" fill="hold">
                                          <p:stCondLst>
                                            <p:cond delay="0"/>
                                          </p:stCondLst>
                                        </p:cTn>
                                        <p:tgtEl>
                                          <p:spTgt spid="154627">
                                            <p:txEl>
                                              <p:pRg st="14" end="14"/>
                                            </p:txEl>
                                          </p:spTgt>
                                        </p:tgtEl>
                                        <p:attrNameLst>
                                          <p:attrName>style.visibility</p:attrName>
                                        </p:attrNameLst>
                                      </p:cBhvr>
                                      <p:to>
                                        <p:strVal val="visible"/>
                                      </p:to>
                                    </p:set>
                                    <p:animEffect transition="in" filter="fade">
                                      <p:cBhvr>
                                        <p:cTn id="161" dur="770" decel="100000"/>
                                        <p:tgtEl>
                                          <p:spTgt spid="154627">
                                            <p:txEl>
                                              <p:pRg st="14" end="14"/>
                                            </p:txEl>
                                          </p:spTgt>
                                        </p:tgtEl>
                                      </p:cBhvr>
                                    </p:animEffect>
                                    <p:animScale>
                                      <p:cBhvr>
                                        <p:cTn id="162" dur="770" decel="100000"/>
                                        <p:tgtEl>
                                          <p:spTgt spid="154627">
                                            <p:txEl>
                                              <p:pRg st="14" end="14"/>
                                            </p:txEl>
                                          </p:spTgt>
                                        </p:tgtEl>
                                      </p:cBhvr>
                                      <p:from x="10000" y="10000"/>
                                      <p:to x="200000" y="450000"/>
                                    </p:animScale>
                                    <p:animScale>
                                      <p:cBhvr>
                                        <p:cTn id="163" dur="1230" accel="100000" fill="hold">
                                          <p:stCondLst>
                                            <p:cond delay="770"/>
                                          </p:stCondLst>
                                        </p:cTn>
                                        <p:tgtEl>
                                          <p:spTgt spid="154627">
                                            <p:txEl>
                                              <p:pRg st="14" end="14"/>
                                            </p:txEl>
                                          </p:spTgt>
                                        </p:tgtEl>
                                      </p:cBhvr>
                                      <p:from x="200000" y="450000"/>
                                      <p:to x="100000" y="100000"/>
                                    </p:animScale>
                                    <p:set>
                                      <p:cBhvr>
                                        <p:cTn id="164" dur="770" fill="hold"/>
                                        <p:tgtEl>
                                          <p:spTgt spid="154627">
                                            <p:txEl>
                                              <p:pRg st="14" end="14"/>
                                            </p:txEl>
                                          </p:spTgt>
                                        </p:tgtEl>
                                        <p:attrNameLst>
                                          <p:attrName>ppt_x</p:attrName>
                                        </p:attrNameLst>
                                      </p:cBhvr>
                                      <p:to>
                                        <p:strVal val="(0.5)"/>
                                      </p:to>
                                    </p:set>
                                    <p:anim from="(0.5)" to="(#ppt_x)" calcmode="lin" valueType="num">
                                      <p:cBhvr>
                                        <p:cTn id="165" dur="1230" accel="100000" fill="hold">
                                          <p:stCondLst>
                                            <p:cond delay="770"/>
                                          </p:stCondLst>
                                        </p:cTn>
                                        <p:tgtEl>
                                          <p:spTgt spid="154627">
                                            <p:txEl>
                                              <p:pRg st="14" end="14"/>
                                            </p:txEl>
                                          </p:spTgt>
                                        </p:tgtEl>
                                        <p:attrNameLst>
                                          <p:attrName>ppt_x</p:attrName>
                                        </p:attrNameLst>
                                      </p:cBhvr>
                                    </p:anim>
                                    <p:set>
                                      <p:cBhvr>
                                        <p:cTn id="166" dur="770" fill="hold"/>
                                        <p:tgtEl>
                                          <p:spTgt spid="154627">
                                            <p:txEl>
                                              <p:pRg st="14" end="14"/>
                                            </p:txEl>
                                          </p:spTgt>
                                        </p:tgtEl>
                                        <p:attrNameLst>
                                          <p:attrName>ppt_y</p:attrName>
                                        </p:attrNameLst>
                                      </p:cBhvr>
                                      <p:to>
                                        <p:strVal val="(#ppt_y+0.4)"/>
                                      </p:to>
                                    </p:set>
                                    <p:anim from="(#ppt_y+0.4)" to="(#ppt_y)" calcmode="lin" valueType="num">
                                      <p:cBhvr>
                                        <p:cTn id="167" dur="1230" accel="100000" fill="hold">
                                          <p:stCondLst>
                                            <p:cond delay="770"/>
                                          </p:stCondLst>
                                        </p:cTn>
                                        <p:tgtEl>
                                          <p:spTgt spid="154627">
                                            <p:txEl>
                                              <p:pRg st="14" end="14"/>
                                            </p:txEl>
                                          </p:spTgt>
                                        </p:tgtEl>
                                        <p:attrNameLst>
                                          <p:attrName>ppt_y</p:attrName>
                                        </p:attrNameLst>
                                      </p:cBhvr>
                                    </p:anim>
                                  </p:childTnLst>
                                  <p:subTnLst>
                                    <p:animClr clrSpc="rgb" dir="cw">
                                      <p:cBhvr override="childStyle">
                                        <p:cTn dur="1" fill="hold" display="0" masterRel="nextClick" afterEffect="1"/>
                                        <p:tgtEl>
                                          <p:spTgt spid="154627">
                                            <p:txEl>
                                              <p:pRg st="14" end="14"/>
                                            </p:txEl>
                                          </p:spTgt>
                                        </p:tgtEl>
                                        <p:attrNameLst>
                                          <p:attrName>ppt_c</p:attrName>
                                        </p:attrNameLst>
                                      </p:cBhvr>
                                      <p:to>
                                        <a:schemeClr val="accent2"/>
                                      </p:to>
                                    </p:animClr>
                                  </p:subTnLst>
                                </p:cTn>
                              </p:par>
                            </p:childTnLst>
                          </p:cTn>
                        </p:par>
                      </p:childTnLst>
                    </p:cTn>
                  </p:par>
                  <p:par>
                    <p:cTn id="168" fill="hold" nodeType="clickPar">
                      <p:stCondLst>
                        <p:cond delay="indefinite"/>
                      </p:stCondLst>
                      <p:childTnLst>
                        <p:par>
                          <p:cTn id="169" fill="hold" nodeType="withGroup">
                            <p:stCondLst>
                              <p:cond delay="0"/>
                            </p:stCondLst>
                            <p:childTnLst>
                              <p:par>
                                <p:cTn id="170" presetID="51" presetClass="entr" presetSubtype="0" fill="hold" grpId="0" nodeType="clickEffect">
                                  <p:stCondLst>
                                    <p:cond delay="0"/>
                                  </p:stCondLst>
                                  <p:childTnLst>
                                    <p:set>
                                      <p:cBhvr>
                                        <p:cTn id="171" dur="1" fill="hold">
                                          <p:stCondLst>
                                            <p:cond delay="0"/>
                                          </p:stCondLst>
                                        </p:cTn>
                                        <p:tgtEl>
                                          <p:spTgt spid="154627">
                                            <p:txEl>
                                              <p:pRg st="15" end="15"/>
                                            </p:txEl>
                                          </p:spTgt>
                                        </p:tgtEl>
                                        <p:attrNameLst>
                                          <p:attrName>style.visibility</p:attrName>
                                        </p:attrNameLst>
                                      </p:cBhvr>
                                      <p:to>
                                        <p:strVal val="visible"/>
                                      </p:to>
                                    </p:set>
                                    <p:animEffect transition="in" filter="fade">
                                      <p:cBhvr>
                                        <p:cTn id="172" dur="770" decel="100000"/>
                                        <p:tgtEl>
                                          <p:spTgt spid="154627">
                                            <p:txEl>
                                              <p:pRg st="15" end="15"/>
                                            </p:txEl>
                                          </p:spTgt>
                                        </p:tgtEl>
                                      </p:cBhvr>
                                    </p:animEffect>
                                    <p:animScale>
                                      <p:cBhvr>
                                        <p:cTn id="173" dur="770" decel="100000"/>
                                        <p:tgtEl>
                                          <p:spTgt spid="154627">
                                            <p:txEl>
                                              <p:pRg st="15" end="15"/>
                                            </p:txEl>
                                          </p:spTgt>
                                        </p:tgtEl>
                                      </p:cBhvr>
                                      <p:from x="10000" y="10000"/>
                                      <p:to x="200000" y="450000"/>
                                    </p:animScale>
                                    <p:animScale>
                                      <p:cBhvr>
                                        <p:cTn id="174" dur="1230" accel="100000" fill="hold">
                                          <p:stCondLst>
                                            <p:cond delay="770"/>
                                          </p:stCondLst>
                                        </p:cTn>
                                        <p:tgtEl>
                                          <p:spTgt spid="154627">
                                            <p:txEl>
                                              <p:pRg st="15" end="15"/>
                                            </p:txEl>
                                          </p:spTgt>
                                        </p:tgtEl>
                                      </p:cBhvr>
                                      <p:from x="200000" y="450000"/>
                                      <p:to x="100000" y="100000"/>
                                    </p:animScale>
                                    <p:set>
                                      <p:cBhvr>
                                        <p:cTn id="175" dur="770" fill="hold"/>
                                        <p:tgtEl>
                                          <p:spTgt spid="154627">
                                            <p:txEl>
                                              <p:pRg st="15" end="15"/>
                                            </p:txEl>
                                          </p:spTgt>
                                        </p:tgtEl>
                                        <p:attrNameLst>
                                          <p:attrName>ppt_x</p:attrName>
                                        </p:attrNameLst>
                                      </p:cBhvr>
                                      <p:to>
                                        <p:strVal val="(0.5)"/>
                                      </p:to>
                                    </p:set>
                                    <p:anim from="(0.5)" to="(#ppt_x)" calcmode="lin" valueType="num">
                                      <p:cBhvr>
                                        <p:cTn id="176" dur="1230" accel="100000" fill="hold">
                                          <p:stCondLst>
                                            <p:cond delay="770"/>
                                          </p:stCondLst>
                                        </p:cTn>
                                        <p:tgtEl>
                                          <p:spTgt spid="154627">
                                            <p:txEl>
                                              <p:pRg st="15" end="15"/>
                                            </p:txEl>
                                          </p:spTgt>
                                        </p:tgtEl>
                                        <p:attrNameLst>
                                          <p:attrName>ppt_x</p:attrName>
                                        </p:attrNameLst>
                                      </p:cBhvr>
                                    </p:anim>
                                    <p:set>
                                      <p:cBhvr>
                                        <p:cTn id="177" dur="770" fill="hold"/>
                                        <p:tgtEl>
                                          <p:spTgt spid="154627">
                                            <p:txEl>
                                              <p:pRg st="15" end="15"/>
                                            </p:txEl>
                                          </p:spTgt>
                                        </p:tgtEl>
                                        <p:attrNameLst>
                                          <p:attrName>ppt_y</p:attrName>
                                        </p:attrNameLst>
                                      </p:cBhvr>
                                      <p:to>
                                        <p:strVal val="(#ppt_y+0.4)"/>
                                      </p:to>
                                    </p:set>
                                    <p:anim from="(#ppt_y+0.4)" to="(#ppt_y)" calcmode="lin" valueType="num">
                                      <p:cBhvr>
                                        <p:cTn id="178" dur="1230" accel="100000" fill="hold">
                                          <p:stCondLst>
                                            <p:cond delay="770"/>
                                          </p:stCondLst>
                                        </p:cTn>
                                        <p:tgtEl>
                                          <p:spTgt spid="154627">
                                            <p:txEl>
                                              <p:pRg st="15" end="15"/>
                                            </p:txEl>
                                          </p:spTgt>
                                        </p:tgtEl>
                                        <p:attrNameLst>
                                          <p:attrName>ppt_y</p:attrName>
                                        </p:attrNameLst>
                                      </p:cBhvr>
                                    </p:anim>
                                  </p:childTnLst>
                                  <p:subTnLst>
                                    <p:animClr clrSpc="rgb" dir="cw">
                                      <p:cBhvr override="childStyle">
                                        <p:cTn dur="1" fill="hold" display="0" masterRel="nextClick" afterEffect="1"/>
                                        <p:tgtEl>
                                          <p:spTgt spid="154627">
                                            <p:txEl>
                                              <p:pRg st="15" end="15"/>
                                            </p:txEl>
                                          </p:spTgt>
                                        </p:tgtEl>
                                        <p:attrNameLst>
                                          <p:attrName>ppt_c</p:attrName>
                                        </p:attrNameLst>
                                      </p:cBhvr>
                                      <p:to>
                                        <a:schemeClr val="accent2"/>
                                      </p:to>
                                    </p:animClr>
                                  </p:subTnLst>
                                </p:cTn>
                              </p:par>
                            </p:childTnLst>
                          </p:cTn>
                        </p:par>
                      </p:childTnLst>
                    </p:cTn>
                  </p:par>
                  <p:par>
                    <p:cTn id="179" fill="hold" nodeType="clickPar">
                      <p:stCondLst>
                        <p:cond delay="indefinite"/>
                      </p:stCondLst>
                      <p:childTnLst>
                        <p:par>
                          <p:cTn id="180" fill="hold" nodeType="withGroup">
                            <p:stCondLst>
                              <p:cond delay="0"/>
                            </p:stCondLst>
                            <p:childTnLst>
                              <p:par>
                                <p:cTn id="181" presetID="51" presetClass="entr" presetSubtype="0" fill="hold" grpId="0" nodeType="clickEffect">
                                  <p:stCondLst>
                                    <p:cond delay="0"/>
                                  </p:stCondLst>
                                  <p:childTnLst>
                                    <p:set>
                                      <p:cBhvr>
                                        <p:cTn id="182" dur="1" fill="hold">
                                          <p:stCondLst>
                                            <p:cond delay="0"/>
                                          </p:stCondLst>
                                        </p:cTn>
                                        <p:tgtEl>
                                          <p:spTgt spid="154627">
                                            <p:txEl>
                                              <p:pRg st="16" end="16"/>
                                            </p:txEl>
                                          </p:spTgt>
                                        </p:tgtEl>
                                        <p:attrNameLst>
                                          <p:attrName>style.visibility</p:attrName>
                                        </p:attrNameLst>
                                      </p:cBhvr>
                                      <p:to>
                                        <p:strVal val="visible"/>
                                      </p:to>
                                    </p:set>
                                    <p:animEffect transition="in" filter="fade">
                                      <p:cBhvr>
                                        <p:cTn id="183" dur="770" decel="100000"/>
                                        <p:tgtEl>
                                          <p:spTgt spid="154627">
                                            <p:txEl>
                                              <p:pRg st="16" end="16"/>
                                            </p:txEl>
                                          </p:spTgt>
                                        </p:tgtEl>
                                      </p:cBhvr>
                                    </p:animEffect>
                                    <p:animScale>
                                      <p:cBhvr>
                                        <p:cTn id="184" dur="770" decel="100000"/>
                                        <p:tgtEl>
                                          <p:spTgt spid="154627">
                                            <p:txEl>
                                              <p:pRg st="16" end="16"/>
                                            </p:txEl>
                                          </p:spTgt>
                                        </p:tgtEl>
                                      </p:cBhvr>
                                      <p:from x="10000" y="10000"/>
                                      <p:to x="200000" y="450000"/>
                                    </p:animScale>
                                    <p:animScale>
                                      <p:cBhvr>
                                        <p:cTn id="185" dur="1230" accel="100000" fill="hold">
                                          <p:stCondLst>
                                            <p:cond delay="770"/>
                                          </p:stCondLst>
                                        </p:cTn>
                                        <p:tgtEl>
                                          <p:spTgt spid="154627">
                                            <p:txEl>
                                              <p:pRg st="16" end="16"/>
                                            </p:txEl>
                                          </p:spTgt>
                                        </p:tgtEl>
                                      </p:cBhvr>
                                      <p:from x="200000" y="450000"/>
                                      <p:to x="100000" y="100000"/>
                                    </p:animScale>
                                    <p:set>
                                      <p:cBhvr>
                                        <p:cTn id="186" dur="770" fill="hold"/>
                                        <p:tgtEl>
                                          <p:spTgt spid="154627">
                                            <p:txEl>
                                              <p:pRg st="16" end="16"/>
                                            </p:txEl>
                                          </p:spTgt>
                                        </p:tgtEl>
                                        <p:attrNameLst>
                                          <p:attrName>ppt_x</p:attrName>
                                        </p:attrNameLst>
                                      </p:cBhvr>
                                      <p:to>
                                        <p:strVal val="(0.5)"/>
                                      </p:to>
                                    </p:set>
                                    <p:anim from="(0.5)" to="(#ppt_x)" calcmode="lin" valueType="num">
                                      <p:cBhvr>
                                        <p:cTn id="187" dur="1230" accel="100000" fill="hold">
                                          <p:stCondLst>
                                            <p:cond delay="770"/>
                                          </p:stCondLst>
                                        </p:cTn>
                                        <p:tgtEl>
                                          <p:spTgt spid="154627">
                                            <p:txEl>
                                              <p:pRg st="16" end="16"/>
                                            </p:txEl>
                                          </p:spTgt>
                                        </p:tgtEl>
                                        <p:attrNameLst>
                                          <p:attrName>ppt_x</p:attrName>
                                        </p:attrNameLst>
                                      </p:cBhvr>
                                    </p:anim>
                                    <p:set>
                                      <p:cBhvr>
                                        <p:cTn id="188" dur="770" fill="hold"/>
                                        <p:tgtEl>
                                          <p:spTgt spid="154627">
                                            <p:txEl>
                                              <p:pRg st="16" end="16"/>
                                            </p:txEl>
                                          </p:spTgt>
                                        </p:tgtEl>
                                        <p:attrNameLst>
                                          <p:attrName>ppt_y</p:attrName>
                                        </p:attrNameLst>
                                      </p:cBhvr>
                                      <p:to>
                                        <p:strVal val="(#ppt_y+0.4)"/>
                                      </p:to>
                                    </p:set>
                                    <p:anim from="(#ppt_y+0.4)" to="(#ppt_y)" calcmode="lin" valueType="num">
                                      <p:cBhvr>
                                        <p:cTn id="189" dur="1230" accel="100000" fill="hold">
                                          <p:stCondLst>
                                            <p:cond delay="770"/>
                                          </p:stCondLst>
                                        </p:cTn>
                                        <p:tgtEl>
                                          <p:spTgt spid="154627">
                                            <p:txEl>
                                              <p:pRg st="16" end="16"/>
                                            </p:txEl>
                                          </p:spTgt>
                                        </p:tgtEl>
                                        <p:attrNameLst>
                                          <p:attrName>ppt_y</p:attrName>
                                        </p:attrNameLst>
                                      </p:cBhvr>
                                    </p:anim>
                                  </p:childTnLst>
                                  <p:subTnLst>
                                    <p:animClr clrSpc="rgb" dir="cw">
                                      <p:cBhvr override="childStyle">
                                        <p:cTn dur="1" fill="hold" display="0" masterRel="nextClick" afterEffect="1"/>
                                        <p:tgtEl>
                                          <p:spTgt spid="154627">
                                            <p:txEl>
                                              <p:pRg st="16" end="16"/>
                                            </p:txEl>
                                          </p:spTgt>
                                        </p:tgtEl>
                                        <p:attrNameLst>
                                          <p:attrName>ppt_c</p:attrName>
                                        </p:attrNameLst>
                                      </p:cBhvr>
                                      <p:to>
                                        <a:schemeClr val="accent2"/>
                                      </p:to>
                                    </p:animClr>
                                  </p:subTnLst>
                                </p:cTn>
                              </p:par>
                            </p:childTnLst>
                          </p:cTn>
                        </p:par>
                      </p:childTnLst>
                    </p:cTn>
                  </p:par>
                  <p:par>
                    <p:cTn id="190" fill="hold" nodeType="clickPar">
                      <p:stCondLst>
                        <p:cond delay="indefinite"/>
                      </p:stCondLst>
                      <p:childTnLst>
                        <p:par>
                          <p:cTn id="191" fill="hold" nodeType="withGroup">
                            <p:stCondLst>
                              <p:cond delay="0"/>
                            </p:stCondLst>
                            <p:childTnLst>
                              <p:par>
                                <p:cTn id="192" presetID="51" presetClass="entr" presetSubtype="0" fill="hold" grpId="0" nodeType="clickEffect">
                                  <p:stCondLst>
                                    <p:cond delay="0"/>
                                  </p:stCondLst>
                                  <p:childTnLst>
                                    <p:set>
                                      <p:cBhvr>
                                        <p:cTn id="193" dur="1" fill="hold">
                                          <p:stCondLst>
                                            <p:cond delay="0"/>
                                          </p:stCondLst>
                                        </p:cTn>
                                        <p:tgtEl>
                                          <p:spTgt spid="154627">
                                            <p:txEl>
                                              <p:pRg st="17" end="17"/>
                                            </p:txEl>
                                          </p:spTgt>
                                        </p:tgtEl>
                                        <p:attrNameLst>
                                          <p:attrName>style.visibility</p:attrName>
                                        </p:attrNameLst>
                                      </p:cBhvr>
                                      <p:to>
                                        <p:strVal val="visible"/>
                                      </p:to>
                                    </p:set>
                                    <p:animEffect transition="in" filter="fade">
                                      <p:cBhvr>
                                        <p:cTn id="194" dur="770" decel="100000"/>
                                        <p:tgtEl>
                                          <p:spTgt spid="154627">
                                            <p:txEl>
                                              <p:pRg st="17" end="17"/>
                                            </p:txEl>
                                          </p:spTgt>
                                        </p:tgtEl>
                                      </p:cBhvr>
                                    </p:animEffect>
                                    <p:animScale>
                                      <p:cBhvr>
                                        <p:cTn id="195" dur="770" decel="100000"/>
                                        <p:tgtEl>
                                          <p:spTgt spid="154627">
                                            <p:txEl>
                                              <p:pRg st="17" end="17"/>
                                            </p:txEl>
                                          </p:spTgt>
                                        </p:tgtEl>
                                      </p:cBhvr>
                                      <p:from x="10000" y="10000"/>
                                      <p:to x="200000" y="450000"/>
                                    </p:animScale>
                                    <p:animScale>
                                      <p:cBhvr>
                                        <p:cTn id="196" dur="1230" accel="100000" fill="hold">
                                          <p:stCondLst>
                                            <p:cond delay="770"/>
                                          </p:stCondLst>
                                        </p:cTn>
                                        <p:tgtEl>
                                          <p:spTgt spid="154627">
                                            <p:txEl>
                                              <p:pRg st="17" end="17"/>
                                            </p:txEl>
                                          </p:spTgt>
                                        </p:tgtEl>
                                      </p:cBhvr>
                                      <p:from x="200000" y="450000"/>
                                      <p:to x="100000" y="100000"/>
                                    </p:animScale>
                                    <p:set>
                                      <p:cBhvr>
                                        <p:cTn id="197" dur="770" fill="hold"/>
                                        <p:tgtEl>
                                          <p:spTgt spid="154627">
                                            <p:txEl>
                                              <p:pRg st="17" end="17"/>
                                            </p:txEl>
                                          </p:spTgt>
                                        </p:tgtEl>
                                        <p:attrNameLst>
                                          <p:attrName>ppt_x</p:attrName>
                                        </p:attrNameLst>
                                      </p:cBhvr>
                                      <p:to>
                                        <p:strVal val="(0.5)"/>
                                      </p:to>
                                    </p:set>
                                    <p:anim from="(0.5)" to="(#ppt_x)" calcmode="lin" valueType="num">
                                      <p:cBhvr>
                                        <p:cTn id="198" dur="1230" accel="100000" fill="hold">
                                          <p:stCondLst>
                                            <p:cond delay="770"/>
                                          </p:stCondLst>
                                        </p:cTn>
                                        <p:tgtEl>
                                          <p:spTgt spid="154627">
                                            <p:txEl>
                                              <p:pRg st="17" end="17"/>
                                            </p:txEl>
                                          </p:spTgt>
                                        </p:tgtEl>
                                        <p:attrNameLst>
                                          <p:attrName>ppt_x</p:attrName>
                                        </p:attrNameLst>
                                      </p:cBhvr>
                                    </p:anim>
                                    <p:set>
                                      <p:cBhvr>
                                        <p:cTn id="199" dur="770" fill="hold"/>
                                        <p:tgtEl>
                                          <p:spTgt spid="154627">
                                            <p:txEl>
                                              <p:pRg st="17" end="17"/>
                                            </p:txEl>
                                          </p:spTgt>
                                        </p:tgtEl>
                                        <p:attrNameLst>
                                          <p:attrName>ppt_y</p:attrName>
                                        </p:attrNameLst>
                                      </p:cBhvr>
                                      <p:to>
                                        <p:strVal val="(#ppt_y+0.4)"/>
                                      </p:to>
                                    </p:set>
                                    <p:anim from="(#ppt_y+0.4)" to="(#ppt_y)" calcmode="lin" valueType="num">
                                      <p:cBhvr>
                                        <p:cTn id="200" dur="1230" accel="100000" fill="hold">
                                          <p:stCondLst>
                                            <p:cond delay="770"/>
                                          </p:stCondLst>
                                        </p:cTn>
                                        <p:tgtEl>
                                          <p:spTgt spid="154627">
                                            <p:txEl>
                                              <p:pRg st="17" end="17"/>
                                            </p:txEl>
                                          </p:spTgt>
                                        </p:tgtEl>
                                        <p:attrNameLst>
                                          <p:attrName>ppt_y</p:attrName>
                                        </p:attrNameLst>
                                      </p:cBhvr>
                                    </p:anim>
                                  </p:childTnLst>
                                  <p:subTnLst>
                                    <p:animClr clrSpc="rgb" dir="cw">
                                      <p:cBhvr override="childStyle">
                                        <p:cTn dur="1" fill="hold" display="0" masterRel="nextClick" afterEffect="1"/>
                                        <p:tgtEl>
                                          <p:spTgt spid="154627">
                                            <p:txEl>
                                              <p:pRg st="17" end="17"/>
                                            </p:txEl>
                                          </p:spTgt>
                                        </p:tgtEl>
                                        <p:attrNameLst>
                                          <p:attrName>ppt_c</p:attrName>
                                        </p:attrNameLst>
                                      </p:cBhvr>
                                      <p:to>
                                        <a:schemeClr val="accent2"/>
                                      </p:to>
                                    </p:animClr>
                                  </p:subTnLst>
                                </p:cTn>
                              </p:par>
                            </p:childTnLst>
                          </p:cTn>
                        </p:par>
                      </p:childTnLst>
                    </p:cTn>
                  </p:par>
                  <p:par>
                    <p:cTn id="201" fill="hold" nodeType="clickPar">
                      <p:stCondLst>
                        <p:cond delay="indefinite"/>
                      </p:stCondLst>
                      <p:childTnLst>
                        <p:par>
                          <p:cTn id="202" fill="hold" nodeType="withGroup">
                            <p:stCondLst>
                              <p:cond delay="0"/>
                            </p:stCondLst>
                            <p:childTnLst>
                              <p:par>
                                <p:cTn id="203" presetID="51" presetClass="entr" presetSubtype="0" fill="hold" grpId="0" nodeType="clickEffect">
                                  <p:stCondLst>
                                    <p:cond delay="0"/>
                                  </p:stCondLst>
                                  <p:childTnLst>
                                    <p:set>
                                      <p:cBhvr>
                                        <p:cTn id="204" dur="1" fill="hold">
                                          <p:stCondLst>
                                            <p:cond delay="0"/>
                                          </p:stCondLst>
                                        </p:cTn>
                                        <p:tgtEl>
                                          <p:spTgt spid="154627">
                                            <p:txEl>
                                              <p:pRg st="18" end="18"/>
                                            </p:txEl>
                                          </p:spTgt>
                                        </p:tgtEl>
                                        <p:attrNameLst>
                                          <p:attrName>style.visibility</p:attrName>
                                        </p:attrNameLst>
                                      </p:cBhvr>
                                      <p:to>
                                        <p:strVal val="visible"/>
                                      </p:to>
                                    </p:set>
                                    <p:animEffect transition="in" filter="fade">
                                      <p:cBhvr>
                                        <p:cTn id="205" dur="770" decel="100000"/>
                                        <p:tgtEl>
                                          <p:spTgt spid="154627">
                                            <p:txEl>
                                              <p:pRg st="18" end="18"/>
                                            </p:txEl>
                                          </p:spTgt>
                                        </p:tgtEl>
                                      </p:cBhvr>
                                    </p:animEffect>
                                    <p:animScale>
                                      <p:cBhvr>
                                        <p:cTn id="206" dur="770" decel="100000"/>
                                        <p:tgtEl>
                                          <p:spTgt spid="154627">
                                            <p:txEl>
                                              <p:pRg st="18" end="18"/>
                                            </p:txEl>
                                          </p:spTgt>
                                        </p:tgtEl>
                                      </p:cBhvr>
                                      <p:from x="10000" y="10000"/>
                                      <p:to x="200000" y="450000"/>
                                    </p:animScale>
                                    <p:animScale>
                                      <p:cBhvr>
                                        <p:cTn id="207" dur="1230" accel="100000" fill="hold">
                                          <p:stCondLst>
                                            <p:cond delay="770"/>
                                          </p:stCondLst>
                                        </p:cTn>
                                        <p:tgtEl>
                                          <p:spTgt spid="154627">
                                            <p:txEl>
                                              <p:pRg st="18" end="18"/>
                                            </p:txEl>
                                          </p:spTgt>
                                        </p:tgtEl>
                                      </p:cBhvr>
                                      <p:from x="200000" y="450000"/>
                                      <p:to x="100000" y="100000"/>
                                    </p:animScale>
                                    <p:set>
                                      <p:cBhvr>
                                        <p:cTn id="208" dur="770" fill="hold"/>
                                        <p:tgtEl>
                                          <p:spTgt spid="154627">
                                            <p:txEl>
                                              <p:pRg st="18" end="18"/>
                                            </p:txEl>
                                          </p:spTgt>
                                        </p:tgtEl>
                                        <p:attrNameLst>
                                          <p:attrName>ppt_x</p:attrName>
                                        </p:attrNameLst>
                                      </p:cBhvr>
                                      <p:to>
                                        <p:strVal val="(0.5)"/>
                                      </p:to>
                                    </p:set>
                                    <p:anim from="(0.5)" to="(#ppt_x)" calcmode="lin" valueType="num">
                                      <p:cBhvr>
                                        <p:cTn id="209" dur="1230" accel="100000" fill="hold">
                                          <p:stCondLst>
                                            <p:cond delay="770"/>
                                          </p:stCondLst>
                                        </p:cTn>
                                        <p:tgtEl>
                                          <p:spTgt spid="154627">
                                            <p:txEl>
                                              <p:pRg st="18" end="18"/>
                                            </p:txEl>
                                          </p:spTgt>
                                        </p:tgtEl>
                                        <p:attrNameLst>
                                          <p:attrName>ppt_x</p:attrName>
                                        </p:attrNameLst>
                                      </p:cBhvr>
                                    </p:anim>
                                    <p:set>
                                      <p:cBhvr>
                                        <p:cTn id="210" dur="770" fill="hold"/>
                                        <p:tgtEl>
                                          <p:spTgt spid="154627">
                                            <p:txEl>
                                              <p:pRg st="18" end="18"/>
                                            </p:txEl>
                                          </p:spTgt>
                                        </p:tgtEl>
                                        <p:attrNameLst>
                                          <p:attrName>ppt_y</p:attrName>
                                        </p:attrNameLst>
                                      </p:cBhvr>
                                      <p:to>
                                        <p:strVal val="(#ppt_y+0.4)"/>
                                      </p:to>
                                    </p:set>
                                    <p:anim from="(#ppt_y+0.4)" to="(#ppt_y)" calcmode="lin" valueType="num">
                                      <p:cBhvr>
                                        <p:cTn id="211" dur="1230" accel="100000" fill="hold">
                                          <p:stCondLst>
                                            <p:cond delay="770"/>
                                          </p:stCondLst>
                                        </p:cTn>
                                        <p:tgtEl>
                                          <p:spTgt spid="154627">
                                            <p:txEl>
                                              <p:pRg st="18" end="18"/>
                                            </p:txEl>
                                          </p:spTgt>
                                        </p:tgtEl>
                                        <p:attrNameLst>
                                          <p:attrName>ppt_y</p:attrName>
                                        </p:attrNameLst>
                                      </p:cBhvr>
                                    </p:anim>
                                  </p:childTnLst>
                                  <p:subTnLst>
                                    <p:animClr clrSpc="rgb" dir="cw">
                                      <p:cBhvr override="childStyle">
                                        <p:cTn dur="1" fill="hold" display="0" masterRel="nextClick" afterEffect="1"/>
                                        <p:tgtEl>
                                          <p:spTgt spid="154627">
                                            <p:txEl>
                                              <p:pRg st="18" end="18"/>
                                            </p:txEl>
                                          </p:spTgt>
                                        </p:tgtEl>
                                        <p:attrNameLst>
                                          <p:attrName>ppt_c</p:attrName>
                                        </p:attrNameLst>
                                      </p:cBhvr>
                                      <p:to>
                                        <a:schemeClr val="accent2"/>
                                      </p:to>
                                    </p:animClr>
                                  </p:subTnLst>
                                </p:cTn>
                              </p:par>
                            </p:childTnLst>
                          </p:cTn>
                        </p:par>
                      </p:childTnLst>
                    </p:cTn>
                  </p:par>
                  <p:par>
                    <p:cTn id="212" fill="hold" nodeType="clickPar">
                      <p:stCondLst>
                        <p:cond delay="indefinite"/>
                      </p:stCondLst>
                      <p:childTnLst>
                        <p:par>
                          <p:cTn id="213" fill="hold" nodeType="withGroup">
                            <p:stCondLst>
                              <p:cond delay="0"/>
                            </p:stCondLst>
                            <p:childTnLst>
                              <p:par>
                                <p:cTn id="214" presetID="51" presetClass="entr" presetSubtype="0" fill="hold" grpId="0" nodeType="clickEffect">
                                  <p:stCondLst>
                                    <p:cond delay="0"/>
                                  </p:stCondLst>
                                  <p:childTnLst>
                                    <p:set>
                                      <p:cBhvr>
                                        <p:cTn id="215" dur="1" fill="hold">
                                          <p:stCondLst>
                                            <p:cond delay="0"/>
                                          </p:stCondLst>
                                        </p:cTn>
                                        <p:tgtEl>
                                          <p:spTgt spid="154627">
                                            <p:txEl>
                                              <p:pRg st="19" end="19"/>
                                            </p:txEl>
                                          </p:spTgt>
                                        </p:tgtEl>
                                        <p:attrNameLst>
                                          <p:attrName>style.visibility</p:attrName>
                                        </p:attrNameLst>
                                      </p:cBhvr>
                                      <p:to>
                                        <p:strVal val="visible"/>
                                      </p:to>
                                    </p:set>
                                    <p:animEffect transition="in" filter="fade">
                                      <p:cBhvr>
                                        <p:cTn id="216" dur="770" decel="100000"/>
                                        <p:tgtEl>
                                          <p:spTgt spid="154627">
                                            <p:txEl>
                                              <p:pRg st="19" end="19"/>
                                            </p:txEl>
                                          </p:spTgt>
                                        </p:tgtEl>
                                      </p:cBhvr>
                                    </p:animEffect>
                                    <p:animScale>
                                      <p:cBhvr>
                                        <p:cTn id="217" dur="770" decel="100000"/>
                                        <p:tgtEl>
                                          <p:spTgt spid="154627">
                                            <p:txEl>
                                              <p:pRg st="19" end="19"/>
                                            </p:txEl>
                                          </p:spTgt>
                                        </p:tgtEl>
                                      </p:cBhvr>
                                      <p:from x="10000" y="10000"/>
                                      <p:to x="200000" y="450000"/>
                                    </p:animScale>
                                    <p:animScale>
                                      <p:cBhvr>
                                        <p:cTn id="218" dur="1230" accel="100000" fill="hold">
                                          <p:stCondLst>
                                            <p:cond delay="770"/>
                                          </p:stCondLst>
                                        </p:cTn>
                                        <p:tgtEl>
                                          <p:spTgt spid="154627">
                                            <p:txEl>
                                              <p:pRg st="19" end="19"/>
                                            </p:txEl>
                                          </p:spTgt>
                                        </p:tgtEl>
                                      </p:cBhvr>
                                      <p:from x="200000" y="450000"/>
                                      <p:to x="100000" y="100000"/>
                                    </p:animScale>
                                    <p:set>
                                      <p:cBhvr>
                                        <p:cTn id="219" dur="770" fill="hold"/>
                                        <p:tgtEl>
                                          <p:spTgt spid="154627">
                                            <p:txEl>
                                              <p:pRg st="19" end="19"/>
                                            </p:txEl>
                                          </p:spTgt>
                                        </p:tgtEl>
                                        <p:attrNameLst>
                                          <p:attrName>ppt_x</p:attrName>
                                        </p:attrNameLst>
                                      </p:cBhvr>
                                      <p:to>
                                        <p:strVal val="(0.5)"/>
                                      </p:to>
                                    </p:set>
                                    <p:anim from="(0.5)" to="(#ppt_x)" calcmode="lin" valueType="num">
                                      <p:cBhvr>
                                        <p:cTn id="220" dur="1230" accel="100000" fill="hold">
                                          <p:stCondLst>
                                            <p:cond delay="770"/>
                                          </p:stCondLst>
                                        </p:cTn>
                                        <p:tgtEl>
                                          <p:spTgt spid="154627">
                                            <p:txEl>
                                              <p:pRg st="19" end="19"/>
                                            </p:txEl>
                                          </p:spTgt>
                                        </p:tgtEl>
                                        <p:attrNameLst>
                                          <p:attrName>ppt_x</p:attrName>
                                        </p:attrNameLst>
                                      </p:cBhvr>
                                    </p:anim>
                                    <p:set>
                                      <p:cBhvr>
                                        <p:cTn id="221" dur="770" fill="hold"/>
                                        <p:tgtEl>
                                          <p:spTgt spid="154627">
                                            <p:txEl>
                                              <p:pRg st="19" end="19"/>
                                            </p:txEl>
                                          </p:spTgt>
                                        </p:tgtEl>
                                        <p:attrNameLst>
                                          <p:attrName>ppt_y</p:attrName>
                                        </p:attrNameLst>
                                      </p:cBhvr>
                                      <p:to>
                                        <p:strVal val="(#ppt_y+0.4)"/>
                                      </p:to>
                                    </p:set>
                                    <p:anim from="(#ppt_y+0.4)" to="(#ppt_y)" calcmode="lin" valueType="num">
                                      <p:cBhvr>
                                        <p:cTn id="222" dur="1230" accel="100000" fill="hold">
                                          <p:stCondLst>
                                            <p:cond delay="770"/>
                                          </p:stCondLst>
                                        </p:cTn>
                                        <p:tgtEl>
                                          <p:spTgt spid="154627">
                                            <p:txEl>
                                              <p:pRg st="19" end="19"/>
                                            </p:txEl>
                                          </p:spTgt>
                                        </p:tgtEl>
                                        <p:attrNameLst>
                                          <p:attrName>ppt_y</p:attrName>
                                        </p:attrNameLst>
                                      </p:cBhvr>
                                    </p:anim>
                                  </p:childTnLst>
                                  <p:subTnLst>
                                    <p:animClr clrSpc="rgb" dir="cw">
                                      <p:cBhvr override="childStyle">
                                        <p:cTn dur="1" fill="hold" display="0" masterRel="nextClick" afterEffect="1"/>
                                        <p:tgtEl>
                                          <p:spTgt spid="154627">
                                            <p:txEl>
                                              <p:pRg st="19" end="19"/>
                                            </p:txEl>
                                          </p:spTgt>
                                        </p:tgtEl>
                                        <p:attrNameLst>
                                          <p:attrName>ppt_c</p:attrName>
                                        </p:attrNameLst>
                                      </p:cBhvr>
                                      <p:to>
                                        <a:schemeClr val="accent2"/>
                                      </p:to>
                                    </p:animClr>
                                  </p:subTnLst>
                                </p:cTn>
                              </p:par>
                            </p:childTnLst>
                          </p:cTn>
                        </p:par>
                      </p:childTnLst>
                    </p:cTn>
                  </p:par>
                  <p:par>
                    <p:cTn id="223" fill="hold" nodeType="clickPar">
                      <p:stCondLst>
                        <p:cond delay="indefinite"/>
                      </p:stCondLst>
                      <p:childTnLst>
                        <p:par>
                          <p:cTn id="224" fill="hold" nodeType="withGroup">
                            <p:stCondLst>
                              <p:cond delay="0"/>
                            </p:stCondLst>
                            <p:childTnLst>
                              <p:par>
                                <p:cTn id="225" presetID="51" presetClass="entr" presetSubtype="0" fill="hold" grpId="0" nodeType="clickEffect">
                                  <p:stCondLst>
                                    <p:cond delay="0"/>
                                  </p:stCondLst>
                                  <p:childTnLst>
                                    <p:set>
                                      <p:cBhvr>
                                        <p:cTn id="226" dur="1" fill="hold">
                                          <p:stCondLst>
                                            <p:cond delay="0"/>
                                          </p:stCondLst>
                                        </p:cTn>
                                        <p:tgtEl>
                                          <p:spTgt spid="154627">
                                            <p:txEl>
                                              <p:pRg st="20" end="20"/>
                                            </p:txEl>
                                          </p:spTgt>
                                        </p:tgtEl>
                                        <p:attrNameLst>
                                          <p:attrName>style.visibility</p:attrName>
                                        </p:attrNameLst>
                                      </p:cBhvr>
                                      <p:to>
                                        <p:strVal val="visible"/>
                                      </p:to>
                                    </p:set>
                                    <p:animEffect transition="in" filter="fade">
                                      <p:cBhvr>
                                        <p:cTn id="227" dur="770" decel="100000"/>
                                        <p:tgtEl>
                                          <p:spTgt spid="154627">
                                            <p:txEl>
                                              <p:pRg st="20" end="20"/>
                                            </p:txEl>
                                          </p:spTgt>
                                        </p:tgtEl>
                                      </p:cBhvr>
                                    </p:animEffect>
                                    <p:animScale>
                                      <p:cBhvr>
                                        <p:cTn id="228" dur="770" decel="100000"/>
                                        <p:tgtEl>
                                          <p:spTgt spid="154627">
                                            <p:txEl>
                                              <p:pRg st="20" end="20"/>
                                            </p:txEl>
                                          </p:spTgt>
                                        </p:tgtEl>
                                      </p:cBhvr>
                                      <p:from x="10000" y="10000"/>
                                      <p:to x="200000" y="450000"/>
                                    </p:animScale>
                                    <p:animScale>
                                      <p:cBhvr>
                                        <p:cTn id="229" dur="1230" accel="100000" fill="hold">
                                          <p:stCondLst>
                                            <p:cond delay="770"/>
                                          </p:stCondLst>
                                        </p:cTn>
                                        <p:tgtEl>
                                          <p:spTgt spid="154627">
                                            <p:txEl>
                                              <p:pRg st="20" end="20"/>
                                            </p:txEl>
                                          </p:spTgt>
                                        </p:tgtEl>
                                      </p:cBhvr>
                                      <p:from x="200000" y="450000"/>
                                      <p:to x="100000" y="100000"/>
                                    </p:animScale>
                                    <p:set>
                                      <p:cBhvr>
                                        <p:cTn id="230" dur="770" fill="hold"/>
                                        <p:tgtEl>
                                          <p:spTgt spid="154627">
                                            <p:txEl>
                                              <p:pRg st="20" end="20"/>
                                            </p:txEl>
                                          </p:spTgt>
                                        </p:tgtEl>
                                        <p:attrNameLst>
                                          <p:attrName>ppt_x</p:attrName>
                                        </p:attrNameLst>
                                      </p:cBhvr>
                                      <p:to>
                                        <p:strVal val="(0.5)"/>
                                      </p:to>
                                    </p:set>
                                    <p:anim from="(0.5)" to="(#ppt_x)" calcmode="lin" valueType="num">
                                      <p:cBhvr>
                                        <p:cTn id="231" dur="1230" accel="100000" fill="hold">
                                          <p:stCondLst>
                                            <p:cond delay="770"/>
                                          </p:stCondLst>
                                        </p:cTn>
                                        <p:tgtEl>
                                          <p:spTgt spid="154627">
                                            <p:txEl>
                                              <p:pRg st="20" end="20"/>
                                            </p:txEl>
                                          </p:spTgt>
                                        </p:tgtEl>
                                        <p:attrNameLst>
                                          <p:attrName>ppt_x</p:attrName>
                                        </p:attrNameLst>
                                      </p:cBhvr>
                                    </p:anim>
                                    <p:set>
                                      <p:cBhvr>
                                        <p:cTn id="232" dur="770" fill="hold"/>
                                        <p:tgtEl>
                                          <p:spTgt spid="154627">
                                            <p:txEl>
                                              <p:pRg st="20" end="20"/>
                                            </p:txEl>
                                          </p:spTgt>
                                        </p:tgtEl>
                                        <p:attrNameLst>
                                          <p:attrName>ppt_y</p:attrName>
                                        </p:attrNameLst>
                                      </p:cBhvr>
                                      <p:to>
                                        <p:strVal val="(#ppt_y+0.4)"/>
                                      </p:to>
                                    </p:set>
                                    <p:anim from="(#ppt_y+0.4)" to="(#ppt_y)" calcmode="lin" valueType="num">
                                      <p:cBhvr>
                                        <p:cTn id="233" dur="1230" accel="100000" fill="hold">
                                          <p:stCondLst>
                                            <p:cond delay="770"/>
                                          </p:stCondLst>
                                        </p:cTn>
                                        <p:tgtEl>
                                          <p:spTgt spid="154627">
                                            <p:txEl>
                                              <p:pRg st="20" end="20"/>
                                            </p:txEl>
                                          </p:spTgt>
                                        </p:tgtEl>
                                        <p:attrNameLst>
                                          <p:attrName>ppt_y</p:attrName>
                                        </p:attrNameLst>
                                      </p:cBhvr>
                                    </p:anim>
                                  </p:childTnLst>
                                  <p:subTnLst>
                                    <p:animClr clrSpc="rgb" dir="cw">
                                      <p:cBhvr override="childStyle">
                                        <p:cTn dur="1" fill="hold" display="0" masterRel="nextClick" afterEffect="1"/>
                                        <p:tgtEl>
                                          <p:spTgt spid="154627">
                                            <p:txEl>
                                              <p:pRg st="20" end="20"/>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a:solidFill>
                  <a:srgbClr val="0000CC"/>
                </a:solidFill>
              </a:rPr>
              <a:t>3．begin</a:t>
            </a:r>
            <a:r>
              <a:rPr lang="zh-CN" altLang="zh-CN" dirty="0">
                <a:solidFill>
                  <a:srgbClr val="0000CC"/>
                </a:solidFill>
              </a:rPr>
              <a:t>和</a:t>
            </a:r>
            <a:r>
              <a:rPr lang="en-US" altLang="zh-CN" dirty="0">
                <a:solidFill>
                  <a:srgbClr val="0000CC"/>
                </a:solidFill>
              </a:rPr>
              <a:t>end                        C++11</a:t>
            </a:r>
          </a:p>
          <a:p>
            <a:pPr marL="400050" lvl="1" indent="0">
              <a:buNone/>
            </a:pPr>
            <a:r>
              <a:rPr lang="en-US" altLang="zh-CN" dirty="0"/>
              <a:t>&lt;iterator&gt;</a:t>
            </a:r>
            <a:r>
              <a:rPr lang="zh-CN" altLang="zh-CN" dirty="0"/>
              <a:t>头文件</a:t>
            </a:r>
            <a:r>
              <a:rPr lang="zh-CN" altLang="en-US" dirty="0"/>
              <a:t>的</a:t>
            </a:r>
            <a:r>
              <a:rPr lang="zh-CN" altLang="zh-CN" dirty="0"/>
              <a:t>两个函数，用于确定指向数组首元素</a:t>
            </a:r>
            <a:r>
              <a:rPr lang="zh-CN" altLang="en-US" dirty="0"/>
              <a:t>和尾</a:t>
            </a:r>
            <a:r>
              <a:rPr lang="zh-CN" altLang="zh-CN" dirty="0"/>
              <a:t>元素后一位置的指针，</a:t>
            </a:r>
            <a:r>
              <a:rPr lang="zh-CN" altLang="en-US" dirty="0"/>
              <a:t>方便</a:t>
            </a:r>
            <a:r>
              <a:rPr lang="zh-CN" altLang="zh-CN" dirty="0"/>
              <a:t>遍历数组</a:t>
            </a:r>
            <a:r>
              <a:rPr lang="zh-CN" altLang="en-US" dirty="0"/>
              <a:t>。</a:t>
            </a:r>
            <a:endParaRPr lang="en-US" altLang="zh-CN" dirty="0"/>
          </a:p>
          <a:p>
            <a:pPr marL="400050" lvl="1" indent="0">
              <a:buNone/>
            </a:pPr>
            <a:endParaRPr lang="en-US" altLang="zh-CN" dirty="0"/>
          </a:p>
          <a:p>
            <a:pPr marL="400050" lvl="1" indent="0">
              <a:buNone/>
            </a:pPr>
            <a:r>
              <a:rPr lang="en-US" altLang="zh-CN" dirty="0" err="1"/>
              <a:t>int</a:t>
            </a:r>
            <a:r>
              <a:rPr lang="en-US" altLang="zh-CN" dirty="0"/>
              <a:t> a[] = { 1,2,3,4,5,6,7,8,9,10 };</a:t>
            </a:r>
            <a:endParaRPr lang="zh-CN" altLang="zh-CN" sz="3600" dirty="0"/>
          </a:p>
          <a:p>
            <a:pPr marL="400050" lvl="1" indent="0">
              <a:buNone/>
            </a:pPr>
            <a:r>
              <a:rPr lang="en-US" altLang="zh-CN" dirty="0"/>
              <a:t>for (</a:t>
            </a:r>
            <a:r>
              <a:rPr lang="en-US" altLang="zh-CN" dirty="0" err="1"/>
              <a:t>int</a:t>
            </a:r>
            <a:r>
              <a:rPr lang="en-US" altLang="zh-CN" dirty="0"/>
              <a:t> *p = begin(a); p != end(a); p++)</a:t>
            </a:r>
            <a:endParaRPr lang="zh-CN" altLang="zh-CN" sz="3600" dirty="0"/>
          </a:p>
          <a:p>
            <a:pPr marL="400050" lvl="1" indent="0">
              <a:buNone/>
            </a:pPr>
            <a:r>
              <a:rPr lang="en-US" altLang="zh-CN" dirty="0" err="1"/>
              <a:t>cout</a:t>
            </a:r>
            <a:r>
              <a:rPr lang="en-US" altLang="zh-CN" dirty="0"/>
              <a:t> &lt;&lt; *p &lt;&lt; ",";</a:t>
            </a:r>
            <a:endParaRPr lang="zh-CN" altLang="zh-CN" sz="3600" dirty="0"/>
          </a:p>
          <a:p>
            <a:pPr marL="400050" lvl="1" indent="0">
              <a:buNone/>
            </a:pPr>
            <a:r>
              <a:rPr lang="en-US" altLang="zh-CN" dirty="0" err="1"/>
              <a:t>cout</a:t>
            </a:r>
            <a:r>
              <a:rPr lang="en-US" altLang="zh-CN" dirty="0"/>
              <a:t> &lt;&lt; </a:t>
            </a:r>
            <a:r>
              <a:rPr lang="en-US" altLang="zh-CN" dirty="0" err="1"/>
              <a:t>endl</a:t>
            </a:r>
            <a:r>
              <a:rPr lang="en-US" altLang="zh-CN" dirty="0"/>
              <a:t>;</a:t>
            </a:r>
            <a:endParaRPr lang="zh-CN" altLang="zh-CN" sz="3600" dirty="0"/>
          </a:p>
          <a:p>
            <a:pPr marL="400050" lvl="1" indent="0">
              <a:buNone/>
            </a:pPr>
            <a:endParaRPr lang="en-US" altLang="zh-CN" dirty="0">
              <a:solidFill>
                <a:srgbClr val="0000CC"/>
              </a:solidFill>
            </a:endParaRPr>
          </a:p>
          <a:p>
            <a:pPr marL="400050" lvl="1" indent="0">
              <a:buNone/>
            </a:pPr>
            <a:r>
              <a:rPr lang="en-US" altLang="zh-CN" dirty="0">
                <a:solidFill>
                  <a:srgbClr val="0000CC"/>
                </a:solidFill>
              </a:rPr>
              <a:t>For </a:t>
            </a:r>
            <a:r>
              <a:rPr lang="zh-CN" altLang="en-US" dirty="0">
                <a:solidFill>
                  <a:srgbClr val="0000CC"/>
                </a:solidFill>
              </a:rPr>
              <a:t>循环依次输出数据组</a:t>
            </a:r>
            <a:r>
              <a:rPr lang="en-US" altLang="zh-CN" dirty="0">
                <a:solidFill>
                  <a:srgbClr val="0000CC"/>
                </a:solidFill>
              </a:rPr>
              <a:t>a</a:t>
            </a:r>
            <a:r>
              <a:rPr lang="zh-CN" altLang="en-US" dirty="0">
                <a:solidFill>
                  <a:srgbClr val="0000CC"/>
                </a:solidFill>
              </a:rPr>
              <a:t>的元素值！</a:t>
            </a:r>
          </a:p>
        </p:txBody>
      </p:sp>
      <p:sp>
        <p:nvSpPr>
          <p:cNvPr id="4" name="Rectangle 2"/>
          <p:cNvSpPr>
            <a:spLocks noGrp="1" noChangeArrowheads="1"/>
          </p:cNvSpPr>
          <p:nvPr>
            <p:ph type="title"/>
          </p:nvPr>
        </p:nvSpPr>
        <p:spPr>
          <a:xfrm>
            <a:off x="0" y="73672"/>
            <a:ext cx="8874732" cy="811195"/>
          </a:xfrm>
        </p:spPr>
        <p:txBody>
          <a:bodyPr/>
          <a:lstStyle/>
          <a:p>
            <a:pPr eaLnBrk="1" hangingPunct="1"/>
            <a:r>
              <a:rPr lang="en-US" altLang="zh-CN" sz="2800" b="1" dirty="0"/>
              <a:t>2.3.2  </a:t>
            </a:r>
            <a:r>
              <a:rPr lang="zh-CN" altLang="zh-CN" sz="2800" b="1" dirty="0">
                <a:solidFill>
                  <a:srgbClr val="FF0000"/>
                </a:solidFill>
              </a:rPr>
              <a:t>空指针，</a:t>
            </a:r>
            <a:r>
              <a:rPr lang="en-US" altLang="zh-CN" sz="2800" b="1" dirty="0">
                <a:solidFill>
                  <a:srgbClr val="FF0000"/>
                </a:solidFill>
              </a:rPr>
              <a:t>void*</a:t>
            </a:r>
            <a:r>
              <a:rPr lang="zh-CN" altLang="zh-CN" sz="2800" b="1" dirty="0"/>
              <a:t>，获取数组首、</a:t>
            </a:r>
            <a:r>
              <a:rPr lang="zh-CN" altLang="zh-CN" sz="2800" b="1" dirty="0">
                <a:solidFill>
                  <a:srgbClr val="0000CC"/>
                </a:solidFill>
              </a:rPr>
              <a:t>尾元素位置</a:t>
            </a:r>
            <a:r>
              <a:rPr lang="zh-CN" altLang="zh-CN" sz="2800" b="1" dirty="0"/>
              <a:t>的指针</a:t>
            </a:r>
            <a:endParaRPr lang="zh-CN" altLang="en-US" sz="2800" b="1" dirty="0">
              <a:solidFill>
                <a:srgbClr val="FF0000"/>
              </a:solidFill>
            </a:endParaRPr>
          </a:p>
        </p:txBody>
      </p:sp>
    </p:spTree>
    <p:extLst>
      <p:ext uri="{BB962C8B-B14F-4D97-AF65-F5344CB8AC3E}">
        <p14:creationId xmlns:p14="http://schemas.microsoft.com/office/powerpoint/2010/main" val="68037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a:xfrm>
            <a:off x="899591" y="1268760"/>
            <a:ext cx="7557021" cy="4608513"/>
          </a:xfrm>
        </p:spPr>
        <p:txBody>
          <a:bodyPr/>
          <a:lstStyle/>
          <a:p>
            <a:pPr eaLnBrk="1" hangingPunct="1">
              <a:lnSpc>
                <a:spcPct val="80000"/>
              </a:lnSpc>
              <a:buFontTx/>
              <a:buNone/>
            </a:pPr>
            <a:r>
              <a:rPr lang="en-US" altLang="zh-CN" sz="2800" b="1" dirty="0">
                <a:solidFill>
                  <a:srgbClr val="0000CC"/>
                </a:solidFill>
              </a:rPr>
              <a:t>5</a:t>
            </a:r>
            <a:r>
              <a:rPr lang="zh-CN" altLang="en-US" sz="2800" b="1" dirty="0">
                <a:solidFill>
                  <a:srgbClr val="0000CC"/>
                </a:solidFill>
              </a:rPr>
              <a:t>、复合语句作用域</a:t>
            </a:r>
            <a:endParaRPr lang="en-US" altLang="zh-CN" sz="2800" b="1" dirty="0">
              <a:solidFill>
                <a:srgbClr val="0000CC"/>
              </a:solidFill>
            </a:endParaRPr>
          </a:p>
          <a:p>
            <a:pPr lvl="1" eaLnBrk="1" hangingPunct="1">
              <a:lnSpc>
                <a:spcPct val="80000"/>
              </a:lnSpc>
            </a:pPr>
            <a:r>
              <a:rPr lang="en-US" altLang="zh-CN" sz="2400" b="1" dirty="0"/>
              <a:t>if</a:t>
            </a:r>
            <a:r>
              <a:rPr lang="zh-CN" altLang="en-US" sz="2400" b="1" dirty="0"/>
              <a:t>、</a:t>
            </a:r>
            <a:r>
              <a:rPr lang="en-US" altLang="zh-CN" sz="2400" b="1" dirty="0"/>
              <a:t>switch</a:t>
            </a:r>
            <a:r>
              <a:rPr lang="zh-CN" altLang="en-US" sz="2400" b="1" dirty="0"/>
              <a:t>、</a:t>
            </a:r>
            <a:r>
              <a:rPr lang="en-US" altLang="zh-CN" sz="2400" b="1" dirty="0"/>
              <a:t>for</a:t>
            </a:r>
            <a:r>
              <a:rPr lang="zh-CN" altLang="en-US" sz="2400" b="1" dirty="0"/>
              <a:t>以及</a:t>
            </a:r>
            <a:r>
              <a:rPr lang="en-US" altLang="zh-CN" sz="2400" b="1" dirty="0"/>
              <a:t>while</a:t>
            </a:r>
            <a:r>
              <a:rPr lang="zh-CN" altLang="en-US" sz="2400" b="1" dirty="0"/>
              <a:t>之类的复合语句也是一种块语句，在其中（包括在其条件测试语句中）定义的名字具有块作用域，其有效范围是该语句本身。</a:t>
            </a:r>
          </a:p>
          <a:p>
            <a:pPr eaLnBrk="1" hangingPunct="1">
              <a:lnSpc>
                <a:spcPct val="80000"/>
              </a:lnSpc>
              <a:buFontTx/>
              <a:buNone/>
            </a:pPr>
            <a:r>
              <a:rPr lang="en-US" altLang="zh-CN" sz="2400" b="1" dirty="0"/>
              <a:t>【</a:t>
            </a:r>
            <a:r>
              <a:rPr lang="zh-CN" altLang="en-US" sz="2400" b="1" dirty="0"/>
              <a:t>例**</a:t>
            </a:r>
            <a:r>
              <a:rPr lang="en-US" altLang="zh-CN" sz="2400" b="1" dirty="0"/>
              <a:t>】  </a:t>
            </a:r>
            <a:r>
              <a:rPr lang="zh-CN" altLang="en-US" sz="2400" b="1" dirty="0"/>
              <a:t>下面的程序说明在</a:t>
            </a:r>
            <a:r>
              <a:rPr lang="en-US" altLang="zh-CN" sz="2400" b="1" dirty="0"/>
              <a:t>if</a:t>
            </a:r>
            <a:r>
              <a:rPr lang="zh-CN" altLang="en-US" sz="2400" b="1" dirty="0"/>
              <a:t>语句中定义的变量的作用域。假设在</a:t>
            </a:r>
            <a:r>
              <a:rPr lang="en-US" altLang="zh-CN" sz="2400" b="1" dirty="0"/>
              <a:t>if</a:t>
            </a:r>
            <a:r>
              <a:rPr lang="zh-CN" altLang="en-US" sz="2400" b="1" dirty="0"/>
              <a:t>之前没有</a:t>
            </a:r>
            <a:r>
              <a:rPr lang="en-US" altLang="zh-CN" sz="2400" b="1" dirty="0" err="1"/>
              <a:t>i</a:t>
            </a:r>
            <a:r>
              <a:rPr lang="zh-CN" altLang="en-US" sz="2400" b="1" dirty="0"/>
              <a:t>和</a:t>
            </a:r>
            <a:r>
              <a:rPr lang="en-US" altLang="zh-CN" sz="2400" b="1" dirty="0"/>
              <a:t>p</a:t>
            </a:r>
            <a:r>
              <a:rPr lang="zh-CN" altLang="en-US" sz="2400" b="1" dirty="0"/>
              <a:t>的任何说明与定义。</a:t>
            </a:r>
          </a:p>
          <a:p>
            <a:pPr lvl="1" eaLnBrk="1" hangingPunct="1">
              <a:lnSpc>
                <a:spcPct val="80000"/>
              </a:lnSpc>
              <a:buFontTx/>
              <a:buNone/>
            </a:pPr>
            <a:r>
              <a:rPr lang="en-US" altLang="zh-CN" sz="2000" b="1" dirty="0">
                <a:solidFill>
                  <a:srgbClr val="0000CC"/>
                </a:solidFill>
              </a:rPr>
              <a:t>if(</a:t>
            </a:r>
            <a:r>
              <a:rPr lang="en-US" altLang="zh-CN" sz="2000" b="1" dirty="0" err="1">
                <a:solidFill>
                  <a:srgbClr val="0000CC"/>
                </a:solidFill>
              </a:rPr>
              <a:t>int</a:t>
            </a:r>
            <a:r>
              <a:rPr lang="en-US" altLang="zh-CN" sz="2000" b="1" dirty="0">
                <a:solidFill>
                  <a:srgbClr val="0000CC"/>
                </a:solidFill>
              </a:rPr>
              <a:t> </a:t>
            </a:r>
            <a:r>
              <a:rPr lang="en-US" altLang="zh-CN" sz="2000" b="1" dirty="0" err="1">
                <a:solidFill>
                  <a:srgbClr val="0000CC"/>
                </a:solidFill>
              </a:rPr>
              <a:t>i</a:t>
            </a:r>
            <a:r>
              <a:rPr lang="en-US" altLang="zh-CN" sz="2000" b="1" dirty="0">
                <a:solidFill>
                  <a:srgbClr val="0000CC"/>
                </a:solidFill>
              </a:rPr>
              <a:t>=5) {                	//</a:t>
            </a:r>
            <a:r>
              <a:rPr lang="en-US" altLang="zh-CN" sz="2000" b="1" dirty="0" err="1">
                <a:solidFill>
                  <a:srgbClr val="0000CC"/>
                </a:solidFill>
              </a:rPr>
              <a:t>i</a:t>
            </a:r>
            <a:r>
              <a:rPr lang="zh-CN" altLang="en-US" sz="2000" b="1" dirty="0">
                <a:solidFill>
                  <a:srgbClr val="0000CC"/>
                </a:solidFill>
              </a:rPr>
              <a:t>作用域自此开始</a:t>
            </a:r>
          </a:p>
          <a:p>
            <a:pPr lvl="1" eaLnBrk="1" hangingPunct="1">
              <a:lnSpc>
                <a:spcPct val="80000"/>
              </a:lnSpc>
              <a:buFontTx/>
              <a:buNone/>
            </a:pPr>
            <a:r>
              <a:rPr lang="zh-CN" altLang="en-US" sz="2000" b="1" dirty="0">
                <a:solidFill>
                  <a:srgbClr val="0000CC"/>
                </a:solidFill>
              </a:rPr>
              <a:t>	</a:t>
            </a:r>
            <a:r>
              <a:rPr lang="en-US" altLang="zh-CN" sz="2000" b="1" dirty="0" err="1">
                <a:solidFill>
                  <a:srgbClr val="0000CC"/>
                </a:solidFill>
              </a:rPr>
              <a:t>int</a:t>
            </a:r>
            <a:r>
              <a:rPr lang="en-US" altLang="zh-CN" sz="2000" b="1" dirty="0">
                <a:solidFill>
                  <a:srgbClr val="0000CC"/>
                </a:solidFill>
              </a:rPr>
              <a:t> p=0;             	//p</a:t>
            </a:r>
            <a:r>
              <a:rPr lang="zh-CN" altLang="en-US" sz="2000" b="1" dirty="0">
                <a:solidFill>
                  <a:srgbClr val="0000CC"/>
                </a:solidFill>
              </a:rPr>
              <a:t>的作用域自此开始</a:t>
            </a:r>
          </a:p>
          <a:p>
            <a:pPr lvl="1" eaLnBrk="1" hangingPunct="1">
              <a:lnSpc>
                <a:spcPct val="80000"/>
              </a:lnSpc>
              <a:buFontTx/>
              <a:buNone/>
            </a:pPr>
            <a:r>
              <a:rPr lang="en-US" altLang="zh-CN" sz="2000" b="1" dirty="0">
                <a:solidFill>
                  <a:srgbClr val="0000CC"/>
                </a:solidFill>
              </a:rPr>
              <a:t>}                      	//p</a:t>
            </a:r>
            <a:r>
              <a:rPr lang="zh-CN" altLang="en-US" sz="2000" b="1" dirty="0">
                <a:solidFill>
                  <a:srgbClr val="0000CC"/>
                </a:solidFill>
              </a:rPr>
              <a:t>的作用域到此结束</a:t>
            </a:r>
          </a:p>
          <a:p>
            <a:pPr lvl="1" eaLnBrk="1" hangingPunct="1">
              <a:lnSpc>
                <a:spcPct val="80000"/>
              </a:lnSpc>
              <a:buFontTx/>
              <a:buNone/>
            </a:pPr>
            <a:r>
              <a:rPr lang="en-US" altLang="zh-CN" sz="2000" b="1" dirty="0">
                <a:solidFill>
                  <a:srgbClr val="0000CC"/>
                </a:solidFill>
              </a:rPr>
              <a:t>else {</a:t>
            </a:r>
          </a:p>
          <a:p>
            <a:pPr lvl="1" eaLnBrk="1" hangingPunct="1">
              <a:lnSpc>
                <a:spcPct val="80000"/>
              </a:lnSpc>
              <a:buFontTx/>
              <a:buNone/>
            </a:pPr>
            <a:r>
              <a:rPr lang="en-US" altLang="zh-CN" sz="2000" b="1" dirty="0">
                <a:solidFill>
                  <a:srgbClr val="0000CC"/>
                </a:solidFill>
              </a:rPr>
              <a:t>	</a:t>
            </a:r>
            <a:r>
              <a:rPr lang="en-US" altLang="zh-CN" sz="2000" b="1" dirty="0" err="1">
                <a:solidFill>
                  <a:srgbClr val="0000CC"/>
                </a:solidFill>
              </a:rPr>
              <a:t>i</a:t>
            </a:r>
            <a:r>
              <a:rPr lang="en-US" altLang="zh-CN" sz="2000" b="1" dirty="0">
                <a:solidFill>
                  <a:srgbClr val="0000CC"/>
                </a:solidFill>
              </a:rPr>
              <a:t>=1;</a:t>
            </a:r>
          </a:p>
          <a:p>
            <a:pPr lvl="1" eaLnBrk="1" hangingPunct="1">
              <a:lnSpc>
                <a:spcPct val="80000"/>
              </a:lnSpc>
              <a:buFontTx/>
              <a:buNone/>
            </a:pPr>
            <a:r>
              <a:rPr lang="en-US" altLang="zh-CN" sz="2000" b="1" dirty="0">
                <a:solidFill>
                  <a:srgbClr val="0000CC"/>
                </a:solidFill>
              </a:rPr>
              <a:t>	p=2;                	//</a:t>
            </a:r>
            <a:r>
              <a:rPr lang="zh-CN" altLang="en-US" sz="2000" b="1" dirty="0">
                <a:solidFill>
                  <a:srgbClr val="0000CC"/>
                </a:solidFill>
              </a:rPr>
              <a:t>错误，</a:t>
            </a:r>
            <a:r>
              <a:rPr lang="en-US" altLang="zh-CN" sz="2000" b="1" dirty="0">
                <a:solidFill>
                  <a:srgbClr val="0000CC"/>
                </a:solidFill>
              </a:rPr>
              <a:t>p</a:t>
            </a:r>
            <a:r>
              <a:rPr lang="zh-CN" altLang="en-US" sz="2000" b="1" dirty="0">
                <a:solidFill>
                  <a:srgbClr val="0000CC"/>
                </a:solidFill>
              </a:rPr>
              <a:t>无定义</a:t>
            </a:r>
          </a:p>
          <a:p>
            <a:pPr lvl="1" eaLnBrk="1" hangingPunct="1">
              <a:lnSpc>
                <a:spcPct val="80000"/>
              </a:lnSpc>
              <a:buFontTx/>
              <a:buNone/>
            </a:pPr>
            <a:r>
              <a:rPr lang="en-US" altLang="zh-CN" sz="2000" b="1" dirty="0">
                <a:solidFill>
                  <a:srgbClr val="0000CC"/>
                </a:solidFill>
              </a:rPr>
              <a:t>}</a:t>
            </a:r>
            <a:r>
              <a:rPr lang="en-US" altLang="zh-CN" sz="2000" dirty="0">
                <a:solidFill>
                  <a:srgbClr val="0000CC"/>
                </a:solidFill>
              </a:rPr>
              <a:t> </a:t>
            </a:r>
          </a:p>
        </p:txBody>
      </p:sp>
      <p:sp>
        <p:nvSpPr>
          <p:cNvPr id="102403" name="Rectangle 4"/>
          <p:cNvSpPr>
            <a:spLocks noChangeArrowheads="1"/>
          </p:cNvSpPr>
          <p:nvPr/>
        </p:nvSpPr>
        <p:spPr bwMode="auto">
          <a:xfrm>
            <a:off x="684213" y="188913"/>
            <a:ext cx="7772400" cy="719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4400" b="1" dirty="0">
                <a:solidFill>
                  <a:schemeClr val="tx2"/>
                </a:solidFill>
                <a:latin typeface="Times New Roman" panose="02020603050405020304" pitchFamily="18" charset="0"/>
              </a:rPr>
              <a:t>2.13.1</a:t>
            </a:r>
            <a:r>
              <a:rPr lang="zh-CN" altLang="en-US" sz="4400" b="1" dirty="0">
                <a:solidFill>
                  <a:schemeClr val="tx2"/>
                </a:solidFill>
                <a:latin typeface="Times New Roman" panose="02020603050405020304" pitchFamily="18" charset="0"/>
              </a:rPr>
              <a:t> 作</a:t>
            </a:r>
            <a:r>
              <a:rPr lang="zh-CN" altLang="en-US" sz="4400" b="1" dirty="0">
                <a:solidFill>
                  <a:srgbClr val="FF0000"/>
                </a:solidFill>
                <a:latin typeface="Times New Roman" panose="02020603050405020304" pitchFamily="18" charset="0"/>
              </a:rPr>
              <a:t>用域</a:t>
            </a:r>
          </a:p>
        </p:txBody>
      </p:sp>
    </p:spTree>
    <p:extLst>
      <p:ext uri="{BB962C8B-B14F-4D97-AF65-F5344CB8AC3E}">
        <p14:creationId xmlns:p14="http://schemas.microsoft.com/office/powerpoint/2010/main" val="25487556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fade">
                                      <p:cBhvr>
                                        <p:cTn id="7" dur="770" decel="100000"/>
                                        <p:tgtEl>
                                          <p:spTgt spid="158723">
                                            <p:txEl>
                                              <p:pRg st="0" end="0"/>
                                            </p:txEl>
                                          </p:spTgt>
                                        </p:tgtEl>
                                      </p:cBhvr>
                                    </p:animEffect>
                                    <p:animScale>
                                      <p:cBhvr>
                                        <p:cTn id="8" dur="770" decel="100000"/>
                                        <p:tgtEl>
                                          <p:spTgt spid="158723">
                                            <p:txEl>
                                              <p:pRg st="0" end="0"/>
                                            </p:txEl>
                                          </p:spTgt>
                                        </p:tgtEl>
                                      </p:cBhvr>
                                      <p:from x="10000" y="10000"/>
                                      <p:to x="200000" y="450000"/>
                                    </p:animScale>
                                    <p:animScale>
                                      <p:cBhvr>
                                        <p:cTn id="9" dur="1230" accel="100000" fill="hold">
                                          <p:stCondLst>
                                            <p:cond delay="770"/>
                                          </p:stCondLst>
                                        </p:cTn>
                                        <p:tgtEl>
                                          <p:spTgt spid="158723">
                                            <p:txEl>
                                              <p:pRg st="0" end="0"/>
                                            </p:txEl>
                                          </p:spTgt>
                                        </p:tgtEl>
                                      </p:cBhvr>
                                      <p:from x="200000" y="450000"/>
                                      <p:to x="100000" y="100000"/>
                                    </p:animScale>
                                    <p:set>
                                      <p:cBhvr>
                                        <p:cTn id="10" dur="770" fill="hold"/>
                                        <p:tgtEl>
                                          <p:spTgt spid="158723">
                                            <p:txEl>
                                              <p:pRg st="0" end="0"/>
                                            </p:txEl>
                                          </p:spTgt>
                                        </p:tgtEl>
                                        <p:attrNameLst>
                                          <p:attrName>ppt_x</p:attrName>
                                        </p:attrNameLst>
                                      </p:cBhvr>
                                      <p:to>
                                        <p:strVal val="(0.5)"/>
                                      </p:to>
                                    </p:set>
                                    <p:anim from="(0.5)" to="(#ppt_x)" calcmode="lin" valueType="num">
                                      <p:cBhvr>
                                        <p:cTn id="11" dur="1230" accel="100000" fill="hold">
                                          <p:stCondLst>
                                            <p:cond delay="770"/>
                                          </p:stCondLst>
                                        </p:cTn>
                                        <p:tgtEl>
                                          <p:spTgt spid="158723">
                                            <p:txEl>
                                              <p:pRg st="0" end="0"/>
                                            </p:txEl>
                                          </p:spTgt>
                                        </p:tgtEl>
                                        <p:attrNameLst>
                                          <p:attrName>ppt_x</p:attrName>
                                        </p:attrNameLst>
                                      </p:cBhvr>
                                    </p:anim>
                                    <p:set>
                                      <p:cBhvr>
                                        <p:cTn id="12" dur="770" fill="hold"/>
                                        <p:tgtEl>
                                          <p:spTgt spid="158723">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158723">
                                            <p:txEl>
                                              <p:pRg st="0" end="0"/>
                                            </p:txEl>
                                          </p:spTgt>
                                        </p:tgtEl>
                                        <p:attrNameLst>
                                          <p:attrName>ppt_y</p:attrName>
                                        </p:attrNameLst>
                                      </p:cBhvr>
                                    </p:anim>
                                  </p:childTnLst>
                                  <p:subTnLst>
                                    <p:animClr clrSpc="rgb" dir="cw">
                                      <p:cBhvr override="childStyle">
                                        <p:cTn dur="1" fill="hold" display="0" masterRel="nextClick" afterEffect="1"/>
                                        <p:tgtEl>
                                          <p:spTgt spid="158723">
                                            <p:txEl>
                                              <p:pRg st="0" end="0"/>
                                            </p:txEl>
                                          </p:spTgt>
                                        </p:tgtEl>
                                        <p:attrNameLst>
                                          <p:attrName>ppt_c</p:attrName>
                                        </p:attrNameLst>
                                      </p:cBhvr>
                                      <p:to>
                                        <a:schemeClr val="accent2"/>
                                      </p:to>
                                    </p:animClr>
                                  </p:subTnLst>
                                </p:cTn>
                              </p:par>
                              <p:par>
                                <p:cTn id="14" presetID="51" presetClass="entr" presetSubtype="0" fill="hold" grpId="0" nodeType="withEffect">
                                  <p:stCondLst>
                                    <p:cond delay="0"/>
                                  </p:stCondLst>
                                  <p:childTnLst>
                                    <p:set>
                                      <p:cBhvr>
                                        <p:cTn id="15" dur="1" fill="hold">
                                          <p:stCondLst>
                                            <p:cond delay="0"/>
                                          </p:stCondLst>
                                        </p:cTn>
                                        <p:tgtEl>
                                          <p:spTgt spid="158723">
                                            <p:txEl>
                                              <p:pRg st="1" end="1"/>
                                            </p:txEl>
                                          </p:spTgt>
                                        </p:tgtEl>
                                        <p:attrNameLst>
                                          <p:attrName>style.visibility</p:attrName>
                                        </p:attrNameLst>
                                      </p:cBhvr>
                                      <p:to>
                                        <p:strVal val="visible"/>
                                      </p:to>
                                    </p:set>
                                    <p:animEffect transition="in" filter="fade">
                                      <p:cBhvr>
                                        <p:cTn id="16" dur="770" decel="100000"/>
                                        <p:tgtEl>
                                          <p:spTgt spid="158723">
                                            <p:txEl>
                                              <p:pRg st="1" end="1"/>
                                            </p:txEl>
                                          </p:spTgt>
                                        </p:tgtEl>
                                      </p:cBhvr>
                                    </p:animEffect>
                                    <p:animScale>
                                      <p:cBhvr>
                                        <p:cTn id="17" dur="770" decel="100000"/>
                                        <p:tgtEl>
                                          <p:spTgt spid="158723">
                                            <p:txEl>
                                              <p:pRg st="1" end="1"/>
                                            </p:txEl>
                                          </p:spTgt>
                                        </p:tgtEl>
                                      </p:cBhvr>
                                      <p:from x="10000" y="10000"/>
                                      <p:to x="200000" y="450000"/>
                                    </p:animScale>
                                    <p:animScale>
                                      <p:cBhvr>
                                        <p:cTn id="18" dur="1230" accel="100000" fill="hold">
                                          <p:stCondLst>
                                            <p:cond delay="770"/>
                                          </p:stCondLst>
                                        </p:cTn>
                                        <p:tgtEl>
                                          <p:spTgt spid="158723">
                                            <p:txEl>
                                              <p:pRg st="1" end="1"/>
                                            </p:txEl>
                                          </p:spTgt>
                                        </p:tgtEl>
                                      </p:cBhvr>
                                      <p:from x="200000" y="450000"/>
                                      <p:to x="100000" y="100000"/>
                                    </p:animScale>
                                    <p:set>
                                      <p:cBhvr>
                                        <p:cTn id="19" dur="770" fill="hold"/>
                                        <p:tgtEl>
                                          <p:spTgt spid="158723">
                                            <p:txEl>
                                              <p:pRg st="1" end="1"/>
                                            </p:txEl>
                                          </p:spTgt>
                                        </p:tgtEl>
                                        <p:attrNameLst>
                                          <p:attrName>ppt_x</p:attrName>
                                        </p:attrNameLst>
                                      </p:cBhvr>
                                      <p:to>
                                        <p:strVal val="(0.5)"/>
                                      </p:to>
                                    </p:set>
                                    <p:anim from="(0.5)" to="(#ppt_x)" calcmode="lin" valueType="num">
                                      <p:cBhvr>
                                        <p:cTn id="20" dur="1230" accel="100000" fill="hold">
                                          <p:stCondLst>
                                            <p:cond delay="770"/>
                                          </p:stCondLst>
                                        </p:cTn>
                                        <p:tgtEl>
                                          <p:spTgt spid="158723">
                                            <p:txEl>
                                              <p:pRg st="1" end="1"/>
                                            </p:txEl>
                                          </p:spTgt>
                                        </p:tgtEl>
                                        <p:attrNameLst>
                                          <p:attrName>ppt_x</p:attrName>
                                        </p:attrNameLst>
                                      </p:cBhvr>
                                    </p:anim>
                                    <p:set>
                                      <p:cBhvr>
                                        <p:cTn id="21" dur="770" fill="hold"/>
                                        <p:tgtEl>
                                          <p:spTgt spid="158723">
                                            <p:txEl>
                                              <p:pRg st="1" end="1"/>
                                            </p:txEl>
                                          </p:spTgt>
                                        </p:tgtEl>
                                        <p:attrNameLst>
                                          <p:attrName>ppt_y</p:attrName>
                                        </p:attrNameLst>
                                      </p:cBhvr>
                                      <p:to>
                                        <p:strVal val="(#ppt_y+0.4)"/>
                                      </p:to>
                                    </p:set>
                                    <p:anim from="(#ppt_y+0.4)" to="(#ppt_y)" calcmode="lin" valueType="num">
                                      <p:cBhvr>
                                        <p:cTn id="22" dur="1230" accel="100000" fill="hold">
                                          <p:stCondLst>
                                            <p:cond delay="770"/>
                                          </p:stCondLst>
                                        </p:cTn>
                                        <p:tgtEl>
                                          <p:spTgt spid="158723">
                                            <p:txEl>
                                              <p:pRg st="1" end="1"/>
                                            </p:txEl>
                                          </p:spTgt>
                                        </p:tgtEl>
                                        <p:attrNameLst>
                                          <p:attrName>ppt_y</p:attrName>
                                        </p:attrNameLst>
                                      </p:cBhvr>
                                    </p:anim>
                                  </p:childTnLst>
                                  <p:subTnLst>
                                    <p:animClr clrSpc="rgb" dir="cw">
                                      <p:cBhvr override="childStyle">
                                        <p:cTn dur="1" fill="hold" display="0" masterRel="nextClick" afterEffect="1"/>
                                        <p:tgtEl>
                                          <p:spTgt spid="158723">
                                            <p:txEl>
                                              <p:pRg st="1" end="1"/>
                                            </p:txEl>
                                          </p:spTgt>
                                        </p:tgtEl>
                                        <p:attrNameLst>
                                          <p:attrName>ppt_c</p:attrName>
                                        </p:attrNameLst>
                                      </p:cBhvr>
                                      <p:to>
                                        <a:schemeClr val="accent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158723">
                                            <p:txEl>
                                              <p:pRg st="2" end="2"/>
                                            </p:txEl>
                                          </p:spTgt>
                                        </p:tgtEl>
                                        <p:attrNameLst>
                                          <p:attrName>style.visibility</p:attrName>
                                        </p:attrNameLst>
                                      </p:cBhvr>
                                      <p:to>
                                        <p:strVal val="visible"/>
                                      </p:to>
                                    </p:set>
                                    <p:animEffect transition="in" filter="fade">
                                      <p:cBhvr>
                                        <p:cTn id="27" dur="770" decel="100000"/>
                                        <p:tgtEl>
                                          <p:spTgt spid="158723">
                                            <p:txEl>
                                              <p:pRg st="2" end="2"/>
                                            </p:txEl>
                                          </p:spTgt>
                                        </p:tgtEl>
                                      </p:cBhvr>
                                    </p:animEffect>
                                    <p:animScale>
                                      <p:cBhvr>
                                        <p:cTn id="28" dur="770" decel="100000"/>
                                        <p:tgtEl>
                                          <p:spTgt spid="158723">
                                            <p:txEl>
                                              <p:pRg st="2" end="2"/>
                                            </p:txEl>
                                          </p:spTgt>
                                        </p:tgtEl>
                                      </p:cBhvr>
                                      <p:from x="10000" y="10000"/>
                                      <p:to x="200000" y="450000"/>
                                    </p:animScale>
                                    <p:animScale>
                                      <p:cBhvr>
                                        <p:cTn id="29" dur="1230" accel="100000" fill="hold">
                                          <p:stCondLst>
                                            <p:cond delay="770"/>
                                          </p:stCondLst>
                                        </p:cTn>
                                        <p:tgtEl>
                                          <p:spTgt spid="158723">
                                            <p:txEl>
                                              <p:pRg st="2" end="2"/>
                                            </p:txEl>
                                          </p:spTgt>
                                        </p:tgtEl>
                                      </p:cBhvr>
                                      <p:from x="200000" y="450000"/>
                                      <p:to x="100000" y="100000"/>
                                    </p:animScale>
                                    <p:set>
                                      <p:cBhvr>
                                        <p:cTn id="30" dur="770" fill="hold"/>
                                        <p:tgtEl>
                                          <p:spTgt spid="158723">
                                            <p:txEl>
                                              <p:pRg st="2" end="2"/>
                                            </p:txEl>
                                          </p:spTgt>
                                        </p:tgtEl>
                                        <p:attrNameLst>
                                          <p:attrName>ppt_x</p:attrName>
                                        </p:attrNameLst>
                                      </p:cBhvr>
                                      <p:to>
                                        <p:strVal val="(0.5)"/>
                                      </p:to>
                                    </p:set>
                                    <p:anim from="(0.5)" to="(#ppt_x)" calcmode="lin" valueType="num">
                                      <p:cBhvr>
                                        <p:cTn id="31" dur="1230" accel="100000" fill="hold">
                                          <p:stCondLst>
                                            <p:cond delay="770"/>
                                          </p:stCondLst>
                                        </p:cTn>
                                        <p:tgtEl>
                                          <p:spTgt spid="158723">
                                            <p:txEl>
                                              <p:pRg st="2" end="2"/>
                                            </p:txEl>
                                          </p:spTgt>
                                        </p:tgtEl>
                                        <p:attrNameLst>
                                          <p:attrName>ppt_x</p:attrName>
                                        </p:attrNameLst>
                                      </p:cBhvr>
                                    </p:anim>
                                    <p:set>
                                      <p:cBhvr>
                                        <p:cTn id="32" dur="770" fill="hold"/>
                                        <p:tgtEl>
                                          <p:spTgt spid="158723">
                                            <p:txEl>
                                              <p:pRg st="2" end="2"/>
                                            </p:txEl>
                                          </p:spTgt>
                                        </p:tgtEl>
                                        <p:attrNameLst>
                                          <p:attrName>ppt_y</p:attrName>
                                        </p:attrNameLst>
                                      </p:cBhvr>
                                      <p:to>
                                        <p:strVal val="(#ppt_y+0.4)"/>
                                      </p:to>
                                    </p:set>
                                    <p:anim from="(#ppt_y+0.4)" to="(#ppt_y)" calcmode="lin" valueType="num">
                                      <p:cBhvr>
                                        <p:cTn id="33" dur="1230" accel="100000" fill="hold">
                                          <p:stCondLst>
                                            <p:cond delay="770"/>
                                          </p:stCondLst>
                                        </p:cTn>
                                        <p:tgtEl>
                                          <p:spTgt spid="158723">
                                            <p:txEl>
                                              <p:pRg st="2" end="2"/>
                                            </p:txEl>
                                          </p:spTgt>
                                        </p:tgtEl>
                                        <p:attrNameLst>
                                          <p:attrName>ppt_y</p:attrName>
                                        </p:attrNameLst>
                                      </p:cBhvr>
                                    </p:anim>
                                  </p:childTnLst>
                                  <p:subTnLst>
                                    <p:animClr clrSpc="rgb" dir="cw">
                                      <p:cBhvr override="childStyle">
                                        <p:cTn dur="1" fill="hold" display="0" masterRel="nextClick" afterEffect="1"/>
                                        <p:tgtEl>
                                          <p:spTgt spid="158723">
                                            <p:txEl>
                                              <p:pRg st="2" end="2"/>
                                            </p:txEl>
                                          </p:spTgt>
                                        </p:tgtEl>
                                        <p:attrNameLst>
                                          <p:attrName>ppt_c</p:attrName>
                                        </p:attrNameLst>
                                      </p:cBhvr>
                                      <p:to>
                                        <a:schemeClr val="accent2"/>
                                      </p:to>
                                    </p:animClr>
                                  </p:subTnLst>
                                </p:cTn>
                              </p:par>
                              <p:par>
                                <p:cTn id="34" presetID="51" presetClass="entr" presetSubtype="0" fill="hold" grpId="0" nodeType="withEffect">
                                  <p:stCondLst>
                                    <p:cond delay="0"/>
                                  </p:stCondLst>
                                  <p:childTnLst>
                                    <p:set>
                                      <p:cBhvr>
                                        <p:cTn id="35" dur="1" fill="hold">
                                          <p:stCondLst>
                                            <p:cond delay="0"/>
                                          </p:stCondLst>
                                        </p:cTn>
                                        <p:tgtEl>
                                          <p:spTgt spid="158723">
                                            <p:txEl>
                                              <p:pRg st="3" end="3"/>
                                            </p:txEl>
                                          </p:spTgt>
                                        </p:tgtEl>
                                        <p:attrNameLst>
                                          <p:attrName>style.visibility</p:attrName>
                                        </p:attrNameLst>
                                      </p:cBhvr>
                                      <p:to>
                                        <p:strVal val="visible"/>
                                      </p:to>
                                    </p:set>
                                    <p:animEffect transition="in" filter="fade">
                                      <p:cBhvr>
                                        <p:cTn id="36" dur="770" decel="100000"/>
                                        <p:tgtEl>
                                          <p:spTgt spid="158723">
                                            <p:txEl>
                                              <p:pRg st="3" end="3"/>
                                            </p:txEl>
                                          </p:spTgt>
                                        </p:tgtEl>
                                      </p:cBhvr>
                                    </p:animEffect>
                                    <p:animScale>
                                      <p:cBhvr>
                                        <p:cTn id="37" dur="770" decel="100000"/>
                                        <p:tgtEl>
                                          <p:spTgt spid="158723">
                                            <p:txEl>
                                              <p:pRg st="3" end="3"/>
                                            </p:txEl>
                                          </p:spTgt>
                                        </p:tgtEl>
                                      </p:cBhvr>
                                      <p:from x="10000" y="10000"/>
                                      <p:to x="200000" y="450000"/>
                                    </p:animScale>
                                    <p:animScale>
                                      <p:cBhvr>
                                        <p:cTn id="38" dur="1230" accel="100000" fill="hold">
                                          <p:stCondLst>
                                            <p:cond delay="770"/>
                                          </p:stCondLst>
                                        </p:cTn>
                                        <p:tgtEl>
                                          <p:spTgt spid="158723">
                                            <p:txEl>
                                              <p:pRg st="3" end="3"/>
                                            </p:txEl>
                                          </p:spTgt>
                                        </p:tgtEl>
                                      </p:cBhvr>
                                      <p:from x="200000" y="450000"/>
                                      <p:to x="100000" y="100000"/>
                                    </p:animScale>
                                    <p:set>
                                      <p:cBhvr>
                                        <p:cTn id="39" dur="770" fill="hold"/>
                                        <p:tgtEl>
                                          <p:spTgt spid="158723">
                                            <p:txEl>
                                              <p:pRg st="3" end="3"/>
                                            </p:txEl>
                                          </p:spTgt>
                                        </p:tgtEl>
                                        <p:attrNameLst>
                                          <p:attrName>ppt_x</p:attrName>
                                        </p:attrNameLst>
                                      </p:cBhvr>
                                      <p:to>
                                        <p:strVal val="(0.5)"/>
                                      </p:to>
                                    </p:set>
                                    <p:anim from="(0.5)" to="(#ppt_x)" calcmode="lin" valueType="num">
                                      <p:cBhvr>
                                        <p:cTn id="40" dur="1230" accel="100000" fill="hold">
                                          <p:stCondLst>
                                            <p:cond delay="770"/>
                                          </p:stCondLst>
                                        </p:cTn>
                                        <p:tgtEl>
                                          <p:spTgt spid="158723">
                                            <p:txEl>
                                              <p:pRg st="3" end="3"/>
                                            </p:txEl>
                                          </p:spTgt>
                                        </p:tgtEl>
                                        <p:attrNameLst>
                                          <p:attrName>ppt_x</p:attrName>
                                        </p:attrNameLst>
                                      </p:cBhvr>
                                    </p:anim>
                                    <p:set>
                                      <p:cBhvr>
                                        <p:cTn id="41" dur="770" fill="hold"/>
                                        <p:tgtEl>
                                          <p:spTgt spid="158723">
                                            <p:txEl>
                                              <p:pRg st="3" end="3"/>
                                            </p:txEl>
                                          </p:spTgt>
                                        </p:tgtEl>
                                        <p:attrNameLst>
                                          <p:attrName>ppt_y</p:attrName>
                                        </p:attrNameLst>
                                      </p:cBhvr>
                                      <p:to>
                                        <p:strVal val="(#ppt_y+0.4)"/>
                                      </p:to>
                                    </p:set>
                                    <p:anim from="(#ppt_y+0.4)" to="(#ppt_y)" calcmode="lin" valueType="num">
                                      <p:cBhvr>
                                        <p:cTn id="42" dur="1230" accel="100000" fill="hold">
                                          <p:stCondLst>
                                            <p:cond delay="770"/>
                                          </p:stCondLst>
                                        </p:cTn>
                                        <p:tgtEl>
                                          <p:spTgt spid="158723">
                                            <p:txEl>
                                              <p:pRg st="3" end="3"/>
                                            </p:txEl>
                                          </p:spTgt>
                                        </p:tgtEl>
                                        <p:attrNameLst>
                                          <p:attrName>ppt_y</p:attrName>
                                        </p:attrNameLst>
                                      </p:cBhvr>
                                    </p:anim>
                                  </p:childTnLst>
                                  <p:subTnLst>
                                    <p:animClr clrSpc="rgb" dir="cw">
                                      <p:cBhvr override="childStyle">
                                        <p:cTn dur="1" fill="hold" display="0" masterRel="nextClick" afterEffect="1"/>
                                        <p:tgtEl>
                                          <p:spTgt spid="158723">
                                            <p:txEl>
                                              <p:pRg st="3" end="3"/>
                                            </p:txEl>
                                          </p:spTgt>
                                        </p:tgtEl>
                                        <p:attrNameLst>
                                          <p:attrName>ppt_c</p:attrName>
                                        </p:attrNameLst>
                                      </p:cBhvr>
                                      <p:to>
                                        <a:schemeClr val="accent2"/>
                                      </p:to>
                                    </p:animClr>
                                  </p:subTnLst>
                                </p:cTn>
                              </p:par>
                              <p:par>
                                <p:cTn id="43" presetID="51" presetClass="entr" presetSubtype="0" fill="hold" grpId="0" nodeType="withEffect">
                                  <p:stCondLst>
                                    <p:cond delay="0"/>
                                  </p:stCondLst>
                                  <p:childTnLst>
                                    <p:set>
                                      <p:cBhvr>
                                        <p:cTn id="44" dur="1" fill="hold">
                                          <p:stCondLst>
                                            <p:cond delay="0"/>
                                          </p:stCondLst>
                                        </p:cTn>
                                        <p:tgtEl>
                                          <p:spTgt spid="158723">
                                            <p:txEl>
                                              <p:pRg st="4" end="4"/>
                                            </p:txEl>
                                          </p:spTgt>
                                        </p:tgtEl>
                                        <p:attrNameLst>
                                          <p:attrName>style.visibility</p:attrName>
                                        </p:attrNameLst>
                                      </p:cBhvr>
                                      <p:to>
                                        <p:strVal val="visible"/>
                                      </p:to>
                                    </p:set>
                                    <p:animEffect transition="in" filter="fade">
                                      <p:cBhvr>
                                        <p:cTn id="45" dur="770" decel="100000"/>
                                        <p:tgtEl>
                                          <p:spTgt spid="158723">
                                            <p:txEl>
                                              <p:pRg st="4" end="4"/>
                                            </p:txEl>
                                          </p:spTgt>
                                        </p:tgtEl>
                                      </p:cBhvr>
                                    </p:animEffect>
                                    <p:animScale>
                                      <p:cBhvr>
                                        <p:cTn id="46" dur="770" decel="100000"/>
                                        <p:tgtEl>
                                          <p:spTgt spid="158723">
                                            <p:txEl>
                                              <p:pRg st="4" end="4"/>
                                            </p:txEl>
                                          </p:spTgt>
                                        </p:tgtEl>
                                      </p:cBhvr>
                                      <p:from x="10000" y="10000"/>
                                      <p:to x="200000" y="450000"/>
                                    </p:animScale>
                                    <p:animScale>
                                      <p:cBhvr>
                                        <p:cTn id="47" dur="1230" accel="100000" fill="hold">
                                          <p:stCondLst>
                                            <p:cond delay="770"/>
                                          </p:stCondLst>
                                        </p:cTn>
                                        <p:tgtEl>
                                          <p:spTgt spid="158723">
                                            <p:txEl>
                                              <p:pRg st="4" end="4"/>
                                            </p:txEl>
                                          </p:spTgt>
                                        </p:tgtEl>
                                      </p:cBhvr>
                                      <p:from x="200000" y="450000"/>
                                      <p:to x="100000" y="100000"/>
                                    </p:animScale>
                                    <p:set>
                                      <p:cBhvr>
                                        <p:cTn id="48" dur="770" fill="hold"/>
                                        <p:tgtEl>
                                          <p:spTgt spid="158723">
                                            <p:txEl>
                                              <p:pRg st="4" end="4"/>
                                            </p:txEl>
                                          </p:spTgt>
                                        </p:tgtEl>
                                        <p:attrNameLst>
                                          <p:attrName>ppt_x</p:attrName>
                                        </p:attrNameLst>
                                      </p:cBhvr>
                                      <p:to>
                                        <p:strVal val="(0.5)"/>
                                      </p:to>
                                    </p:set>
                                    <p:anim from="(0.5)" to="(#ppt_x)" calcmode="lin" valueType="num">
                                      <p:cBhvr>
                                        <p:cTn id="49" dur="1230" accel="100000" fill="hold">
                                          <p:stCondLst>
                                            <p:cond delay="770"/>
                                          </p:stCondLst>
                                        </p:cTn>
                                        <p:tgtEl>
                                          <p:spTgt spid="158723">
                                            <p:txEl>
                                              <p:pRg st="4" end="4"/>
                                            </p:txEl>
                                          </p:spTgt>
                                        </p:tgtEl>
                                        <p:attrNameLst>
                                          <p:attrName>ppt_x</p:attrName>
                                        </p:attrNameLst>
                                      </p:cBhvr>
                                    </p:anim>
                                    <p:set>
                                      <p:cBhvr>
                                        <p:cTn id="50" dur="770" fill="hold"/>
                                        <p:tgtEl>
                                          <p:spTgt spid="158723">
                                            <p:txEl>
                                              <p:pRg st="4" end="4"/>
                                            </p:txEl>
                                          </p:spTgt>
                                        </p:tgtEl>
                                        <p:attrNameLst>
                                          <p:attrName>ppt_y</p:attrName>
                                        </p:attrNameLst>
                                      </p:cBhvr>
                                      <p:to>
                                        <p:strVal val="(#ppt_y+0.4)"/>
                                      </p:to>
                                    </p:set>
                                    <p:anim from="(#ppt_y+0.4)" to="(#ppt_y)" calcmode="lin" valueType="num">
                                      <p:cBhvr>
                                        <p:cTn id="51" dur="1230" accel="100000" fill="hold">
                                          <p:stCondLst>
                                            <p:cond delay="770"/>
                                          </p:stCondLst>
                                        </p:cTn>
                                        <p:tgtEl>
                                          <p:spTgt spid="158723">
                                            <p:txEl>
                                              <p:pRg st="4" end="4"/>
                                            </p:txEl>
                                          </p:spTgt>
                                        </p:tgtEl>
                                        <p:attrNameLst>
                                          <p:attrName>ppt_y</p:attrName>
                                        </p:attrNameLst>
                                      </p:cBhvr>
                                    </p:anim>
                                  </p:childTnLst>
                                  <p:subTnLst>
                                    <p:animClr clrSpc="rgb" dir="cw">
                                      <p:cBhvr override="childStyle">
                                        <p:cTn dur="1" fill="hold" display="0" masterRel="nextClick" afterEffect="1"/>
                                        <p:tgtEl>
                                          <p:spTgt spid="158723">
                                            <p:txEl>
                                              <p:pRg st="4" end="4"/>
                                            </p:txEl>
                                          </p:spTgt>
                                        </p:tgtEl>
                                        <p:attrNameLst>
                                          <p:attrName>ppt_c</p:attrName>
                                        </p:attrNameLst>
                                      </p:cBhvr>
                                      <p:to>
                                        <a:schemeClr val="accent2"/>
                                      </p:to>
                                    </p:animClr>
                                  </p:subTnLst>
                                </p:cTn>
                              </p:par>
                              <p:par>
                                <p:cTn id="52" presetID="51" presetClass="entr" presetSubtype="0" fill="hold" grpId="0" nodeType="withEffect">
                                  <p:stCondLst>
                                    <p:cond delay="0"/>
                                  </p:stCondLst>
                                  <p:childTnLst>
                                    <p:set>
                                      <p:cBhvr>
                                        <p:cTn id="53" dur="1" fill="hold">
                                          <p:stCondLst>
                                            <p:cond delay="0"/>
                                          </p:stCondLst>
                                        </p:cTn>
                                        <p:tgtEl>
                                          <p:spTgt spid="158723">
                                            <p:txEl>
                                              <p:pRg st="5" end="5"/>
                                            </p:txEl>
                                          </p:spTgt>
                                        </p:tgtEl>
                                        <p:attrNameLst>
                                          <p:attrName>style.visibility</p:attrName>
                                        </p:attrNameLst>
                                      </p:cBhvr>
                                      <p:to>
                                        <p:strVal val="visible"/>
                                      </p:to>
                                    </p:set>
                                    <p:animEffect transition="in" filter="fade">
                                      <p:cBhvr>
                                        <p:cTn id="54" dur="770" decel="100000"/>
                                        <p:tgtEl>
                                          <p:spTgt spid="158723">
                                            <p:txEl>
                                              <p:pRg st="5" end="5"/>
                                            </p:txEl>
                                          </p:spTgt>
                                        </p:tgtEl>
                                      </p:cBhvr>
                                    </p:animEffect>
                                    <p:animScale>
                                      <p:cBhvr>
                                        <p:cTn id="55" dur="770" decel="100000"/>
                                        <p:tgtEl>
                                          <p:spTgt spid="158723">
                                            <p:txEl>
                                              <p:pRg st="5" end="5"/>
                                            </p:txEl>
                                          </p:spTgt>
                                        </p:tgtEl>
                                      </p:cBhvr>
                                      <p:from x="10000" y="10000"/>
                                      <p:to x="200000" y="450000"/>
                                    </p:animScale>
                                    <p:animScale>
                                      <p:cBhvr>
                                        <p:cTn id="56" dur="1230" accel="100000" fill="hold">
                                          <p:stCondLst>
                                            <p:cond delay="770"/>
                                          </p:stCondLst>
                                        </p:cTn>
                                        <p:tgtEl>
                                          <p:spTgt spid="158723">
                                            <p:txEl>
                                              <p:pRg st="5" end="5"/>
                                            </p:txEl>
                                          </p:spTgt>
                                        </p:tgtEl>
                                      </p:cBhvr>
                                      <p:from x="200000" y="450000"/>
                                      <p:to x="100000" y="100000"/>
                                    </p:animScale>
                                    <p:set>
                                      <p:cBhvr>
                                        <p:cTn id="57" dur="770" fill="hold"/>
                                        <p:tgtEl>
                                          <p:spTgt spid="158723">
                                            <p:txEl>
                                              <p:pRg st="5" end="5"/>
                                            </p:txEl>
                                          </p:spTgt>
                                        </p:tgtEl>
                                        <p:attrNameLst>
                                          <p:attrName>ppt_x</p:attrName>
                                        </p:attrNameLst>
                                      </p:cBhvr>
                                      <p:to>
                                        <p:strVal val="(0.5)"/>
                                      </p:to>
                                    </p:set>
                                    <p:anim from="(0.5)" to="(#ppt_x)" calcmode="lin" valueType="num">
                                      <p:cBhvr>
                                        <p:cTn id="58" dur="1230" accel="100000" fill="hold">
                                          <p:stCondLst>
                                            <p:cond delay="770"/>
                                          </p:stCondLst>
                                        </p:cTn>
                                        <p:tgtEl>
                                          <p:spTgt spid="158723">
                                            <p:txEl>
                                              <p:pRg st="5" end="5"/>
                                            </p:txEl>
                                          </p:spTgt>
                                        </p:tgtEl>
                                        <p:attrNameLst>
                                          <p:attrName>ppt_x</p:attrName>
                                        </p:attrNameLst>
                                      </p:cBhvr>
                                    </p:anim>
                                    <p:set>
                                      <p:cBhvr>
                                        <p:cTn id="59" dur="770" fill="hold"/>
                                        <p:tgtEl>
                                          <p:spTgt spid="158723">
                                            <p:txEl>
                                              <p:pRg st="5" end="5"/>
                                            </p:txEl>
                                          </p:spTgt>
                                        </p:tgtEl>
                                        <p:attrNameLst>
                                          <p:attrName>ppt_y</p:attrName>
                                        </p:attrNameLst>
                                      </p:cBhvr>
                                      <p:to>
                                        <p:strVal val="(#ppt_y+0.4)"/>
                                      </p:to>
                                    </p:set>
                                    <p:anim from="(#ppt_y+0.4)" to="(#ppt_y)" calcmode="lin" valueType="num">
                                      <p:cBhvr>
                                        <p:cTn id="60" dur="1230" accel="100000" fill="hold">
                                          <p:stCondLst>
                                            <p:cond delay="770"/>
                                          </p:stCondLst>
                                        </p:cTn>
                                        <p:tgtEl>
                                          <p:spTgt spid="158723">
                                            <p:txEl>
                                              <p:pRg st="5" end="5"/>
                                            </p:txEl>
                                          </p:spTgt>
                                        </p:tgtEl>
                                        <p:attrNameLst>
                                          <p:attrName>ppt_y</p:attrName>
                                        </p:attrNameLst>
                                      </p:cBhvr>
                                    </p:anim>
                                  </p:childTnLst>
                                  <p:subTnLst>
                                    <p:animClr clrSpc="rgb" dir="cw">
                                      <p:cBhvr override="childStyle">
                                        <p:cTn dur="1" fill="hold" display="0" masterRel="nextClick" afterEffect="1"/>
                                        <p:tgtEl>
                                          <p:spTgt spid="158723">
                                            <p:txEl>
                                              <p:pRg st="5" end="5"/>
                                            </p:txEl>
                                          </p:spTgt>
                                        </p:tgtEl>
                                        <p:attrNameLst>
                                          <p:attrName>ppt_c</p:attrName>
                                        </p:attrNameLst>
                                      </p:cBhvr>
                                      <p:to>
                                        <a:schemeClr val="accent2"/>
                                      </p:to>
                                    </p:animClr>
                                  </p:subTnLst>
                                </p:cTn>
                              </p:par>
                              <p:par>
                                <p:cTn id="61" presetID="51" presetClass="entr" presetSubtype="0" fill="hold" grpId="0" nodeType="withEffect">
                                  <p:stCondLst>
                                    <p:cond delay="0"/>
                                  </p:stCondLst>
                                  <p:childTnLst>
                                    <p:set>
                                      <p:cBhvr>
                                        <p:cTn id="62" dur="1" fill="hold">
                                          <p:stCondLst>
                                            <p:cond delay="0"/>
                                          </p:stCondLst>
                                        </p:cTn>
                                        <p:tgtEl>
                                          <p:spTgt spid="158723">
                                            <p:txEl>
                                              <p:pRg st="6" end="6"/>
                                            </p:txEl>
                                          </p:spTgt>
                                        </p:tgtEl>
                                        <p:attrNameLst>
                                          <p:attrName>style.visibility</p:attrName>
                                        </p:attrNameLst>
                                      </p:cBhvr>
                                      <p:to>
                                        <p:strVal val="visible"/>
                                      </p:to>
                                    </p:set>
                                    <p:animEffect transition="in" filter="fade">
                                      <p:cBhvr>
                                        <p:cTn id="63" dur="770" decel="100000"/>
                                        <p:tgtEl>
                                          <p:spTgt spid="158723">
                                            <p:txEl>
                                              <p:pRg st="6" end="6"/>
                                            </p:txEl>
                                          </p:spTgt>
                                        </p:tgtEl>
                                      </p:cBhvr>
                                    </p:animEffect>
                                    <p:animScale>
                                      <p:cBhvr>
                                        <p:cTn id="64" dur="770" decel="100000"/>
                                        <p:tgtEl>
                                          <p:spTgt spid="158723">
                                            <p:txEl>
                                              <p:pRg st="6" end="6"/>
                                            </p:txEl>
                                          </p:spTgt>
                                        </p:tgtEl>
                                      </p:cBhvr>
                                      <p:from x="10000" y="10000"/>
                                      <p:to x="200000" y="450000"/>
                                    </p:animScale>
                                    <p:animScale>
                                      <p:cBhvr>
                                        <p:cTn id="65" dur="1230" accel="100000" fill="hold">
                                          <p:stCondLst>
                                            <p:cond delay="770"/>
                                          </p:stCondLst>
                                        </p:cTn>
                                        <p:tgtEl>
                                          <p:spTgt spid="158723">
                                            <p:txEl>
                                              <p:pRg st="6" end="6"/>
                                            </p:txEl>
                                          </p:spTgt>
                                        </p:tgtEl>
                                      </p:cBhvr>
                                      <p:from x="200000" y="450000"/>
                                      <p:to x="100000" y="100000"/>
                                    </p:animScale>
                                    <p:set>
                                      <p:cBhvr>
                                        <p:cTn id="66" dur="770" fill="hold"/>
                                        <p:tgtEl>
                                          <p:spTgt spid="158723">
                                            <p:txEl>
                                              <p:pRg st="6" end="6"/>
                                            </p:txEl>
                                          </p:spTgt>
                                        </p:tgtEl>
                                        <p:attrNameLst>
                                          <p:attrName>ppt_x</p:attrName>
                                        </p:attrNameLst>
                                      </p:cBhvr>
                                      <p:to>
                                        <p:strVal val="(0.5)"/>
                                      </p:to>
                                    </p:set>
                                    <p:anim from="(0.5)" to="(#ppt_x)" calcmode="lin" valueType="num">
                                      <p:cBhvr>
                                        <p:cTn id="67" dur="1230" accel="100000" fill="hold">
                                          <p:stCondLst>
                                            <p:cond delay="770"/>
                                          </p:stCondLst>
                                        </p:cTn>
                                        <p:tgtEl>
                                          <p:spTgt spid="158723">
                                            <p:txEl>
                                              <p:pRg st="6" end="6"/>
                                            </p:txEl>
                                          </p:spTgt>
                                        </p:tgtEl>
                                        <p:attrNameLst>
                                          <p:attrName>ppt_x</p:attrName>
                                        </p:attrNameLst>
                                      </p:cBhvr>
                                    </p:anim>
                                    <p:set>
                                      <p:cBhvr>
                                        <p:cTn id="68" dur="770" fill="hold"/>
                                        <p:tgtEl>
                                          <p:spTgt spid="158723">
                                            <p:txEl>
                                              <p:pRg st="6" end="6"/>
                                            </p:txEl>
                                          </p:spTgt>
                                        </p:tgtEl>
                                        <p:attrNameLst>
                                          <p:attrName>ppt_y</p:attrName>
                                        </p:attrNameLst>
                                      </p:cBhvr>
                                      <p:to>
                                        <p:strVal val="(#ppt_y+0.4)"/>
                                      </p:to>
                                    </p:set>
                                    <p:anim from="(#ppt_y+0.4)" to="(#ppt_y)" calcmode="lin" valueType="num">
                                      <p:cBhvr>
                                        <p:cTn id="69" dur="1230" accel="100000" fill="hold">
                                          <p:stCondLst>
                                            <p:cond delay="770"/>
                                          </p:stCondLst>
                                        </p:cTn>
                                        <p:tgtEl>
                                          <p:spTgt spid="158723">
                                            <p:txEl>
                                              <p:pRg st="6" end="6"/>
                                            </p:txEl>
                                          </p:spTgt>
                                        </p:tgtEl>
                                        <p:attrNameLst>
                                          <p:attrName>ppt_y</p:attrName>
                                        </p:attrNameLst>
                                      </p:cBhvr>
                                    </p:anim>
                                  </p:childTnLst>
                                  <p:subTnLst>
                                    <p:animClr clrSpc="rgb" dir="cw">
                                      <p:cBhvr override="childStyle">
                                        <p:cTn dur="1" fill="hold" display="0" masterRel="nextClick" afterEffect="1"/>
                                        <p:tgtEl>
                                          <p:spTgt spid="158723">
                                            <p:txEl>
                                              <p:pRg st="6" end="6"/>
                                            </p:txEl>
                                          </p:spTgt>
                                        </p:tgtEl>
                                        <p:attrNameLst>
                                          <p:attrName>ppt_c</p:attrName>
                                        </p:attrNameLst>
                                      </p:cBhvr>
                                      <p:to>
                                        <a:schemeClr val="accent2"/>
                                      </p:to>
                                    </p:animClr>
                                  </p:subTnLst>
                                </p:cTn>
                              </p:par>
                              <p:par>
                                <p:cTn id="70" presetID="51" presetClass="entr" presetSubtype="0" fill="hold" grpId="0" nodeType="withEffect">
                                  <p:stCondLst>
                                    <p:cond delay="0"/>
                                  </p:stCondLst>
                                  <p:childTnLst>
                                    <p:set>
                                      <p:cBhvr>
                                        <p:cTn id="71" dur="1" fill="hold">
                                          <p:stCondLst>
                                            <p:cond delay="0"/>
                                          </p:stCondLst>
                                        </p:cTn>
                                        <p:tgtEl>
                                          <p:spTgt spid="158723">
                                            <p:txEl>
                                              <p:pRg st="7" end="7"/>
                                            </p:txEl>
                                          </p:spTgt>
                                        </p:tgtEl>
                                        <p:attrNameLst>
                                          <p:attrName>style.visibility</p:attrName>
                                        </p:attrNameLst>
                                      </p:cBhvr>
                                      <p:to>
                                        <p:strVal val="visible"/>
                                      </p:to>
                                    </p:set>
                                    <p:animEffect transition="in" filter="fade">
                                      <p:cBhvr>
                                        <p:cTn id="72" dur="770" decel="100000"/>
                                        <p:tgtEl>
                                          <p:spTgt spid="158723">
                                            <p:txEl>
                                              <p:pRg st="7" end="7"/>
                                            </p:txEl>
                                          </p:spTgt>
                                        </p:tgtEl>
                                      </p:cBhvr>
                                    </p:animEffect>
                                    <p:animScale>
                                      <p:cBhvr>
                                        <p:cTn id="73" dur="770" decel="100000"/>
                                        <p:tgtEl>
                                          <p:spTgt spid="158723">
                                            <p:txEl>
                                              <p:pRg st="7" end="7"/>
                                            </p:txEl>
                                          </p:spTgt>
                                        </p:tgtEl>
                                      </p:cBhvr>
                                      <p:from x="10000" y="10000"/>
                                      <p:to x="200000" y="450000"/>
                                    </p:animScale>
                                    <p:animScale>
                                      <p:cBhvr>
                                        <p:cTn id="74" dur="1230" accel="100000" fill="hold">
                                          <p:stCondLst>
                                            <p:cond delay="770"/>
                                          </p:stCondLst>
                                        </p:cTn>
                                        <p:tgtEl>
                                          <p:spTgt spid="158723">
                                            <p:txEl>
                                              <p:pRg st="7" end="7"/>
                                            </p:txEl>
                                          </p:spTgt>
                                        </p:tgtEl>
                                      </p:cBhvr>
                                      <p:from x="200000" y="450000"/>
                                      <p:to x="100000" y="100000"/>
                                    </p:animScale>
                                    <p:set>
                                      <p:cBhvr>
                                        <p:cTn id="75" dur="770" fill="hold"/>
                                        <p:tgtEl>
                                          <p:spTgt spid="158723">
                                            <p:txEl>
                                              <p:pRg st="7" end="7"/>
                                            </p:txEl>
                                          </p:spTgt>
                                        </p:tgtEl>
                                        <p:attrNameLst>
                                          <p:attrName>ppt_x</p:attrName>
                                        </p:attrNameLst>
                                      </p:cBhvr>
                                      <p:to>
                                        <p:strVal val="(0.5)"/>
                                      </p:to>
                                    </p:set>
                                    <p:anim from="(0.5)" to="(#ppt_x)" calcmode="lin" valueType="num">
                                      <p:cBhvr>
                                        <p:cTn id="76" dur="1230" accel="100000" fill="hold">
                                          <p:stCondLst>
                                            <p:cond delay="770"/>
                                          </p:stCondLst>
                                        </p:cTn>
                                        <p:tgtEl>
                                          <p:spTgt spid="158723">
                                            <p:txEl>
                                              <p:pRg st="7" end="7"/>
                                            </p:txEl>
                                          </p:spTgt>
                                        </p:tgtEl>
                                        <p:attrNameLst>
                                          <p:attrName>ppt_x</p:attrName>
                                        </p:attrNameLst>
                                      </p:cBhvr>
                                    </p:anim>
                                    <p:set>
                                      <p:cBhvr>
                                        <p:cTn id="77" dur="770" fill="hold"/>
                                        <p:tgtEl>
                                          <p:spTgt spid="158723">
                                            <p:txEl>
                                              <p:pRg st="7" end="7"/>
                                            </p:txEl>
                                          </p:spTgt>
                                        </p:tgtEl>
                                        <p:attrNameLst>
                                          <p:attrName>ppt_y</p:attrName>
                                        </p:attrNameLst>
                                      </p:cBhvr>
                                      <p:to>
                                        <p:strVal val="(#ppt_y+0.4)"/>
                                      </p:to>
                                    </p:set>
                                    <p:anim from="(#ppt_y+0.4)" to="(#ppt_y)" calcmode="lin" valueType="num">
                                      <p:cBhvr>
                                        <p:cTn id="78" dur="1230" accel="100000" fill="hold">
                                          <p:stCondLst>
                                            <p:cond delay="770"/>
                                          </p:stCondLst>
                                        </p:cTn>
                                        <p:tgtEl>
                                          <p:spTgt spid="158723">
                                            <p:txEl>
                                              <p:pRg st="7" end="7"/>
                                            </p:txEl>
                                          </p:spTgt>
                                        </p:tgtEl>
                                        <p:attrNameLst>
                                          <p:attrName>ppt_y</p:attrName>
                                        </p:attrNameLst>
                                      </p:cBhvr>
                                    </p:anim>
                                  </p:childTnLst>
                                  <p:subTnLst>
                                    <p:animClr clrSpc="rgb" dir="cw">
                                      <p:cBhvr override="childStyle">
                                        <p:cTn dur="1" fill="hold" display="0" masterRel="nextClick" afterEffect="1"/>
                                        <p:tgtEl>
                                          <p:spTgt spid="158723">
                                            <p:txEl>
                                              <p:pRg st="7" end="7"/>
                                            </p:txEl>
                                          </p:spTgt>
                                        </p:tgtEl>
                                        <p:attrNameLst>
                                          <p:attrName>ppt_c</p:attrName>
                                        </p:attrNameLst>
                                      </p:cBhvr>
                                      <p:to>
                                        <a:schemeClr val="accent2"/>
                                      </p:to>
                                    </p:animClr>
                                  </p:subTnLst>
                                </p:cTn>
                              </p:par>
                              <p:par>
                                <p:cTn id="79" presetID="51" presetClass="entr" presetSubtype="0" fill="hold" grpId="0" nodeType="withEffect">
                                  <p:stCondLst>
                                    <p:cond delay="0"/>
                                  </p:stCondLst>
                                  <p:childTnLst>
                                    <p:set>
                                      <p:cBhvr>
                                        <p:cTn id="80" dur="1" fill="hold">
                                          <p:stCondLst>
                                            <p:cond delay="0"/>
                                          </p:stCondLst>
                                        </p:cTn>
                                        <p:tgtEl>
                                          <p:spTgt spid="158723">
                                            <p:txEl>
                                              <p:pRg st="8" end="8"/>
                                            </p:txEl>
                                          </p:spTgt>
                                        </p:tgtEl>
                                        <p:attrNameLst>
                                          <p:attrName>style.visibility</p:attrName>
                                        </p:attrNameLst>
                                      </p:cBhvr>
                                      <p:to>
                                        <p:strVal val="visible"/>
                                      </p:to>
                                    </p:set>
                                    <p:animEffect transition="in" filter="fade">
                                      <p:cBhvr>
                                        <p:cTn id="81" dur="770" decel="100000"/>
                                        <p:tgtEl>
                                          <p:spTgt spid="158723">
                                            <p:txEl>
                                              <p:pRg st="8" end="8"/>
                                            </p:txEl>
                                          </p:spTgt>
                                        </p:tgtEl>
                                      </p:cBhvr>
                                    </p:animEffect>
                                    <p:animScale>
                                      <p:cBhvr>
                                        <p:cTn id="82" dur="770" decel="100000"/>
                                        <p:tgtEl>
                                          <p:spTgt spid="158723">
                                            <p:txEl>
                                              <p:pRg st="8" end="8"/>
                                            </p:txEl>
                                          </p:spTgt>
                                        </p:tgtEl>
                                      </p:cBhvr>
                                      <p:from x="10000" y="10000"/>
                                      <p:to x="200000" y="450000"/>
                                    </p:animScale>
                                    <p:animScale>
                                      <p:cBhvr>
                                        <p:cTn id="83" dur="1230" accel="100000" fill="hold">
                                          <p:stCondLst>
                                            <p:cond delay="770"/>
                                          </p:stCondLst>
                                        </p:cTn>
                                        <p:tgtEl>
                                          <p:spTgt spid="158723">
                                            <p:txEl>
                                              <p:pRg st="8" end="8"/>
                                            </p:txEl>
                                          </p:spTgt>
                                        </p:tgtEl>
                                      </p:cBhvr>
                                      <p:from x="200000" y="450000"/>
                                      <p:to x="100000" y="100000"/>
                                    </p:animScale>
                                    <p:set>
                                      <p:cBhvr>
                                        <p:cTn id="84" dur="770" fill="hold"/>
                                        <p:tgtEl>
                                          <p:spTgt spid="158723">
                                            <p:txEl>
                                              <p:pRg st="8" end="8"/>
                                            </p:txEl>
                                          </p:spTgt>
                                        </p:tgtEl>
                                        <p:attrNameLst>
                                          <p:attrName>ppt_x</p:attrName>
                                        </p:attrNameLst>
                                      </p:cBhvr>
                                      <p:to>
                                        <p:strVal val="(0.5)"/>
                                      </p:to>
                                    </p:set>
                                    <p:anim from="(0.5)" to="(#ppt_x)" calcmode="lin" valueType="num">
                                      <p:cBhvr>
                                        <p:cTn id="85" dur="1230" accel="100000" fill="hold">
                                          <p:stCondLst>
                                            <p:cond delay="770"/>
                                          </p:stCondLst>
                                        </p:cTn>
                                        <p:tgtEl>
                                          <p:spTgt spid="158723">
                                            <p:txEl>
                                              <p:pRg st="8" end="8"/>
                                            </p:txEl>
                                          </p:spTgt>
                                        </p:tgtEl>
                                        <p:attrNameLst>
                                          <p:attrName>ppt_x</p:attrName>
                                        </p:attrNameLst>
                                      </p:cBhvr>
                                    </p:anim>
                                    <p:set>
                                      <p:cBhvr>
                                        <p:cTn id="86" dur="770" fill="hold"/>
                                        <p:tgtEl>
                                          <p:spTgt spid="158723">
                                            <p:txEl>
                                              <p:pRg st="8" end="8"/>
                                            </p:txEl>
                                          </p:spTgt>
                                        </p:tgtEl>
                                        <p:attrNameLst>
                                          <p:attrName>ppt_y</p:attrName>
                                        </p:attrNameLst>
                                      </p:cBhvr>
                                      <p:to>
                                        <p:strVal val="(#ppt_y+0.4)"/>
                                      </p:to>
                                    </p:set>
                                    <p:anim from="(#ppt_y+0.4)" to="(#ppt_y)" calcmode="lin" valueType="num">
                                      <p:cBhvr>
                                        <p:cTn id="87" dur="1230" accel="100000" fill="hold">
                                          <p:stCondLst>
                                            <p:cond delay="770"/>
                                          </p:stCondLst>
                                        </p:cTn>
                                        <p:tgtEl>
                                          <p:spTgt spid="158723">
                                            <p:txEl>
                                              <p:pRg st="8" end="8"/>
                                            </p:txEl>
                                          </p:spTgt>
                                        </p:tgtEl>
                                        <p:attrNameLst>
                                          <p:attrName>ppt_y</p:attrName>
                                        </p:attrNameLst>
                                      </p:cBhvr>
                                    </p:anim>
                                  </p:childTnLst>
                                  <p:subTnLst>
                                    <p:animClr clrSpc="rgb" dir="cw">
                                      <p:cBhvr override="childStyle">
                                        <p:cTn dur="1" fill="hold" display="0" masterRel="nextClick" afterEffect="1"/>
                                        <p:tgtEl>
                                          <p:spTgt spid="158723">
                                            <p:txEl>
                                              <p:pRg st="8" end="8"/>
                                            </p:txEl>
                                          </p:spTgt>
                                        </p:tgtEl>
                                        <p:attrNameLst>
                                          <p:attrName>ppt_c</p:attrName>
                                        </p:attrNameLst>
                                      </p:cBhvr>
                                      <p:to>
                                        <a:schemeClr val="accent2"/>
                                      </p:to>
                                    </p:animClr>
                                  </p:subTnLst>
                                </p:cTn>
                              </p:par>
                              <p:par>
                                <p:cTn id="88" presetID="51" presetClass="entr" presetSubtype="0" fill="hold" grpId="0" nodeType="withEffect">
                                  <p:stCondLst>
                                    <p:cond delay="0"/>
                                  </p:stCondLst>
                                  <p:childTnLst>
                                    <p:set>
                                      <p:cBhvr>
                                        <p:cTn id="89" dur="1" fill="hold">
                                          <p:stCondLst>
                                            <p:cond delay="0"/>
                                          </p:stCondLst>
                                        </p:cTn>
                                        <p:tgtEl>
                                          <p:spTgt spid="158723">
                                            <p:txEl>
                                              <p:pRg st="9" end="9"/>
                                            </p:txEl>
                                          </p:spTgt>
                                        </p:tgtEl>
                                        <p:attrNameLst>
                                          <p:attrName>style.visibility</p:attrName>
                                        </p:attrNameLst>
                                      </p:cBhvr>
                                      <p:to>
                                        <p:strVal val="visible"/>
                                      </p:to>
                                    </p:set>
                                    <p:animEffect transition="in" filter="fade">
                                      <p:cBhvr>
                                        <p:cTn id="90" dur="770" decel="100000"/>
                                        <p:tgtEl>
                                          <p:spTgt spid="158723">
                                            <p:txEl>
                                              <p:pRg st="9" end="9"/>
                                            </p:txEl>
                                          </p:spTgt>
                                        </p:tgtEl>
                                      </p:cBhvr>
                                    </p:animEffect>
                                    <p:animScale>
                                      <p:cBhvr>
                                        <p:cTn id="91" dur="770" decel="100000"/>
                                        <p:tgtEl>
                                          <p:spTgt spid="158723">
                                            <p:txEl>
                                              <p:pRg st="9" end="9"/>
                                            </p:txEl>
                                          </p:spTgt>
                                        </p:tgtEl>
                                      </p:cBhvr>
                                      <p:from x="10000" y="10000"/>
                                      <p:to x="200000" y="450000"/>
                                    </p:animScale>
                                    <p:animScale>
                                      <p:cBhvr>
                                        <p:cTn id="92" dur="1230" accel="100000" fill="hold">
                                          <p:stCondLst>
                                            <p:cond delay="770"/>
                                          </p:stCondLst>
                                        </p:cTn>
                                        <p:tgtEl>
                                          <p:spTgt spid="158723">
                                            <p:txEl>
                                              <p:pRg st="9" end="9"/>
                                            </p:txEl>
                                          </p:spTgt>
                                        </p:tgtEl>
                                      </p:cBhvr>
                                      <p:from x="200000" y="450000"/>
                                      <p:to x="100000" y="100000"/>
                                    </p:animScale>
                                    <p:set>
                                      <p:cBhvr>
                                        <p:cTn id="93" dur="770" fill="hold"/>
                                        <p:tgtEl>
                                          <p:spTgt spid="158723">
                                            <p:txEl>
                                              <p:pRg st="9" end="9"/>
                                            </p:txEl>
                                          </p:spTgt>
                                        </p:tgtEl>
                                        <p:attrNameLst>
                                          <p:attrName>ppt_x</p:attrName>
                                        </p:attrNameLst>
                                      </p:cBhvr>
                                      <p:to>
                                        <p:strVal val="(0.5)"/>
                                      </p:to>
                                    </p:set>
                                    <p:anim from="(0.5)" to="(#ppt_x)" calcmode="lin" valueType="num">
                                      <p:cBhvr>
                                        <p:cTn id="94" dur="1230" accel="100000" fill="hold">
                                          <p:stCondLst>
                                            <p:cond delay="770"/>
                                          </p:stCondLst>
                                        </p:cTn>
                                        <p:tgtEl>
                                          <p:spTgt spid="158723">
                                            <p:txEl>
                                              <p:pRg st="9" end="9"/>
                                            </p:txEl>
                                          </p:spTgt>
                                        </p:tgtEl>
                                        <p:attrNameLst>
                                          <p:attrName>ppt_x</p:attrName>
                                        </p:attrNameLst>
                                      </p:cBhvr>
                                    </p:anim>
                                    <p:set>
                                      <p:cBhvr>
                                        <p:cTn id="95" dur="770" fill="hold"/>
                                        <p:tgtEl>
                                          <p:spTgt spid="158723">
                                            <p:txEl>
                                              <p:pRg st="9" end="9"/>
                                            </p:txEl>
                                          </p:spTgt>
                                        </p:tgtEl>
                                        <p:attrNameLst>
                                          <p:attrName>ppt_y</p:attrName>
                                        </p:attrNameLst>
                                      </p:cBhvr>
                                      <p:to>
                                        <p:strVal val="(#ppt_y+0.4)"/>
                                      </p:to>
                                    </p:set>
                                    <p:anim from="(#ppt_y+0.4)" to="(#ppt_y)" calcmode="lin" valueType="num">
                                      <p:cBhvr>
                                        <p:cTn id="96" dur="1230" accel="100000" fill="hold">
                                          <p:stCondLst>
                                            <p:cond delay="770"/>
                                          </p:stCondLst>
                                        </p:cTn>
                                        <p:tgtEl>
                                          <p:spTgt spid="158723">
                                            <p:txEl>
                                              <p:pRg st="9" end="9"/>
                                            </p:txEl>
                                          </p:spTgt>
                                        </p:tgtEl>
                                        <p:attrNameLst>
                                          <p:attrName>ppt_y</p:attrName>
                                        </p:attrNameLst>
                                      </p:cBhvr>
                                    </p:anim>
                                  </p:childTnLst>
                                  <p:subTnLst>
                                    <p:animClr clrSpc="rgb" dir="cw">
                                      <p:cBhvr override="childStyle">
                                        <p:cTn dur="1" fill="hold" display="0" masterRel="nextClick" afterEffect="1"/>
                                        <p:tgtEl>
                                          <p:spTgt spid="158723">
                                            <p:txEl>
                                              <p:pRg st="9" end="9"/>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4213" y="116632"/>
            <a:ext cx="7772400" cy="720080"/>
          </a:xfrm>
        </p:spPr>
        <p:txBody>
          <a:bodyPr/>
          <a:lstStyle/>
          <a:p>
            <a:pPr eaLnBrk="1" hangingPunct="1"/>
            <a:r>
              <a:rPr lang="en-US" altLang="zh-CN" dirty="0"/>
              <a:t>2.13.2 </a:t>
            </a:r>
            <a:r>
              <a:rPr lang="zh-CN" altLang="en-US" dirty="0"/>
              <a:t>变量类型</a:t>
            </a:r>
            <a:r>
              <a:rPr lang="zh-CN" altLang="en-US" b="1" dirty="0">
                <a:solidFill>
                  <a:srgbClr val="FF0000"/>
                </a:solidFill>
              </a:rPr>
              <a:t>及生存期</a:t>
            </a:r>
          </a:p>
        </p:txBody>
      </p:sp>
      <p:sp>
        <p:nvSpPr>
          <p:cNvPr id="103427" name="Rectangle 3"/>
          <p:cNvSpPr>
            <a:spLocks noGrp="1" noChangeArrowheads="1"/>
          </p:cNvSpPr>
          <p:nvPr>
            <p:ph idx="1"/>
          </p:nvPr>
        </p:nvSpPr>
        <p:spPr>
          <a:xfrm>
            <a:off x="395536" y="1231106"/>
            <a:ext cx="8280919" cy="4395787"/>
          </a:xfrm>
        </p:spPr>
        <p:txBody>
          <a:bodyPr/>
          <a:lstStyle/>
          <a:p>
            <a:pPr eaLnBrk="1" hangingPunct="1">
              <a:lnSpc>
                <a:spcPct val="90000"/>
              </a:lnSpc>
              <a:buFontTx/>
              <a:buNone/>
            </a:pPr>
            <a:r>
              <a:rPr lang="en-US" altLang="zh-CN" b="1" dirty="0">
                <a:solidFill>
                  <a:srgbClr val="0000CC"/>
                </a:solidFill>
              </a:rPr>
              <a:t>1</a:t>
            </a:r>
            <a:r>
              <a:rPr lang="zh-CN" altLang="en-US" b="1" dirty="0">
                <a:solidFill>
                  <a:srgbClr val="0000CC"/>
                </a:solidFill>
              </a:rPr>
              <a:t>、内存的类型</a:t>
            </a:r>
          </a:p>
          <a:p>
            <a:pPr lvl="1" eaLnBrk="1" hangingPunct="1">
              <a:lnSpc>
                <a:spcPct val="90000"/>
              </a:lnSpc>
              <a:buFontTx/>
              <a:buNone/>
            </a:pPr>
            <a:r>
              <a:rPr lang="zh-CN" altLang="en-US" b="1" dirty="0"/>
              <a:t>一个程序在其运行期间，它的程序代码和数据会被分别存储在</a:t>
            </a:r>
            <a:r>
              <a:rPr lang="en-US" altLang="zh-CN" b="1" dirty="0"/>
              <a:t>4</a:t>
            </a:r>
            <a:r>
              <a:rPr lang="zh-CN" altLang="en-US" b="1" dirty="0"/>
              <a:t>个不同的内存区域，如图所示 。</a:t>
            </a:r>
            <a:endParaRPr lang="zh-CN" altLang="en-US" sz="2400" b="1" dirty="0"/>
          </a:p>
          <a:p>
            <a:pPr lvl="1" eaLnBrk="1" hangingPunct="1">
              <a:lnSpc>
                <a:spcPct val="90000"/>
              </a:lnSpc>
            </a:pPr>
            <a:endParaRPr lang="zh-CN" altLang="en-US" sz="2400" b="1" dirty="0"/>
          </a:p>
        </p:txBody>
      </p:sp>
      <p:sp>
        <p:nvSpPr>
          <p:cNvPr id="103428" name="Text Box 4"/>
          <p:cNvSpPr txBox="1">
            <a:spLocks noChangeArrowheads="1"/>
          </p:cNvSpPr>
          <p:nvPr/>
        </p:nvSpPr>
        <p:spPr bwMode="auto">
          <a:xfrm>
            <a:off x="6443663" y="3429000"/>
            <a:ext cx="1063625"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ts val="600"/>
              </a:spcBef>
              <a:buFontTx/>
              <a:buNone/>
            </a:pPr>
            <a:endParaRPr lang="zh-CN" altLang="en-US" sz="900">
              <a:latin typeface="Times New Roman" panose="02020603050405020304" pitchFamily="18" charset="0"/>
            </a:endParaRPr>
          </a:p>
          <a:p>
            <a:pPr algn="ctr" eaLnBrk="1" hangingPunct="1">
              <a:lnSpc>
                <a:spcPct val="96000"/>
              </a:lnSpc>
              <a:spcBef>
                <a:spcPts val="600"/>
              </a:spcBef>
              <a:spcAft>
                <a:spcPts val="600"/>
              </a:spcAft>
              <a:buFontTx/>
              <a:buNone/>
            </a:pPr>
            <a:r>
              <a:rPr lang="zh-CN" altLang="en-US" sz="900">
                <a:latin typeface="Times New Roman" panose="02020603050405020304" pitchFamily="18" charset="0"/>
              </a:rPr>
              <a:t>图</a:t>
            </a:r>
            <a:r>
              <a:rPr lang="en-US" altLang="zh-CN" sz="900">
                <a:latin typeface="Times New Roman" panose="02020603050405020304" pitchFamily="18" charset="0"/>
              </a:rPr>
              <a:t>2-2  </a:t>
            </a:r>
            <a:r>
              <a:rPr lang="zh-CN" altLang="en-US" sz="900">
                <a:latin typeface="Times New Roman" panose="02020603050405020304" pitchFamily="18" charset="0"/>
              </a:rPr>
              <a:t>内存区域</a:t>
            </a:r>
          </a:p>
          <a:p>
            <a:pPr eaLnBrk="1" hangingPunct="1">
              <a:spcBef>
                <a:spcPct val="0"/>
              </a:spcBef>
              <a:buFontTx/>
              <a:buNone/>
            </a:pPr>
            <a:endParaRPr lang="zh-CN" altLang="en-US" sz="2400">
              <a:latin typeface="Times New Roman" panose="02020603050405020304" pitchFamily="18" charset="0"/>
            </a:endParaRPr>
          </a:p>
        </p:txBody>
      </p:sp>
      <p:pic>
        <p:nvPicPr>
          <p:cNvPr id="10342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3068638"/>
            <a:ext cx="410368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1887852"/>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a:xfrm>
            <a:off x="539552" y="1268760"/>
            <a:ext cx="7772400" cy="4395788"/>
          </a:xfrm>
        </p:spPr>
        <p:txBody>
          <a:bodyPr/>
          <a:lstStyle/>
          <a:p>
            <a:pPr eaLnBrk="1" hangingPunct="1">
              <a:lnSpc>
                <a:spcPct val="90000"/>
              </a:lnSpc>
              <a:buFontTx/>
              <a:buNone/>
            </a:pPr>
            <a:r>
              <a:rPr lang="en-US" altLang="zh-CN" sz="2800" b="1" dirty="0">
                <a:solidFill>
                  <a:srgbClr val="0000CC"/>
                </a:solidFill>
              </a:rPr>
              <a:t>2</a:t>
            </a:r>
            <a:r>
              <a:rPr lang="zh-CN" altLang="en-US" sz="2800" b="1" dirty="0">
                <a:solidFill>
                  <a:srgbClr val="0000CC"/>
                </a:solidFill>
              </a:rPr>
              <a:t>、内存类型与变量的关系</a:t>
            </a:r>
          </a:p>
          <a:p>
            <a:pPr lvl="1" eaLnBrk="1" hangingPunct="1"/>
            <a:r>
              <a:rPr lang="zh-CN" altLang="en-US" b="1" dirty="0"/>
              <a:t>全局数据区中的数据由</a:t>
            </a:r>
            <a:r>
              <a:rPr lang="en-US" altLang="zh-CN" b="1" dirty="0"/>
              <a:t>C++</a:t>
            </a:r>
            <a:r>
              <a:rPr lang="zh-CN" altLang="en-US" b="1" dirty="0"/>
              <a:t>编译器建立，对于定义时没有初始化的变量，系统会自动将其初始化为</a:t>
            </a:r>
            <a:r>
              <a:rPr lang="en-US" altLang="zh-CN" b="1" dirty="0"/>
              <a:t>0</a:t>
            </a:r>
            <a:r>
              <a:rPr lang="zh-CN" altLang="en-US" b="1" dirty="0"/>
              <a:t>。这个区域中的数据一直保存，直到程序结束时才由系统负责回收。</a:t>
            </a:r>
          </a:p>
          <a:p>
            <a:pPr lvl="1" eaLnBrk="1" hangingPunct="1"/>
            <a:endParaRPr lang="zh-CN" altLang="en-US" b="1" dirty="0"/>
          </a:p>
          <a:p>
            <a:pPr lvl="1" eaLnBrk="1" hangingPunct="1"/>
            <a:r>
              <a:rPr lang="zh-CN" altLang="en-US" b="1" dirty="0"/>
              <a:t>堆区的数据由程序员管理，程序员可用</a:t>
            </a:r>
            <a:r>
              <a:rPr lang="en-US" altLang="zh-CN" b="1" dirty="0"/>
              <a:t>new</a:t>
            </a:r>
            <a:r>
              <a:rPr lang="zh-CN" altLang="en-US" b="1" dirty="0"/>
              <a:t>或</a:t>
            </a:r>
            <a:r>
              <a:rPr lang="en-US" altLang="zh-CN" b="1" dirty="0" err="1"/>
              <a:t>malloc</a:t>
            </a:r>
            <a:r>
              <a:rPr lang="zh-CN" altLang="en-US" b="1" dirty="0"/>
              <a:t>分配其中的存储单元给指针变量，用完之后，由程序员用</a:t>
            </a:r>
            <a:r>
              <a:rPr lang="en-US" altLang="zh-CN" b="1" dirty="0"/>
              <a:t>delete</a:t>
            </a:r>
            <a:r>
              <a:rPr lang="zh-CN" altLang="en-US" b="1" dirty="0"/>
              <a:t>或</a:t>
            </a:r>
            <a:r>
              <a:rPr lang="en-US" altLang="zh-CN" b="1" dirty="0"/>
              <a:t>free</a:t>
            </a:r>
            <a:r>
              <a:rPr lang="zh-CN" altLang="en-US" b="1" dirty="0"/>
              <a:t>将其归还系统，以便其他程序使用。</a:t>
            </a:r>
            <a:endParaRPr lang="zh-CN" altLang="en-US" sz="2400" b="1" dirty="0"/>
          </a:p>
          <a:p>
            <a:pPr lvl="1" eaLnBrk="1" hangingPunct="1">
              <a:lnSpc>
                <a:spcPct val="90000"/>
              </a:lnSpc>
            </a:pPr>
            <a:endParaRPr lang="zh-CN" altLang="en-US" sz="2400" b="1" dirty="0"/>
          </a:p>
        </p:txBody>
      </p:sp>
      <p:sp>
        <p:nvSpPr>
          <p:cNvPr id="5" name="Rectangle 2"/>
          <p:cNvSpPr>
            <a:spLocks noGrp="1" noChangeArrowheads="1"/>
          </p:cNvSpPr>
          <p:nvPr>
            <p:ph type="title"/>
          </p:nvPr>
        </p:nvSpPr>
        <p:spPr/>
        <p:txBody>
          <a:bodyPr/>
          <a:lstStyle/>
          <a:p>
            <a:pPr eaLnBrk="1" hangingPunct="1"/>
            <a:r>
              <a:rPr lang="en-US" altLang="zh-CN" dirty="0"/>
              <a:t>2.13.2 </a:t>
            </a:r>
            <a:r>
              <a:rPr lang="zh-CN" altLang="en-US" dirty="0"/>
              <a:t>变量类型</a:t>
            </a:r>
            <a:r>
              <a:rPr lang="zh-CN" altLang="en-US" b="1" dirty="0">
                <a:solidFill>
                  <a:srgbClr val="FF0000"/>
                </a:solidFill>
              </a:rPr>
              <a:t>及生存期</a:t>
            </a:r>
          </a:p>
        </p:txBody>
      </p:sp>
    </p:spTree>
    <p:extLst>
      <p:ext uri="{BB962C8B-B14F-4D97-AF65-F5344CB8AC3E}">
        <p14:creationId xmlns:p14="http://schemas.microsoft.com/office/powerpoint/2010/main" val="26257890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anim calcmode="lin" valueType="num">
                                      <p:cBhvr additive="base">
                                        <p:cTn id="7" dur="500" fill="hold"/>
                                        <p:tgtEl>
                                          <p:spTgt spid="1617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1795">
                                            <p:txEl>
                                              <p:pRg st="3" end="3"/>
                                            </p:txEl>
                                          </p:spTgt>
                                        </p:tgtEl>
                                        <p:attrNameLst>
                                          <p:attrName>style.visibility</p:attrName>
                                        </p:attrNameLst>
                                      </p:cBhvr>
                                      <p:to>
                                        <p:strVal val="visible"/>
                                      </p:to>
                                    </p:set>
                                    <p:anim calcmode="lin" valueType="num">
                                      <p:cBhvr additive="base">
                                        <p:cTn id="13" dur="500" fill="hold"/>
                                        <p:tgtEl>
                                          <p:spTgt spid="16179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17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idx="1"/>
          </p:nvPr>
        </p:nvSpPr>
        <p:spPr>
          <a:xfrm>
            <a:off x="685800" y="1412776"/>
            <a:ext cx="7772400" cy="4114800"/>
          </a:xfrm>
        </p:spPr>
        <p:txBody>
          <a:bodyPr/>
          <a:lstStyle/>
          <a:p>
            <a:pPr eaLnBrk="1" hangingPunct="1">
              <a:buFontTx/>
              <a:buNone/>
            </a:pPr>
            <a:r>
              <a:rPr lang="en-US" altLang="zh-CN" b="1" dirty="0">
                <a:solidFill>
                  <a:srgbClr val="0000CC"/>
                </a:solidFill>
              </a:rPr>
              <a:t>3</a:t>
            </a:r>
            <a:r>
              <a:rPr lang="zh-CN" altLang="en-US" b="1" dirty="0">
                <a:solidFill>
                  <a:srgbClr val="0000CC"/>
                </a:solidFill>
              </a:rPr>
              <a:t>、变量类型</a:t>
            </a:r>
          </a:p>
          <a:p>
            <a:pPr eaLnBrk="1" hangingPunct="1"/>
            <a:r>
              <a:rPr lang="zh-CN" altLang="en-US" b="1" dirty="0"/>
              <a:t>全局变量</a:t>
            </a:r>
          </a:p>
          <a:p>
            <a:pPr lvl="1" eaLnBrk="1" hangingPunct="1"/>
            <a:r>
              <a:rPr lang="zh-CN" altLang="en-US" b="1" dirty="0"/>
              <a:t>在程序文件的所有函数之外定义的变量，它存放在内存的全局数据区，可被程序中的所有函数所使用。</a:t>
            </a:r>
          </a:p>
          <a:p>
            <a:pPr eaLnBrk="1" hangingPunct="1"/>
            <a:r>
              <a:rPr lang="zh-CN" altLang="en-US" b="1" dirty="0"/>
              <a:t>局部变量</a:t>
            </a:r>
          </a:p>
          <a:p>
            <a:pPr lvl="1" eaLnBrk="1" hangingPunct="1"/>
            <a:r>
              <a:rPr lang="zh-CN" altLang="en-US" b="1" dirty="0"/>
              <a:t>在局部使用域和函数作用域内定义的变量，有效范围在定义它的语句块或函数范围内。</a:t>
            </a:r>
          </a:p>
        </p:txBody>
      </p:sp>
      <p:sp>
        <p:nvSpPr>
          <p:cNvPr id="5" name="Rectangle 2"/>
          <p:cNvSpPr>
            <a:spLocks noGrp="1" noChangeArrowheads="1"/>
          </p:cNvSpPr>
          <p:nvPr>
            <p:ph type="title"/>
          </p:nvPr>
        </p:nvSpPr>
        <p:spPr/>
        <p:txBody>
          <a:bodyPr/>
          <a:lstStyle/>
          <a:p>
            <a:pPr eaLnBrk="1" hangingPunct="1"/>
            <a:r>
              <a:rPr lang="en-US" altLang="zh-CN" dirty="0"/>
              <a:t>2.13.2 </a:t>
            </a:r>
            <a:r>
              <a:rPr lang="zh-CN" altLang="en-US" dirty="0"/>
              <a:t>变量类型</a:t>
            </a:r>
            <a:r>
              <a:rPr lang="zh-CN" altLang="en-US" b="1" dirty="0">
                <a:solidFill>
                  <a:srgbClr val="FF0000"/>
                </a:solidFill>
              </a:rPr>
              <a:t>及生存期</a:t>
            </a:r>
          </a:p>
        </p:txBody>
      </p:sp>
    </p:spTree>
    <p:extLst>
      <p:ext uri="{BB962C8B-B14F-4D97-AF65-F5344CB8AC3E}">
        <p14:creationId xmlns:p14="http://schemas.microsoft.com/office/powerpoint/2010/main" val="2611822230"/>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idx="1"/>
          </p:nvPr>
        </p:nvSpPr>
        <p:spPr>
          <a:xfrm>
            <a:off x="215106" y="1196752"/>
            <a:ext cx="8713788" cy="5040313"/>
          </a:xfrm>
        </p:spPr>
        <p:txBody>
          <a:bodyPr/>
          <a:lstStyle/>
          <a:p>
            <a:pPr eaLnBrk="1" hangingPunct="1">
              <a:lnSpc>
                <a:spcPct val="90000"/>
              </a:lnSpc>
              <a:buFontTx/>
              <a:buNone/>
            </a:pPr>
            <a:r>
              <a:rPr lang="en-US" altLang="zh-CN" b="1" dirty="0">
                <a:solidFill>
                  <a:srgbClr val="0000CC"/>
                </a:solidFill>
              </a:rPr>
              <a:t>4</a:t>
            </a:r>
            <a:r>
              <a:rPr lang="zh-CN" altLang="en-US" b="1" dirty="0">
                <a:solidFill>
                  <a:srgbClr val="0000CC"/>
                </a:solidFill>
              </a:rPr>
              <a:t>、生存期</a:t>
            </a:r>
          </a:p>
          <a:p>
            <a:pPr eaLnBrk="1" hangingPunct="1">
              <a:lnSpc>
                <a:spcPct val="90000"/>
              </a:lnSpc>
            </a:pPr>
            <a:r>
              <a:rPr lang="zh-CN" altLang="en-US" sz="2800" b="1" dirty="0">
                <a:solidFill>
                  <a:srgbClr val="FF0000"/>
                </a:solidFill>
              </a:rPr>
              <a:t>静态生存期</a:t>
            </a:r>
          </a:p>
          <a:p>
            <a:pPr lvl="1" eaLnBrk="1" hangingPunct="1">
              <a:lnSpc>
                <a:spcPct val="90000"/>
              </a:lnSpc>
            </a:pPr>
            <a:r>
              <a:rPr lang="zh-CN" altLang="en-US" sz="2400" b="1" dirty="0"/>
              <a:t>从程序开始直到程序结束</a:t>
            </a:r>
            <a:r>
              <a:rPr lang="en-US" altLang="zh-CN" sz="2400" b="1" dirty="0"/>
              <a:t>.</a:t>
            </a:r>
          </a:p>
          <a:p>
            <a:pPr lvl="2" eaLnBrk="1" hangingPunct="1">
              <a:lnSpc>
                <a:spcPct val="90000"/>
              </a:lnSpc>
            </a:pPr>
            <a:r>
              <a:rPr lang="zh-CN" altLang="en-US" sz="2000" b="1" dirty="0">
                <a:solidFill>
                  <a:schemeClr val="accent2"/>
                </a:solidFill>
              </a:rPr>
              <a:t>全局变量、静态全局变量、静态局部变量</a:t>
            </a:r>
          </a:p>
          <a:p>
            <a:pPr eaLnBrk="1" hangingPunct="1">
              <a:lnSpc>
                <a:spcPct val="90000"/>
              </a:lnSpc>
            </a:pPr>
            <a:r>
              <a:rPr lang="zh-CN" altLang="en-US" sz="2800" b="1" dirty="0">
                <a:solidFill>
                  <a:srgbClr val="FF0000"/>
                </a:solidFill>
              </a:rPr>
              <a:t>局部生存期</a:t>
            </a:r>
          </a:p>
          <a:p>
            <a:pPr lvl="1" eaLnBrk="1" hangingPunct="1">
              <a:lnSpc>
                <a:spcPct val="90000"/>
              </a:lnSpc>
            </a:pPr>
            <a:r>
              <a:rPr lang="zh-CN" altLang="en-US" sz="2400" b="1" dirty="0"/>
              <a:t>局部变量，生存期从其声明点始，至声明它的块结束。</a:t>
            </a:r>
          </a:p>
          <a:p>
            <a:pPr lvl="1" eaLnBrk="1" hangingPunct="1">
              <a:lnSpc>
                <a:spcPct val="90000"/>
              </a:lnSpc>
            </a:pPr>
            <a:r>
              <a:rPr lang="zh-CN" altLang="en-US" sz="2400" b="1" dirty="0"/>
              <a:t>系统不会自动初始化此类变量，其初值不定。</a:t>
            </a:r>
          </a:p>
          <a:p>
            <a:pPr eaLnBrk="1" hangingPunct="1">
              <a:lnSpc>
                <a:spcPct val="90000"/>
              </a:lnSpc>
            </a:pPr>
            <a:r>
              <a:rPr lang="zh-CN" altLang="en-US" sz="2800" b="1" dirty="0">
                <a:solidFill>
                  <a:srgbClr val="FF0000"/>
                </a:solidFill>
              </a:rPr>
              <a:t>动态生存期</a:t>
            </a:r>
          </a:p>
          <a:p>
            <a:pPr lvl="1" eaLnBrk="1" hangingPunct="1">
              <a:lnSpc>
                <a:spcPct val="90000"/>
              </a:lnSpc>
            </a:pPr>
            <a:r>
              <a:rPr lang="en-US" altLang="zh-CN" sz="2400" b="1" dirty="0" err="1"/>
              <a:t>Malloc</a:t>
            </a:r>
            <a:r>
              <a:rPr lang="zh-CN" altLang="en-US" sz="2400" b="1" dirty="0"/>
              <a:t>，</a:t>
            </a:r>
            <a:r>
              <a:rPr lang="en-US" altLang="zh-CN" sz="2400" b="1" dirty="0"/>
              <a:t>new</a:t>
            </a:r>
            <a:r>
              <a:rPr lang="zh-CN" altLang="en-US" sz="2400" b="1" dirty="0"/>
              <a:t>创建的变量，结束于</a:t>
            </a:r>
            <a:r>
              <a:rPr lang="en-US" altLang="zh-CN" sz="2400" b="1" dirty="0"/>
              <a:t>free</a:t>
            </a:r>
            <a:r>
              <a:rPr lang="zh-CN" altLang="en-US" sz="2400" b="1" dirty="0"/>
              <a:t>、</a:t>
            </a:r>
            <a:r>
              <a:rPr lang="en-US" altLang="zh-CN" sz="2400" b="1" dirty="0"/>
              <a:t>delete</a:t>
            </a:r>
            <a:r>
              <a:rPr lang="zh-CN" altLang="en-US" sz="2400" b="1" dirty="0"/>
              <a:t>操作。</a:t>
            </a:r>
          </a:p>
          <a:p>
            <a:pPr lvl="1" eaLnBrk="1" hangingPunct="1">
              <a:lnSpc>
                <a:spcPct val="90000"/>
              </a:lnSpc>
            </a:pPr>
            <a:endParaRPr lang="zh-CN" altLang="en-US" sz="2400" b="1" dirty="0"/>
          </a:p>
        </p:txBody>
      </p:sp>
      <p:sp>
        <p:nvSpPr>
          <p:cNvPr id="5" name="Rectangle 2"/>
          <p:cNvSpPr>
            <a:spLocks noGrp="1" noChangeArrowheads="1"/>
          </p:cNvSpPr>
          <p:nvPr>
            <p:ph type="title"/>
          </p:nvPr>
        </p:nvSpPr>
        <p:spPr/>
        <p:txBody>
          <a:bodyPr/>
          <a:lstStyle/>
          <a:p>
            <a:pPr eaLnBrk="1" hangingPunct="1"/>
            <a:r>
              <a:rPr lang="en-US" altLang="zh-CN" dirty="0"/>
              <a:t>2.13.2 </a:t>
            </a:r>
            <a:r>
              <a:rPr lang="zh-CN" altLang="en-US" dirty="0"/>
              <a:t>变量类型</a:t>
            </a:r>
            <a:r>
              <a:rPr lang="zh-CN" altLang="en-US" b="1" dirty="0">
                <a:solidFill>
                  <a:srgbClr val="FF0000"/>
                </a:solidFill>
              </a:rPr>
              <a:t>及生存期</a:t>
            </a:r>
          </a:p>
        </p:txBody>
      </p:sp>
    </p:spTree>
    <p:extLst>
      <p:ext uri="{BB962C8B-B14F-4D97-AF65-F5344CB8AC3E}">
        <p14:creationId xmlns:p14="http://schemas.microsoft.com/office/powerpoint/2010/main" val="2650042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0771">
                                            <p:txEl>
                                              <p:pRg st="1" end="1"/>
                                            </p:txEl>
                                          </p:spTgt>
                                        </p:tgtEl>
                                        <p:attrNameLst>
                                          <p:attrName>style.visibility</p:attrName>
                                        </p:attrNameLst>
                                      </p:cBhvr>
                                      <p:to>
                                        <p:strVal val="visible"/>
                                      </p:to>
                                    </p:set>
                                    <p:anim calcmode="lin" valueType="num">
                                      <p:cBhvr additive="base">
                                        <p:cTn id="13" dur="500" fill="hold"/>
                                        <p:tgtEl>
                                          <p:spTgt spid="1607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077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0771">
                                            <p:txEl>
                                              <p:pRg st="2" end="2"/>
                                            </p:txEl>
                                          </p:spTgt>
                                        </p:tgtEl>
                                        <p:attrNameLst>
                                          <p:attrName>style.visibility</p:attrName>
                                        </p:attrNameLst>
                                      </p:cBhvr>
                                      <p:to>
                                        <p:strVal val="visible"/>
                                      </p:to>
                                    </p:set>
                                    <p:anim calcmode="lin" valueType="num">
                                      <p:cBhvr additive="base">
                                        <p:cTn id="17" dur="500" fill="hold"/>
                                        <p:tgtEl>
                                          <p:spTgt spid="1607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07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0771">
                                            <p:txEl>
                                              <p:pRg st="3" end="3"/>
                                            </p:txEl>
                                          </p:spTgt>
                                        </p:tgtEl>
                                        <p:attrNameLst>
                                          <p:attrName>style.visibility</p:attrName>
                                        </p:attrNameLst>
                                      </p:cBhvr>
                                      <p:to>
                                        <p:strVal val="visible"/>
                                      </p:to>
                                    </p:set>
                                    <p:anim calcmode="lin" valueType="num">
                                      <p:cBhvr additive="base">
                                        <p:cTn id="21" dur="500" fill="hold"/>
                                        <p:tgtEl>
                                          <p:spTgt spid="1607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0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60771">
                                            <p:txEl>
                                              <p:pRg st="4" end="4"/>
                                            </p:txEl>
                                          </p:spTgt>
                                        </p:tgtEl>
                                        <p:attrNameLst>
                                          <p:attrName>style.visibility</p:attrName>
                                        </p:attrNameLst>
                                      </p:cBhvr>
                                      <p:to>
                                        <p:strVal val="visible"/>
                                      </p:to>
                                    </p:set>
                                    <p:anim calcmode="lin" valueType="num">
                                      <p:cBhvr additive="base">
                                        <p:cTn id="27" dur="500" fill="hold"/>
                                        <p:tgtEl>
                                          <p:spTgt spid="16077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077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0771">
                                            <p:txEl>
                                              <p:pRg st="5" end="5"/>
                                            </p:txEl>
                                          </p:spTgt>
                                        </p:tgtEl>
                                        <p:attrNameLst>
                                          <p:attrName>style.visibility</p:attrName>
                                        </p:attrNameLst>
                                      </p:cBhvr>
                                      <p:to>
                                        <p:strVal val="visible"/>
                                      </p:to>
                                    </p:set>
                                    <p:anim calcmode="lin" valueType="num">
                                      <p:cBhvr additive="base">
                                        <p:cTn id="31" dur="500" fill="hold"/>
                                        <p:tgtEl>
                                          <p:spTgt spid="16077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0771">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0771">
                                            <p:txEl>
                                              <p:pRg st="6" end="6"/>
                                            </p:txEl>
                                          </p:spTgt>
                                        </p:tgtEl>
                                        <p:attrNameLst>
                                          <p:attrName>style.visibility</p:attrName>
                                        </p:attrNameLst>
                                      </p:cBhvr>
                                      <p:to>
                                        <p:strVal val="visible"/>
                                      </p:to>
                                    </p:set>
                                    <p:anim calcmode="lin" valueType="num">
                                      <p:cBhvr additive="base">
                                        <p:cTn id="35" dur="500" fill="hold"/>
                                        <p:tgtEl>
                                          <p:spTgt spid="16077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07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60771">
                                            <p:txEl>
                                              <p:pRg st="7" end="7"/>
                                            </p:txEl>
                                          </p:spTgt>
                                        </p:tgtEl>
                                        <p:attrNameLst>
                                          <p:attrName>style.visibility</p:attrName>
                                        </p:attrNameLst>
                                      </p:cBhvr>
                                      <p:to>
                                        <p:strVal val="visible"/>
                                      </p:to>
                                    </p:set>
                                    <p:anim calcmode="lin" valueType="num">
                                      <p:cBhvr additive="base">
                                        <p:cTn id="41" dur="500" fill="hold"/>
                                        <p:tgtEl>
                                          <p:spTgt spid="16077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0771">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60771">
                                            <p:txEl>
                                              <p:pRg st="8" end="8"/>
                                            </p:txEl>
                                          </p:spTgt>
                                        </p:tgtEl>
                                        <p:attrNameLst>
                                          <p:attrName>style.visibility</p:attrName>
                                        </p:attrNameLst>
                                      </p:cBhvr>
                                      <p:to>
                                        <p:strVal val="visible"/>
                                      </p:to>
                                    </p:set>
                                    <p:anim calcmode="lin" valueType="num">
                                      <p:cBhvr additive="base">
                                        <p:cTn id="45" dur="500" fill="hold"/>
                                        <p:tgtEl>
                                          <p:spTgt spid="160771">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07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684213" y="1125538"/>
            <a:ext cx="8064500" cy="5184775"/>
          </a:xfrm>
        </p:spPr>
        <p:txBody>
          <a:bodyPr/>
          <a:lstStyle/>
          <a:p>
            <a:pPr eaLnBrk="1" hangingPunct="1">
              <a:lnSpc>
                <a:spcPct val="80000"/>
              </a:lnSpc>
              <a:buFontTx/>
              <a:buNone/>
            </a:pPr>
            <a:r>
              <a:rPr lang="en-US" altLang="zh-CN" sz="1800" b="1" dirty="0">
                <a:solidFill>
                  <a:srgbClr val="0000CC"/>
                </a:solidFill>
              </a:rPr>
              <a:t>【</a:t>
            </a:r>
            <a:r>
              <a:rPr lang="zh-CN" altLang="en-US" sz="1800" b="1" dirty="0">
                <a:solidFill>
                  <a:srgbClr val="0000CC"/>
                </a:solidFill>
              </a:rPr>
              <a:t>例</a:t>
            </a:r>
            <a:r>
              <a:rPr lang="en-US" altLang="zh-CN" sz="1800" b="1" dirty="0">
                <a:solidFill>
                  <a:srgbClr val="0000CC"/>
                </a:solidFill>
              </a:rPr>
              <a:t>2-35】  </a:t>
            </a:r>
            <a:r>
              <a:rPr lang="zh-CN" altLang="en-US" sz="1800" b="1" dirty="0">
                <a:solidFill>
                  <a:srgbClr val="0000CC"/>
                </a:solidFill>
              </a:rPr>
              <a:t>静态变量的生存期长于其作用域的例子。</a:t>
            </a:r>
          </a:p>
          <a:p>
            <a:pPr eaLnBrk="1" hangingPunct="1">
              <a:lnSpc>
                <a:spcPct val="80000"/>
              </a:lnSpc>
              <a:buFontTx/>
              <a:buNone/>
            </a:pPr>
            <a:r>
              <a:rPr lang="en-US" altLang="zh-CN" sz="1800" b="1" dirty="0"/>
              <a:t>// Eg2-35.cpp</a:t>
            </a:r>
          </a:p>
          <a:p>
            <a:pPr eaLnBrk="1" hangingPunct="1">
              <a:lnSpc>
                <a:spcPct val="80000"/>
              </a:lnSpc>
              <a:buFontTx/>
              <a:buNone/>
            </a:pPr>
            <a:r>
              <a:rPr lang="en-US" altLang="zh-CN" sz="1800" b="1" dirty="0"/>
              <a:t>#include &lt;</a:t>
            </a:r>
            <a:r>
              <a:rPr lang="en-US" altLang="zh-CN" sz="1800" b="1" dirty="0" err="1"/>
              <a:t>iostream.h</a:t>
            </a:r>
            <a:r>
              <a:rPr lang="en-US" altLang="zh-CN" sz="1800" b="1" dirty="0"/>
              <a:t>&gt;</a:t>
            </a:r>
          </a:p>
          <a:p>
            <a:pPr eaLnBrk="1" hangingPunct="1">
              <a:lnSpc>
                <a:spcPct val="80000"/>
              </a:lnSpc>
              <a:buFontTx/>
              <a:buNone/>
            </a:pPr>
            <a:r>
              <a:rPr lang="en-US" altLang="zh-CN" sz="1800" b="1" dirty="0"/>
              <a:t>static </a:t>
            </a:r>
            <a:r>
              <a:rPr lang="en-US" altLang="zh-CN" sz="1800" b="1" dirty="0" err="1"/>
              <a:t>int</a:t>
            </a:r>
            <a:r>
              <a:rPr lang="en-US" altLang="zh-CN" sz="1800" b="1" dirty="0"/>
              <a:t> n;			//n</a:t>
            </a:r>
            <a:r>
              <a:rPr lang="zh-CN" altLang="en-US" sz="1800" b="1" dirty="0"/>
              <a:t>被初始化为</a:t>
            </a:r>
            <a:r>
              <a:rPr lang="en-US" altLang="zh-CN" sz="1800" b="1" dirty="0"/>
              <a:t>0</a:t>
            </a:r>
          </a:p>
          <a:p>
            <a:pPr eaLnBrk="1" hangingPunct="1">
              <a:lnSpc>
                <a:spcPct val="80000"/>
              </a:lnSpc>
              <a:buFontTx/>
              <a:buNone/>
            </a:pPr>
            <a:r>
              <a:rPr lang="en-US" altLang="zh-CN" sz="1800" b="1" dirty="0"/>
              <a:t>void  f(){</a:t>
            </a:r>
          </a:p>
          <a:p>
            <a:pPr eaLnBrk="1" hangingPunct="1">
              <a:lnSpc>
                <a:spcPct val="80000"/>
              </a:lnSpc>
              <a:buFontTx/>
              <a:buNone/>
            </a:pPr>
            <a:r>
              <a:rPr lang="en-US" altLang="zh-CN" sz="1800" b="1" dirty="0"/>
              <a:t>	static </a:t>
            </a:r>
            <a:r>
              <a:rPr lang="en-US" altLang="zh-CN" sz="1800" b="1" dirty="0" err="1"/>
              <a:t>int</a:t>
            </a:r>
            <a:r>
              <a:rPr lang="en-US" altLang="zh-CN" sz="1800" b="1" dirty="0"/>
              <a:t> </a:t>
            </a:r>
            <a:r>
              <a:rPr lang="en-US" altLang="zh-CN" sz="1800" b="1" dirty="0" err="1"/>
              <a:t>i</a:t>
            </a:r>
            <a:r>
              <a:rPr lang="en-US" altLang="zh-CN" sz="1800" b="1" dirty="0"/>
              <a:t>;			//</a:t>
            </a:r>
            <a:r>
              <a:rPr lang="en-US" altLang="zh-CN" sz="1800" b="1" dirty="0" err="1"/>
              <a:t>i</a:t>
            </a:r>
            <a:r>
              <a:rPr lang="zh-CN" altLang="en-US" sz="1800" b="1" dirty="0"/>
              <a:t>被初始化为</a:t>
            </a:r>
            <a:r>
              <a:rPr lang="en-US" altLang="zh-CN" sz="1800" b="1" dirty="0"/>
              <a:t>0</a:t>
            </a:r>
          </a:p>
          <a:p>
            <a:pPr eaLnBrk="1" hangingPunct="1">
              <a:lnSpc>
                <a:spcPct val="80000"/>
              </a:lnSpc>
              <a:buFontTx/>
              <a:buNone/>
            </a:pPr>
            <a:r>
              <a:rPr lang="en-US" altLang="zh-CN" sz="1800" b="1" dirty="0"/>
              <a:t>	</a:t>
            </a:r>
            <a:r>
              <a:rPr lang="en-US" altLang="zh-CN" sz="1800" b="1" dirty="0" err="1"/>
              <a:t>int</a:t>
            </a:r>
            <a:r>
              <a:rPr lang="en-US" altLang="zh-CN" sz="1800" b="1" dirty="0"/>
              <a:t> j=0;</a:t>
            </a:r>
          </a:p>
          <a:p>
            <a:pPr eaLnBrk="1" hangingPunct="1">
              <a:lnSpc>
                <a:spcPct val="80000"/>
              </a:lnSpc>
              <a:buFontTx/>
              <a:buNone/>
            </a:pPr>
            <a:r>
              <a:rPr lang="en-US" altLang="zh-CN" sz="1800" b="1" dirty="0"/>
              <a:t>	</a:t>
            </a:r>
            <a:r>
              <a:rPr lang="en-US" altLang="zh-CN" sz="1800" b="1" dirty="0" err="1"/>
              <a:t>i</a:t>
            </a:r>
            <a:r>
              <a:rPr lang="en-US" altLang="zh-CN" sz="1800" b="1" dirty="0"/>
              <a:t>+=2;</a:t>
            </a:r>
          </a:p>
          <a:p>
            <a:pPr eaLnBrk="1" hangingPunct="1">
              <a:lnSpc>
                <a:spcPct val="80000"/>
              </a:lnSpc>
              <a:buFontTx/>
              <a:buNone/>
            </a:pPr>
            <a:r>
              <a:rPr lang="en-US" altLang="zh-CN" sz="1800" b="1" dirty="0"/>
              <a:t>	j+=2;</a:t>
            </a:r>
          </a:p>
          <a:p>
            <a:pPr eaLnBrk="1" hangingPunct="1">
              <a:lnSpc>
                <a:spcPct val="80000"/>
              </a:lnSpc>
              <a:buFontTx/>
              <a:buNone/>
            </a:pPr>
            <a:r>
              <a:rPr lang="en-US" altLang="zh-CN" sz="1800" b="1" dirty="0"/>
              <a:t>	</a:t>
            </a:r>
            <a:r>
              <a:rPr lang="en-US" altLang="zh-CN" sz="1800" b="1" dirty="0" err="1"/>
              <a:t>cout</a:t>
            </a:r>
            <a:r>
              <a:rPr lang="en-US" altLang="zh-CN" sz="1800" b="1" dirty="0"/>
              <a:t>&lt;&lt;"</a:t>
            </a:r>
            <a:r>
              <a:rPr lang="en-US" altLang="zh-CN" sz="1800" b="1" dirty="0" err="1"/>
              <a:t>i</a:t>
            </a:r>
            <a:r>
              <a:rPr lang="en-US" altLang="zh-CN" sz="1800" b="1" dirty="0"/>
              <a:t>="&lt;&lt;</a:t>
            </a:r>
            <a:r>
              <a:rPr lang="en-US" altLang="zh-CN" sz="1800" b="1" dirty="0" err="1"/>
              <a:t>i</a:t>
            </a:r>
            <a:r>
              <a:rPr lang="en-US" altLang="zh-CN" sz="1800" b="1" dirty="0"/>
              <a:t>&lt;&lt;", ";</a:t>
            </a:r>
          </a:p>
          <a:p>
            <a:pPr eaLnBrk="1" hangingPunct="1">
              <a:lnSpc>
                <a:spcPct val="80000"/>
              </a:lnSpc>
              <a:buFontTx/>
              <a:buNone/>
            </a:pPr>
            <a:r>
              <a:rPr lang="en-US" altLang="zh-CN" sz="1800" b="1" dirty="0"/>
              <a:t>	</a:t>
            </a:r>
            <a:r>
              <a:rPr lang="en-US" altLang="zh-CN" sz="1800" b="1" dirty="0" err="1"/>
              <a:t>cout</a:t>
            </a:r>
            <a:r>
              <a:rPr lang="en-US" altLang="zh-CN" sz="1800" b="1" dirty="0"/>
              <a:t>&lt;&lt;"j="&lt;&lt;j&lt;&lt;</a:t>
            </a:r>
            <a:r>
              <a:rPr lang="en-US" altLang="zh-CN" sz="1800" b="1" dirty="0" err="1"/>
              <a:t>endl</a:t>
            </a:r>
            <a:r>
              <a:rPr lang="en-US" altLang="zh-CN" sz="1800" b="1" dirty="0"/>
              <a:t>;</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void main(){</a:t>
            </a:r>
          </a:p>
          <a:p>
            <a:pPr eaLnBrk="1" hangingPunct="1">
              <a:lnSpc>
                <a:spcPct val="80000"/>
              </a:lnSpc>
              <a:buFontTx/>
              <a:buNone/>
            </a:pPr>
            <a:r>
              <a:rPr lang="en-US" altLang="zh-CN" sz="1800" b="1" dirty="0"/>
              <a:t>	n+=5;</a:t>
            </a:r>
          </a:p>
          <a:p>
            <a:pPr eaLnBrk="1" hangingPunct="1">
              <a:lnSpc>
                <a:spcPct val="80000"/>
              </a:lnSpc>
              <a:buFontTx/>
              <a:buNone/>
            </a:pPr>
            <a:r>
              <a:rPr lang="en-US" altLang="zh-CN" sz="1800" b="1" dirty="0"/>
              <a:t>	f();                     //</a:t>
            </a:r>
            <a:r>
              <a:rPr lang="zh-CN" altLang="en-US" sz="1800" b="1" dirty="0"/>
              <a:t>输出</a:t>
            </a:r>
            <a:r>
              <a:rPr lang="en-US" altLang="zh-CN" sz="1800" b="1" dirty="0" err="1"/>
              <a:t>i</a:t>
            </a:r>
            <a:r>
              <a:rPr lang="en-US" altLang="zh-CN" sz="1800" b="1" dirty="0"/>
              <a:t>=2</a:t>
            </a:r>
            <a:r>
              <a:rPr lang="zh-CN" altLang="en-US" sz="1800" b="1" dirty="0"/>
              <a:t>，</a:t>
            </a:r>
            <a:r>
              <a:rPr lang="en-US" altLang="zh-CN" sz="1800" b="1" dirty="0"/>
              <a:t>j=2;</a:t>
            </a:r>
          </a:p>
          <a:p>
            <a:pPr eaLnBrk="1" hangingPunct="1">
              <a:lnSpc>
                <a:spcPct val="80000"/>
              </a:lnSpc>
              <a:buFontTx/>
              <a:buNone/>
            </a:pPr>
            <a:r>
              <a:rPr lang="en-US" altLang="zh-CN" sz="1800" b="1" dirty="0"/>
              <a:t>	</a:t>
            </a:r>
            <a:r>
              <a:rPr lang="en-US" altLang="zh-CN" sz="1800" b="1" dirty="0" err="1"/>
              <a:t>i</a:t>
            </a:r>
            <a:r>
              <a:rPr lang="en-US" altLang="zh-CN" sz="1800" b="1" dirty="0"/>
              <a:t>=2;                    //</a:t>
            </a:r>
            <a:r>
              <a:rPr lang="zh-CN" altLang="en-US" sz="1800" b="1" dirty="0"/>
              <a:t>错误，</a:t>
            </a:r>
            <a:r>
              <a:rPr lang="en-US" altLang="zh-CN" sz="1800" b="1" dirty="0" err="1"/>
              <a:t>i</a:t>
            </a:r>
            <a:r>
              <a:rPr lang="zh-CN" altLang="en-US" sz="1800" b="1" dirty="0"/>
              <a:t>虽然为</a:t>
            </a:r>
            <a:r>
              <a:rPr lang="en-US" altLang="zh-CN" sz="1800" b="1" dirty="0"/>
              <a:t>static</a:t>
            </a:r>
            <a:r>
              <a:rPr lang="zh-CN" altLang="en-US" sz="1800" b="1" dirty="0"/>
              <a:t>，但其作用域为函数</a:t>
            </a:r>
            <a:r>
              <a:rPr lang="en-US" altLang="zh-CN" sz="1800" b="1" dirty="0"/>
              <a:t>f()</a:t>
            </a:r>
            <a:r>
              <a:rPr lang="zh-CN" altLang="en-US" sz="1800" b="1" dirty="0"/>
              <a:t>内部</a:t>
            </a:r>
          </a:p>
          <a:p>
            <a:pPr eaLnBrk="1" hangingPunct="1">
              <a:lnSpc>
                <a:spcPct val="80000"/>
              </a:lnSpc>
              <a:buFontTx/>
              <a:buNone/>
            </a:pPr>
            <a:r>
              <a:rPr lang="zh-CN" altLang="en-US" sz="1800" b="1" dirty="0"/>
              <a:t>	</a:t>
            </a:r>
            <a:r>
              <a:rPr lang="en-US" altLang="zh-CN" sz="1800" b="1" dirty="0"/>
              <a:t>f();                	//</a:t>
            </a:r>
            <a:r>
              <a:rPr lang="zh-CN" altLang="en-US" sz="1800" b="1" dirty="0"/>
              <a:t>输出</a:t>
            </a:r>
            <a:r>
              <a:rPr lang="en-US" altLang="zh-CN" sz="1800" b="1" dirty="0" err="1"/>
              <a:t>i</a:t>
            </a:r>
            <a:r>
              <a:rPr lang="en-US" altLang="zh-CN" sz="1800" b="1" dirty="0"/>
              <a:t>=4</a:t>
            </a:r>
            <a:r>
              <a:rPr lang="zh-CN" altLang="en-US" sz="1800" b="1" dirty="0"/>
              <a:t>，</a:t>
            </a:r>
            <a:r>
              <a:rPr lang="en-US" altLang="zh-CN" sz="1800" b="1" dirty="0"/>
              <a:t>j=2;</a:t>
            </a:r>
          </a:p>
          <a:p>
            <a:pPr eaLnBrk="1" hangingPunct="1">
              <a:lnSpc>
                <a:spcPct val="80000"/>
              </a:lnSpc>
              <a:buFontTx/>
              <a:buNone/>
            </a:pPr>
            <a:r>
              <a:rPr lang="en-US" altLang="zh-CN" sz="1800" b="1" dirty="0"/>
              <a:t>}                           	//</a:t>
            </a:r>
            <a:r>
              <a:rPr lang="en-US" altLang="zh-CN" sz="1800" b="1" dirty="0" err="1"/>
              <a:t>i</a:t>
            </a:r>
            <a:r>
              <a:rPr lang="zh-CN" altLang="en-US" sz="1800" b="1" dirty="0"/>
              <a:t>，</a:t>
            </a:r>
            <a:r>
              <a:rPr lang="en-US" altLang="zh-CN" sz="1800" b="1" dirty="0"/>
              <a:t>n</a:t>
            </a:r>
            <a:r>
              <a:rPr lang="zh-CN" altLang="en-US" sz="1800" b="1" dirty="0"/>
              <a:t>的生命期到此才结束</a:t>
            </a:r>
            <a:endParaRPr lang="en-US" altLang="zh-CN" sz="1800" b="1" dirty="0"/>
          </a:p>
        </p:txBody>
      </p:sp>
      <p:sp>
        <p:nvSpPr>
          <p:cNvPr id="6" name="Rectangle 2"/>
          <p:cNvSpPr>
            <a:spLocks noGrp="1" noChangeArrowheads="1"/>
          </p:cNvSpPr>
          <p:nvPr>
            <p:ph type="title"/>
          </p:nvPr>
        </p:nvSpPr>
        <p:spPr/>
        <p:txBody>
          <a:bodyPr/>
          <a:lstStyle/>
          <a:p>
            <a:pPr eaLnBrk="1" hangingPunct="1"/>
            <a:r>
              <a:rPr lang="en-US" altLang="zh-CN" dirty="0"/>
              <a:t>2.13.2 </a:t>
            </a:r>
            <a:r>
              <a:rPr lang="zh-CN" altLang="en-US" dirty="0"/>
              <a:t>变量类型</a:t>
            </a:r>
            <a:r>
              <a:rPr lang="zh-CN" altLang="en-US" b="1" dirty="0">
                <a:solidFill>
                  <a:srgbClr val="FF0000"/>
                </a:solidFill>
              </a:rPr>
              <a:t>及生存期</a:t>
            </a:r>
          </a:p>
        </p:txBody>
      </p:sp>
    </p:spTree>
    <p:extLst>
      <p:ext uri="{BB962C8B-B14F-4D97-AF65-F5344CB8AC3E}">
        <p14:creationId xmlns:p14="http://schemas.microsoft.com/office/powerpoint/2010/main" val="9898169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fade">
                                      <p:cBhvr>
                                        <p:cTn id="7" dur="770" decel="100000"/>
                                        <p:tgtEl>
                                          <p:spTgt spid="157699">
                                            <p:txEl>
                                              <p:pRg st="0" end="0"/>
                                            </p:txEl>
                                          </p:spTgt>
                                        </p:tgtEl>
                                      </p:cBhvr>
                                    </p:animEffect>
                                    <p:animScale>
                                      <p:cBhvr>
                                        <p:cTn id="8" dur="770" decel="100000"/>
                                        <p:tgtEl>
                                          <p:spTgt spid="157699">
                                            <p:txEl>
                                              <p:pRg st="0" end="0"/>
                                            </p:txEl>
                                          </p:spTgt>
                                        </p:tgtEl>
                                      </p:cBhvr>
                                      <p:from x="10000" y="10000"/>
                                      <p:to x="200000" y="450000"/>
                                    </p:animScale>
                                    <p:animScale>
                                      <p:cBhvr>
                                        <p:cTn id="9" dur="1230" accel="100000" fill="hold">
                                          <p:stCondLst>
                                            <p:cond delay="770"/>
                                          </p:stCondLst>
                                        </p:cTn>
                                        <p:tgtEl>
                                          <p:spTgt spid="157699">
                                            <p:txEl>
                                              <p:pRg st="0" end="0"/>
                                            </p:txEl>
                                          </p:spTgt>
                                        </p:tgtEl>
                                      </p:cBhvr>
                                      <p:from x="200000" y="450000"/>
                                      <p:to x="100000" y="100000"/>
                                    </p:animScale>
                                    <p:set>
                                      <p:cBhvr>
                                        <p:cTn id="10" dur="770" fill="hold"/>
                                        <p:tgtEl>
                                          <p:spTgt spid="157699">
                                            <p:txEl>
                                              <p:pRg st="0" end="0"/>
                                            </p:txEl>
                                          </p:spTgt>
                                        </p:tgtEl>
                                        <p:attrNameLst>
                                          <p:attrName>ppt_x</p:attrName>
                                        </p:attrNameLst>
                                      </p:cBhvr>
                                      <p:to>
                                        <p:strVal val="(0.5)"/>
                                      </p:to>
                                    </p:set>
                                    <p:anim from="(0.5)" to="(#ppt_x)" calcmode="lin" valueType="num">
                                      <p:cBhvr>
                                        <p:cTn id="11" dur="1230" accel="100000" fill="hold">
                                          <p:stCondLst>
                                            <p:cond delay="770"/>
                                          </p:stCondLst>
                                        </p:cTn>
                                        <p:tgtEl>
                                          <p:spTgt spid="157699">
                                            <p:txEl>
                                              <p:pRg st="0" end="0"/>
                                            </p:txEl>
                                          </p:spTgt>
                                        </p:tgtEl>
                                        <p:attrNameLst>
                                          <p:attrName>ppt_x</p:attrName>
                                        </p:attrNameLst>
                                      </p:cBhvr>
                                    </p:anim>
                                    <p:set>
                                      <p:cBhvr>
                                        <p:cTn id="12" dur="770" fill="hold"/>
                                        <p:tgtEl>
                                          <p:spTgt spid="157699">
                                            <p:txEl>
                                              <p:pRg st="0" end="0"/>
                                            </p:txEl>
                                          </p:spTgt>
                                        </p:tgtEl>
                                        <p:attrNameLst>
                                          <p:attrName>ppt_y</p:attrName>
                                        </p:attrNameLst>
                                      </p:cBhvr>
                                      <p:to>
                                        <p:strVal val="(#ppt_y+0.4)"/>
                                      </p:to>
                                    </p:set>
                                    <p:anim from="(#ppt_y+0.4)" to="(#ppt_y)" calcmode="lin" valueType="num">
                                      <p:cBhvr>
                                        <p:cTn id="13" dur="1230" accel="100000" fill="hold">
                                          <p:stCondLst>
                                            <p:cond delay="770"/>
                                          </p:stCondLst>
                                        </p:cTn>
                                        <p:tgtEl>
                                          <p:spTgt spid="157699">
                                            <p:txEl>
                                              <p:pRg st="0" end="0"/>
                                            </p:txEl>
                                          </p:spTgt>
                                        </p:tgtEl>
                                        <p:attrNameLst>
                                          <p:attrName>ppt_y</p:attrName>
                                        </p:attrNameLst>
                                      </p:cBhvr>
                                    </p:anim>
                                  </p:childTnLst>
                                  <p:subTnLst>
                                    <p:animClr clrSpc="rgb" dir="cw">
                                      <p:cBhvr override="childStyle">
                                        <p:cTn dur="1" fill="hold" display="0" masterRel="nextClick" afterEffect="1"/>
                                        <p:tgtEl>
                                          <p:spTgt spid="157699">
                                            <p:txEl>
                                              <p:pRg st="0" end="0"/>
                                            </p:txEl>
                                          </p:spTgt>
                                        </p:tgtEl>
                                        <p:attrNameLst>
                                          <p:attrName>ppt_c</p:attrName>
                                        </p:attrNameLst>
                                      </p:cBhvr>
                                      <p:to>
                                        <a:schemeClr val="accent2"/>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157699">
                                            <p:txEl>
                                              <p:pRg st="1" end="1"/>
                                            </p:txEl>
                                          </p:spTgt>
                                        </p:tgtEl>
                                        <p:attrNameLst>
                                          <p:attrName>style.visibility</p:attrName>
                                        </p:attrNameLst>
                                      </p:cBhvr>
                                      <p:to>
                                        <p:strVal val="visible"/>
                                      </p:to>
                                    </p:set>
                                    <p:animEffect transition="in" filter="fade">
                                      <p:cBhvr>
                                        <p:cTn id="18" dur="770" decel="100000"/>
                                        <p:tgtEl>
                                          <p:spTgt spid="157699">
                                            <p:txEl>
                                              <p:pRg st="1" end="1"/>
                                            </p:txEl>
                                          </p:spTgt>
                                        </p:tgtEl>
                                      </p:cBhvr>
                                    </p:animEffect>
                                    <p:animScale>
                                      <p:cBhvr>
                                        <p:cTn id="19" dur="770" decel="100000"/>
                                        <p:tgtEl>
                                          <p:spTgt spid="157699">
                                            <p:txEl>
                                              <p:pRg st="1" end="1"/>
                                            </p:txEl>
                                          </p:spTgt>
                                        </p:tgtEl>
                                      </p:cBhvr>
                                      <p:from x="10000" y="10000"/>
                                      <p:to x="200000" y="450000"/>
                                    </p:animScale>
                                    <p:animScale>
                                      <p:cBhvr>
                                        <p:cTn id="20" dur="1230" accel="100000" fill="hold">
                                          <p:stCondLst>
                                            <p:cond delay="770"/>
                                          </p:stCondLst>
                                        </p:cTn>
                                        <p:tgtEl>
                                          <p:spTgt spid="157699">
                                            <p:txEl>
                                              <p:pRg st="1" end="1"/>
                                            </p:txEl>
                                          </p:spTgt>
                                        </p:tgtEl>
                                      </p:cBhvr>
                                      <p:from x="200000" y="450000"/>
                                      <p:to x="100000" y="100000"/>
                                    </p:animScale>
                                    <p:set>
                                      <p:cBhvr>
                                        <p:cTn id="21" dur="770" fill="hold"/>
                                        <p:tgtEl>
                                          <p:spTgt spid="157699">
                                            <p:txEl>
                                              <p:pRg st="1" end="1"/>
                                            </p:txEl>
                                          </p:spTgt>
                                        </p:tgtEl>
                                        <p:attrNameLst>
                                          <p:attrName>ppt_x</p:attrName>
                                        </p:attrNameLst>
                                      </p:cBhvr>
                                      <p:to>
                                        <p:strVal val="(0.5)"/>
                                      </p:to>
                                    </p:set>
                                    <p:anim from="(0.5)" to="(#ppt_x)" calcmode="lin" valueType="num">
                                      <p:cBhvr>
                                        <p:cTn id="22" dur="1230" accel="100000" fill="hold">
                                          <p:stCondLst>
                                            <p:cond delay="770"/>
                                          </p:stCondLst>
                                        </p:cTn>
                                        <p:tgtEl>
                                          <p:spTgt spid="157699">
                                            <p:txEl>
                                              <p:pRg st="1" end="1"/>
                                            </p:txEl>
                                          </p:spTgt>
                                        </p:tgtEl>
                                        <p:attrNameLst>
                                          <p:attrName>ppt_x</p:attrName>
                                        </p:attrNameLst>
                                      </p:cBhvr>
                                    </p:anim>
                                    <p:set>
                                      <p:cBhvr>
                                        <p:cTn id="23" dur="770" fill="hold"/>
                                        <p:tgtEl>
                                          <p:spTgt spid="157699">
                                            <p:txEl>
                                              <p:pRg st="1" end="1"/>
                                            </p:txEl>
                                          </p:spTgt>
                                        </p:tgtEl>
                                        <p:attrNameLst>
                                          <p:attrName>ppt_y</p:attrName>
                                        </p:attrNameLst>
                                      </p:cBhvr>
                                      <p:to>
                                        <p:strVal val="(#ppt_y+0.4)"/>
                                      </p:to>
                                    </p:set>
                                    <p:anim from="(#ppt_y+0.4)" to="(#ppt_y)" calcmode="lin" valueType="num">
                                      <p:cBhvr>
                                        <p:cTn id="24" dur="1230" accel="100000" fill="hold">
                                          <p:stCondLst>
                                            <p:cond delay="770"/>
                                          </p:stCondLst>
                                        </p:cTn>
                                        <p:tgtEl>
                                          <p:spTgt spid="157699">
                                            <p:txEl>
                                              <p:pRg st="1" end="1"/>
                                            </p:txEl>
                                          </p:spTgt>
                                        </p:tgtEl>
                                        <p:attrNameLst>
                                          <p:attrName>ppt_y</p:attrName>
                                        </p:attrNameLst>
                                      </p:cBhvr>
                                    </p:anim>
                                  </p:childTnLst>
                                  <p:subTnLst>
                                    <p:animClr clrSpc="rgb" dir="cw">
                                      <p:cBhvr override="childStyle">
                                        <p:cTn dur="1" fill="hold" display="0" masterRel="nextClick" afterEffect="1"/>
                                        <p:tgtEl>
                                          <p:spTgt spid="157699">
                                            <p:txEl>
                                              <p:pRg st="1" end="1"/>
                                            </p:txEl>
                                          </p:spTgt>
                                        </p:tgtEl>
                                        <p:attrNameLst>
                                          <p:attrName>ppt_c</p:attrName>
                                        </p:attrNameLst>
                                      </p:cBhvr>
                                      <p:to>
                                        <a:schemeClr val="accent2"/>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51" presetClass="entr" presetSubtype="0" fill="hold" grpId="0" nodeType="clickEffect">
                                  <p:stCondLst>
                                    <p:cond delay="0"/>
                                  </p:stCondLst>
                                  <p:childTnLst>
                                    <p:set>
                                      <p:cBhvr>
                                        <p:cTn id="28" dur="1" fill="hold">
                                          <p:stCondLst>
                                            <p:cond delay="0"/>
                                          </p:stCondLst>
                                        </p:cTn>
                                        <p:tgtEl>
                                          <p:spTgt spid="157699">
                                            <p:txEl>
                                              <p:pRg st="2" end="2"/>
                                            </p:txEl>
                                          </p:spTgt>
                                        </p:tgtEl>
                                        <p:attrNameLst>
                                          <p:attrName>style.visibility</p:attrName>
                                        </p:attrNameLst>
                                      </p:cBhvr>
                                      <p:to>
                                        <p:strVal val="visible"/>
                                      </p:to>
                                    </p:set>
                                    <p:animEffect transition="in" filter="fade">
                                      <p:cBhvr>
                                        <p:cTn id="29" dur="770" decel="100000"/>
                                        <p:tgtEl>
                                          <p:spTgt spid="157699">
                                            <p:txEl>
                                              <p:pRg st="2" end="2"/>
                                            </p:txEl>
                                          </p:spTgt>
                                        </p:tgtEl>
                                      </p:cBhvr>
                                    </p:animEffect>
                                    <p:animScale>
                                      <p:cBhvr>
                                        <p:cTn id="30" dur="770" decel="100000"/>
                                        <p:tgtEl>
                                          <p:spTgt spid="157699">
                                            <p:txEl>
                                              <p:pRg st="2" end="2"/>
                                            </p:txEl>
                                          </p:spTgt>
                                        </p:tgtEl>
                                      </p:cBhvr>
                                      <p:from x="10000" y="10000"/>
                                      <p:to x="200000" y="450000"/>
                                    </p:animScale>
                                    <p:animScale>
                                      <p:cBhvr>
                                        <p:cTn id="31" dur="1230" accel="100000" fill="hold">
                                          <p:stCondLst>
                                            <p:cond delay="770"/>
                                          </p:stCondLst>
                                        </p:cTn>
                                        <p:tgtEl>
                                          <p:spTgt spid="157699">
                                            <p:txEl>
                                              <p:pRg st="2" end="2"/>
                                            </p:txEl>
                                          </p:spTgt>
                                        </p:tgtEl>
                                      </p:cBhvr>
                                      <p:from x="200000" y="450000"/>
                                      <p:to x="100000" y="100000"/>
                                    </p:animScale>
                                    <p:set>
                                      <p:cBhvr>
                                        <p:cTn id="32" dur="770" fill="hold"/>
                                        <p:tgtEl>
                                          <p:spTgt spid="157699">
                                            <p:txEl>
                                              <p:pRg st="2" end="2"/>
                                            </p:txEl>
                                          </p:spTgt>
                                        </p:tgtEl>
                                        <p:attrNameLst>
                                          <p:attrName>ppt_x</p:attrName>
                                        </p:attrNameLst>
                                      </p:cBhvr>
                                      <p:to>
                                        <p:strVal val="(0.5)"/>
                                      </p:to>
                                    </p:set>
                                    <p:anim from="(0.5)" to="(#ppt_x)" calcmode="lin" valueType="num">
                                      <p:cBhvr>
                                        <p:cTn id="33" dur="1230" accel="100000" fill="hold">
                                          <p:stCondLst>
                                            <p:cond delay="770"/>
                                          </p:stCondLst>
                                        </p:cTn>
                                        <p:tgtEl>
                                          <p:spTgt spid="157699">
                                            <p:txEl>
                                              <p:pRg st="2" end="2"/>
                                            </p:txEl>
                                          </p:spTgt>
                                        </p:tgtEl>
                                        <p:attrNameLst>
                                          <p:attrName>ppt_x</p:attrName>
                                        </p:attrNameLst>
                                      </p:cBhvr>
                                    </p:anim>
                                    <p:set>
                                      <p:cBhvr>
                                        <p:cTn id="34" dur="770" fill="hold"/>
                                        <p:tgtEl>
                                          <p:spTgt spid="157699">
                                            <p:txEl>
                                              <p:pRg st="2" end="2"/>
                                            </p:txEl>
                                          </p:spTgt>
                                        </p:tgtEl>
                                        <p:attrNameLst>
                                          <p:attrName>ppt_y</p:attrName>
                                        </p:attrNameLst>
                                      </p:cBhvr>
                                      <p:to>
                                        <p:strVal val="(#ppt_y+0.4)"/>
                                      </p:to>
                                    </p:set>
                                    <p:anim from="(#ppt_y+0.4)" to="(#ppt_y)" calcmode="lin" valueType="num">
                                      <p:cBhvr>
                                        <p:cTn id="35" dur="1230" accel="100000" fill="hold">
                                          <p:stCondLst>
                                            <p:cond delay="770"/>
                                          </p:stCondLst>
                                        </p:cTn>
                                        <p:tgtEl>
                                          <p:spTgt spid="157699">
                                            <p:txEl>
                                              <p:pRg st="2" end="2"/>
                                            </p:txEl>
                                          </p:spTgt>
                                        </p:tgtEl>
                                        <p:attrNameLst>
                                          <p:attrName>ppt_y</p:attrName>
                                        </p:attrNameLst>
                                      </p:cBhvr>
                                    </p:anim>
                                  </p:childTnLst>
                                  <p:subTnLst>
                                    <p:animClr clrSpc="rgb" dir="cw">
                                      <p:cBhvr override="childStyle">
                                        <p:cTn dur="1" fill="hold" display="0" masterRel="nextClick" afterEffect="1"/>
                                        <p:tgtEl>
                                          <p:spTgt spid="157699">
                                            <p:txEl>
                                              <p:pRg st="2" end="2"/>
                                            </p:txEl>
                                          </p:spTgt>
                                        </p:tgtEl>
                                        <p:attrNameLst>
                                          <p:attrName>ppt_c</p:attrName>
                                        </p:attrNameLst>
                                      </p:cBhvr>
                                      <p:to>
                                        <a:schemeClr val="accent2"/>
                                      </p:to>
                                    </p:animClr>
                                  </p:subTnLst>
                                </p:cTn>
                              </p:par>
                            </p:childTnLst>
                          </p:cTn>
                        </p:par>
                      </p:childTnLst>
                    </p:cTn>
                  </p:par>
                  <p:par>
                    <p:cTn id="36" fill="hold" nodeType="clickPar">
                      <p:stCondLst>
                        <p:cond delay="indefinite"/>
                      </p:stCondLst>
                      <p:childTnLst>
                        <p:par>
                          <p:cTn id="37" fill="hold" nodeType="withGroup">
                            <p:stCondLst>
                              <p:cond delay="0"/>
                            </p:stCondLst>
                            <p:childTnLst>
                              <p:par>
                                <p:cTn id="38" presetID="51" presetClass="entr" presetSubtype="0" fill="hold" grpId="0" nodeType="clickEffect">
                                  <p:stCondLst>
                                    <p:cond delay="0"/>
                                  </p:stCondLst>
                                  <p:childTnLst>
                                    <p:set>
                                      <p:cBhvr>
                                        <p:cTn id="39" dur="1" fill="hold">
                                          <p:stCondLst>
                                            <p:cond delay="0"/>
                                          </p:stCondLst>
                                        </p:cTn>
                                        <p:tgtEl>
                                          <p:spTgt spid="157699">
                                            <p:txEl>
                                              <p:pRg st="3" end="3"/>
                                            </p:txEl>
                                          </p:spTgt>
                                        </p:tgtEl>
                                        <p:attrNameLst>
                                          <p:attrName>style.visibility</p:attrName>
                                        </p:attrNameLst>
                                      </p:cBhvr>
                                      <p:to>
                                        <p:strVal val="visible"/>
                                      </p:to>
                                    </p:set>
                                    <p:animEffect transition="in" filter="fade">
                                      <p:cBhvr>
                                        <p:cTn id="40" dur="770" decel="100000"/>
                                        <p:tgtEl>
                                          <p:spTgt spid="157699">
                                            <p:txEl>
                                              <p:pRg st="3" end="3"/>
                                            </p:txEl>
                                          </p:spTgt>
                                        </p:tgtEl>
                                      </p:cBhvr>
                                    </p:animEffect>
                                    <p:animScale>
                                      <p:cBhvr>
                                        <p:cTn id="41" dur="770" decel="100000"/>
                                        <p:tgtEl>
                                          <p:spTgt spid="157699">
                                            <p:txEl>
                                              <p:pRg st="3" end="3"/>
                                            </p:txEl>
                                          </p:spTgt>
                                        </p:tgtEl>
                                      </p:cBhvr>
                                      <p:from x="10000" y="10000"/>
                                      <p:to x="200000" y="450000"/>
                                    </p:animScale>
                                    <p:animScale>
                                      <p:cBhvr>
                                        <p:cTn id="42" dur="1230" accel="100000" fill="hold">
                                          <p:stCondLst>
                                            <p:cond delay="770"/>
                                          </p:stCondLst>
                                        </p:cTn>
                                        <p:tgtEl>
                                          <p:spTgt spid="157699">
                                            <p:txEl>
                                              <p:pRg st="3" end="3"/>
                                            </p:txEl>
                                          </p:spTgt>
                                        </p:tgtEl>
                                      </p:cBhvr>
                                      <p:from x="200000" y="450000"/>
                                      <p:to x="100000" y="100000"/>
                                    </p:animScale>
                                    <p:set>
                                      <p:cBhvr>
                                        <p:cTn id="43" dur="770" fill="hold"/>
                                        <p:tgtEl>
                                          <p:spTgt spid="157699">
                                            <p:txEl>
                                              <p:pRg st="3" end="3"/>
                                            </p:txEl>
                                          </p:spTgt>
                                        </p:tgtEl>
                                        <p:attrNameLst>
                                          <p:attrName>ppt_x</p:attrName>
                                        </p:attrNameLst>
                                      </p:cBhvr>
                                      <p:to>
                                        <p:strVal val="(0.5)"/>
                                      </p:to>
                                    </p:set>
                                    <p:anim from="(0.5)" to="(#ppt_x)" calcmode="lin" valueType="num">
                                      <p:cBhvr>
                                        <p:cTn id="44" dur="1230" accel="100000" fill="hold">
                                          <p:stCondLst>
                                            <p:cond delay="770"/>
                                          </p:stCondLst>
                                        </p:cTn>
                                        <p:tgtEl>
                                          <p:spTgt spid="157699">
                                            <p:txEl>
                                              <p:pRg st="3" end="3"/>
                                            </p:txEl>
                                          </p:spTgt>
                                        </p:tgtEl>
                                        <p:attrNameLst>
                                          <p:attrName>ppt_x</p:attrName>
                                        </p:attrNameLst>
                                      </p:cBhvr>
                                    </p:anim>
                                    <p:set>
                                      <p:cBhvr>
                                        <p:cTn id="45" dur="770" fill="hold"/>
                                        <p:tgtEl>
                                          <p:spTgt spid="157699">
                                            <p:txEl>
                                              <p:pRg st="3" end="3"/>
                                            </p:txEl>
                                          </p:spTgt>
                                        </p:tgtEl>
                                        <p:attrNameLst>
                                          <p:attrName>ppt_y</p:attrName>
                                        </p:attrNameLst>
                                      </p:cBhvr>
                                      <p:to>
                                        <p:strVal val="(#ppt_y+0.4)"/>
                                      </p:to>
                                    </p:set>
                                    <p:anim from="(#ppt_y+0.4)" to="(#ppt_y)" calcmode="lin" valueType="num">
                                      <p:cBhvr>
                                        <p:cTn id="46" dur="1230" accel="100000" fill="hold">
                                          <p:stCondLst>
                                            <p:cond delay="770"/>
                                          </p:stCondLst>
                                        </p:cTn>
                                        <p:tgtEl>
                                          <p:spTgt spid="157699">
                                            <p:txEl>
                                              <p:pRg st="3" end="3"/>
                                            </p:txEl>
                                          </p:spTgt>
                                        </p:tgtEl>
                                        <p:attrNameLst>
                                          <p:attrName>ppt_y</p:attrName>
                                        </p:attrNameLst>
                                      </p:cBhvr>
                                    </p:anim>
                                  </p:childTnLst>
                                  <p:subTnLst>
                                    <p:animClr clrSpc="rgb" dir="cw">
                                      <p:cBhvr override="childStyle">
                                        <p:cTn dur="1" fill="hold" display="0" masterRel="nextClick" afterEffect="1"/>
                                        <p:tgtEl>
                                          <p:spTgt spid="157699">
                                            <p:txEl>
                                              <p:pRg st="3" end="3"/>
                                            </p:txEl>
                                          </p:spTgt>
                                        </p:tgtEl>
                                        <p:attrNameLst>
                                          <p:attrName>ppt_c</p:attrName>
                                        </p:attrNameLst>
                                      </p:cBhvr>
                                      <p:to>
                                        <a:schemeClr val="accent2"/>
                                      </p:to>
                                    </p:animClr>
                                  </p:subTnLst>
                                </p:cTn>
                              </p:par>
                            </p:childTnLst>
                          </p:cTn>
                        </p:par>
                      </p:childTnLst>
                    </p:cTn>
                  </p:par>
                  <p:par>
                    <p:cTn id="47" fill="hold" nodeType="clickPar">
                      <p:stCondLst>
                        <p:cond delay="indefinite"/>
                      </p:stCondLst>
                      <p:childTnLst>
                        <p:par>
                          <p:cTn id="48" fill="hold" nodeType="withGroup">
                            <p:stCondLst>
                              <p:cond delay="0"/>
                            </p:stCondLst>
                            <p:childTnLst>
                              <p:par>
                                <p:cTn id="49" presetID="51" presetClass="entr" presetSubtype="0" fill="hold" grpId="0" nodeType="clickEffect">
                                  <p:stCondLst>
                                    <p:cond delay="0"/>
                                  </p:stCondLst>
                                  <p:childTnLst>
                                    <p:set>
                                      <p:cBhvr>
                                        <p:cTn id="50" dur="1" fill="hold">
                                          <p:stCondLst>
                                            <p:cond delay="0"/>
                                          </p:stCondLst>
                                        </p:cTn>
                                        <p:tgtEl>
                                          <p:spTgt spid="157699">
                                            <p:txEl>
                                              <p:pRg st="4" end="4"/>
                                            </p:txEl>
                                          </p:spTgt>
                                        </p:tgtEl>
                                        <p:attrNameLst>
                                          <p:attrName>style.visibility</p:attrName>
                                        </p:attrNameLst>
                                      </p:cBhvr>
                                      <p:to>
                                        <p:strVal val="visible"/>
                                      </p:to>
                                    </p:set>
                                    <p:animEffect transition="in" filter="fade">
                                      <p:cBhvr>
                                        <p:cTn id="51" dur="770" decel="100000"/>
                                        <p:tgtEl>
                                          <p:spTgt spid="157699">
                                            <p:txEl>
                                              <p:pRg st="4" end="4"/>
                                            </p:txEl>
                                          </p:spTgt>
                                        </p:tgtEl>
                                      </p:cBhvr>
                                    </p:animEffect>
                                    <p:animScale>
                                      <p:cBhvr>
                                        <p:cTn id="52" dur="770" decel="100000"/>
                                        <p:tgtEl>
                                          <p:spTgt spid="157699">
                                            <p:txEl>
                                              <p:pRg st="4" end="4"/>
                                            </p:txEl>
                                          </p:spTgt>
                                        </p:tgtEl>
                                      </p:cBhvr>
                                      <p:from x="10000" y="10000"/>
                                      <p:to x="200000" y="450000"/>
                                    </p:animScale>
                                    <p:animScale>
                                      <p:cBhvr>
                                        <p:cTn id="53" dur="1230" accel="100000" fill="hold">
                                          <p:stCondLst>
                                            <p:cond delay="770"/>
                                          </p:stCondLst>
                                        </p:cTn>
                                        <p:tgtEl>
                                          <p:spTgt spid="157699">
                                            <p:txEl>
                                              <p:pRg st="4" end="4"/>
                                            </p:txEl>
                                          </p:spTgt>
                                        </p:tgtEl>
                                      </p:cBhvr>
                                      <p:from x="200000" y="450000"/>
                                      <p:to x="100000" y="100000"/>
                                    </p:animScale>
                                    <p:set>
                                      <p:cBhvr>
                                        <p:cTn id="54" dur="770" fill="hold"/>
                                        <p:tgtEl>
                                          <p:spTgt spid="157699">
                                            <p:txEl>
                                              <p:pRg st="4" end="4"/>
                                            </p:txEl>
                                          </p:spTgt>
                                        </p:tgtEl>
                                        <p:attrNameLst>
                                          <p:attrName>ppt_x</p:attrName>
                                        </p:attrNameLst>
                                      </p:cBhvr>
                                      <p:to>
                                        <p:strVal val="(0.5)"/>
                                      </p:to>
                                    </p:set>
                                    <p:anim from="(0.5)" to="(#ppt_x)" calcmode="lin" valueType="num">
                                      <p:cBhvr>
                                        <p:cTn id="55" dur="1230" accel="100000" fill="hold">
                                          <p:stCondLst>
                                            <p:cond delay="770"/>
                                          </p:stCondLst>
                                        </p:cTn>
                                        <p:tgtEl>
                                          <p:spTgt spid="157699">
                                            <p:txEl>
                                              <p:pRg st="4" end="4"/>
                                            </p:txEl>
                                          </p:spTgt>
                                        </p:tgtEl>
                                        <p:attrNameLst>
                                          <p:attrName>ppt_x</p:attrName>
                                        </p:attrNameLst>
                                      </p:cBhvr>
                                    </p:anim>
                                    <p:set>
                                      <p:cBhvr>
                                        <p:cTn id="56" dur="770" fill="hold"/>
                                        <p:tgtEl>
                                          <p:spTgt spid="157699">
                                            <p:txEl>
                                              <p:pRg st="4" end="4"/>
                                            </p:txEl>
                                          </p:spTgt>
                                        </p:tgtEl>
                                        <p:attrNameLst>
                                          <p:attrName>ppt_y</p:attrName>
                                        </p:attrNameLst>
                                      </p:cBhvr>
                                      <p:to>
                                        <p:strVal val="(#ppt_y+0.4)"/>
                                      </p:to>
                                    </p:set>
                                    <p:anim from="(#ppt_y+0.4)" to="(#ppt_y)" calcmode="lin" valueType="num">
                                      <p:cBhvr>
                                        <p:cTn id="57" dur="1230" accel="100000" fill="hold">
                                          <p:stCondLst>
                                            <p:cond delay="770"/>
                                          </p:stCondLst>
                                        </p:cTn>
                                        <p:tgtEl>
                                          <p:spTgt spid="157699">
                                            <p:txEl>
                                              <p:pRg st="4" end="4"/>
                                            </p:txEl>
                                          </p:spTgt>
                                        </p:tgtEl>
                                        <p:attrNameLst>
                                          <p:attrName>ppt_y</p:attrName>
                                        </p:attrNameLst>
                                      </p:cBhvr>
                                    </p:anim>
                                  </p:childTnLst>
                                  <p:subTnLst>
                                    <p:animClr clrSpc="rgb" dir="cw">
                                      <p:cBhvr override="childStyle">
                                        <p:cTn dur="1" fill="hold" display="0" masterRel="nextClick" afterEffect="1"/>
                                        <p:tgtEl>
                                          <p:spTgt spid="157699">
                                            <p:txEl>
                                              <p:pRg st="4" end="4"/>
                                            </p:txEl>
                                          </p:spTgt>
                                        </p:tgtEl>
                                        <p:attrNameLst>
                                          <p:attrName>ppt_c</p:attrName>
                                        </p:attrNameLst>
                                      </p:cBhvr>
                                      <p:to>
                                        <a:schemeClr val="accent2"/>
                                      </p:to>
                                    </p:animClr>
                                  </p:subTnLst>
                                </p:cTn>
                              </p:par>
                            </p:childTnLst>
                          </p:cTn>
                        </p:par>
                      </p:childTnLst>
                    </p:cTn>
                  </p:par>
                  <p:par>
                    <p:cTn id="58" fill="hold" nodeType="clickPar">
                      <p:stCondLst>
                        <p:cond delay="indefinite"/>
                      </p:stCondLst>
                      <p:childTnLst>
                        <p:par>
                          <p:cTn id="59" fill="hold" nodeType="withGroup">
                            <p:stCondLst>
                              <p:cond delay="0"/>
                            </p:stCondLst>
                            <p:childTnLst>
                              <p:par>
                                <p:cTn id="60" presetID="51" presetClass="entr" presetSubtype="0" fill="hold" grpId="0" nodeType="clickEffect">
                                  <p:stCondLst>
                                    <p:cond delay="0"/>
                                  </p:stCondLst>
                                  <p:childTnLst>
                                    <p:set>
                                      <p:cBhvr>
                                        <p:cTn id="61" dur="1" fill="hold">
                                          <p:stCondLst>
                                            <p:cond delay="0"/>
                                          </p:stCondLst>
                                        </p:cTn>
                                        <p:tgtEl>
                                          <p:spTgt spid="157699">
                                            <p:txEl>
                                              <p:pRg st="5" end="5"/>
                                            </p:txEl>
                                          </p:spTgt>
                                        </p:tgtEl>
                                        <p:attrNameLst>
                                          <p:attrName>style.visibility</p:attrName>
                                        </p:attrNameLst>
                                      </p:cBhvr>
                                      <p:to>
                                        <p:strVal val="visible"/>
                                      </p:to>
                                    </p:set>
                                    <p:animEffect transition="in" filter="fade">
                                      <p:cBhvr>
                                        <p:cTn id="62" dur="770" decel="100000"/>
                                        <p:tgtEl>
                                          <p:spTgt spid="157699">
                                            <p:txEl>
                                              <p:pRg st="5" end="5"/>
                                            </p:txEl>
                                          </p:spTgt>
                                        </p:tgtEl>
                                      </p:cBhvr>
                                    </p:animEffect>
                                    <p:animScale>
                                      <p:cBhvr>
                                        <p:cTn id="63" dur="770" decel="100000"/>
                                        <p:tgtEl>
                                          <p:spTgt spid="157699">
                                            <p:txEl>
                                              <p:pRg st="5" end="5"/>
                                            </p:txEl>
                                          </p:spTgt>
                                        </p:tgtEl>
                                      </p:cBhvr>
                                      <p:from x="10000" y="10000"/>
                                      <p:to x="200000" y="450000"/>
                                    </p:animScale>
                                    <p:animScale>
                                      <p:cBhvr>
                                        <p:cTn id="64" dur="1230" accel="100000" fill="hold">
                                          <p:stCondLst>
                                            <p:cond delay="770"/>
                                          </p:stCondLst>
                                        </p:cTn>
                                        <p:tgtEl>
                                          <p:spTgt spid="157699">
                                            <p:txEl>
                                              <p:pRg st="5" end="5"/>
                                            </p:txEl>
                                          </p:spTgt>
                                        </p:tgtEl>
                                      </p:cBhvr>
                                      <p:from x="200000" y="450000"/>
                                      <p:to x="100000" y="100000"/>
                                    </p:animScale>
                                    <p:set>
                                      <p:cBhvr>
                                        <p:cTn id="65" dur="770" fill="hold"/>
                                        <p:tgtEl>
                                          <p:spTgt spid="157699">
                                            <p:txEl>
                                              <p:pRg st="5" end="5"/>
                                            </p:txEl>
                                          </p:spTgt>
                                        </p:tgtEl>
                                        <p:attrNameLst>
                                          <p:attrName>ppt_x</p:attrName>
                                        </p:attrNameLst>
                                      </p:cBhvr>
                                      <p:to>
                                        <p:strVal val="(0.5)"/>
                                      </p:to>
                                    </p:set>
                                    <p:anim from="(0.5)" to="(#ppt_x)" calcmode="lin" valueType="num">
                                      <p:cBhvr>
                                        <p:cTn id="66" dur="1230" accel="100000" fill="hold">
                                          <p:stCondLst>
                                            <p:cond delay="770"/>
                                          </p:stCondLst>
                                        </p:cTn>
                                        <p:tgtEl>
                                          <p:spTgt spid="157699">
                                            <p:txEl>
                                              <p:pRg st="5" end="5"/>
                                            </p:txEl>
                                          </p:spTgt>
                                        </p:tgtEl>
                                        <p:attrNameLst>
                                          <p:attrName>ppt_x</p:attrName>
                                        </p:attrNameLst>
                                      </p:cBhvr>
                                    </p:anim>
                                    <p:set>
                                      <p:cBhvr>
                                        <p:cTn id="67" dur="770" fill="hold"/>
                                        <p:tgtEl>
                                          <p:spTgt spid="157699">
                                            <p:txEl>
                                              <p:pRg st="5" end="5"/>
                                            </p:txEl>
                                          </p:spTgt>
                                        </p:tgtEl>
                                        <p:attrNameLst>
                                          <p:attrName>ppt_y</p:attrName>
                                        </p:attrNameLst>
                                      </p:cBhvr>
                                      <p:to>
                                        <p:strVal val="(#ppt_y+0.4)"/>
                                      </p:to>
                                    </p:set>
                                    <p:anim from="(#ppt_y+0.4)" to="(#ppt_y)" calcmode="lin" valueType="num">
                                      <p:cBhvr>
                                        <p:cTn id="68" dur="1230" accel="100000" fill="hold">
                                          <p:stCondLst>
                                            <p:cond delay="770"/>
                                          </p:stCondLst>
                                        </p:cTn>
                                        <p:tgtEl>
                                          <p:spTgt spid="157699">
                                            <p:txEl>
                                              <p:pRg st="5" end="5"/>
                                            </p:txEl>
                                          </p:spTgt>
                                        </p:tgtEl>
                                        <p:attrNameLst>
                                          <p:attrName>ppt_y</p:attrName>
                                        </p:attrNameLst>
                                      </p:cBhvr>
                                    </p:anim>
                                  </p:childTnLst>
                                  <p:subTnLst>
                                    <p:animClr clrSpc="rgb" dir="cw">
                                      <p:cBhvr override="childStyle">
                                        <p:cTn dur="1" fill="hold" display="0" masterRel="nextClick" afterEffect="1"/>
                                        <p:tgtEl>
                                          <p:spTgt spid="157699">
                                            <p:txEl>
                                              <p:pRg st="5" end="5"/>
                                            </p:txEl>
                                          </p:spTgt>
                                        </p:tgtEl>
                                        <p:attrNameLst>
                                          <p:attrName>ppt_c</p:attrName>
                                        </p:attrNameLst>
                                      </p:cBhvr>
                                      <p:to>
                                        <a:schemeClr val="accent2"/>
                                      </p:to>
                                    </p:animClr>
                                  </p:subTnLst>
                                </p:cTn>
                              </p:par>
                            </p:childTnLst>
                          </p:cTn>
                        </p:par>
                      </p:childTnLst>
                    </p:cTn>
                  </p:par>
                  <p:par>
                    <p:cTn id="69" fill="hold" nodeType="clickPar">
                      <p:stCondLst>
                        <p:cond delay="indefinite"/>
                      </p:stCondLst>
                      <p:childTnLst>
                        <p:par>
                          <p:cTn id="70" fill="hold" nodeType="withGroup">
                            <p:stCondLst>
                              <p:cond delay="0"/>
                            </p:stCondLst>
                            <p:childTnLst>
                              <p:par>
                                <p:cTn id="71" presetID="51" presetClass="entr" presetSubtype="0" fill="hold" grpId="0" nodeType="clickEffect">
                                  <p:stCondLst>
                                    <p:cond delay="0"/>
                                  </p:stCondLst>
                                  <p:childTnLst>
                                    <p:set>
                                      <p:cBhvr>
                                        <p:cTn id="72" dur="1" fill="hold">
                                          <p:stCondLst>
                                            <p:cond delay="0"/>
                                          </p:stCondLst>
                                        </p:cTn>
                                        <p:tgtEl>
                                          <p:spTgt spid="157699">
                                            <p:txEl>
                                              <p:pRg st="6" end="6"/>
                                            </p:txEl>
                                          </p:spTgt>
                                        </p:tgtEl>
                                        <p:attrNameLst>
                                          <p:attrName>style.visibility</p:attrName>
                                        </p:attrNameLst>
                                      </p:cBhvr>
                                      <p:to>
                                        <p:strVal val="visible"/>
                                      </p:to>
                                    </p:set>
                                    <p:animEffect transition="in" filter="fade">
                                      <p:cBhvr>
                                        <p:cTn id="73" dur="770" decel="100000"/>
                                        <p:tgtEl>
                                          <p:spTgt spid="157699">
                                            <p:txEl>
                                              <p:pRg st="6" end="6"/>
                                            </p:txEl>
                                          </p:spTgt>
                                        </p:tgtEl>
                                      </p:cBhvr>
                                    </p:animEffect>
                                    <p:animScale>
                                      <p:cBhvr>
                                        <p:cTn id="74" dur="770" decel="100000"/>
                                        <p:tgtEl>
                                          <p:spTgt spid="157699">
                                            <p:txEl>
                                              <p:pRg st="6" end="6"/>
                                            </p:txEl>
                                          </p:spTgt>
                                        </p:tgtEl>
                                      </p:cBhvr>
                                      <p:from x="10000" y="10000"/>
                                      <p:to x="200000" y="450000"/>
                                    </p:animScale>
                                    <p:animScale>
                                      <p:cBhvr>
                                        <p:cTn id="75" dur="1230" accel="100000" fill="hold">
                                          <p:stCondLst>
                                            <p:cond delay="770"/>
                                          </p:stCondLst>
                                        </p:cTn>
                                        <p:tgtEl>
                                          <p:spTgt spid="157699">
                                            <p:txEl>
                                              <p:pRg st="6" end="6"/>
                                            </p:txEl>
                                          </p:spTgt>
                                        </p:tgtEl>
                                      </p:cBhvr>
                                      <p:from x="200000" y="450000"/>
                                      <p:to x="100000" y="100000"/>
                                    </p:animScale>
                                    <p:set>
                                      <p:cBhvr>
                                        <p:cTn id="76" dur="770" fill="hold"/>
                                        <p:tgtEl>
                                          <p:spTgt spid="157699">
                                            <p:txEl>
                                              <p:pRg st="6" end="6"/>
                                            </p:txEl>
                                          </p:spTgt>
                                        </p:tgtEl>
                                        <p:attrNameLst>
                                          <p:attrName>ppt_x</p:attrName>
                                        </p:attrNameLst>
                                      </p:cBhvr>
                                      <p:to>
                                        <p:strVal val="(0.5)"/>
                                      </p:to>
                                    </p:set>
                                    <p:anim from="(0.5)" to="(#ppt_x)" calcmode="lin" valueType="num">
                                      <p:cBhvr>
                                        <p:cTn id="77" dur="1230" accel="100000" fill="hold">
                                          <p:stCondLst>
                                            <p:cond delay="770"/>
                                          </p:stCondLst>
                                        </p:cTn>
                                        <p:tgtEl>
                                          <p:spTgt spid="157699">
                                            <p:txEl>
                                              <p:pRg st="6" end="6"/>
                                            </p:txEl>
                                          </p:spTgt>
                                        </p:tgtEl>
                                        <p:attrNameLst>
                                          <p:attrName>ppt_x</p:attrName>
                                        </p:attrNameLst>
                                      </p:cBhvr>
                                    </p:anim>
                                    <p:set>
                                      <p:cBhvr>
                                        <p:cTn id="78" dur="770" fill="hold"/>
                                        <p:tgtEl>
                                          <p:spTgt spid="157699">
                                            <p:txEl>
                                              <p:pRg st="6" end="6"/>
                                            </p:txEl>
                                          </p:spTgt>
                                        </p:tgtEl>
                                        <p:attrNameLst>
                                          <p:attrName>ppt_y</p:attrName>
                                        </p:attrNameLst>
                                      </p:cBhvr>
                                      <p:to>
                                        <p:strVal val="(#ppt_y+0.4)"/>
                                      </p:to>
                                    </p:set>
                                    <p:anim from="(#ppt_y+0.4)" to="(#ppt_y)" calcmode="lin" valueType="num">
                                      <p:cBhvr>
                                        <p:cTn id="79" dur="1230" accel="100000" fill="hold">
                                          <p:stCondLst>
                                            <p:cond delay="770"/>
                                          </p:stCondLst>
                                        </p:cTn>
                                        <p:tgtEl>
                                          <p:spTgt spid="157699">
                                            <p:txEl>
                                              <p:pRg st="6" end="6"/>
                                            </p:txEl>
                                          </p:spTgt>
                                        </p:tgtEl>
                                        <p:attrNameLst>
                                          <p:attrName>ppt_y</p:attrName>
                                        </p:attrNameLst>
                                      </p:cBhvr>
                                    </p:anim>
                                  </p:childTnLst>
                                  <p:subTnLst>
                                    <p:animClr clrSpc="rgb" dir="cw">
                                      <p:cBhvr override="childStyle">
                                        <p:cTn dur="1" fill="hold" display="0" masterRel="nextClick" afterEffect="1"/>
                                        <p:tgtEl>
                                          <p:spTgt spid="157699">
                                            <p:txEl>
                                              <p:pRg st="6" end="6"/>
                                            </p:txEl>
                                          </p:spTgt>
                                        </p:tgtEl>
                                        <p:attrNameLst>
                                          <p:attrName>ppt_c</p:attrName>
                                        </p:attrNameLst>
                                      </p:cBhvr>
                                      <p:to>
                                        <a:schemeClr val="accent2"/>
                                      </p:to>
                                    </p:animClr>
                                  </p:subTnLst>
                                </p:cTn>
                              </p:par>
                            </p:childTnLst>
                          </p:cTn>
                        </p:par>
                      </p:childTnLst>
                    </p:cTn>
                  </p:par>
                  <p:par>
                    <p:cTn id="80" fill="hold" nodeType="clickPar">
                      <p:stCondLst>
                        <p:cond delay="indefinite"/>
                      </p:stCondLst>
                      <p:childTnLst>
                        <p:par>
                          <p:cTn id="81" fill="hold" nodeType="withGroup">
                            <p:stCondLst>
                              <p:cond delay="0"/>
                            </p:stCondLst>
                            <p:childTnLst>
                              <p:par>
                                <p:cTn id="82" presetID="51" presetClass="entr" presetSubtype="0" fill="hold" grpId="0" nodeType="clickEffect">
                                  <p:stCondLst>
                                    <p:cond delay="0"/>
                                  </p:stCondLst>
                                  <p:childTnLst>
                                    <p:set>
                                      <p:cBhvr>
                                        <p:cTn id="83" dur="1" fill="hold">
                                          <p:stCondLst>
                                            <p:cond delay="0"/>
                                          </p:stCondLst>
                                        </p:cTn>
                                        <p:tgtEl>
                                          <p:spTgt spid="157699">
                                            <p:txEl>
                                              <p:pRg st="7" end="7"/>
                                            </p:txEl>
                                          </p:spTgt>
                                        </p:tgtEl>
                                        <p:attrNameLst>
                                          <p:attrName>style.visibility</p:attrName>
                                        </p:attrNameLst>
                                      </p:cBhvr>
                                      <p:to>
                                        <p:strVal val="visible"/>
                                      </p:to>
                                    </p:set>
                                    <p:animEffect transition="in" filter="fade">
                                      <p:cBhvr>
                                        <p:cTn id="84" dur="770" decel="100000"/>
                                        <p:tgtEl>
                                          <p:spTgt spid="157699">
                                            <p:txEl>
                                              <p:pRg st="7" end="7"/>
                                            </p:txEl>
                                          </p:spTgt>
                                        </p:tgtEl>
                                      </p:cBhvr>
                                    </p:animEffect>
                                    <p:animScale>
                                      <p:cBhvr>
                                        <p:cTn id="85" dur="770" decel="100000"/>
                                        <p:tgtEl>
                                          <p:spTgt spid="157699">
                                            <p:txEl>
                                              <p:pRg st="7" end="7"/>
                                            </p:txEl>
                                          </p:spTgt>
                                        </p:tgtEl>
                                      </p:cBhvr>
                                      <p:from x="10000" y="10000"/>
                                      <p:to x="200000" y="450000"/>
                                    </p:animScale>
                                    <p:animScale>
                                      <p:cBhvr>
                                        <p:cTn id="86" dur="1230" accel="100000" fill="hold">
                                          <p:stCondLst>
                                            <p:cond delay="770"/>
                                          </p:stCondLst>
                                        </p:cTn>
                                        <p:tgtEl>
                                          <p:spTgt spid="157699">
                                            <p:txEl>
                                              <p:pRg st="7" end="7"/>
                                            </p:txEl>
                                          </p:spTgt>
                                        </p:tgtEl>
                                      </p:cBhvr>
                                      <p:from x="200000" y="450000"/>
                                      <p:to x="100000" y="100000"/>
                                    </p:animScale>
                                    <p:set>
                                      <p:cBhvr>
                                        <p:cTn id="87" dur="770" fill="hold"/>
                                        <p:tgtEl>
                                          <p:spTgt spid="157699">
                                            <p:txEl>
                                              <p:pRg st="7" end="7"/>
                                            </p:txEl>
                                          </p:spTgt>
                                        </p:tgtEl>
                                        <p:attrNameLst>
                                          <p:attrName>ppt_x</p:attrName>
                                        </p:attrNameLst>
                                      </p:cBhvr>
                                      <p:to>
                                        <p:strVal val="(0.5)"/>
                                      </p:to>
                                    </p:set>
                                    <p:anim from="(0.5)" to="(#ppt_x)" calcmode="lin" valueType="num">
                                      <p:cBhvr>
                                        <p:cTn id="88" dur="1230" accel="100000" fill="hold">
                                          <p:stCondLst>
                                            <p:cond delay="770"/>
                                          </p:stCondLst>
                                        </p:cTn>
                                        <p:tgtEl>
                                          <p:spTgt spid="157699">
                                            <p:txEl>
                                              <p:pRg st="7" end="7"/>
                                            </p:txEl>
                                          </p:spTgt>
                                        </p:tgtEl>
                                        <p:attrNameLst>
                                          <p:attrName>ppt_x</p:attrName>
                                        </p:attrNameLst>
                                      </p:cBhvr>
                                    </p:anim>
                                    <p:set>
                                      <p:cBhvr>
                                        <p:cTn id="89" dur="770" fill="hold"/>
                                        <p:tgtEl>
                                          <p:spTgt spid="157699">
                                            <p:txEl>
                                              <p:pRg st="7" end="7"/>
                                            </p:txEl>
                                          </p:spTgt>
                                        </p:tgtEl>
                                        <p:attrNameLst>
                                          <p:attrName>ppt_y</p:attrName>
                                        </p:attrNameLst>
                                      </p:cBhvr>
                                      <p:to>
                                        <p:strVal val="(#ppt_y+0.4)"/>
                                      </p:to>
                                    </p:set>
                                    <p:anim from="(#ppt_y+0.4)" to="(#ppt_y)" calcmode="lin" valueType="num">
                                      <p:cBhvr>
                                        <p:cTn id="90" dur="1230" accel="100000" fill="hold">
                                          <p:stCondLst>
                                            <p:cond delay="770"/>
                                          </p:stCondLst>
                                        </p:cTn>
                                        <p:tgtEl>
                                          <p:spTgt spid="157699">
                                            <p:txEl>
                                              <p:pRg st="7" end="7"/>
                                            </p:txEl>
                                          </p:spTgt>
                                        </p:tgtEl>
                                        <p:attrNameLst>
                                          <p:attrName>ppt_y</p:attrName>
                                        </p:attrNameLst>
                                      </p:cBhvr>
                                    </p:anim>
                                  </p:childTnLst>
                                  <p:subTnLst>
                                    <p:animClr clrSpc="rgb" dir="cw">
                                      <p:cBhvr override="childStyle">
                                        <p:cTn dur="1" fill="hold" display="0" masterRel="nextClick" afterEffect="1"/>
                                        <p:tgtEl>
                                          <p:spTgt spid="157699">
                                            <p:txEl>
                                              <p:pRg st="7" end="7"/>
                                            </p:txEl>
                                          </p:spTgt>
                                        </p:tgtEl>
                                        <p:attrNameLst>
                                          <p:attrName>ppt_c</p:attrName>
                                        </p:attrNameLst>
                                      </p:cBhvr>
                                      <p:to>
                                        <a:schemeClr val="accent2"/>
                                      </p:to>
                                    </p:animClr>
                                  </p:subTnLst>
                                </p:cTn>
                              </p:par>
                            </p:childTnLst>
                          </p:cTn>
                        </p:par>
                      </p:childTnLst>
                    </p:cTn>
                  </p:par>
                  <p:par>
                    <p:cTn id="91" fill="hold" nodeType="clickPar">
                      <p:stCondLst>
                        <p:cond delay="indefinite"/>
                      </p:stCondLst>
                      <p:childTnLst>
                        <p:par>
                          <p:cTn id="92" fill="hold" nodeType="withGroup">
                            <p:stCondLst>
                              <p:cond delay="0"/>
                            </p:stCondLst>
                            <p:childTnLst>
                              <p:par>
                                <p:cTn id="93" presetID="51" presetClass="entr" presetSubtype="0" fill="hold" grpId="0" nodeType="clickEffect">
                                  <p:stCondLst>
                                    <p:cond delay="0"/>
                                  </p:stCondLst>
                                  <p:childTnLst>
                                    <p:set>
                                      <p:cBhvr>
                                        <p:cTn id="94" dur="1" fill="hold">
                                          <p:stCondLst>
                                            <p:cond delay="0"/>
                                          </p:stCondLst>
                                        </p:cTn>
                                        <p:tgtEl>
                                          <p:spTgt spid="157699">
                                            <p:txEl>
                                              <p:pRg st="8" end="8"/>
                                            </p:txEl>
                                          </p:spTgt>
                                        </p:tgtEl>
                                        <p:attrNameLst>
                                          <p:attrName>style.visibility</p:attrName>
                                        </p:attrNameLst>
                                      </p:cBhvr>
                                      <p:to>
                                        <p:strVal val="visible"/>
                                      </p:to>
                                    </p:set>
                                    <p:animEffect transition="in" filter="fade">
                                      <p:cBhvr>
                                        <p:cTn id="95" dur="770" decel="100000"/>
                                        <p:tgtEl>
                                          <p:spTgt spid="157699">
                                            <p:txEl>
                                              <p:pRg st="8" end="8"/>
                                            </p:txEl>
                                          </p:spTgt>
                                        </p:tgtEl>
                                      </p:cBhvr>
                                    </p:animEffect>
                                    <p:animScale>
                                      <p:cBhvr>
                                        <p:cTn id="96" dur="770" decel="100000"/>
                                        <p:tgtEl>
                                          <p:spTgt spid="157699">
                                            <p:txEl>
                                              <p:pRg st="8" end="8"/>
                                            </p:txEl>
                                          </p:spTgt>
                                        </p:tgtEl>
                                      </p:cBhvr>
                                      <p:from x="10000" y="10000"/>
                                      <p:to x="200000" y="450000"/>
                                    </p:animScale>
                                    <p:animScale>
                                      <p:cBhvr>
                                        <p:cTn id="97" dur="1230" accel="100000" fill="hold">
                                          <p:stCondLst>
                                            <p:cond delay="770"/>
                                          </p:stCondLst>
                                        </p:cTn>
                                        <p:tgtEl>
                                          <p:spTgt spid="157699">
                                            <p:txEl>
                                              <p:pRg st="8" end="8"/>
                                            </p:txEl>
                                          </p:spTgt>
                                        </p:tgtEl>
                                      </p:cBhvr>
                                      <p:from x="200000" y="450000"/>
                                      <p:to x="100000" y="100000"/>
                                    </p:animScale>
                                    <p:set>
                                      <p:cBhvr>
                                        <p:cTn id="98" dur="770" fill="hold"/>
                                        <p:tgtEl>
                                          <p:spTgt spid="157699">
                                            <p:txEl>
                                              <p:pRg st="8" end="8"/>
                                            </p:txEl>
                                          </p:spTgt>
                                        </p:tgtEl>
                                        <p:attrNameLst>
                                          <p:attrName>ppt_x</p:attrName>
                                        </p:attrNameLst>
                                      </p:cBhvr>
                                      <p:to>
                                        <p:strVal val="(0.5)"/>
                                      </p:to>
                                    </p:set>
                                    <p:anim from="(0.5)" to="(#ppt_x)" calcmode="lin" valueType="num">
                                      <p:cBhvr>
                                        <p:cTn id="99" dur="1230" accel="100000" fill="hold">
                                          <p:stCondLst>
                                            <p:cond delay="770"/>
                                          </p:stCondLst>
                                        </p:cTn>
                                        <p:tgtEl>
                                          <p:spTgt spid="157699">
                                            <p:txEl>
                                              <p:pRg st="8" end="8"/>
                                            </p:txEl>
                                          </p:spTgt>
                                        </p:tgtEl>
                                        <p:attrNameLst>
                                          <p:attrName>ppt_x</p:attrName>
                                        </p:attrNameLst>
                                      </p:cBhvr>
                                    </p:anim>
                                    <p:set>
                                      <p:cBhvr>
                                        <p:cTn id="100" dur="770" fill="hold"/>
                                        <p:tgtEl>
                                          <p:spTgt spid="157699">
                                            <p:txEl>
                                              <p:pRg st="8" end="8"/>
                                            </p:txEl>
                                          </p:spTgt>
                                        </p:tgtEl>
                                        <p:attrNameLst>
                                          <p:attrName>ppt_y</p:attrName>
                                        </p:attrNameLst>
                                      </p:cBhvr>
                                      <p:to>
                                        <p:strVal val="(#ppt_y+0.4)"/>
                                      </p:to>
                                    </p:set>
                                    <p:anim from="(#ppt_y+0.4)" to="(#ppt_y)" calcmode="lin" valueType="num">
                                      <p:cBhvr>
                                        <p:cTn id="101" dur="1230" accel="100000" fill="hold">
                                          <p:stCondLst>
                                            <p:cond delay="770"/>
                                          </p:stCondLst>
                                        </p:cTn>
                                        <p:tgtEl>
                                          <p:spTgt spid="157699">
                                            <p:txEl>
                                              <p:pRg st="8" end="8"/>
                                            </p:txEl>
                                          </p:spTgt>
                                        </p:tgtEl>
                                        <p:attrNameLst>
                                          <p:attrName>ppt_y</p:attrName>
                                        </p:attrNameLst>
                                      </p:cBhvr>
                                    </p:anim>
                                  </p:childTnLst>
                                  <p:subTnLst>
                                    <p:animClr clrSpc="rgb" dir="cw">
                                      <p:cBhvr override="childStyle">
                                        <p:cTn dur="1" fill="hold" display="0" masterRel="nextClick" afterEffect="1"/>
                                        <p:tgtEl>
                                          <p:spTgt spid="157699">
                                            <p:txEl>
                                              <p:pRg st="8" end="8"/>
                                            </p:txEl>
                                          </p:spTgt>
                                        </p:tgtEl>
                                        <p:attrNameLst>
                                          <p:attrName>ppt_c</p:attrName>
                                        </p:attrNameLst>
                                      </p:cBhvr>
                                      <p:to>
                                        <a:schemeClr val="accent2"/>
                                      </p:to>
                                    </p:animClr>
                                  </p:subTnLst>
                                </p:cTn>
                              </p:par>
                            </p:childTnLst>
                          </p:cTn>
                        </p:par>
                      </p:childTnLst>
                    </p:cTn>
                  </p:par>
                  <p:par>
                    <p:cTn id="102" fill="hold" nodeType="clickPar">
                      <p:stCondLst>
                        <p:cond delay="indefinite"/>
                      </p:stCondLst>
                      <p:childTnLst>
                        <p:par>
                          <p:cTn id="103" fill="hold" nodeType="withGroup">
                            <p:stCondLst>
                              <p:cond delay="0"/>
                            </p:stCondLst>
                            <p:childTnLst>
                              <p:par>
                                <p:cTn id="104" presetID="51" presetClass="entr" presetSubtype="0" fill="hold" grpId="0" nodeType="clickEffect">
                                  <p:stCondLst>
                                    <p:cond delay="0"/>
                                  </p:stCondLst>
                                  <p:childTnLst>
                                    <p:set>
                                      <p:cBhvr>
                                        <p:cTn id="105" dur="1" fill="hold">
                                          <p:stCondLst>
                                            <p:cond delay="0"/>
                                          </p:stCondLst>
                                        </p:cTn>
                                        <p:tgtEl>
                                          <p:spTgt spid="157699">
                                            <p:txEl>
                                              <p:pRg st="9" end="9"/>
                                            </p:txEl>
                                          </p:spTgt>
                                        </p:tgtEl>
                                        <p:attrNameLst>
                                          <p:attrName>style.visibility</p:attrName>
                                        </p:attrNameLst>
                                      </p:cBhvr>
                                      <p:to>
                                        <p:strVal val="visible"/>
                                      </p:to>
                                    </p:set>
                                    <p:animEffect transition="in" filter="fade">
                                      <p:cBhvr>
                                        <p:cTn id="106" dur="770" decel="100000"/>
                                        <p:tgtEl>
                                          <p:spTgt spid="157699">
                                            <p:txEl>
                                              <p:pRg st="9" end="9"/>
                                            </p:txEl>
                                          </p:spTgt>
                                        </p:tgtEl>
                                      </p:cBhvr>
                                    </p:animEffect>
                                    <p:animScale>
                                      <p:cBhvr>
                                        <p:cTn id="107" dur="770" decel="100000"/>
                                        <p:tgtEl>
                                          <p:spTgt spid="157699">
                                            <p:txEl>
                                              <p:pRg st="9" end="9"/>
                                            </p:txEl>
                                          </p:spTgt>
                                        </p:tgtEl>
                                      </p:cBhvr>
                                      <p:from x="10000" y="10000"/>
                                      <p:to x="200000" y="450000"/>
                                    </p:animScale>
                                    <p:animScale>
                                      <p:cBhvr>
                                        <p:cTn id="108" dur="1230" accel="100000" fill="hold">
                                          <p:stCondLst>
                                            <p:cond delay="770"/>
                                          </p:stCondLst>
                                        </p:cTn>
                                        <p:tgtEl>
                                          <p:spTgt spid="157699">
                                            <p:txEl>
                                              <p:pRg st="9" end="9"/>
                                            </p:txEl>
                                          </p:spTgt>
                                        </p:tgtEl>
                                      </p:cBhvr>
                                      <p:from x="200000" y="450000"/>
                                      <p:to x="100000" y="100000"/>
                                    </p:animScale>
                                    <p:set>
                                      <p:cBhvr>
                                        <p:cTn id="109" dur="770" fill="hold"/>
                                        <p:tgtEl>
                                          <p:spTgt spid="157699">
                                            <p:txEl>
                                              <p:pRg st="9" end="9"/>
                                            </p:txEl>
                                          </p:spTgt>
                                        </p:tgtEl>
                                        <p:attrNameLst>
                                          <p:attrName>ppt_x</p:attrName>
                                        </p:attrNameLst>
                                      </p:cBhvr>
                                      <p:to>
                                        <p:strVal val="(0.5)"/>
                                      </p:to>
                                    </p:set>
                                    <p:anim from="(0.5)" to="(#ppt_x)" calcmode="lin" valueType="num">
                                      <p:cBhvr>
                                        <p:cTn id="110" dur="1230" accel="100000" fill="hold">
                                          <p:stCondLst>
                                            <p:cond delay="770"/>
                                          </p:stCondLst>
                                        </p:cTn>
                                        <p:tgtEl>
                                          <p:spTgt spid="157699">
                                            <p:txEl>
                                              <p:pRg st="9" end="9"/>
                                            </p:txEl>
                                          </p:spTgt>
                                        </p:tgtEl>
                                        <p:attrNameLst>
                                          <p:attrName>ppt_x</p:attrName>
                                        </p:attrNameLst>
                                      </p:cBhvr>
                                    </p:anim>
                                    <p:set>
                                      <p:cBhvr>
                                        <p:cTn id="111" dur="770" fill="hold"/>
                                        <p:tgtEl>
                                          <p:spTgt spid="157699">
                                            <p:txEl>
                                              <p:pRg st="9" end="9"/>
                                            </p:txEl>
                                          </p:spTgt>
                                        </p:tgtEl>
                                        <p:attrNameLst>
                                          <p:attrName>ppt_y</p:attrName>
                                        </p:attrNameLst>
                                      </p:cBhvr>
                                      <p:to>
                                        <p:strVal val="(#ppt_y+0.4)"/>
                                      </p:to>
                                    </p:set>
                                    <p:anim from="(#ppt_y+0.4)" to="(#ppt_y)" calcmode="lin" valueType="num">
                                      <p:cBhvr>
                                        <p:cTn id="112" dur="1230" accel="100000" fill="hold">
                                          <p:stCondLst>
                                            <p:cond delay="770"/>
                                          </p:stCondLst>
                                        </p:cTn>
                                        <p:tgtEl>
                                          <p:spTgt spid="157699">
                                            <p:txEl>
                                              <p:pRg st="9" end="9"/>
                                            </p:txEl>
                                          </p:spTgt>
                                        </p:tgtEl>
                                        <p:attrNameLst>
                                          <p:attrName>ppt_y</p:attrName>
                                        </p:attrNameLst>
                                      </p:cBhvr>
                                    </p:anim>
                                  </p:childTnLst>
                                  <p:subTnLst>
                                    <p:animClr clrSpc="rgb" dir="cw">
                                      <p:cBhvr override="childStyle">
                                        <p:cTn dur="1" fill="hold" display="0" masterRel="nextClick" afterEffect="1"/>
                                        <p:tgtEl>
                                          <p:spTgt spid="157699">
                                            <p:txEl>
                                              <p:pRg st="9" end="9"/>
                                            </p:txEl>
                                          </p:spTgt>
                                        </p:tgtEl>
                                        <p:attrNameLst>
                                          <p:attrName>ppt_c</p:attrName>
                                        </p:attrNameLst>
                                      </p:cBhvr>
                                      <p:to>
                                        <a:schemeClr val="accent2"/>
                                      </p:to>
                                    </p:animClr>
                                  </p:subTnLst>
                                </p:cTn>
                              </p:par>
                            </p:childTnLst>
                          </p:cTn>
                        </p:par>
                      </p:childTnLst>
                    </p:cTn>
                  </p:par>
                  <p:par>
                    <p:cTn id="113" fill="hold" nodeType="clickPar">
                      <p:stCondLst>
                        <p:cond delay="indefinite"/>
                      </p:stCondLst>
                      <p:childTnLst>
                        <p:par>
                          <p:cTn id="114" fill="hold" nodeType="withGroup">
                            <p:stCondLst>
                              <p:cond delay="0"/>
                            </p:stCondLst>
                            <p:childTnLst>
                              <p:par>
                                <p:cTn id="115" presetID="51" presetClass="entr" presetSubtype="0" fill="hold" grpId="0" nodeType="clickEffect">
                                  <p:stCondLst>
                                    <p:cond delay="0"/>
                                  </p:stCondLst>
                                  <p:childTnLst>
                                    <p:set>
                                      <p:cBhvr>
                                        <p:cTn id="116" dur="1" fill="hold">
                                          <p:stCondLst>
                                            <p:cond delay="0"/>
                                          </p:stCondLst>
                                        </p:cTn>
                                        <p:tgtEl>
                                          <p:spTgt spid="157699">
                                            <p:txEl>
                                              <p:pRg st="10" end="10"/>
                                            </p:txEl>
                                          </p:spTgt>
                                        </p:tgtEl>
                                        <p:attrNameLst>
                                          <p:attrName>style.visibility</p:attrName>
                                        </p:attrNameLst>
                                      </p:cBhvr>
                                      <p:to>
                                        <p:strVal val="visible"/>
                                      </p:to>
                                    </p:set>
                                    <p:animEffect transition="in" filter="fade">
                                      <p:cBhvr>
                                        <p:cTn id="117" dur="770" decel="100000"/>
                                        <p:tgtEl>
                                          <p:spTgt spid="157699">
                                            <p:txEl>
                                              <p:pRg st="10" end="10"/>
                                            </p:txEl>
                                          </p:spTgt>
                                        </p:tgtEl>
                                      </p:cBhvr>
                                    </p:animEffect>
                                    <p:animScale>
                                      <p:cBhvr>
                                        <p:cTn id="118" dur="770" decel="100000"/>
                                        <p:tgtEl>
                                          <p:spTgt spid="157699">
                                            <p:txEl>
                                              <p:pRg st="10" end="10"/>
                                            </p:txEl>
                                          </p:spTgt>
                                        </p:tgtEl>
                                      </p:cBhvr>
                                      <p:from x="10000" y="10000"/>
                                      <p:to x="200000" y="450000"/>
                                    </p:animScale>
                                    <p:animScale>
                                      <p:cBhvr>
                                        <p:cTn id="119" dur="1230" accel="100000" fill="hold">
                                          <p:stCondLst>
                                            <p:cond delay="770"/>
                                          </p:stCondLst>
                                        </p:cTn>
                                        <p:tgtEl>
                                          <p:spTgt spid="157699">
                                            <p:txEl>
                                              <p:pRg st="10" end="10"/>
                                            </p:txEl>
                                          </p:spTgt>
                                        </p:tgtEl>
                                      </p:cBhvr>
                                      <p:from x="200000" y="450000"/>
                                      <p:to x="100000" y="100000"/>
                                    </p:animScale>
                                    <p:set>
                                      <p:cBhvr>
                                        <p:cTn id="120" dur="770" fill="hold"/>
                                        <p:tgtEl>
                                          <p:spTgt spid="157699">
                                            <p:txEl>
                                              <p:pRg st="10" end="10"/>
                                            </p:txEl>
                                          </p:spTgt>
                                        </p:tgtEl>
                                        <p:attrNameLst>
                                          <p:attrName>ppt_x</p:attrName>
                                        </p:attrNameLst>
                                      </p:cBhvr>
                                      <p:to>
                                        <p:strVal val="(0.5)"/>
                                      </p:to>
                                    </p:set>
                                    <p:anim from="(0.5)" to="(#ppt_x)" calcmode="lin" valueType="num">
                                      <p:cBhvr>
                                        <p:cTn id="121" dur="1230" accel="100000" fill="hold">
                                          <p:stCondLst>
                                            <p:cond delay="770"/>
                                          </p:stCondLst>
                                        </p:cTn>
                                        <p:tgtEl>
                                          <p:spTgt spid="157699">
                                            <p:txEl>
                                              <p:pRg st="10" end="10"/>
                                            </p:txEl>
                                          </p:spTgt>
                                        </p:tgtEl>
                                        <p:attrNameLst>
                                          <p:attrName>ppt_x</p:attrName>
                                        </p:attrNameLst>
                                      </p:cBhvr>
                                    </p:anim>
                                    <p:set>
                                      <p:cBhvr>
                                        <p:cTn id="122" dur="770" fill="hold"/>
                                        <p:tgtEl>
                                          <p:spTgt spid="157699">
                                            <p:txEl>
                                              <p:pRg st="10" end="10"/>
                                            </p:txEl>
                                          </p:spTgt>
                                        </p:tgtEl>
                                        <p:attrNameLst>
                                          <p:attrName>ppt_y</p:attrName>
                                        </p:attrNameLst>
                                      </p:cBhvr>
                                      <p:to>
                                        <p:strVal val="(#ppt_y+0.4)"/>
                                      </p:to>
                                    </p:set>
                                    <p:anim from="(#ppt_y+0.4)" to="(#ppt_y)" calcmode="lin" valueType="num">
                                      <p:cBhvr>
                                        <p:cTn id="123" dur="1230" accel="100000" fill="hold">
                                          <p:stCondLst>
                                            <p:cond delay="770"/>
                                          </p:stCondLst>
                                        </p:cTn>
                                        <p:tgtEl>
                                          <p:spTgt spid="157699">
                                            <p:txEl>
                                              <p:pRg st="10" end="10"/>
                                            </p:txEl>
                                          </p:spTgt>
                                        </p:tgtEl>
                                        <p:attrNameLst>
                                          <p:attrName>ppt_y</p:attrName>
                                        </p:attrNameLst>
                                      </p:cBhvr>
                                    </p:anim>
                                  </p:childTnLst>
                                  <p:subTnLst>
                                    <p:animClr clrSpc="rgb" dir="cw">
                                      <p:cBhvr override="childStyle">
                                        <p:cTn dur="1" fill="hold" display="0" masterRel="nextClick" afterEffect="1"/>
                                        <p:tgtEl>
                                          <p:spTgt spid="157699">
                                            <p:txEl>
                                              <p:pRg st="10" end="10"/>
                                            </p:txEl>
                                          </p:spTgt>
                                        </p:tgtEl>
                                        <p:attrNameLst>
                                          <p:attrName>ppt_c</p:attrName>
                                        </p:attrNameLst>
                                      </p:cBhvr>
                                      <p:to>
                                        <a:schemeClr val="accent2"/>
                                      </p:to>
                                    </p:animClr>
                                  </p:subTnLst>
                                </p:cTn>
                              </p:par>
                            </p:childTnLst>
                          </p:cTn>
                        </p:par>
                      </p:childTnLst>
                    </p:cTn>
                  </p:par>
                  <p:par>
                    <p:cTn id="124" fill="hold" nodeType="clickPar">
                      <p:stCondLst>
                        <p:cond delay="indefinite"/>
                      </p:stCondLst>
                      <p:childTnLst>
                        <p:par>
                          <p:cTn id="125" fill="hold" nodeType="withGroup">
                            <p:stCondLst>
                              <p:cond delay="0"/>
                            </p:stCondLst>
                            <p:childTnLst>
                              <p:par>
                                <p:cTn id="126" presetID="51" presetClass="entr" presetSubtype="0" fill="hold" grpId="0" nodeType="clickEffect">
                                  <p:stCondLst>
                                    <p:cond delay="0"/>
                                  </p:stCondLst>
                                  <p:childTnLst>
                                    <p:set>
                                      <p:cBhvr>
                                        <p:cTn id="127" dur="1" fill="hold">
                                          <p:stCondLst>
                                            <p:cond delay="0"/>
                                          </p:stCondLst>
                                        </p:cTn>
                                        <p:tgtEl>
                                          <p:spTgt spid="157699">
                                            <p:txEl>
                                              <p:pRg st="11" end="11"/>
                                            </p:txEl>
                                          </p:spTgt>
                                        </p:tgtEl>
                                        <p:attrNameLst>
                                          <p:attrName>style.visibility</p:attrName>
                                        </p:attrNameLst>
                                      </p:cBhvr>
                                      <p:to>
                                        <p:strVal val="visible"/>
                                      </p:to>
                                    </p:set>
                                    <p:animEffect transition="in" filter="fade">
                                      <p:cBhvr>
                                        <p:cTn id="128" dur="770" decel="100000"/>
                                        <p:tgtEl>
                                          <p:spTgt spid="157699">
                                            <p:txEl>
                                              <p:pRg st="11" end="11"/>
                                            </p:txEl>
                                          </p:spTgt>
                                        </p:tgtEl>
                                      </p:cBhvr>
                                    </p:animEffect>
                                    <p:animScale>
                                      <p:cBhvr>
                                        <p:cTn id="129" dur="770" decel="100000"/>
                                        <p:tgtEl>
                                          <p:spTgt spid="157699">
                                            <p:txEl>
                                              <p:pRg st="11" end="11"/>
                                            </p:txEl>
                                          </p:spTgt>
                                        </p:tgtEl>
                                      </p:cBhvr>
                                      <p:from x="10000" y="10000"/>
                                      <p:to x="200000" y="450000"/>
                                    </p:animScale>
                                    <p:animScale>
                                      <p:cBhvr>
                                        <p:cTn id="130" dur="1230" accel="100000" fill="hold">
                                          <p:stCondLst>
                                            <p:cond delay="770"/>
                                          </p:stCondLst>
                                        </p:cTn>
                                        <p:tgtEl>
                                          <p:spTgt spid="157699">
                                            <p:txEl>
                                              <p:pRg st="11" end="11"/>
                                            </p:txEl>
                                          </p:spTgt>
                                        </p:tgtEl>
                                      </p:cBhvr>
                                      <p:from x="200000" y="450000"/>
                                      <p:to x="100000" y="100000"/>
                                    </p:animScale>
                                    <p:set>
                                      <p:cBhvr>
                                        <p:cTn id="131" dur="770" fill="hold"/>
                                        <p:tgtEl>
                                          <p:spTgt spid="157699">
                                            <p:txEl>
                                              <p:pRg st="11" end="11"/>
                                            </p:txEl>
                                          </p:spTgt>
                                        </p:tgtEl>
                                        <p:attrNameLst>
                                          <p:attrName>ppt_x</p:attrName>
                                        </p:attrNameLst>
                                      </p:cBhvr>
                                      <p:to>
                                        <p:strVal val="(0.5)"/>
                                      </p:to>
                                    </p:set>
                                    <p:anim from="(0.5)" to="(#ppt_x)" calcmode="lin" valueType="num">
                                      <p:cBhvr>
                                        <p:cTn id="132" dur="1230" accel="100000" fill="hold">
                                          <p:stCondLst>
                                            <p:cond delay="770"/>
                                          </p:stCondLst>
                                        </p:cTn>
                                        <p:tgtEl>
                                          <p:spTgt spid="157699">
                                            <p:txEl>
                                              <p:pRg st="11" end="11"/>
                                            </p:txEl>
                                          </p:spTgt>
                                        </p:tgtEl>
                                        <p:attrNameLst>
                                          <p:attrName>ppt_x</p:attrName>
                                        </p:attrNameLst>
                                      </p:cBhvr>
                                    </p:anim>
                                    <p:set>
                                      <p:cBhvr>
                                        <p:cTn id="133" dur="770" fill="hold"/>
                                        <p:tgtEl>
                                          <p:spTgt spid="157699">
                                            <p:txEl>
                                              <p:pRg st="11" end="11"/>
                                            </p:txEl>
                                          </p:spTgt>
                                        </p:tgtEl>
                                        <p:attrNameLst>
                                          <p:attrName>ppt_y</p:attrName>
                                        </p:attrNameLst>
                                      </p:cBhvr>
                                      <p:to>
                                        <p:strVal val="(#ppt_y+0.4)"/>
                                      </p:to>
                                    </p:set>
                                    <p:anim from="(#ppt_y+0.4)" to="(#ppt_y)" calcmode="lin" valueType="num">
                                      <p:cBhvr>
                                        <p:cTn id="134" dur="1230" accel="100000" fill="hold">
                                          <p:stCondLst>
                                            <p:cond delay="770"/>
                                          </p:stCondLst>
                                        </p:cTn>
                                        <p:tgtEl>
                                          <p:spTgt spid="157699">
                                            <p:txEl>
                                              <p:pRg st="11" end="11"/>
                                            </p:txEl>
                                          </p:spTgt>
                                        </p:tgtEl>
                                        <p:attrNameLst>
                                          <p:attrName>ppt_y</p:attrName>
                                        </p:attrNameLst>
                                      </p:cBhvr>
                                    </p:anim>
                                  </p:childTnLst>
                                  <p:subTnLst>
                                    <p:animClr clrSpc="rgb" dir="cw">
                                      <p:cBhvr override="childStyle">
                                        <p:cTn dur="1" fill="hold" display="0" masterRel="nextClick" afterEffect="1"/>
                                        <p:tgtEl>
                                          <p:spTgt spid="157699">
                                            <p:txEl>
                                              <p:pRg st="11" end="11"/>
                                            </p:txEl>
                                          </p:spTgt>
                                        </p:tgtEl>
                                        <p:attrNameLst>
                                          <p:attrName>ppt_c</p:attrName>
                                        </p:attrNameLst>
                                      </p:cBhvr>
                                      <p:to>
                                        <a:schemeClr val="accent2"/>
                                      </p:to>
                                    </p:animClr>
                                  </p:subTnLst>
                                </p:cTn>
                              </p:par>
                            </p:childTnLst>
                          </p:cTn>
                        </p:par>
                      </p:childTnLst>
                    </p:cTn>
                  </p:par>
                  <p:par>
                    <p:cTn id="135" fill="hold" nodeType="clickPar">
                      <p:stCondLst>
                        <p:cond delay="indefinite"/>
                      </p:stCondLst>
                      <p:childTnLst>
                        <p:par>
                          <p:cTn id="136" fill="hold" nodeType="withGroup">
                            <p:stCondLst>
                              <p:cond delay="0"/>
                            </p:stCondLst>
                            <p:childTnLst>
                              <p:par>
                                <p:cTn id="137" presetID="51" presetClass="entr" presetSubtype="0" fill="hold" grpId="0" nodeType="clickEffect">
                                  <p:stCondLst>
                                    <p:cond delay="0"/>
                                  </p:stCondLst>
                                  <p:childTnLst>
                                    <p:set>
                                      <p:cBhvr>
                                        <p:cTn id="138" dur="1" fill="hold">
                                          <p:stCondLst>
                                            <p:cond delay="0"/>
                                          </p:stCondLst>
                                        </p:cTn>
                                        <p:tgtEl>
                                          <p:spTgt spid="157699">
                                            <p:txEl>
                                              <p:pRg st="12" end="12"/>
                                            </p:txEl>
                                          </p:spTgt>
                                        </p:tgtEl>
                                        <p:attrNameLst>
                                          <p:attrName>style.visibility</p:attrName>
                                        </p:attrNameLst>
                                      </p:cBhvr>
                                      <p:to>
                                        <p:strVal val="visible"/>
                                      </p:to>
                                    </p:set>
                                    <p:animEffect transition="in" filter="fade">
                                      <p:cBhvr>
                                        <p:cTn id="139" dur="770" decel="100000"/>
                                        <p:tgtEl>
                                          <p:spTgt spid="157699">
                                            <p:txEl>
                                              <p:pRg st="12" end="12"/>
                                            </p:txEl>
                                          </p:spTgt>
                                        </p:tgtEl>
                                      </p:cBhvr>
                                    </p:animEffect>
                                    <p:animScale>
                                      <p:cBhvr>
                                        <p:cTn id="140" dur="770" decel="100000"/>
                                        <p:tgtEl>
                                          <p:spTgt spid="157699">
                                            <p:txEl>
                                              <p:pRg st="12" end="12"/>
                                            </p:txEl>
                                          </p:spTgt>
                                        </p:tgtEl>
                                      </p:cBhvr>
                                      <p:from x="10000" y="10000"/>
                                      <p:to x="200000" y="450000"/>
                                    </p:animScale>
                                    <p:animScale>
                                      <p:cBhvr>
                                        <p:cTn id="141" dur="1230" accel="100000" fill="hold">
                                          <p:stCondLst>
                                            <p:cond delay="770"/>
                                          </p:stCondLst>
                                        </p:cTn>
                                        <p:tgtEl>
                                          <p:spTgt spid="157699">
                                            <p:txEl>
                                              <p:pRg st="12" end="12"/>
                                            </p:txEl>
                                          </p:spTgt>
                                        </p:tgtEl>
                                      </p:cBhvr>
                                      <p:from x="200000" y="450000"/>
                                      <p:to x="100000" y="100000"/>
                                    </p:animScale>
                                    <p:set>
                                      <p:cBhvr>
                                        <p:cTn id="142" dur="770" fill="hold"/>
                                        <p:tgtEl>
                                          <p:spTgt spid="157699">
                                            <p:txEl>
                                              <p:pRg st="12" end="12"/>
                                            </p:txEl>
                                          </p:spTgt>
                                        </p:tgtEl>
                                        <p:attrNameLst>
                                          <p:attrName>ppt_x</p:attrName>
                                        </p:attrNameLst>
                                      </p:cBhvr>
                                      <p:to>
                                        <p:strVal val="(0.5)"/>
                                      </p:to>
                                    </p:set>
                                    <p:anim from="(0.5)" to="(#ppt_x)" calcmode="lin" valueType="num">
                                      <p:cBhvr>
                                        <p:cTn id="143" dur="1230" accel="100000" fill="hold">
                                          <p:stCondLst>
                                            <p:cond delay="770"/>
                                          </p:stCondLst>
                                        </p:cTn>
                                        <p:tgtEl>
                                          <p:spTgt spid="157699">
                                            <p:txEl>
                                              <p:pRg st="12" end="12"/>
                                            </p:txEl>
                                          </p:spTgt>
                                        </p:tgtEl>
                                        <p:attrNameLst>
                                          <p:attrName>ppt_x</p:attrName>
                                        </p:attrNameLst>
                                      </p:cBhvr>
                                    </p:anim>
                                    <p:set>
                                      <p:cBhvr>
                                        <p:cTn id="144" dur="770" fill="hold"/>
                                        <p:tgtEl>
                                          <p:spTgt spid="157699">
                                            <p:txEl>
                                              <p:pRg st="12" end="12"/>
                                            </p:txEl>
                                          </p:spTgt>
                                        </p:tgtEl>
                                        <p:attrNameLst>
                                          <p:attrName>ppt_y</p:attrName>
                                        </p:attrNameLst>
                                      </p:cBhvr>
                                      <p:to>
                                        <p:strVal val="(#ppt_y+0.4)"/>
                                      </p:to>
                                    </p:set>
                                    <p:anim from="(#ppt_y+0.4)" to="(#ppt_y)" calcmode="lin" valueType="num">
                                      <p:cBhvr>
                                        <p:cTn id="145" dur="1230" accel="100000" fill="hold">
                                          <p:stCondLst>
                                            <p:cond delay="770"/>
                                          </p:stCondLst>
                                        </p:cTn>
                                        <p:tgtEl>
                                          <p:spTgt spid="157699">
                                            <p:txEl>
                                              <p:pRg st="12" end="12"/>
                                            </p:txEl>
                                          </p:spTgt>
                                        </p:tgtEl>
                                        <p:attrNameLst>
                                          <p:attrName>ppt_y</p:attrName>
                                        </p:attrNameLst>
                                      </p:cBhvr>
                                    </p:anim>
                                  </p:childTnLst>
                                  <p:subTnLst>
                                    <p:animClr clrSpc="rgb" dir="cw">
                                      <p:cBhvr override="childStyle">
                                        <p:cTn dur="1" fill="hold" display="0" masterRel="nextClick" afterEffect="1"/>
                                        <p:tgtEl>
                                          <p:spTgt spid="157699">
                                            <p:txEl>
                                              <p:pRg st="12" end="12"/>
                                            </p:txEl>
                                          </p:spTgt>
                                        </p:tgtEl>
                                        <p:attrNameLst>
                                          <p:attrName>ppt_c</p:attrName>
                                        </p:attrNameLst>
                                      </p:cBhvr>
                                      <p:to>
                                        <a:schemeClr val="accent2"/>
                                      </p:to>
                                    </p:animClr>
                                  </p:subTnLst>
                                </p:cTn>
                              </p:par>
                            </p:childTnLst>
                          </p:cTn>
                        </p:par>
                      </p:childTnLst>
                    </p:cTn>
                  </p:par>
                  <p:par>
                    <p:cTn id="146" fill="hold" nodeType="clickPar">
                      <p:stCondLst>
                        <p:cond delay="indefinite"/>
                      </p:stCondLst>
                      <p:childTnLst>
                        <p:par>
                          <p:cTn id="147" fill="hold" nodeType="withGroup">
                            <p:stCondLst>
                              <p:cond delay="0"/>
                            </p:stCondLst>
                            <p:childTnLst>
                              <p:par>
                                <p:cTn id="148" presetID="51" presetClass="entr" presetSubtype="0" fill="hold" grpId="0" nodeType="clickEffect">
                                  <p:stCondLst>
                                    <p:cond delay="0"/>
                                  </p:stCondLst>
                                  <p:childTnLst>
                                    <p:set>
                                      <p:cBhvr>
                                        <p:cTn id="149" dur="1" fill="hold">
                                          <p:stCondLst>
                                            <p:cond delay="0"/>
                                          </p:stCondLst>
                                        </p:cTn>
                                        <p:tgtEl>
                                          <p:spTgt spid="157699">
                                            <p:txEl>
                                              <p:pRg st="13" end="13"/>
                                            </p:txEl>
                                          </p:spTgt>
                                        </p:tgtEl>
                                        <p:attrNameLst>
                                          <p:attrName>style.visibility</p:attrName>
                                        </p:attrNameLst>
                                      </p:cBhvr>
                                      <p:to>
                                        <p:strVal val="visible"/>
                                      </p:to>
                                    </p:set>
                                    <p:animEffect transition="in" filter="fade">
                                      <p:cBhvr>
                                        <p:cTn id="150" dur="770" decel="100000"/>
                                        <p:tgtEl>
                                          <p:spTgt spid="157699">
                                            <p:txEl>
                                              <p:pRg st="13" end="13"/>
                                            </p:txEl>
                                          </p:spTgt>
                                        </p:tgtEl>
                                      </p:cBhvr>
                                    </p:animEffect>
                                    <p:animScale>
                                      <p:cBhvr>
                                        <p:cTn id="151" dur="770" decel="100000"/>
                                        <p:tgtEl>
                                          <p:spTgt spid="157699">
                                            <p:txEl>
                                              <p:pRg st="13" end="13"/>
                                            </p:txEl>
                                          </p:spTgt>
                                        </p:tgtEl>
                                      </p:cBhvr>
                                      <p:from x="10000" y="10000"/>
                                      <p:to x="200000" y="450000"/>
                                    </p:animScale>
                                    <p:animScale>
                                      <p:cBhvr>
                                        <p:cTn id="152" dur="1230" accel="100000" fill="hold">
                                          <p:stCondLst>
                                            <p:cond delay="770"/>
                                          </p:stCondLst>
                                        </p:cTn>
                                        <p:tgtEl>
                                          <p:spTgt spid="157699">
                                            <p:txEl>
                                              <p:pRg st="13" end="13"/>
                                            </p:txEl>
                                          </p:spTgt>
                                        </p:tgtEl>
                                      </p:cBhvr>
                                      <p:from x="200000" y="450000"/>
                                      <p:to x="100000" y="100000"/>
                                    </p:animScale>
                                    <p:set>
                                      <p:cBhvr>
                                        <p:cTn id="153" dur="770" fill="hold"/>
                                        <p:tgtEl>
                                          <p:spTgt spid="157699">
                                            <p:txEl>
                                              <p:pRg st="13" end="13"/>
                                            </p:txEl>
                                          </p:spTgt>
                                        </p:tgtEl>
                                        <p:attrNameLst>
                                          <p:attrName>ppt_x</p:attrName>
                                        </p:attrNameLst>
                                      </p:cBhvr>
                                      <p:to>
                                        <p:strVal val="(0.5)"/>
                                      </p:to>
                                    </p:set>
                                    <p:anim from="(0.5)" to="(#ppt_x)" calcmode="lin" valueType="num">
                                      <p:cBhvr>
                                        <p:cTn id="154" dur="1230" accel="100000" fill="hold">
                                          <p:stCondLst>
                                            <p:cond delay="770"/>
                                          </p:stCondLst>
                                        </p:cTn>
                                        <p:tgtEl>
                                          <p:spTgt spid="157699">
                                            <p:txEl>
                                              <p:pRg st="13" end="13"/>
                                            </p:txEl>
                                          </p:spTgt>
                                        </p:tgtEl>
                                        <p:attrNameLst>
                                          <p:attrName>ppt_x</p:attrName>
                                        </p:attrNameLst>
                                      </p:cBhvr>
                                    </p:anim>
                                    <p:set>
                                      <p:cBhvr>
                                        <p:cTn id="155" dur="770" fill="hold"/>
                                        <p:tgtEl>
                                          <p:spTgt spid="157699">
                                            <p:txEl>
                                              <p:pRg st="13" end="13"/>
                                            </p:txEl>
                                          </p:spTgt>
                                        </p:tgtEl>
                                        <p:attrNameLst>
                                          <p:attrName>ppt_y</p:attrName>
                                        </p:attrNameLst>
                                      </p:cBhvr>
                                      <p:to>
                                        <p:strVal val="(#ppt_y+0.4)"/>
                                      </p:to>
                                    </p:set>
                                    <p:anim from="(#ppt_y+0.4)" to="(#ppt_y)" calcmode="lin" valueType="num">
                                      <p:cBhvr>
                                        <p:cTn id="156" dur="1230" accel="100000" fill="hold">
                                          <p:stCondLst>
                                            <p:cond delay="770"/>
                                          </p:stCondLst>
                                        </p:cTn>
                                        <p:tgtEl>
                                          <p:spTgt spid="157699">
                                            <p:txEl>
                                              <p:pRg st="13" end="13"/>
                                            </p:txEl>
                                          </p:spTgt>
                                        </p:tgtEl>
                                        <p:attrNameLst>
                                          <p:attrName>ppt_y</p:attrName>
                                        </p:attrNameLst>
                                      </p:cBhvr>
                                    </p:anim>
                                  </p:childTnLst>
                                  <p:subTnLst>
                                    <p:animClr clrSpc="rgb" dir="cw">
                                      <p:cBhvr override="childStyle">
                                        <p:cTn dur="1" fill="hold" display="0" masterRel="nextClick" afterEffect="1"/>
                                        <p:tgtEl>
                                          <p:spTgt spid="157699">
                                            <p:txEl>
                                              <p:pRg st="13" end="13"/>
                                            </p:txEl>
                                          </p:spTgt>
                                        </p:tgtEl>
                                        <p:attrNameLst>
                                          <p:attrName>ppt_c</p:attrName>
                                        </p:attrNameLst>
                                      </p:cBhvr>
                                      <p:to>
                                        <a:schemeClr val="accent2"/>
                                      </p:to>
                                    </p:animClr>
                                  </p:subTnLst>
                                </p:cTn>
                              </p:par>
                            </p:childTnLst>
                          </p:cTn>
                        </p:par>
                      </p:childTnLst>
                    </p:cTn>
                  </p:par>
                  <p:par>
                    <p:cTn id="157" fill="hold" nodeType="clickPar">
                      <p:stCondLst>
                        <p:cond delay="indefinite"/>
                      </p:stCondLst>
                      <p:childTnLst>
                        <p:par>
                          <p:cTn id="158" fill="hold" nodeType="withGroup">
                            <p:stCondLst>
                              <p:cond delay="0"/>
                            </p:stCondLst>
                            <p:childTnLst>
                              <p:par>
                                <p:cTn id="159" presetID="51" presetClass="entr" presetSubtype="0" fill="hold" grpId="0" nodeType="clickEffect">
                                  <p:stCondLst>
                                    <p:cond delay="0"/>
                                  </p:stCondLst>
                                  <p:childTnLst>
                                    <p:set>
                                      <p:cBhvr>
                                        <p:cTn id="160" dur="1" fill="hold">
                                          <p:stCondLst>
                                            <p:cond delay="0"/>
                                          </p:stCondLst>
                                        </p:cTn>
                                        <p:tgtEl>
                                          <p:spTgt spid="157699">
                                            <p:txEl>
                                              <p:pRg st="14" end="14"/>
                                            </p:txEl>
                                          </p:spTgt>
                                        </p:tgtEl>
                                        <p:attrNameLst>
                                          <p:attrName>style.visibility</p:attrName>
                                        </p:attrNameLst>
                                      </p:cBhvr>
                                      <p:to>
                                        <p:strVal val="visible"/>
                                      </p:to>
                                    </p:set>
                                    <p:animEffect transition="in" filter="fade">
                                      <p:cBhvr>
                                        <p:cTn id="161" dur="770" decel="100000"/>
                                        <p:tgtEl>
                                          <p:spTgt spid="157699">
                                            <p:txEl>
                                              <p:pRg st="14" end="14"/>
                                            </p:txEl>
                                          </p:spTgt>
                                        </p:tgtEl>
                                      </p:cBhvr>
                                    </p:animEffect>
                                    <p:animScale>
                                      <p:cBhvr>
                                        <p:cTn id="162" dur="770" decel="100000"/>
                                        <p:tgtEl>
                                          <p:spTgt spid="157699">
                                            <p:txEl>
                                              <p:pRg st="14" end="14"/>
                                            </p:txEl>
                                          </p:spTgt>
                                        </p:tgtEl>
                                      </p:cBhvr>
                                      <p:from x="10000" y="10000"/>
                                      <p:to x="200000" y="450000"/>
                                    </p:animScale>
                                    <p:animScale>
                                      <p:cBhvr>
                                        <p:cTn id="163" dur="1230" accel="100000" fill="hold">
                                          <p:stCondLst>
                                            <p:cond delay="770"/>
                                          </p:stCondLst>
                                        </p:cTn>
                                        <p:tgtEl>
                                          <p:spTgt spid="157699">
                                            <p:txEl>
                                              <p:pRg st="14" end="14"/>
                                            </p:txEl>
                                          </p:spTgt>
                                        </p:tgtEl>
                                      </p:cBhvr>
                                      <p:from x="200000" y="450000"/>
                                      <p:to x="100000" y="100000"/>
                                    </p:animScale>
                                    <p:set>
                                      <p:cBhvr>
                                        <p:cTn id="164" dur="770" fill="hold"/>
                                        <p:tgtEl>
                                          <p:spTgt spid="157699">
                                            <p:txEl>
                                              <p:pRg st="14" end="14"/>
                                            </p:txEl>
                                          </p:spTgt>
                                        </p:tgtEl>
                                        <p:attrNameLst>
                                          <p:attrName>ppt_x</p:attrName>
                                        </p:attrNameLst>
                                      </p:cBhvr>
                                      <p:to>
                                        <p:strVal val="(0.5)"/>
                                      </p:to>
                                    </p:set>
                                    <p:anim from="(0.5)" to="(#ppt_x)" calcmode="lin" valueType="num">
                                      <p:cBhvr>
                                        <p:cTn id="165" dur="1230" accel="100000" fill="hold">
                                          <p:stCondLst>
                                            <p:cond delay="770"/>
                                          </p:stCondLst>
                                        </p:cTn>
                                        <p:tgtEl>
                                          <p:spTgt spid="157699">
                                            <p:txEl>
                                              <p:pRg st="14" end="14"/>
                                            </p:txEl>
                                          </p:spTgt>
                                        </p:tgtEl>
                                        <p:attrNameLst>
                                          <p:attrName>ppt_x</p:attrName>
                                        </p:attrNameLst>
                                      </p:cBhvr>
                                    </p:anim>
                                    <p:set>
                                      <p:cBhvr>
                                        <p:cTn id="166" dur="770" fill="hold"/>
                                        <p:tgtEl>
                                          <p:spTgt spid="157699">
                                            <p:txEl>
                                              <p:pRg st="14" end="14"/>
                                            </p:txEl>
                                          </p:spTgt>
                                        </p:tgtEl>
                                        <p:attrNameLst>
                                          <p:attrName>ppt_y</p:attrName>
                                        </p:attrNameLst>
                                      </p:cBhvr>
                                      <p:to>
                                        <p:strVal val="(#ppt_y+0.4)"/>
                                      </p:to>
                                    </p:set>
                                    <p:anim from="(#ppt_y+0.4)" to="(#ppt_y)" calcmode="lin" valueType="num">
                                      <p:cBhvr>
                                        <p:cTn id="167" dur="1230" accel="100000" fill="hold">
                                          <p:stCondLst>
                                            <p:cond delay="770"/>
                                          </p:stCondLst>
                                        </p:cTn>
                                        <p:tgtEl>
                                          <p:spTgt spid="157699">
                                            <p:txEl>
                                              <p:pRg st="14" end="14"/>
                                            </p:txEl>
                                          </p:spTgt>
                                        </p:tgtEl>
                                        <p:attrNameLst>
                                          <p:attrName>ppt_y</p:attrName>
                                        </p:attrNameLst>
                                      </p:cBhvr>
                                    </p:anim>
                                  </p:childTnLst>
                                  <p:subTnLst>
                                    <p:animClr clrSpc="rgb" dir="cw">
                                      <p:cBhvr override="childStyle">
                                        <p:cTn dur="1" fill="hold" display="0" masterRel="nextClick" afterEffect="1"/>
                                        <p:tgtEl>
                                          <p:spTgt spid="157699">
                                            <p:txEl>
                                              <p:pRg st="14" end="14"/>
                                            </p:txEl>
                                          </p:spTgt>
                                        </p:tgtEl>
                                        <p:attrNameLst>
                                          <p:attrName>ppt_c</p:attrName>
                                        </p:attrNameLst>
                                      </p:cBhvr>
                                      <p:to>
                                        <a:schemeClr val="accent2"/>
                                      </p:to>
                                    </p:animClr>
                                  </p:subTnLst>
                                </p:cTn>
                              </p:par>
                            </p:childTnLst>
                          </p:cTn>
                        </p:par>
                      </p:childTnLst>
                    </p:cTn>
                  </p:par>
                  <p:par>
                    <p:cTn id="168" fill="hold" nodeType="clickPar">
                      <p:stCondLst>
                        <p:cond delay="indefinite"/>
                      </p:stCondLst>
                      <p:childTnLst>
                        <p:par>
                          <p:cTn id="169" fill="hold" nodeType="withGroup">
                            <p:stCondLst>
                              <p:cond delay="0"/>
                            </p:stCondLst>
                            <p:childTnLst>
                              <p:par>
                                <p:cTn id="170" presetID="51" presetClass="entr" presetSubtype="0" fill="hold" grpId="0" nodeType="clickEffect">
                                  <p:stCondLst>
                                    <p:cond delay="0"/>
                                  </p:stCondLst>
                                  <p:childTnLst>
                                    <p:set>
                                      <p:cBhvr>
                                        <p:cTn id="171" dur="1" fill="hold">
                                          <p:stCondLst>
                                            <p:cond delay="0"/>
                                          </p:stCondLst>
                                        </p:cTn>
                                        <p:tgtEl>
                                          <p:spTgt spid="157699">
                                            <p:txEl>
                                              <p:pRg st="15" end="15"/>
                                            </p:txEl>
                                          </p:spTgt>
                                        </p:tgtEl>
                                        <p:attrNameLst>
                                          <p:attrName>style.visibility</p:attrName>
                                        </p:attrNameLst>
                                      </p:cBhvr>
                                      <p:to>
                                        <p:strVal val="visible"/>
                                      </p:to>
                                    </p:set>
                                    <p:animEffect transition="in" filter="fade">
                                      <p:cBhvr>
                                        <p:cTn id="172" dur="770" decel="100000"/>
                                        <p:tgtEl>
                                          <p:spTgt spid="157699">
                                            <p:txEl>
                                              <p:pRg st="15" end="15"/>
                                            </p:txEl>
                                          </p:spTgt>
                                        </p:tgtEl>
                                      </p:cBhvr>
                                    </p:animEffect>
                                    <p:animScale>
                                      <p:cBhvr>
                                        <p:cTn id="173" dur="770" decel="100000"/>
                                        <p:tgtEl>
                                          <p:spTgt spid="157699">
                                            <p:txEl>
                                              <p:pRg st="15" end="15"/>
                                            </p:txEl>
                                          </p:spTgt>
                                        </p:tgtEl>
                                      </p:cBhvr>
                                      <p:from x="10000" y="10000"/>
                                      <p:to x="200000" y="450000"/>
                                    </p:animScale>
                                    <p:animScale>
                                      <p:cBhvr>
                                        <p:cTn id="174" dur="1230" accel="100000" fill="hold">
                                          <p:stCondLst>
                                            <p:cond delay="770"/>
                                          </p:stCondLst>
                                        </p:cTn>
                                        <p:tgtEl>
                                          <p:spTgt spid="157699">
                                            <p:txEl>
                                              <p:pRg st="15" end="15"/>
                                            </p:txEl>
                                          </p:spTgt>
                                        </p:tgtEl>
                                      </p:cBhvr>
                                      <p:from x="200000" y="450000"/>
                                      <p:to x="100000" y="100000"/>
                                    </p:animScale>
                                    <p:set>
                                      <p:cBhvr>
                                        <p:cTn id="175" dur="770" fill="hold"/>
                                        <p:tgtEl>
                                          <p:spTgt spid="157699">
                                            <p:txEl>
                                              <p:pRg st="15" end="15"/>
                                            </p:txEl>
                                          </p:spTgt>
                                        </p:tgtEl>
                                        <p:attrNameLst>
                                          <p:attrName>ppt_x</p:attrName>
                                        </p:attrNameLst>
                                      </p:cBhvr>
                                      <p:to>
                                        <p:strVal val="(0.5)"/>
                                      </p:to>
                                    </p:set>
                                    <p:anim from="(0.5)" to="(#ppt_x)" calcmode="lin" valueType="num">
                                      <p:cBhvr>
                                        <p:cTn id="176" dur="1230" accel="100000" fill="hold">
                                          <p:stCondLst>
                                            <p:cond delay="770"/>
                                          </p:stCondLst>
                                        </p:cTn>
                                        <p:tgtEl>
                                          <p:spTgt spid="157699">
                                            <p:txEl>
                                              <p:pRg st="15" end="15"/>
                                            </p:txEl>
                                          </p:spTgt>
                                        </p:tgtEl>
                                        <p:attrNameLst>
                                          <p:attrName>ppt_x</p:attrName>
                                        </p:attrNameLst>
                                      </p:cBhvr>
                                    </p:anim>
                                    <p:set>
                                      <p:cBhvr>
                                        <p:cTn id="177" dur="770" fill="hold"/>
                                        <p:tgtEl>
                                          <p:spTgt spid="157699">
                                            <p:txEl>
                                              <p:pRg st="15" end="15"/>
                                            </p:txEl>
                                          </p:spTgt>
                                        </p:tgtEl>
                                        <p:attrNameLst>
                                          <p:attrName>ppt_y</p:attrName>
                                        </p:attrNameLst>
                                      </p:cBhvr>
                                      <p:to>
                                        <p:strVal val="(#ppt_y+0.4)"/>
                                      </p:to>
                                    </p:set>
                                    <p:anim from="(#ppt_y+0.4)" to="(#ppt_y)" calcmode="lin" valueType="num">
                                      <p:cBhvr>
                                        <p:cTn id="178" dur="1230" accel="100000" fill="hold">
                                          <p:stCondLst>
                                            <p:cond delay="770"/>
                                          </p:stCondLst>
                                        </p:cTn>
                                        <p:tgtEl>
                                          <p:spTgt spid="157699">
                                            <p:txEl>
                                              <p:pRg st="15" end="15"/>
                                            </p:txEl>
                                          </p:spTgt>
                                        </p:tgtEl>
                                        <p:attrNameLst>
                                          <p:attrName>ppt_y</p:attrName>
                                        </p:attrNameLst>
                                      </p:cBhvr>
                                    </p:anim>
                                  </p:childTnLst>
                                  <p:subTnLst>
                                    <p:animClr clrSpc="rgb" dir="cw">
                                      <p:cBhvr override="childStyle">
                                        <p:cTn dur="1" fill="hold" display="0" masterRel="nextClick" afterEffect="1"/>
                                        <p:tgtEl>
                                          <p:spTgt spid="157699">
                                            <p:txEl>
                                              <p:pRg st="15" end="15"/>
                                            </p:txEl>
                                          </p:spTgt>
                                        </p:tgtEl>
                                        <p:attrNameLst>
                                          <p:attrName>ppt_c</p:attrName>
                                        </p:attrNameLst>
                                      </p:cBhvr>
                                      <p:to>
                                        <a:schemeClr val="accent2"/>
                                      </p:to>
                                    </p:animClr>
                                  </p:subTnLst>
                                </p:cTn>
                              </p:par>
                            </p:childTnLst>
                          </p:cTn>
                        </p:par>
                      </p:childTnLst>
                    </p:cTn>
                  </p:par>
                  <p:par>
                    <p:cTn id="179" fill="hold" nodeType="clickPar">
                      <p:stCondLst>
                        <p:cond delay="indefinite"/>
                      </p:stCondLst>
                      <p:childTnLst>
                        <p:par>
                          <p:cTn id="180" fill="hold" nodeType="withGroup">
                            <p:stCondLst>
                              <p:cond delay="0"/>
                            </p:stCondLst>
                            <p:childTnLst>
                              <p:par>
                                <p:cTn id="181" presetID="51" presetClass="entr" presetSubtype="0" fill="hold" grpId="0" nodeType="clickEffect">
                                  <p:stCondLst>
                                    <p:cond delay="0"/>
                                  </p:stCondLst>
                                  <p:childTnLst>
                                    <p:set>
                                      <p:cBhvr>
                                        <p:cTn id="182" dur="1" fill="hold">
                                          <p:stCondLst>
                                            <p:cond delay="0"/>
                                          </p:stCondLst>
                                        </p:cTn>
                                        <p:tgtEl>
                                          <p:spTgt spid="157699">
                                            <p:txEl>
                                              <p:pRg st="16" end="16"/>
                                            </p:txEl>
                                          </p:spTgt>
                                        </p:tgtEl>
                                        <p:attrNameLst>
                                          <p:attrName>style.visibility</p:attrName>
                                        </p:attrNameLst>
                                      </p:cBhvr>
                                      <p:to>
                                        <p:strVal val="visible"/>
                                      </p:to>
                                    </p:set>
                                    <p:animEffect transition="in" filter="fade">
                                      <p:cBhvr>
                                        <p:cTn id="183" dur="770" decel="100000"/>
                                        <p:tgtEl>
                                          <p:spTgt spid="157699">
                                            <p:txEl>
                                              <p:pRg st="16" end="16"/>
                                            </p:txEl>
                                          </p:spTgt>
                                        </p:tgtEl>
                                      </p:cBhvr>
                                    </p:animEffect>
                                    <p:animScale>
                                      <p:cBhvr>
                                        <p:cTn id="184" dur="770" decel="100000"/>
                                        <p:tgtEl>
                                          <p:spTgt spid="157699">
                                            <p:txEl>
                                              <p:pRg st="16" end="16"/>
                                            </p:txEl>
                                          </p:spTgt>
                                        </p:tgtEl>
                                      </p:cBhvr>
                                      <p:from x="10000" y="10000"/>
                                      <p:to x="200000" y="450000"/>
                                    </p:animScale>
                                    <p:animScale>
                                      <p:cBhvr>
                                        <p:cTn id="185" dur="1230" accel="100000" fill="hold">
                                          <p:stCondLst>
                                            <p:cond delay="770"/>
                                          </p:stCondLst>
                                        </p:cTn>
                                        <p:tgtEl>
                                          <p:spTgt spid="157699">
                                            <p:txEl>
                                              <p:pRg st="16" end="16"/>
                                            </p:txEl>
                                          </p:spTgt>
                                        </p:tgtEl>
                                      </p:cBhvr>
                                      <p:from x="200000" y="450000"/>
                                      <p:to x="100000" y="100000"/>
                                    </p:animScale>
                                    <p:set>
                                      <p:cBhvr>
                                        <p:cTn id="186" dur="770" fill="hold"/>
                                        <p:tgtEl>
                                          <p:spTgt spid="157699">
                                            <p:txEl>
                                              <p:pRg st="16" end="16"/>
                                            </p:txEl>
                                          </p:spTgt>
                                        </p:tgtEl>
                                        <p:attrNameLst>
                                          <p:attrName>ppt_x</p:attrName>
                                        </p:attrNameLst>
                                      </p:cBhvr>
                                      <p:to>
                                        <p:strVal val="(0.5)"/>
                                      </p:to>
                                    </p:set>
                                    <p:anim from="(0.5)" to="(#ppt_x)" calcmode="lin" valueType="num">
                                      <p:cBhvr>
                                        <p:cTn id="187" dur="1230" accel="100000" fill="hold">
                                          <p:stCondLst>
                                            <p:cond delay="770"/>
                                          </p:stCondLst>
                                        </p:cTn>
                                        <p:tgtEl>
                                          <p:spTgt spid="157699">
                                            <p:txEl>
                                              <p:pRg st="16" end="16"/>
                                            </p:txEl>
                                          </p:spTgt>
                                        </p:tgtEl>
                                        <p:attrNameLst>
                                          <p:attrName>ppt_x</p:attrName>
                                        </p:attrNameLst>
                                      </p:cBhvr>
                                    </p:anim>
                                    <p:set>
                                      <p:cBhvr>
                                        <p:cTn id="188" dur="770" fill="hold"/>
                                        <p:tgtEl>
                                          <p:spTgt spid="157699">
                                            <p:txEl>
                                              <p:pRg st="16" end="16"/>
                                            </p:txEl>
                                          </p:spTgt>
                                        </p:tgtEl>
                                        <p:attrNameLst>
                                          <p:attrName>ppt_y</p:attrName>
                                        </p:attrNameLst>
                                      </p:cBhvr>
                                      <p:to>
                                        <p:strVal val="(#ppt_y+0.4)"/>
                                      </p:to>
                                    </p:set>
                                    <p:anim from="(#ppt_y+0.4)" to="(#ppt_y)" calcmode="lin" valueType="num">
                                      <p:cBhvr>
                                        <p:cTn id="189" dur="1230" accel="100000" fill="hold">
                                          <p:stCondLst>
                                            <p:cond delay="770"/>
                                          </p:stCondLst>
                                        </p:cTn>
                                        <p:tgtEl>
                                          <p:spTgt spid="157699">
                                            <p:txEl>
                                              <p:pRg st="16" end="16"/>
                                            </p:txEl>
                                          </p:spTgt>
                                        </p:tgtEl>
                                        <p:attrNameLst>
                                          <p:attrName>ppt_y</p:attrName>
                                        </p:attrNameLst>
                                      </p:cBhvr>
                                    </p:anim>
                                  </p:childTnLst>
                                  <p:subTnLst>
                                    <p:animClr clrSpc="rgb" dir="cw">
                                      <p:cBhvr override="childStyle">
                                        <p:cTn dur="1" fill="hold" display="0" masterRel="nextClick" afterEffect="1"/>
                                        <p:tgtEl>
                                          <p:spTgt spid="157699">
                                            <p:txEl>
                                              <p:pRg st="16" end="16"/>
                                            </p:txEl>
                                          </p:spTgt>
                                        </p:tgtEl>
                                        <p:attrNameLst>
                                          <p:attrName>ppt_c</p:attrName>
                                        </p:attrNameLst>
                                      </p:cBhvr>
                                      <p:to>
                                        <a:schemeClr val="accent2"/>
                                      </p:to>
                                    </p:animClr>
                                  </p:subTnLst>
                                </p:cTn>
                              </p:par>
                            </p:childTnLst>
                          </p:cTn>
                        </p:par>
                      </p:childTnLst>
                    </p:cTn>
                  </p:par>
                  <p:par>
                    <p:cTn id="190" fill="hold" nodeType="clickPar">
                      <p:stCondLst>
                        <p:cond delay="indefinite"/>
                      </p:stCondLst>
                      <p:childTnLst>
                        <p:par>
                          <p:cTn id="191" fill="hold" nodeType="withGroup">
                            <p:stCondLst>
                              <p:cond delay="0"/>
                            </p:stCondLst>
                            <p:childTnLst>
                              <p:par>
                                <p:cTn id="192" presetID="51" presetClass="entr" presetSubtype="0" fill="hold" grpId="0" nodeType="clickEffect">
                                  <p:stCondLst>
                                    <p:cond delay="0"/>
                                  </p:stCondLst>
                                  <p:childTnLst>
                                    <p:set>
                                      <p:cBhvr>
                                        <p:cTn id="193" dur="1" fill="hold">
                                          <p:stCondLst>
                                            <p:cond delay="0"/>
                                          </p:stCondLst>
                                        </p:cTn>
                                        <p:tgtEl>
                                          <p:spTgt spid="157699">
                                            <p:txEl>
                                              <p:pRg st="17" end="17"/>
                                            </p:txEl>
                                          </p:spTgt>
                                        </p:tgtEl>
                                        <p:attrNameLst>
                                          <p:attrName>style.visibility</p:attrName>
                                        </p:attrNameLst>
                                      </p:cBhvr>
                                      <p:to>
                                        <p:strVal val="visible"/>
                                      </p:to>
                                    </p:set>
                                    <p:animEffect transition="in" filter="fade">
                                      <p:cBhvr>
                                        <p:cTn id="194" dur="770" decel="100000"/>
                                        <p:tgtEl>
                                          <p:spTgt spid="157699">
                                            <p:txEl>
                                              <p:pRg st="17" end="17"/>
                                            </p:txEl>
                                          </p:spTgt>
                                        </p:tgtEl>
                                      </p:cBhvr>
                                    </p:animEffect>
                                    <p:animScale>
                                      <p:cBhvr>
                                        <p:cTn id="195" dur="770" decel="100000"/>
                                        <p:tgtEl>
                                          <p:spTgt spid="157699">
                                            <p:txEl>
                                              <p:pRg st="17" end="17"/>
                                            </p:txEl>
                                          </p:spTgt>
                                        </p:tgtEl>
                                      </p:cBhvr>
                                      <p:from x="10000" y="10000"/>
                                      <p:to x="200000" y="450000"/>
                                    </p:animScale>
                                    <p:animScale>
                                      <p:cBhvr>
                                        <p:cTn id="196" dur="1230" accel="100000" fill="hold">
                                          <p:stCondLst>
                                            <p:cond delay="770"/>
                                          </p:stCondLst>
                                        </p:cTn>
                                        <p:tgtEl>
                                          <p:spTgt spid="157699">
                                            <p:txEl>
                                              <p:pRg st="17" end="17"/>
                                            </p:txEl>
                                          </p:spTgt>
                                        </p:tgtEl>
                                      </p:cBhvr>
                                      <p:from x="200000" y="450000"/>
                                      <p:to x="100000" y="100000"/>
                                    </p:animScale>
                                    <p:set>
                                      <p:cBhvr>
                                        <p:cTn id="197" dur="770" fill="hold"/>
                                        <p:tgtEl>
                                          <p:spTgt spid="157699">
                                            <p:txEl>
                                              <p:pRg st="17" end="17"/>
                                            </p:txEl>
                                          </p:spTgt>
                                        </p:tgtEl>
                                        <p:attrNameLst>
                                          <p:attrName>ppt_x</p:attrName>
                                        </p:attrNameLst>
                                      </p:cBhvr>
                                      <p:to>
                                        <p:strVal val="(0.5)"/>
                                      </p:to>
                                    </p:set>
                                    <p:anim from="(0.5)" to="(#ppt_x)" calcmode="lin" valueType="num">
                                      <p:cBhvr>
                                        <p:cTn id="198" dur="1230" accel="100000" fill="hold">
                                          <p:stCondLst>
                                            <p:cond delay="770"/>
                                          </p:stCondLst>
                                        </p:cTn>
                                        <p:tgtEl>
                                          <p:spTgt spid="157699">
                                            <p:txEl>
                                              <p:pRg st="17" end="17"/>
                                            </p:txEl>
                                          </p:spTgt>
                                        </p:tgtEl>
                                        <p:attrNameLst>
                                          <p:attrName>ppt_x</p:attrName>
                                        </p:attrNameLst>
                                      </p:cBhvr>
                                    </p:anim>
                                    <p:set>
                                      <p:cBhvr>
                                        <p:cTn id="199" dur="770" fill="hold"/>
                                        <p:tgtEl>
                                          <p:spTgt spid="157699">
                                            <p:txEl>
                                              <p:pRg st="17" end="17"/>
                                            </p:txEl>
                                          </p:spTgt>
                                        </p:tgtEl>
                                        <p:attrNameLst>
                                          <p:attrName>ppt_y</p:attrName>
                                        </p:attrNameLst>
                                      </p:cBhvr>
                                      <p:to>
                                        <p:strVal val="(#ppt_y+0.4)"/>
                                      </p:to>
                                    </p:set>
                                    <p:anim from="(#ppt_y+0.4)" to="(#ppt_y)" calcmode="lin" valueType="num">
                                      <p:cBhvr>
                                        <p:cTn id="200" dur="1230" accel="100000" fill="hold">
                                          <p:stCondLst>
                                            <p:cond delay="770"/>
                                          </p:stCondLst>
                                        </p:cTn>
                                        <p:tgtEl>
                                          <p:spTgt spid="157699">
                                            <p:txEl>
                                              <p:pRg st="17" end="17"/>
                                            </p:txEl>
                                          </p:spTgt>
                                        </p:tgtEl>
                                        <p:attrNameLst>
                                          <p:attrName>ppt_y</p:attrName>
                                        </p:attrNameLst>
                                      </p:cBhvr>
                                    </p:anim>
                                  </p:childTnLst>
                                  <p:subTnLst>
                                    <p:animClr clrSpc="rgb" dir="cw">
                                      <p:cBhvr override="childStyle">
                                        <p:cTn dur="1" fill="hold" display="0" masterRel="nextClick" afterEffect="1"/>
                                        <p:tgtEl>
                                          <p:spTgt spid="157699">
                                            <p:txEl>
                                              <p:pRg st="17" end="17"/>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95536" y="116632"/>
            <a:ext cx="8352928" cy="791815"/>
          </a:xfrm>
        </p:spPr>
        <p:txBody>
          <a:bodyPr/>
          <a:lstStyle/>
          <a:p>
            <a:r>
              <a:rPr lang="en-US" altLang="zh-CN" sz="3600" b="1" dirty="0"/>
              <a:t>2.13.3  </a:t>
            </a:r>
            <a:r>
              <a:rPr lang="zh-CN" altLang="zh-CN" sz="3600" b="1" dirty="0">
                <a:solidFill>
                  <a:srgbClr val="FF0000"/>
                </a:solidFill>
              </a:rPr>
              <a:t>初始化列表</a:t>
            </a:r>
            <a:r>
              <a:rPr lang="zh-CN" altLang="zh-CN" sz="3600" b="1" dirty="0"/>
              <a:t>、变量初始化与</a:t>
            </a:r>
            <a:r>
              <a:rPr lang="zh-CN" altLang="zh-CN" sz="3600" b="1" dirty="0">
                <a:solidFill>
                  <a:srgbClr val="FF0000"/>
                </a:solidFill>
              </a:rPr>
              <a:t>赋值</a:t>
            </a:r>
          </a:p>
        </p:txBody>
      </p:sp>
      <p:sp>
        <p:nvSpPr>
          <p:cNvPr id="163843" name="Rectangle 3"/>
          <p:cNvSpPr>
            <a:spLocks noGrp="1" noChangeArrowheads="1"/>
          </p:cNvSpPr>
          <p:nvPr>
            <p:ph idx="1"/>
          </p:nvPr>
        </p:nvSpPr>
        <p:spPr>
          <a:xfrm>
            <a:off x="684213" y="1268413"/>
            <a:ext cx="7775575" cy="5183187"/>
          </a:xfrm>
        </p:spPr>
        <p:txBody>
          <a:bodyPr/>
          <a:lstStyle/>
          <a:p>
            <a:pPr marL="0" indent="0" eaLnBrk="1" hangingPunct="1">
              <a:buNone/>
            </a:pPr>
            <a:r>
              <a:rPr lang="en-US" altLang="zh-CN" b="1" dirty="0">
                <a:solidFill>
                  <a:srgbClr val="0000CC"/>
                </a:solidFill>
              </a:rPr>
              <a:t>1</a:t>
            </a:r>
            <a:r>
              <a:rPr lang="zh-CN" altLang="en-US" b="1" dirty="0">
                <a:solidFill>
                  <a:srgbClr val="0000CC"/>
                </a:solidFill>
              </a:rPr>
              <a:t>．</a:t>
            </a:r>
            <a:r>
              <a:rPr lang="en-US" altLang="zh-CN" b="1" dirty="0">
                <a:solidFill>
                  <a:srgbClr val="0000CC"/>
                </a:solidFill>
              </a:rPr>
              <a:t>C++</a:t>
            </a:r>
            <a:r>
              <a:rPr lang="zh-CN" altLang="en-US" b="1" dirty="0">
                <a:solidFill>
                  <a:srgbClr val="0000CC"/>
                </a:solidFill>
              </a:rPr>
              <a:t>变量初始化概述</a:t>
            </a:r>
            <a:endParaRPr lang="en-US" altLang="zh-CN" b="1" dirty="0">
              <a:solidFill>
                <a:srgbClr val="0000CC"/>
              </a:solidFill>
            </a:endParaRPr>
          </a:p>
          <a:p>
            <a:pPr marL="914400" lvl="1" indent="-457200" eaLnBrk="1" hangingPunct="1">
              <a:buFont typeface="+mj-ea"/>
              <a:buAutoNum type="circleNumDbPlain"/>
            </a:pPr>
            <a:r>
              <a:rPr lang="zh-CN" altLang="en-US" sz="2400" b="1" dirty="0"/>
              <a:t>未初始化变量的值不确定，是导致许多程序错误的根源。</a:t>
            </a:r>
          </a:p>
          <a:p>
            <a:pPr marL="914400" lvl="1" indent="-457200" eaLnBrk="1" hangingPunct="1">
              <a:buFont typeface="+mj-ea"/>
              <a:buAutoNum type="circleNumDbPlain"/>
            </a:pPr>
            <a:r>
              <a:rPr lang="en-US" altLang="zh-CN" sz="2400" b="1" dirty="0"/>
              <a:t>C++</a:t>
            </a:r>
            <a:r>
              <a:rPr lang="zh-CN" altLang="en-US" sz="2400" b="1" dirty="0"/>
              <a:t>强调：常量、引用、类对象必须初始化。</a:t>
            </a:r>
          </a:p>
          <a:p>
            <a:pPr marL="914400" lvl="1" indent="-457200" eaLnBrk="1" hangingPunct="1">
              <a:buFont typeface="+mj-ea"/>
              <a:buAutoNum type="circleNumDbPlain"/>
            </a:pPr>
            <a:r>
              <a:rPr lang="en-US" altLang="zh-CN" sz="2400" b="1" dirty="0"/>
              <a:t>C++</a:t>
            </a:r>
            <a:r>
              <a:rPr lang="zh-CN" altLang="en-US" sz="2400" b="1" dirty="0"/>
              <a:t>的全局变量初始化时可以使用任意表达式，不再局限于</a:t>
            </a:r>
            <a:r>
              <a:rPr lang="en-US" altLang="zh-CN" sz="2400" b="1" dirty="0"/>
              <a:t>C</a:t>
            </a:r>
            <a:r>
              <a:rPr lang="zh-CN" altLang="en-US" sz="2400" b="1" dirty="0"/>
              <a:t>的常量表达式。</a:t>
            </a:r>
          </a:p>
          <a:p>
            <a:pPr marL="914400" lvl="1" indent="-457200" eaLnBrk="1" hangingPunct="1">
              <a:buFont typeface="+mj-ea"/>
              <a:buAutoNum type="circleNumDbPlain"/>
            </a:pPr>
            <a:r>
              <a:rPr lang="en-US" altLang="zh-CN" sz="2400" b="1" dirty="0"/>
              <a:t>C++</a:t>
            </a:r>
            <a:r>
              <a:rPr lang="zh-CN" altLang="en-US" sz="2400" b="1" dirty="0"/>
              <a:t>提供一种函数风格的初始化方式，便于对象初始化，因为对象初始化参数可以不止一个。</a:t>
            </a:r>
          </a:p>
        </p:txBody>
      </p:sp>
    </p:spTree>
    <p:extLst>
      <p:ext uri="{BB962C8B-B14F-4D97-AF65-F5344CB8AC3E}">
        <p14:creationId xmlns:p14="http://schemas.microsoft.com/office/powerpoint/2010/main" val="271241176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wipe(down)">
                                      <p:cBhvr>
                                        <p:cTn id="7" dur="500"/>
                                        <p:tgtEl>
                                          <p:spTgt spid="163843">
                                            <p:txEl>
                                              <p:pRg st="0" end="0"/>
                                            </p:txEl>
                                          </p:spTgt>
                                        </p:tgtEl>
                                      </p:cBhvr>
                                    </p:animEffect>
                                  </p:childTnLst>
                                  <p:subTnLst>
                                    <p:animClr clrSpc="rgb" dir="cw">
                                      <p:cBhvr override="childStyle">
                                        <p:cTn dur="1" fill="hold" display="0" masterRel="nextClick" afterEffect="1"/>
                                        <p:tgtEl>
                                          <p:spTgt spid="163843">
                                            <p:txEl>
                                              <p:pRg st="0" end="0"/>
                                            </p:txEl>
                                          </p:spTgt>
                                        </p:tgtEl>
                                        <p:attrNameLst>
                                          <p:attrName>ppt_c</p:attrName>
                                        </p:attrNameLst>
                                      </p:cBhvr>
                                      <p:to>
                                        <a:schemeClr val="hlink"/>
                                      </p:to>
                                    </p:animClr>
                                  </p:subTnLst>
                                </p:cTn>
                              </p:par>
                              <p:par>
                                <p:cTn id="8" presetID="22" presetClass="entr" presetSubtype="4" fill="hold" grpId="0" nodeType="withEffect">
                                  <p:stCondLst>
                                    <p:cond delay="0"/>
                                  </p:stCondLst>
                                  <p:childTnLst>
                                    <p:set>
                                      <p:cBhvr>
                                        <p:cTn id="9" dur="1" fill="hold">
                                          <p:stCondLst>
                                            <p:cond delay="0"/>
                                          </p:stCondLst>
                                        </p:cTn>
                                        <p:tgtEl>
                                          <p:spTgt spid="163843">
                                            <p:txEl>
                                              <p:pRg st="1" end="1"/>
                                            </p:txEl>
                                          </p:spTgt>
                                        </p:tgtEl>
                                        <p:attrNameLst>
                                          <p:attrName>style.visibility</p:attrName>
                                        </p:attrNameLst>
                                      </p:cBhvr>
                                      <p:to>
                                        <p:strVal val="visible"/>
                                      </p:to>
                                    </p:set>
                                    <p:animEffect transition="in" filter="wipe(down)">
                                      <p:cBhvr>
                                        <p:cTn id="10" dur="500"/>
                                        <p:tgtEl>
                                          <p:spTgt spid="163843">
                                            <p:txEl>
                                              <p:pRg st="1" end="1"/>
                                            </p:txEl>
                                          </p:spTgt>
                                        </p:tgtEl>
                                      </p:cBhvr>
                                    </p:animEffect>
                                  </p:childTnLst>
                                  <p:subTnLst>
                                    <p:animClr clrSpc="rgb" dir="cw">
                                      <p:cBhvr override="childStyle">
                                        <p:cTn dur="1" fill="hold" display="0" masterRel="nextClick" afterEffect="1"/>
                                        <p:tgtEl>
                                          <p:spTgt spid="163843">
                                            <p:txEl>
                                              <p:pRg st="1" end="1"/>
                                            </p:txEl>
                                          </p:spTgt>
                                        </p:tgtEl>
                                        <p:attrNameLst>
                                          <p:attrName>ppt_c</p:attrName>
                                        </p:attrNameLst>
                                      </p:cBhvr>
                                      <p:to>
                                        <a:schemeClr val="hlink"/>
                                      </p:to>
                                    </p:animClr>
                                  </p:subTnLst>
                                </p:cTn>
                              </p:par>
                              <p:par>
                                <p:cTn id="11" presetID="22" presetClass="entr" presetSubtype="4" fill="hold" grpId="0" nodeType="withEffect">
                                  <p:stCondLst>
                                    <p:cond delay="0"/>
                                  </p:stCondLst>
                                  <p:childTnLst>
                                    <p:set>
                                      <p:cBhvr>
                                        <p:cTn id="12" dur="1" fill="hold">
                                          <p:stCondLst>
                                            <p:cond delay="0"/>
                                          </p:stCondLst>
                                        </p:cTn>
                                        <p:tgtEl>
                                          <p:spTgt spid="163843">
                                            <p:txEl>
                                              <p:pRg st="2" end="2"/>
                                            </p:txEl>
                                          </p:spTgt>
                                        </p:tgtEl>
                                        <p:attrNameLst>
                                          <p:attrName>style.visibility</p:attrName>
                                        </p:attrNameLst>
                                      </p:cBhvr>
                                      <p:to>
                                        <p:strVal val="visible"/>
                                      </p:to>
                                    </p:set>
                                    <p:animEffect transition="in" filter="wipe(down)">
                                      <p:cBhvr>
                                        <p:cTn id="13" dur="500"/>
                                        <p:tgtEl>
                                          <p:spTgt spid="163843">
                                            <p:txEl>
                                              <p:pRg st="2" end="2"/>
                                            </p:txEl>
                                          </p:spTgt>
                                        </p:tgtEl>
                                      </p:cBhvr>
                                    </p:animEffect>
                                  </p:childTnLst>
                                  <p:subTnLst>
                                    <p:animClr clrSpc="rgb" dir="cw">
                                      <p:cBhvr override="childStyle">
                                        <p:cTn dur="1" fill="hold" display="0" masterRel="nextClick" afterEffect="1"/>
                                        <p:tgtEl>
                                          <p:spTgt spid="163843">
                                            <p:txEl>
                                              <p:pRg st="2" end="2"/>
                                            </p:txEl>
                                          </p:spTgt>
                                        </p:tgtEl>
                                        <p:attrNameLst>
                                          <p:attrName>ppt_c</p:attrName>
                                        </p:attrNameLst>
                                      </p:cBhvr>
                                      <p:to>
                                        <a:schemeClr val="hlink"/>
                                      </p:to>
                                    </p:animClr>
                                  </p:subTnLst>
                                </p:cTn>
                              </p:par>
                              <p:par>
                                <p:cTn id="14" presetID="22" presetClass="entr" presetSubtype="4" fill="hold" grpId="0" nodeType="withEffect">
                                  <p:stCondLst>
                                    <p:cond delay="0"/>
                                  </p:stCondLst>
                                  <p:childTnLst>
                                    <p:set>
                                      <p:cBhvr>
                                        <p:cTn id="15" dur="1" fill="hold">
                                          <p:stCondLst>
                                            <p:cond delay="0"/>
                                          </p:stCondLst>
                                        </p:cTn>
                                        <p:tgtEl>
                                          <p:spTgt spid="163843">
                                            <p:txEl>
                                              <p:pRg st="3" end="3"/>
                                            </p:txEl>
                                          </p:spTgt>
                                        </p:tgtEl>
                                        <p:attrNameLst>
                                          <p:attrName>style.visibility</p:attrName>
                                        </p:attrNameLst>
                                      </p:cBhvr>
                                      <p:to>
                                        <p:strVal val="visible"/>
                                      </p:to>
                                    </p:set>
                                    <p:animEffect transition="in" filter="wipe(down)">
                                      <p:cBhvr>
                                        <p:cTn id="16" dur="500"/>
                                        <p:tgtEl>
                                          <p:spTgt spid="163843">
                                            <p:txEl>
                                              <p:pRg st="3" end="3"/>
                                            </p:txEl>
                                          </p:spTgt>
                                        </p:tgtEl>
                                      </p:cBhvr>
                                    </p:animEffect>
                                  </p:childTnLst>
                                  <p:subTnLst>
                                    <p:animClr clrSpc="rgb" dir="cw">
                                      <p:cBhvr override="childStyle">
                                        <p:cTn dur="1" fill="hold" display="0" masterRel="nextClick" afterEffect="1"/>
                                        <p:tgtEl>
                                          <p:spTgt spid="163843">
                                            <p:txEl>
                                              <p:pRg st="3" end="3"/>
                                            </p:txEl>
                                          </p:spTgt>
                                        </p:tgtEl>
                                        <p:attrNameLst>
                                          <p:attrName>ppt_c</p:attrName>
                                        </p:attrNameLst>
                                      </p:cBhvr>
                                      <p:to>
                                        <a:schemeClr val="hlink"/>
                                      </p:to>
                                    </p:animClr>
                                  </p:subTnLst>
                                </p:cTn>
                              </p:par>
                              <p:par>
                                <p:cTn id="17" presetID="22" presetClass="entr" presetSubtype="4" fill="hold" grpId="0" nodeType="withEffect">
                                  <p:stCondLst>
                                    <p:cond delay="0"/>
                                  </p:stCondLst>
                                  <p:childTnLst>
                                    <p:set>
                                      <p:cBhvr>
                                        <p:cTn id="18" dur="1" fill="hold">
                                          <p:stCondLst>
                                            <p:cond delay="0"/>
                                          </p:stCondLst>
                                        </p:cTn>
                                        <p:tgtEl>
                                          <p:spTgt spid="163843">
                                            <p:txEl>
                                              <p:pRg st="4" end="4"/>
                                            </p:txEl>
                                          </p:spTgt>
                                        </p:tgtEl>
                                        <p:attrNameLst>
                                          <p:attrName>style.visibility</p:attrName>
                                        </p:attrNameLst>
                                      </p:cBhvr>
                                      <p:to>
                                        <p:strVal val="visible"/>
                                      </p:to>
                                    </p:set>
                                    <p:animEffect transition="in" filter="wipe(down)">
                                      <p:cBhvr>
                                        <p:cTn id="19" dur="500"/>
                                        <p:tgtEl>
                                          <p:spTgt spid="163843">
                                            <p:txEl>
                                              <p:pRg st="4" end="4"/>
                                            </p:txEl>
                                          </p:spTgt>
                                        </p:tgtEl>
                                      </p:cBhvr>
                                    </p:animEffect>
                                  </p:childTnLst>
                                  <p:subTnLst>
                                    <p:animClr clrSpc="rgb" dir="cw">
                                      <p:cBhvr override="childStyle">
                                        <p:cTn dur="1" fill="hold" display="0" masterRel="nextClick" afterEffect="1"/>
                                        <p:tgtEl>
                                          <p:spTgt spid="163843">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a:solidFill>
                  <a:srgbClr val="0000CC"/>
                </a:solidFill>
              </a:rPr>
              <a:t>2．</a:t>
            </a:r>
            <a:r>
              <a:rPr lang="zh-CN" altLang="zh-CN" dirty="0">
                <a:solidFill>
                  <a:srgbClr val="0000CC"/>
                </a:solidFill>
              </a:rPr>
              <a:t>初始化的方式</a:t>
            </a:r>
          </a:p>
          <a:p>
            <a:pPr marL="971550" lvl="1" indent="-514350">
              <a:buFont typeface="+mj-ea"/>
              <a:buAutoNum type="circleNumDbPlain"/>
            </a:pPr>
            <a:r>
              <a:rPr lang="en-US" altLang="zh-CN" dirty="0" err="1"/>
              <a:t>int</a:t>
            </a:r>
            <a:r>
              <a:rPr lang="en-US" altLang="zh-CN" dirty="0"/>
              <a:t>  x=0;</a:t>
            </a:r>
            <a:endParaRPr lang="zh-CN" altLang="zh-CN" dirty="0"/>
          </a:p>
          <a:p>
            <a:pPr marL="971550" lvl="1" indent="-514350">
              <a:buFont typeface="+mj-ea"/>
              <a:buAutoNum type="circleNumDbPlain"/>
            </a:pPr>
            <a:r>
              <a:rPr lang="en-US" altLang="zh-CN" dirty="0" err="1"/>
              <a:t>int</a:t>
            </a:r>
            <a:r>
              <a:rPr lang="en-US" altLang="zh-CN" dirty="0"/>
              <a:t>  x(0);</a:t>
            </a:r>
            <a:endParaRPr lang="zh-CN" altLang="zh-CN" dirty="0"/>
          </a:p>
          <a:p>
            <a:pPr marL="971550" lvl="1" indent="-514350">
              <a:buFont typeface="+mj-ea"/>
              <a:buAutoNum type="circleNumDbPlain"/>
            </a:pPr>
            <a:r>
              <a:rPr lang="en-US" altLang="zh-CN" dirty="0" err="1"/>
              <a:t>int</a:t>
            </a:r>
            <a:r>
              <a:rPr lang="en-US" altLang="zh-CN" dirty="0"/>
              <a:t>  x={0};                                                   11C</a:t>
            </a:r>
            <a:r>
              <a:rPr lang="en-US" altLang="zh-CN" baseline="-25000" dirty="0"/>
              <a:t>++</a:t>
            </a:r>
            <a:endParaRPr lang="zh-CN" altLang="zh-CN" dirty="0"/>
          </a:p>
          <a:p>
            <a:pPr marL="971550" lvl="1" indent="-514350">
              <a:buFont typeface="+mj-ea"/>
              <a:buAutoNum type="circleNumDbPlain"/>
            </a:pPr>
            <a:r>
              <a:rPr lang="en-US" altLang="zh-CN" dirty="0" err="1"/>
              <a:t>int</a:t>
            </a:r>
            <a:r>
              <a:rPr lang="en-US" altLang="zh-CN" dirty="0"/>
              <a:t>  x{0}                                                      11C</a:t>
            </a:r>
            <a:r>
              <a:rPr lang="en-US" altLang="zh-CN" baseline="-25000" dirty="0"/>
              <a:t>++</a:t>
            </a:r>
          </a:p>
          <a:p>
            <a:pPr lvl="1"/>
            <a:r>
              <a:rPr lang="zh-CN" altLang="en-US" dirty="0"/>
              <a:t>第</a:t>
            </a:r>
            <a:r>
              <a:rPr lang="en-US" altLang="zh-CN" dirty="0"/>
              <a:t>3、4</a:t>
            </a:r>
            <a:r>
              <a:rPr lang="zh-CN" altLang="en-US" dirty="0"/>
              <a:t>种是</a:t>
            </a:r>
            <a:r>
              <a:rPr lang="en-US" altLang="zh-CN" dirty="0"/>
              <a:t>C++11</a:t>
            </a:r>
            <a:r>
              <a:rPr lang="zh-CN" altLang="en-US" dirty="0"/>
              <a:t>规范中新设的变量初始化方式，称为</a:t>
            </a:r>
            <a:r>
              <a:rPr lang="zh-CN" altLang="en-US" dirty="0">
                <a:solidFill>
                  <a:srgbClr val="0000CC"/>
                </a:solidFill>
              </a:rPr>
              <a:t>初始化列表</a:t>
            </a:r>
            <a:r>
              <a:rPr lang="zh-CN" altLang="en-US" dirty="0"/>
              <a:t>。</a:t>
            </a:r>
            <a:r>
              <a:rPr lang="zh-CN" altLang="zh-CN" dirty="0"/>
              <a:t>花括号除了用于变量初始化，还可用于赋值。而在此前的</a:t>
            </a:r>
            <a:r>
              <a:rPr lang="en-US" altLang="zh-CN" dirty="0"/>
              <a:t>C++</a:t>
            </a:r>
            <a:r>
              <a:rPr lang="zh-CN" altLang="zh-CN" dirty="0"/>
              <a:t>标准中，仅部分场合才允许使用这种初始化方式，如数组初始化。</a:t>
            </a:r>
            <a:endParaRPr lang="zh-CN" altLang="en-US" dirty="0"/>
          </a:p>
        </p:txBody>
      </p:sp>
      <p:sp>
        <p:nvSpPr>
          <p:cNvPr id="4" name="Rectangle 2"/>
          <p:cNvSpPr>
            <a:spLocks noGrp="1" noChangeArrowheads="1"/>
          </p:cNvSpPr>
          <p:nvPr>
            <p:ph type="title"/>
          </p:nvPr>
        </p:nvSpPr>
        <p:spPr/>
        <p:txBody>
          <a:bodyPr/>
          <a:lstStyle/>
          <a:p>
            <a:r>
              <a:rPr lang="en-US" altLang="zh-CN" sz="3600" b="1" dirty="0"/>
              <a:t>2.13.3  </a:t>
            </a:r>
            <a:r>
              <a:rPr lang="zh-CN" altLang="zh-CN" sz="3600" b="1" dirty="0">
                <a:solidFill>
                  <a:srgbClr val="FF0000"/>
                </a:solidFill>
              </a:rPr>
              <a:t>初始化列表</a:t>
            </a:r>
            <a:r>
              <a:rPr lang="zh-CN" altLang="zh-CN" sz="3600" b="1" dirty="0"/>
              <a:t>、变量初始化与</a:t>
            </a:r>
            <a:r>
              <a:rPr lang="zh-CN" altLang="zh-CN" sz="3600" b="1" dirty="0">
                <a:solidFill>
                  <a:srgbClr val="FF0000"/>
                </a:solidFill>
              </a:rPr>
              <a:t>赋值</a:t>
            </a:r>
          </a:p>
        </p:txBody>
      </p:sp>
    </p:spTree>
    <p:extLst>
      <p:ext uri="{BB962C8B-B14F-4D97-AF65-F5344CB8AC3E}">
        <p14:creationId xmlns:p14="http://schemas.microsoft.com/office/powerpoint/2010/main" val="219024555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a:solidFill>
                  <a:srgbClr val="0000CC"/>
                </a:solidFill>
              </a:rPr>
              <a:t>3．</a:t>
            </a:r>
            <a:r>
              <a:rPr lang="zh-CN" altLang="en-US" dirty="0">
                <a:solidFill>
                  <a:srgbClr val="0000CC"/>
                </a:solidFill>
              </a:rPr>
              <a:t>使用列表初始化或赋值的注意事项</a:t>
            </a:r>
            <a:endParaRPr lang="en-US" altLang="zh-CN" dirty="0">
              <a:solidFill>
                <a:srgbClr val="0000CC"/>
              </a:solidFill>
            </a:endParaRPr>
          </a:p>
          <a:p>
            <a:pPr lvl="1" indent="-342900"/>
            <a:r>
              <a:rPr lang="en-US" altLang="zh-CN" sz="2400" dirty="0"/>
              <a:t>C++11</a:t>
            </a:r>
            <a:r>
              <a:rPr lang="zh-CN" altLang="en-US" sz="2400" dirty="0"/>
              <a:t>中，可以用</a:t>
            </a:r>
            <a:r>
              <a:rPr lang="en-US" altLang="zh-CN" sz="2400" dirty="0"/>
              <a:t>{ }</a:t>
            </a:r>
            <a:r>
              <a:rPr lang="zh-CN" altLang="en-US" sz="2400" dirty="0"/>
              <a:t>对变量进行列表初始化或赋值。</a:t>
            </a:r>
            <a:endParaRPr lang="en-US" altLang="zh-CN" sz="2400" dirty="0"/>
          </a:p>
          <a:p>
            <a:pPr lvl="1" indent="-342900"/>
            <a:r>
              <a:rPr lang="zh-CN" altLang="zh-CN" sz="2400" dirty="0"/>
              <a:t>如果</a:t>
            </a:r>
            <a:r>
              <a:rPr lang="en-US" altLang="zh-CN" sz="2400" dirty="0"/>
              <a:t>{ }</a:t>
            </a:r>
            <a:r>
              <a:rPr lang="zh-CN" altLang="zh-CN" sz="2400" dirty="0"/>
              <a:t>中的初始值存在丢失信息的风险，将出现编译错误</a:t>
            </a:r>
            <a:r>
              <a:rPr lang="zh-CN" altLang="en-US" sz="2400" dirty="0"/>
              <a:t>；</a:t>
            </a:r>
            <a:r>
              <a:rPr lang="zh-CN" altLang="zh-CN" sz="2400" dirty="0"/>
              <a:t>而</a:t>
            </a:r>
            <a:r>
              <a:rPr lang="zh-CN" altLang="en-US" sz="2400" dirty="0"/>
              <a:t>只用</a:t>
            </a:r>
            <a:r>
              <a:rPr lang="zh-CN" altLang="zh-CN" sz="2400" dirty="0"/>
              <a:t>花括号中的值只会出现编译警告。</a:t>
            </a:r>
            <a:r>
              <a:rPr lang="zh-CN" altLang="en-US" sz="2400" dirty="0"/>
              <a:t>例如</a:t>
            </a:r>
            <a:endParaRPr lang="en-US" altLang="zh-CN" sz="2400" dirty="0"/>
          </a:p>
          <a:p>
            <a:pPr marL="800100" lvl="2" indent="0">
              <a:buNone/>
            </a:pPr>
            <a:r>
              <a:rPr lang="en-US" altLang="zh-CN" dirty="0"/>
              <a:t>double d = 92.221, d1{ 92.221 }, d3{ d }; </a:t>
            </a:r>
          </a:p>
          <a:p>
            <a:pPr marL="800100" lvl="2" indent="0">
              <a:buNone/>
            </a:pPr>
            <a:r>
              <a:rPr lang="en-US" altLang="zh-CN" dirty="0" err="1"/>
              <a:t>int</a:t>
            </a:r>
            <a:r>
              <a:rPr lang="en-US" altLang="zh-CN" dirty="0"/>
              <a:t> x = d;                                          </a:t>
            </a:r>
            <a:endParaRPr lang="zh-CN" altLang="zh-CN" dirty="0"/>
          </a:p>
          <a:p>
            <a:pPr marL="800100" lvl="2" indent="0">
              <a:buNone/>
            </a:pPr>
            <a:r>
              <a:rPr lang="en-US" altLang="zh-CN" dirty="0"/>
              <a:t>x = { 32 };                                                      11C</a:t>
            </a:r>
            <a:r>
              <a:rPr lang="en-US" altLang="zh-CN" baseline="-25000" dirty="0"/>
              <a:t>++</a:t>
            </a:r>
            <a:r>
              <a:rPr lang="en-US" altLang="zh-CN" dirty="0"/>
              <a:t> </a:t>
            </a:r>
            <a:endParaRPr lang="zh-CN" altLang="zh-CN" dirty="0"/>
          </a:p>
          <a:p>
            <a:pPr marL="800100" lvl="2" indent="0">
              <a:buNone/>
            </a:pPr>
            <a:r>
              <a:rPr lang="en-US" altLang="zh-CN" dirty="0"/>
              <a:t>d = { 32 };                                                      11C</a:t>
            </a:r>
            <a:r>
              <a:rPr lang="en-US" altLang="zh-CN" baseline="-25000" dirty="0"/>
              <a:t>++</a:t>
            </a:r>
            <a:endParaRPr lang="zh-CN" altLang="zh-CN" dirty="0"/>
          </a:p>
          <a:p>
            <a:pPr marL="800100" lvl="2" indent="0">
              <a:buNone/>
            </a:pPr>
            <a:r>
              <a:rPr lang="en-US" altLang="zh-CN" dirty="0"/>
              <a:t>d = x;</a:t>
            </a:r>
            <a:endParaRPr lang="zh-CN" altLang="zh-CN" dirty="0"/>
          </a:p>
          <a:p>
            <a:pPr marL="800100" lvl="2" indent="0">
              <a:buNone/>
            </a:pPr>
            <a:r>
              <a:rPr lang="en-US" altLang="zh-CN" dirty="0">
                <a:solidFill>
                  <a:srgbClr val="FF0000"/>
                </a:solidFill>
              </a:rPr>
              <a:t>d = { x };                                          //</a:t>
            </a:r>
            <a:r>
              <a:rPr lang="zh-CN" altLang="zh-CN" dirty="0">
                <a:solidFill>
                  <a:srgbClr val="FF0000"/>
                </a:solidFill>
              </a:rPr>
              <a:t>错误</a:t>
            </a:r>
            <a:r>
              <a:rPr lang="en-US" altLang="zh-CN" dirty="0">
                <a:solidFill>
                  <a:srgbClr val="FF0000"/>
                </a:solidFill>
              </a:rPr>
              <a:t>         11C</a:t>
            </a:r>
            <a:r>
              <a:rPr lang="en-US" altLang="zh-CN" baseline="-25000" dirty="0">
                <a:solidFill>
                  <a:srgbClr val="FF0000"/>
                </a:solidFill>
              </a:rPr>
              <a:t>++</a:t>
            </a:r>
            <a:endParaRPr lang="zh-CN" altLang="zh-CN" dirty="0">
              <a:solidFill>
                <a:srgbClr val="FF0000"/>
              </a:solidFill>
            </a:endParaRPr>
          </a:p>
          <a:p>
            <a:pPr marL="800100" lvl="2" indent="0">
              <a:buNone/>
            </a:pPr>
            <a:r>
              <a:rPr lang="en-US" altLang="zh-CN" dirty="0" err="1">
                <a:solidFill>
                  <a:srgbClr val="FF0000"/>
                </a:solidFill>
              </a:rPr>
              <a:t>int</a:t>
            </a:r>
            <a:r>
              <a:rPr lang="en-US" altLang="zh-CN" dirty="0">
                <a:solidFill>
                  <a:srgbClr val="FF0000"/>
                </a:solidFill>
              </a:rPr>
              <a:t> y = { d };                                     //</a:t>
            </a:r>
            <a:r>
              <a:rPr lang="zh-CN" altLang="zh-CN" dirty="0">
                <a:solidFill>
                  <a:srgbClr val="FF0000"/>
                </a:solidFill>
              </a:rPr>
              <a:t>错误</a:t>
            </a:r>
            <a:r>
              <a:rPr lang="en-US" altLang="zh-CN" dirty="0">
                <a:solidFill>
                  <a:srgbClr val="FF0000"/>
                </a:solidFill>
              </a:rPr>
              <a:t>         11C</a:t>
            </a:r>
            <a:r>
              <a:rPr lang="en-US" altLang="zh-CN" baseline="-25000" dirty="0">
                <a:solidFill>
                  <a:srgbClr val="FF0000"/>
                </a:solidFill>
              </a:rPr>
              <a:t>++</a:t>
            </a:r>
            <a:endParaRPr lang="zh-CN" altLang="zh-CN" dirty="0">
              <a:solidFill>
                <a:srgbClr val="FF0000"/>
              </a:solidFill>
            </a:endParaRPr>
          </a:p>
          <a:p>
            <a:pPr marL="0" indent="0">
              <a:buNone/>
            </a:pPr>
            <a:endParaRPr lang="zh-CN" altLang="en-US" sz="2400" dirty="0"/>
          </a:p>
        </p:txBody>
      </p:sp>
      <p:sp>
        <p:nvSpPr>
          <p:cNvPr id="4" name="Rectangle 2"/>
          <p:cNvSpPr>
            <a:spLocks noGrp="1" noChangeArrowheads="1"/>
          </p:cNvSpPr>
          <p:nvPr>
            <p:ph type="title"/>
          </p:nvPr>
        </p:nvSpPr>
        <p:spPr/>
        <p:txBody>
          <a:bodyPr/>
          <a:lstStyle/>
          <a:p>
            <a:r>
              <a:rPr lang="en-US" altLang="zh-CN" sz="3600" b="1" dirty="0"/>
              <a:t>2.13.3  </a:t>
            </a:r>
            <a:r>
              <a:rPr lang="zh-CN" altLang="zh-CN" sz="3600" b="1" dirty="0">
                <a:solidFill>
                  <a:srgbClr val="FF0000"/>
                </a:solidFill>
              </a:rPr>
              <a:t>初始化列表</a:t>
            </a:r>
            <a:r>
              <a:rPr lang="zh-CN" altLang="zh-CN" sz="3600" b="1" dirty="0"/>
              <a:t>、变量初始化与</a:t>
            </a:r>
            <a:r>
              <a:rPr lang="zh-CN" altLang="zh-CN" sz="3600" b="1" dirty="0">
                <a:solidFill>
                  <a:srgbClr val="FF0000"/>
                </a:solidFill>
              </a:rPr>
              <a:t>赋值</a:t>
            </a:r>
          </a:p>
        </p:txBody>
      </p:sp>
    </p:spTree>
    <p:extLst>
      <p:ext uri="{BB962C8B-B14F-4D97-AF65-F5344CB8AC3E}">
        <p14:creationId xmlns:p14="http://schemas.microsoft.com/office/powerpoint/2010/main" val="213429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b="1" dirty="0">
                <a:solidFill>
                  <a:srgbClr val="0000CC"/>
                </a:solidFill>
              </a:rPr>
              <a:t>4．</a:t>
            </a:r>
            <a:r>
              <a:rPr lang="zh-CN" altLang="zh-CN" b="1" dirty="0">
                <a:solidFill>
                  <a:srgbClr val="0000CC"/>
                </a:solidFill>
              </a:rPr>
              <a:t>变量初始化的默认规则</a:t>
            </a:r>
            <a:endParaRPr lang="en-US" altLang="zh-CN" b="1" dirty="0">
              <a:solidFill>
                <a:srgbClr val="0000CC"/>
              </a:solidFill>
            </a:endParaRPr>
          </a:p>
          <a:p>
            <a:pPr marL="857250" lvl="1" indent="-457200">
              <a:buFont typeface="+mj-ea"/>
              <a:buAutoNum type="circleNumDbPlain"/>
            </a:pPr>
            <a:r>
              <a:rPr lang="zh-CN" altLang="zh-CN" sz="2400" dirty="0"/>
              <a:t>如果</a:t>
            </a:r>
            <a:r>
              <a:rPr lang="zh-CN" altLang="zh-CN" sz="2400" dirty="0">
                <a:solidFill>
                  <a:srgbClr val="FF0000"/>
                </a:solidFill>
              </a:rPr>
              <a:t>定义变量时提供了初始值表达式</a:t>
            </a:r>
            <a:r>
              <a:rPr lang="zh-CN" altLang="zh-CN" sz="2400" dirty="0"/>
              <a:t>，系统就用这个表达式的值作为变量的初值；</a:t>
            </a:r>
            <a:endParaRPr lang="en-US" altLang="zh-CN" sz="2400" dirty="0"/>
          </a:p>
          <a:p>
            <a:pPr marL="857250" lvl="1" indent="-457200">
              <a:buFont typeface="+mj-ea"/>
              <a:buAutoNum type="circleNumDbPlain"/>
            </a:pPr>
            <a:r>
              <a:rPr lang="zh-CN" altLang="zh-CN" sz="2400" dirty="0"/>
              <a:t>如果</a:t>
            </a:r>
            <a:r>
              <a:rPr lang="zh-CN" altLang="zh-CN" sz="2400" dirty="0">
                <a:solidFill>
                  <a:srgbClr val="FF0000"/>
                </a:solidFill>
              </a:rPr>
              <a:t>定义变量时没有为它提供初值</a:t>
            </a:r>
            <a:r>
              <a:rPr lang="zh-CN" altLang="zh-CN" sz="2400" dirty="0"/>
              <a:t>，则全局数据区中的变量将被系统自动初始化为</a:t>
            </a:r>
            <a:r>
              <a:rPr lang="en-US" altLang="zh-CN" sz="2400" dirty="0"/>
              <a:t>0</a:t>
            </a:r>
            <a:r>
              <a:rPr lang="zh-CN" altLang="zh-CN" sz="2400" dirty="0"/>
              <a:t>，栈和堆中的变量不被初始化。</a:t>
            </a:r>
            <a:endParaRPr lang="en-US" altLang="zh-CN" sz="2400" dirty="0"/>
          </a:p>
          <a:p>
            <a:pPr marL="857250" lvl="1" indent="-457200">
              <a:buFont typeface="+mj-ea"/>
              <a:buAutoNum type="circleNumDbPlain"/>
            </a:pPr>
            <a:r>
              <a:rPr lang="zh-CN" altLang="zh-CN" sz="2400" dirty="0"/>
              <a:t>全局变量、命名空间的变量、静态变量会被保存在全局数据区中，所以它们会</a:t>
            </a:r>
            <a:r>
              <a:rPr lang="zh-CN" altLang="zh-CN" sz="2400" dirty="0">
                <a:solidFill>
                  <a:srgbClr val="FF0000"/>
                </a:solidFill>
              </a:rPr>
              <a:t>被系统自动初始化为</a:t>
            </a:r>
            <a:r>
              <a:rPr lang="en-US" altLang="zh-CN" sz="2400" dirty="0">
                <a:solidFill>
                  <a:srgbClr val="FF0000"/>
                </a:solidFill>
              </a:rPr>
              <a:t>0</a:t>
            </a:r>
            <a:r>
              <a:rPr lang="zh-CN" altLang="zh-CN" sz="2400" dirty="0"/>
              <a:t>；</a:t>
            </a:r>
            <a:endParaRPr lang="en-US" altLang="zh-CN" sz="2400" dirty="0"/>
          </a:p>
          <a:p>
            <a:pPr marL="857250" lvl="1" indent="-457200">
              <a:buFont typeface="+mj-ea"/>
              <a:buAutoNum type="circleNumDbPlain"/>
            </a:pPr>
            <a:r>
              <a:rPr lang="zh-CN" altLang="zh-CN" sz="2400" dirty="0"/>
              <a:t>局部变量（也叫自动变量）被存储在栈区中，动态分配的变量（用</a:t>
            </a:r>
            <a:r>
              <a:rPr lang="en-US" altLang="zh-CN" sz="2400" dirty="0" err="1"/>
              <a:t>malloc</a:t>
            </a:r>
            <a:r>
              <a:rPr lang="zh-CN" altLang="zh-CN" sz="2400" dirty="0"/>
              <a:t>和</a:t>
            </a:r>
            <a:r>
              <a:rPr lang="en-US" altLang="zh-CN" sz="2400" dirty="0"/>
              <a:t>new</a:t>
            </a:r>
            <a:r>
              <a:rPr lang="zh-CN" altLang="zh-CN" sz="2400" dirty="0"/>
              <a:t>建立）被存储在堆区中，它们都</a:t>
            </a:r>
            <a:r>
              <a:rPr lang="zh-CN" altLang="zh-CN" sz="2400" dirty="0">
                <a:solidFill>
                  <a:srgbClr val="FF0000"/>
                </a:solidFill>
              </a:rPr>
              <a:t>不会被系统用默认值初始化</a:t>
            </a:r>
            <a:r>
              <a:rPr lang="zh-CN" altLang="zh-CN" sz="2400" dirty="0"/>
              <a:t>。</a:t>
            </a:r>
          </a:p>
          <a:p>
            <a:endParaRPr lang="zh-CN" altLang="zh-CN" dirty="0"/>
          </a:p>
          <a:p>
            <a:endParaRPr lang="zh-CN" altLang="en-US" dirty="0"/>
          </a:p>
        </p:txBody>
      </p:sp>
      <p:sp>
        <p:nvSpPr>
          <p:cNvPr id="4" name="Rectangle 2"/>
          <p:cNvSpPr>
            <a:spLocks noGrp="1" noChangeArrowheads="1"/>
          </p:cNvSpPr>
          <p:nvPr>
            <p:ph type="title"/>
          </p:nvPr>
        </p:nvSpPr>
        <p:spPr/>
        <p:txBody>
          <a:bodyPr/>
          <a:lstStyle/>
          <a:p>
            <a:r>
              <a:rPr lang="en-US" altLang="zh-CN" sz="3600" b="1" dirty="0"/>
              <a:t>2.13.3  </a:t>
            </a:r>
            <a:r>
              <a:rPr lang="zh-CN" altLang="zh-CN" sz="3600" b="1" dirty="0">
                <a:solidFill>
                  <a:srgbClr val="FF0000"/>
                </a:solidFill>
              </a:rPr>
              <a:t>初始化列表</a:t>
            </a:r>
            <a:r>
              <a:rPr lang="zh-CN" altLang="zh-CN" sz="3600" b="1" dirty="0"/>
              <a:t>、变量初始化与</a:t>
            </a:r>
            <a:r>
              <a:rPr lang="zh-CN" altLang="zh-CN" sz="3600" b="1" dirty="0">
                <a:solidFill>
                  <a:srgbClr val="FF0000"/>
                </a:solidFill>
              </a:rPr>
              <a:t>赋值</a:t>
            </a:r>
          </a:p>
        </p:txBody>
      </p:sp>
    </p:spTree>
    <p:extLst>
      <p:ext uri="{BB962C8B-B14F-4D97-AF65-F5344CB8AC3E}">
        <p14:creationId xmlns:p14="http://schemas.microsoft.com/office/powerpoint/2010/main" val="255418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5"/>
          <p:cNvSpPr>
            <a:spLocks noGrp="1" noChangeArrowheads="1"/>
          </p:cNvSpPr>
          <p:nvPr>
            <p:ph type="title"/>
          </p:nvPr>
        </p:nvSpPr>
        <p:spPr>
          <a:xfrm>
            <a:off x="611188" y="188641"/>
            <a:ext cx="7772400" cy="648072"/>
          </a:xfrm>
          <a:noFill/>
        </p:spPr>
        <p:txBody>
          <a:bodyPr/>
          <a:lstStyle/>
          <a:p>
            <a:pPr eaLnBrk="1" hangingPunct="1"/>
            <a:r>
              <a:rPr lang="en-US" altLang="zh-CN" b="1" dirty="0"/>
              <a:t>2.3.3 new </a:t>
            </a:r>
            <a:r>
              <a:rPr lang="zh-CN" altLang="en-US" b="1" dirty="0">
                <a:solidFill>
                  <a:srgbClr val="FF0000"/>
                </a:solidFill>
              </a:rPr>
              <a:t>和</a:t>
            </a:r>
            <a:r>
              <a:rPr lang="en-US" altLang="zh-CN" b="1" dirty="0">
                <a:solidFill>
                  <a:srgbClr val="FF0000"/>
                </a:solidFill>
              </a:rPr>
              <a:t>delete</a:t>
            </a:r>
          </a:p>
        </p:txBody>
      </p:sp>
      <p:sp>
        <p:nvSpPr>
          <p:cNvPr id="41987" name="Rectangle 3"/>
          <p:cNvSpPr>
            <a:spLocks noGrp="1" noChangeArrowheads="1"/>
          </p:cNvSpPr>
          <p:nvPr>
            <p:ph idx="1"/>
          </p:nvPr>
        </p:nvSpPr>
        <p:spPr>
          <a:xfrm>
            <a:off x="458788" y="1124744"/>
            <a:ext cx="8361684" cy="5733256"/>
          </a:xfrm>
        </p:spPr>
        <p:txBody>
          <a:bodyPr/>
          <a:lstStyle/>
          <a:p>
            <a:pPr eaLnBrk="1" hangingPunct="1">
              <a:lnSpc>
                <a:spcPct val="90000"/>
              </a:lnSpc>
              <a:buFontTx/>
              <a:buNone/>
            </a:pPr>
            <a:r>
              <a:rPr lang="en-US" altLang="zh-CN" sz="2800" b="1" dirty="0">
                <a:solidFill>
                  <a:srgbClr val="0000CC"/>
                </a:solidFill>
              </a:rPr>
              <a:t>1</a:t>
            </a:r>
            <a:r>
              <a:rPr lang="zh-CN" altLang="en-US" sz="2800" b="1" dirty="0">
                <a:solidFill>
                  <a:srgbClr val="0000CC"/>
                </a:solidFill>
              </a:rPr>
              <a:t>、动态存储管理的概念</a:t>
            </a:r>
          </a:p>
          <a:p>
            <a:pPr eaLnBrk="1" hangingPunct="1">
              <a:lnSpc>
                <a:spcPct val="90000"/>
              </a:lnSpc>
              <a:buFontTx/>
              <a:buNone/>
            </a:pPr>
            <a:r>
              <a:rPr lang="zh-CN" altLang="en-US" sz="2800" b="1" dirty="0"/>
              <a:t>	</a:t>
            </a:r>
            <a:r>
              <a:rPr lang="zh-CN" altLang="en-US" sz="2400" b="1" dirty="0"/>
              <a:t>系统为每个程序提供了一个在程序执行时可用的内存空间，这个内存空间被称为</a:t>
            </a:r>
            <a:r>
              <a:rPr lang="zh-CN" altLang="en-US" sz="2400" b="1" dirty="0">
                <a:solidFill>
                  <a:srgbClr val="FF0000"/>
                </a:solidFill>
              </a:rPr>
              <a:t>空闲存储区</a:t>
            </a:r>
            <a:r>
              <a:rPr lang="zh-CN" altLang="en-US" sz="2400" b="1" dirty="0"/>
              <a:t>或</a:t>
            </a:r>
            <a:r>
              <a:rPr lang="zh-CN" altLang="en-US" sz="2400" b="1" dirty="0">
                <a:solidFill>
                  <a:srgbClr val="FF0000"/>
                </a:solidFill>
              </a:rPr>
              <a:t>堆</a:t>
            </a:r>
            <a:r>
              <a:rPr lang="zh-CN" altLang="en-US" sz="2400" b="1" dirty="0"/>
              <a:t>（</a:t>
            </a:r>
            <a:r>
              <a:rPr lang="en-US" altLang="zh-CN" sz="2400" b="1" dirty="0"/>
              <a:t>heap</a:t>
            </a:r>
            <a:r>
              <a:rPr lang="zh-CN" altLang="en-US" sz="2400" b="1" dirty="0"/>
              <a:t>），运行时刻的内存分配就称为</a:t>
            </a:r>
            <a:r>
              <a:rPr lang="zh-CN" altLang="en-US" sz="2400" b="1" dirty="0">
                <a:solidFill>
                  <a:srgbClr val="FF0000"/>
                </a:solidFill>
              </a:rPr>
              <a:t>动态内存分配</a:t>
            </a:r>
            <a:r>
              <a:rPr lang="zh-CN" altLang="en-US" sz="2400" b="1" dirty="0"/>
              <a:t>。</a:t>
            </a:r>
          </a:p>
          <a:p>
            <a:pPr eaLnBrk="1" hangingPunct="1">
              <a:lnSpc>
                <a:spcPct val="90000"/>
              </a:lnSpc>
              <a:buFontTx/>
              <a:buNone/>
            </a:pPr>
            <a:r>
              <a:rPr lang="en-US" altLang="zh-CN" sz="2800" b="1" dirty="0">
                <a:solidFill>
                  <a:srgbClr val="0000CC"/>
                </a:solidFill>
              </a:rPr>
              <a:t>2</a:t>
            </a:r>
            <a:r>
              <a:rPr lang="zh-CN" altLang="en-US" sz="2800" b="1" dirty="0">
                <a:solidFill>
                  <a:srgbClr val="0000CC"/>
                </a:solidFill>
              </a:rPr>
              <a:t>、</a:t>
            </a:r>
            <a:r>
              <a:rPr lang="en-US" altLang="zh-CN" sz="2800" b="1" dirty="0">
                <a:solidFill>
                  <a:srgbClr val="0000CC"/>
                </a:solidFill>
              </a:rPr>
              <a:t>C</a:t>
            </a:r>
            <a:r>
              <a:rPr lang="zh-CN" altLang="en-US" sz="2800" b="1" dirty="0">
                <a:solidFill>
                  <a:srgbClr val="0000CC"/>
                </a:solidFill>
              </a:rPr>
              <a:t>用</a:t>
            </a:r>
            <a:r>
              <a:rPr lang="en-US" altLang="zh-CN" sz="2800" b="1" dirty="0" err="1">
                <a:solidFill>
                  <a:srgbClr val="0000CC"/>
                </a:solidFill>
              </a:rPr>
              <a:t>mallc</a:t>
            </a:r>
            <a:r>
              <a:rPr lang="zh-CN" altLang="en-US" sz="2800" b="1" dirty="0">
                <a:solidFill>
                  <a:srgbClr val="0000CC"/>
                </a:solidFill>
              </a:rPr>
              <a:t>和</a:t>
            </a:r>
            <a:r>
              <a:rPr lang="en-US" altLang="zh-CN" sz="2800" b="1" dirty="0">
                <a:solidFill>
                  <a:srgbClr val="0000CC"/>
                </a:solidFill>
              </a:rPr>
              <a:t>free</a:t>
            </a:r>
            <a:r>
              <a:rPr lang="zh-CN" altLang="en-US" sz="2800" b="1" dirty="0">
                <a:solidFill>
                  <a:srgbClr val="0000CC"/>
                </a:solidFill>
              </a:rPr>
              <a:t>进行动态内存分配，操作麻烦</a:t>
            </a:r>
          </a:p>
          <a:p>
            <a:pPr marL="0" indent="0">
              <a:buNone/>
            </a:pPr>
            <a:r>
              <a:rPr lang="en-US" altLang="zh-CN" sz="2400" dirty="0"/>
              <a:t>#include&lt;</a:t>
            </a:r>
            <a:r>
              <a:rPr lang="en-US" altLang="zh-CN" sz="2400" dirty="0" err="1"/>
              <a:t>stdlib.h</a:t>
            </a:r>
            <a:r>
              <a:rPr lang="en-US" altLang="zh-CN" sz="2400" dirty="0"/>
              <a:t>&gt;           //</a:t>
            </a:r>
            <a:r>
              <a:rPr lang="en-US" altLang="zh-CN" sz="2400" dirty="0" err="1"/>
              <a:t>malloc</a:t>
            </a:r>
            <a:r>
              <a:rPr lang="zh-CN" altLang="zh-CN" sz="2400" dirty="0"/>
              <a:t>和</a:t>
            </a:r>
            <a:r>
              <a:rPr lang="en-US" altLang="zh-CN" sz="2400" dirty="0"/>
              <a:t>free</a:t>
            </a:r>
            <a:r>
              <a:rPr lang="zh-CN" altLang="zh-CN" sz="2400" dirty="0"/>
              <a:t>定义于此头文件中</a:t>
            </a:r>
          </a:p>
          <a:p>
            <a:pPr marL="0" indent="0">
              <a:buNone/>
            </a:pPr>
            <a:r>
              <a:rPr lang="en-US" altLang="zh-CN" sz="2400" dirty="0"/>
              <a:t>void main(){</a:t>
            </a:r>
            <a:endParaRPr lang="zh-CN" altLang="zh-CN" sz="2400" dirty="0"/>
          </a:p>
          <a:p>
            <a:pPr marL="0" indent="0">
              <a:buNone/>
            </a:pPr>
            <a:r>
              <a:rPr lang="en-US" altLang="zh-CN" sz="2400" dirty="0"/>
              <a:t>	</a:t>
            </a:r>
            <a:r>
              <a:rPr lang="en-US" altLang="zh-CN" sz="2400" dirty="0" err="1"/>
              <a:t>int</a:t>
            </a:r>
            <a:r>
              <a:rPr lang="en-US" altLang="zh-CN" sz="2400" dirty="0"/>
              <a:t> *p;	</a:t>
            </a:r>
          </a:p>
          <a:p>
            <a:pPr marL="0" indent="0">
              <a:buNone/>
            </a:pPr>
            <a:r>
              <a:rPr lang="en-US" altLang="zh-CN" sz="2400" b="1" dirty="0">
                <a:solidFill>
                  <a:srgbClr val="0000CC"/>
                </a:solidFill>
              </a:rPr>
              <a:t>//</a:t>
            </a:r>
            <a:r>
              <a:rPr lang="zh-CN" altLang="zh-CN" sz="2400" b="1" dirty="0">
                <a:solidFill>
                  <a:srgbClr val="0000CC"/>
                </a:solidFill>
              </a:rPr>
              <a:t>从堆中分配</a:t>
            </a:r>
            <a:r>
              <a:rPr lang="en-US" altLang="zh-CN" sz="2400" b="1" dirty="0">
                <a:solidFill>
                  <a:srgbClr val="0000CC"/>
                </a:solidFill>
              </a:rPr>
              <a:t>1</a:t>
            </a:r>
            <a:r>
              <a:rPr lang="zh-CN" altLang="zh-CN" sz="2400" b="1" dirty="0">
                <a:solidFill>
                  <a:srgbClr val="0000CC"/>
                </a:solidFill>
              </a:rPr>
              <a:t>个</a:t>
            </a:r>
            <a:r>
              <a:rPr lang="en-US" altLang="zh-CN" sz="2400" b="1" dirty="0" err="1">
                <a:solidFill>
                  <a:srgbClr val="0000CC"/>
                </a:solidFill>
              </a:rPr>
              <a:t>int</a:t>
            </a:r>
            <a:r>
              <a:rPr lang="zh-CN" altLang="zh-CN" sz="2400" b="1" dirty="0">
                <a:solidFill>
                  <a:srgbClr val="0000CC"/>
                </a:solidFill>
              </a:rPr>
              <a:t>对象需要的内存并将转换为</a:t>
            </a:r>
            <a:r>
              <a:rPr lang="en-US" altLang="zh-CN" sz="2400" b="1" dirty="0" err="1">
                <a:solidFill>
                  <a:srgbClr val="0000CC"/>
                </a:solidFill>
              </a:rPr>
              <a:t>int</a:t>
            </a:r>
            <a:r>
              <a:rPr lang="zh-CN" altLang="zh-CN" sz="2400" b="1" dirty="0">
                <a:solidFill>
                  <a:srgbClr val="0000CC"/>
                </a:solidFill>
              </a:rPr>
              <a:t>类型</a:t>
            </a:r>
          </a:p>
          <a:p>
            <a:pPr marL="0" indent="0">
              <a:buNone/>
            </a:pPr>
            <a:r>
              <a:rPr lang="en-US" altLang="zh-CN" sz="2400" b="1" dirty="0">
                <a:solidFill>
                  <a:srgbClr val="0000CC"/>
                </a:solidFill>
              </a:rPr>
              <a:t>	p=(</a:t>
            </a:r>
            <a:r>
              <a:rPr lang="en-US" altLang="zh-CN" sz="2400" b="1" dirty="0" err="1">
                <a:solidFill>
                  <a:srgbClr val="0000CC"/>
                </a:solidFill>
              </a:rPr>
              <a:t>int</a:t>
            </a:r>
            <a:r>
              <a:rPr lang="en-US" altLang="zh-CN" sz="2400" b="1" dirty="0">
                <a:solidFill>
                  <a:srgbClr val="0000CC"/>
                </a:solidFill>
              </a:rPr>
              <a:t>*)</a:t>
            </a:r>
            <a:r>
              <a:rPr lang="en-US" altLang="zh-CN" sz="2400" b="1" dirty="0" err="1">
                <a:solidFill>
                  <a:srgbClr val="0000CC"/>
                </a:solidFill>
              </a:rPr>
              <a:t>malloc</a:t>
            </a:r>
            <a:r>
              <a:rPr lang="en-US" altLang="zh-CN" sz="2400" b="1" dirty="0">
                <a:solidFill>
                  <a:srgbClr val="0000CC"/>
                </a:solidFill>
              </a:rPr>
              <a:t>(</a:t>
            </a:r>
            <a:r>
              <a:rPr lang="en-US" altLang="zh-CN" sz="2400" b="1" dirty="0" err="1">
                <a:solidFill>
                  <a:srgbClr val="0000CC"/>
                </a:solidFill>
              </a:rPr>
              <a:t>sizeof</a:t>
            </a:r>
            <a:r>
              <a:rPr lang="en-US" altLang="zh-CN" sz="2400" b="1" dirty="0">
                <a:solidFill>
                  <a:srgbClr val="0000CC"/>
                </a:solidFill>
              </a:rPr>
              <a:t>(</a:t>
            </a:r>
            <a:r>
              <a:rPr lang="en-US" altLang="zh-CN" sz="2400" b="1" dirty="0" err="1">
                <a:solidFill>
                  <a:srgbClr val="0000CC"/>
                </a:solidFill>
              </a:rPr>
              <a:t>int</a:t>
            </a:r>
            <a:r>
              <a:rPr lang="en-US" altLang="zh-CN" sz="2400" b="1" dirty="0">
                <a:solidFill>
                  <a:srgbClr val="0000CC"/>
                </a:solidFill>
              </a:rPr>
              <a:t>));</a:t>
            </a:r>
            <a:endParaRPr lang="zh-CN" altLang="zh-CN" sz="2400" b="1" dirty="0">
              <a:solidFill>
                <a:srgbClr val="0000CC"/>
              </a:solidFill>
            </a:endParaRPr>
          </a:p>
          <a:p>
            <a:pPr marL="0" indent="0">
              <a:buNone/>
            </a:pPr>
            <a:r>
              <a:rPr lang="en-US" altLang="zh-CN" sz="2400" dirty="0"/>
              <a:t>	*p=23;</a:t>
            </a:r>
            <a:endParaRPr lang="zh-CN" altLang="zh-CN" sz="2400" dirty="0"/>
          </a:p>
          <a:p>
            <a:pPr marL="0" indent="0">
              <a:buNone/>
            </a:pPr>
            <a:r>
              <a:rPr lang="en-US" altLang="zh-CN" sz="2400" dirty="0"/>
              <a:t>	</a:t>
            </a:r>
            <a:r>
              <a:rPr lang="en-US" altLang="zh-CN" sz="2400" dirty="0">
                <a:solidFill>
                  <a:srgbClr val="0000CC"/>
                </a:solidFill>
              </a:rPr>
              <a:t>free(p);                 </a:t>
            </a:r>
            <a:r>
              <a:rPr lang="en-US" altLang="zh-CN" sz="2400" dirty="0"/>
              <a:t>			//</a:t>
            </a:r>
            <a:r>
              <a:rPr lang="zh-CN" altLang="zh-CN" sz="2400" dirty="0"/>
              <a:t>释放堆内存</a:t>
            </a:r>
          </a:p>
          <a:p>
            <a:pPr marL="0" indent="0">
              <a:buNone/>
            </a:pPr>
            <a:r>
              <a:rPr lang="en-US" altLang="zh-CN" sz="2400" dirty="0"/>
              <a:t>}</a:t>
            </a:r>
            <a:endParaRPr lang="zh-CN" altLang="zh-CN" sz="2400" dirty="0"/>
          </a:p>
        </p:txBody>
      </p:sp>
    </p:spTree>
    <p:extLst>
      <p:ext uri="{BB962C8B-B14F-4D97-AF65-F5344CB8AC3E}">
        <p14:creationId xmlns:p14="http://schemas.microsoft.com/office/powerpoint/2010/main" val="356399068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anim calcmode="lin" valueType="num">
                                      <p:cBhvr additive="base">
                                        <p:cTn id="19"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anim calcmode="lin" valueType="num">
                                      <p:cBhvr additive="base">
                                        <p:cTn id="23"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98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anim calcmode="lin" valueType="num">
                                      <p:cBhvr additive="base">
                                        <p:cTn id="27"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98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987">
                                            <p:txEl>
                                              <p:pRg st="6" end="6"/>
                                            </p:txEl>
                                          </p:spTgt>
                                        </p:tgtEl>
                                        <p:attrNameLst>
                                          <p:attrName>style.visibility</p:attrName>
                                        </p:attrNameLst>
                                      </p:cBhvr>
                                      <p:to>
                                        <p:strVal val="visible"/>
                                      </p:to>
                                    </p:set>
                                    <p:anim calcmode="lin" valueType="num">
                                      <p:cBhvr additive="base">
                                        <p:cTn id="31" dur="5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1987">
                                            <p:txEl>
                                              <p:pRg st="7" end="7"/>
                                            </p:txEl>
                                          </p:spTgt>
                                        </p:tgtEl>
                                        <p:attrNameLst>
                                          <p:attrName>style.visibility</p:attrName>
                                        </p:attrNameLst>
                                      </p:cBhvr>
                                      <p:to>
                                        <p:strVal val="visible"/>
                                      </p:to>
                                    </p:set>
                                    <p:anim calcmode="lin" valueType="num">
                                      <p:cBhvr additive="base">
                                        <p:cTn id="35" dur="500" fill="hold"/>
                                        <p:tgtEl>
                                          <p:spTgt spid="4198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1987">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1987">
                                            <p:txEl>
                                              <p:pRg st="8" end="8"/>
                                            </p:txEl>
                                          </p:spTgt>
                                        </p:tgtEl>
                                        <p:attrNameLst>
                                          <p:attrName>style.visibility</p:attrName>
                                        </p:attrNameLst>
                                      </p:cBhvr>
                                      <p:to>
                                        <p:strVal val="visible"/>
                                      </p:to>
                                    </p:set>
                                    <p:anim calcmode="lin" valueType="num">
                                      <p:cBhvr additive="base">
                                        <p:cTn id="39" dur="500" fill="hold"/>
                                        <p:tgtEl>
                                          <p:spTgt spid="41987">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1987">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1987">
                                            <p:txEl>
                                              <p:pRg st="9" end="9"/>
                                            </p:txEl>
                                          </p:spTgt>
                                        </p:tgtEl>
                                        <p:attrNameLst>
                                          <p:attrName>style.visibility</p:attrName>
                                        </p:attrNameLst>
                                      </p:cBhvr>
                                      <p:to>
                                        <p:strVal val="visible"/>
                                      </p:to>
                                    </p:set>
                                    <p:anim calcmode="lin" valueType="num">
                                      <p:cBhvr additive="base">
                                        <p:cTn id="43" dur="500" fill="hold"/>
                                        <p:tgtEl>
                                          <p:spTgt spid="4198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987">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1987">
                                            <p:txEl>
                                              <p:pRg st="10" end="10"/>
                                            </p:txEl>
                                          </p:spTgt>
                                        </p:tgtEl>
                                        <p:attrNameLst>
                                          <p:attrName>style.visibility</p:attrName>
                                        </p:attrNameLst>
                                      </p:cBhvr>
                                      <p:to>
                                        <p:strVal val="visible"/>
                                      </p:to>
                                    </p:set>
                                    <p:anim calcmode="lin" valueType="num">
                                      <p:cBhvr additive="base">
                                        <p:cTn id="47" dur="500" fill="hold"/>
                                        <p:tgtEl>
                                          <p:spTgt spid="41987">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98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bldLvl="2"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a:xfrm>
            <a:off x="685800" y="1124744"/>
            <a:ext cx="8001000" cy="4754562"/>
          </a:xfrm>
        </p:spPr>
        <p:txBody>
          <a:bodyPr/>
          <a:lstStyle/>
          <a:p>
            <a:pPr marL="0" indent="0">
              <a:buNone/>
            </a:pPr>
            <a:r>
              <a:rPr lang="zh-CN" altLang="zh-CN" sz="2400" dirty="0">
                <a:solidFill>
                  <a:srgbClr val="0000CC"/>
                </a:solidFill>
              </a:rPr>
              <a:t>【例</a:t>
            </a:r>
            <a:r>
              <a:rPr lang="en-US" altLang="zh-CN" sz="2400" dirty="0">
                <a:solidFill>
                  <a:srgbClr val="0000CC"/>
                </a:solidFill>
              </a:rPr>
              <a:t>2-36</a:t>
            </a:r>
            <a:r>
              <a:rPr lang="zh-CN" altLang="zh-CN" sz="2400" dirty="0">
                <a:solidFill>
                  <a:srgbClr val="0000CC"/>
                </a:solidFill>
              </a:rPr>
              <a:t>】 全局变量、静态变量、局部变量的初始化。</a:t>
            </a:r>
          </a:p>
          <a:p>
            <a:pPr eaLnBrk="1" hangingPunct="1">
              <a:lnSpc>
                <a:spcPct val="80000"/>
              </a:lnSpc>
              <a:buFontTx/>
              <a:buNone/>
            </a:pPr>
            <a:r>
              <a:rPr lang="en-US" altLang="zh-CN" sz="1800" b="1" dirty="0"/>
              <a:t>//CH3-24.cpp</a:t>
            </a:r>
          </a:p>
          <a:p>
            <a:pPr eaLnBrk="1" hangingPunct="1">
              <a:lnSpc>
                <a:spcPct val="80000"/>
              </a:lnSpc>
              <a:buFontTx/>
              <a:buNone/>
            </a:pPr>
            <a:r>
              <a:rPr lang="en-US" altLang="zh-CN" sz="1800" b="1" dirty="0"/>
              <a:t>#include &lt;</a:t>
            </a:r>
            <a:r>
              <a:rPr lang="en-US" altLang="zh-CN" sz="1800" b="1" dirty="0" err="1"/>
              <a:t>iostream.h</a:t>
            </a:r>
            <a:r>
              <a:rPr lang="en-US" altLang="zh-CN" sz="1800" b="1" dirty="0"/>
              <a:t>&gt;</a:t>
            </a:r>
          </a:p>
          <a:p>
            <a:pPr eaLnBrk="1" hangingPunct="1">
              <a:lnSpc>
                <a:spcPct val="80000"/>
              </a:lnSpc>
              <a:buFontTx/>
              <a:buNone/>
            </a:pPr>
            <a:r>
              <a:rPr lang="en-US" altLang="zh-CN" sz="1800" b="1" dirty="0" err="1"/>
              <a:t>int</a:t>
            </a:r>
            <a:r>
              <a:rPr lang="en-US" altLang="zh-CN" sz="1800" b="1" dirty="0"/>
              <a:t> n;                               		//</a:t>
            </a:r>
            <a:r>
              <a:rPr lang="zh-CN" altLang="en-US" sz="1800" b="1" dirty="0"/>
              <a:t>初始化为</a:t>
            </a:r>
            <a:r>
              <a:rPr lang="en-US" altLang="zh-CN" sz="1800" b="1" dirty="0"/>
              <a:t>0</a:t>
            </a:r>
          </a:p>
          <a:p>
            <a:pPr eaLnBrk="1" hangingPunct="1">
              <a:lnSpc>
                <a:spcPct val="80000"/>
              </a:lnSpc>
              <a:buFontTx/>
              <a:buNone/>
            </a:pPr>
            <a:r>
              <a:rPr lang="en-US" altLang="zh-CN" sz="1800" b="1" dirty="0"/>
              <a:t>void  f(){</a:t>
            </a:r>
          </a:p>
          <a:p>
            <a:pPr eaLnBrk="1" hangingPunct="1">
              <a:lnSpc>
                <a:spcPct val="80000"/>
              </a:lnSpc>
              <a:buFontTx/>
              <a:buNone/>
            </a:pPr>
            <a:r>
              <a:rPr lang="en-US" altLang="zh-CN" sz="1800" b="1" dirty="0"/>
              <a:t>	static </a:t>
            </a:r>
            <a:r>
              <a:rPr lang="en-US" altLang="zh-CN" sz="1800" b="1" dirty="0" err="1"/>
              <a:t>int</a:t>
            </a:r>
            <a:r>
              <a:rPr lang="en-US" altLang="zh-CN" sz="1800" b="1" dirty="0"/>
              <a:t> </a:t>
            </a:r>
            <a:r>
              <a:rPr lang="en-US" altLang="zh-CN" sz="1800" b="1" dirty="0" err="1"/>
              <a:t>i</a:t>
            </a:r>
            <a:r>
              <a:rPr lang="en-US" altLang="zh-CN" sz="1800" b="1" dirty="0"/>
              <a:t>;		//</a:t>
            </a:r>
            <a:r>
              <a:rPr lang="zh-CN" altLang="en-US" sz="1800" b="1" dirty="0"/>
              <a:t>初始化为</a:t>
            </a:r>
            <a:r>
              <a:rPr lang="en-US" altLang="zh-CN" sz="1800" b="1" dirty="0"/>
              <a:t>0</a:t>
            </a:r>
          </a:p>
          <a:p>
            <a:pPr eaLnBrk="1" hangingPunct="1">
              <a:lnSpc>
                <a:spcPct val="80000"/>
              </a:lnSpc>
              <a:buFontTx/>
              <a:buNone/>
            </a:pPr>
            <a:r>
              <a:rPr lang="en-US" altLang="zh-CN" sz="1800" b="1" dirty="0"/>
              <a:t>	</a:t>
            </a:r>
            <a:r>
              <a:rPr lang="en-US" altLang="zh-CN" sz="1800" b="1" dirty="0" err="1"/>
              <a:t>int</a:t>
            </a:r>
            <a:r>
              <a:rPr lang="en-US" altLang="zh-CN" sz="1800" b="1" dirty="0"/>
              <a:t> j;			//</a:t>
            </a:r>
            <a:r>
              <a:rPr lang="zh-CN" altLang="en-US" sz="1800" b="1" dirty="0"/>
              <a:t>不被初始化，</a:t>
            </a:r>
            <a:r>
              <a:rPr lang="en-US" altLang="zh-CN" sz="1800" b="1" dirty="0"/>
              <a:t>j</a:t>
            </a:r>
            <a:r>
              <a:rPr lang="zh-CN" altLang="en-US" sz="1800" b="1" dirty="0"/>
              <a:t>值未知</a:t>
            </a:r>
          </a:p>
          <a:p>
            <a:pPr eaLnBrk="1" hangingPunct="1">
              <a:lnSpc>
                <a:spcPct val="80000"/>
              </a:lnSpc>
              <a:buFontTx/>
              <a:buNone/>
            </a:pPr>
            <a:r>
              <a:rPr lang="zh-CN" altLang="en-US" sz="1800" b="1" dirty="0"/>
              <a:t>	</a:t>
            </a:r>
            <a:r>
              <a:rPr lang="en-US" altLang="zh-CN" sz="1800" b="1" dirty="0" err="1"/>
              <a:t>cout</a:t>
            </a:r>
            <a:r>
              <a:rPr lang="en-US" altLang="zh-CN" sz="1800" b="1" dirty="0"/>
              <a:t>&lt;&lt;"</a:t>
            </a:r>
            <a:r>
              <a:rPr lang="en-US" altLang="zh-CN" sz="1800" b="1" dirty="0" err="1"/>
              <a:t>i</a:t>
            </a:r>
            <a:r>
              <a:rPr lang="en-US" altLang="zh-CN" sz="1800" b="1" dirty="0"/>
              <a:t>="&lt;&lt;</a:t>
            </a:r>
            <a:r>
              <a:rPr lang="en-US" altLang="zh-CN" sz="1800" b="1" dirty="0" err="1"/>
              <a:t>i</a:t>
            </a:r>
            <a:r>
              <a:rPr lang="en-US" altLang="zh-CN" sz="1800" b="1" dirty="0"/>
              <a:t>&lt;&lt;", ";</a:t>
            </a:r>
          </a:p>
          <a:p>
            <a:pPr eaLnBrk="1" hangingPunct="1">
              <a:lnSpc>
                <a:spcPct val="80000"/>
              </a:lnSpc>
              <a:buFontTx/>
              <a:buNone/>
            </a:pPr>
            <a:r>
              <a:rPr lang="en-US" altLang="zh-CN" sz="1800" b="1" dirty="0"/>
              <a:t>	</a:t>
            </a:r>
            <a:r>
              <a:rPr lang="en-US" altLang="zh-CN" sz="1800" b="1" dirty="0" err="1"/>
              <a:t>cout</a:t>
            </a:r>
            <a:r>
              <a:rPr lang="en-US" altLang="zh-CN" sz="1800" b="1" dirty="0"/>
              <a:t>&lt;&lt;"j="&lt;&lt;j&lt;&lt;</a:t>
            </a:r>
            <a:r>
              <a:rPr lang="en-US" altLang="zh-CN" sz="1800" b="1" dirty="0" err="1"/>
              <a:t>endl</a:t>
            </a:r>
            <a:r>
              <a:rPr lang="en-US" altLang="zh-CN" sz="1800" b="1" dirty="0"/>
              <a:t>;</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err="1"/>
              <a:t>int</a:t>
            </a:r>
            <a:r>
              <a:rPr lang="en-US" altLang="zh-CN" sz="1800" b="1" dirty="0"/>
              <a:t> *p1;                            		//p1</a:t>
            </a:r>
            <a:r>
              <a:rPr lang="zh-CN" altLang="en-US" sz="1800" b="1" dirty="0"/>
              <a:t>被初始为</a:t>
            </a:r>
            <a:r>
              <a:rPr lang="en-US" altLang="zh-CN" sz="1800" b="1" dirty="0"/>
              <a:t>0</a:t>
            </a:r>
          </a:p>
          <a:p>
            <a:pPr eaLnBrk="1" hangingPunct="1">
              <a:lnSpc>
                <a:spcPct val="80000"/>
              </a:lnSpc>
              <a:buFontTx/>
              <a:buNone/>
            </a:pPr>
            <a:r>
              <a:rPr lang="en-US" altLang="zh-CN" sz="1800" b="1" dirty="0"/>
              <a:t>void main(){</a:t>
            </a:r>
          </a:p>
          <a:p>
            <a:pPr eaLnBrk="1" hangingPunct="1">
              <a:lnSpc>
                <a:spcPct val="80000"/>
              </a:lnSpc>
              <a:buFontTx/>
              <a:buNone/>
            </a:pPr>
            <a:r>
              <a:rPr lang="en-US" altLang="zh-CN" sz="1800" b="1" dirty="0"/>
              <a:t>	</a:t>
            </a:r>
            <a:r>
              <a:rPr lang="en-US" altLang="zh-CN" sz="1800" b="1" dirty="0" err="1"/>
              <a:t>int</a:t>
            </a:r>
            <a:r>
              <a:rPr lang="en-US" altLang="zh-CN" sz="1800" b="1" dirty="0"/>
              <a:t> *p2;                          		//p2</a:t>
            </a:r>
            <a:r>
              <a:rPr lang="zh-CN" altLang="en-US" sz="1800" b="1" dirty="0"/>
              <a:t>不被初始化，值未知</a:t>
            </a:r>
          </a:p>
          <a:p>
            <a:pPr eaLnBrk="1" hangingPunct="1">
              <a:lnSpc>
                <a:spcPct val="80000"/>
              </a:lnSpc>
              <a:buFontTx/>
              <a:buNone/>
            </a:pPr>
            <a:r>
              <a:rPr lang="zh-CN" altLang="en-US" sz="1800" b="1" dirty="0"/>
              <a:t>	</a:t>
            </a:r>
            <a:r>
              <a:rPr lang="en-US" altLang="zh-CN" sz="1800" b="1" dirty="0" err="1"/>
              <a:t>int</a:t>
            </a:r>
            <a:r>
              <a:rPr lang="en-US" altLang="zh-CN" sz="1800" b="1" dirty="0"/>
              <a:t> m;                            		//m</a:t>
            </a:r>
            <a:r>
              <a:rPr lang="zh-CN" altLang="en-US" sz="1800" b="1" dirty="0"/>
              <a:t>不被初始化，值未知</a:t>
            </a:r>
          </a:p>
          <a:p>
            <a:pPr eaLnBrk="1" hangingPunct="1">
              <a:lnSpc>
                <a:spcPct val="80000"/>
              </a:lnSpc>
              <a:buFontTx/>
              <a:buNone/>
            </a:pPr>
            <a:r>
              <a:rPr lang="zh-CN" altLang="en-US" sz="1800" b="1" dirty="0"/>
              <a:t>	</a:t>
            </a:r>
            <a:r>
              <a:rPr lang="en-US" altLang="zh-CN" sz="1800" b="1" dirty="0"/>
              <a:t>f();                              		//</a:t>
            </a:r>
            <a:r>
              <a:rPr lang="zh-CN" altLang="en-US" sz="1800" b="1" dirty="0"/>
              <a:t>输出</a:t>
            </a:r>
            <a:r>
              <a:rPr lang="en-US" altLang="zh-CN" sz="1800" b="1" dirty="0" err="1"/>
              <a:t>i</a:t>
            </a:r>
            <a:r>
              <a:rPr lang="en-US" altLang="zh-CN" sz="1800" b="1" dirty="0"/>
              <a:t>=0</a:t>
            </a:r>
            <a:r>
              <a:rPr lang="zh-CN" altLang="en-US" sz="1800" b="1" dirty="0"/>
              <a:t>，</a:t>
            </a:r>
            <a:r>
              <a:rPr lang="en-US" altLang="zh-CN" sz="1800" b="1" dirty="0"/>
              <a:t>j=?</a:t>
            </a:r>
            <a:r>
              <a:rPr lang="zh-CN" altLang="en-US" sz="1800" b="1" dirty="0"/>
              <a:t>，</a:t>
            </a:r>
            <a:r>
              <a:rPr lang="en-US" altLang="zh-CN" sz="1800" b="1" dirty="0"/>
              <a:t>?</a:t>
            </a:r>
            <a:r>
              <a:rPr lang="zh-CN" altLang="en-US" sz="1800" b="1" dirty="0"/>
              <a:t>表示不确定值</a:t>
            </a:r>
          </a:p>
          <a:p>
            <a:pPr eaLnBrk="1" hangingPunct="1">
              <a:lnSpc>
                <a:spcPct val="80000"/>
              </a:lnSpc>
              <a:buFontTx/>
              <a:buNone/>
            </a:pPr>
            <a:r>
              <a:rPr lang="zh-CN" altLang="en-US" sz="1800" b="1" dirty="0"/>
              <a:t>	</a:t>
            </a:r>
            <a:r>
              <a:rPr lang="en-US" altLang="zh-CN" sz="1800" b="1" dirty="0" err="1"/>
              <a:t>cout</a:t>
            </a:r>
            <a:r>
              <a:rPr lang="en-US" altLang="zh-CN" sz="1800" b="1" dirty="0"/>
              <a:t>&lt;&lt;"n="&lt;&lt;n&lt;&lt;</a:t>
            </a:r>
            <a:r>
              <a:rPr lang="en-US" altLang="zh-CN" sz="1800" b="1" dirty="0" err="1"/>
              <a:t>endl</a:t>
            </a:r>
            <a:r>
              <a:rPr lang="en-US" altLang="zh-CN" sz="1800" b="1" dirty="0"/>
              <a:t>;          	//</a:t>
            </a:r>
            <a:r>
              <a:rPr lang="zh-CN" altLang="en-US" sz="1800" b="1" dirty="0"/>
              <a:t>输出</a:t>
            </a:r>
            <a:r>
              <a:rPr lang="en-US" altLang="zh-CN" sz="1800" b="1" dirty="0"/>
              <a:t>n=0</a:t>
            </a:r>
          </a:p>
          <a:p>
            <a:pPr eaLnBrk="1" hangingPunct="1">
              <a:lnSpc>
                <a:spcPct val="80000"/>
              </a:lnSpc>
              <a:buFontTx/>
              <a:buNone/>
            </a:pPr>
            <a:r>
              <a:rPr lang="en-US" altLang="zh-CN" sz="1800" b="1" dirty="0"/>
              <a:t>	</a:t>
            </a:r>
            <a:r>
              <a:rPr lang="en-US" altLang="zh-CN" sz="1800" b="1" dirty="0" err="1"/>
              <a:t>cout</a:t>
            </a:r>
            <a:r>
              <a:rPr lang="en-US" altLang="zh-CN" sz="1800" b="1" dirty="0"/>
              <a:t>&lt;&lt;"m="&lt;&lt;m&lt;&lt;</a:t>
            </a:r>
            <a:r>
              <a:rPr lang="en-US" altLang="zh-CN" sz="1800" b="1" dirty="0" err="1"/>
              <a:t>endl</a:t>
            </a:r>
            <a:r>
              <a:rPr lang="en-US" altLang="zh-CN" sz="1800" b="1" dirty="0"/>
              <a:t>;    	//</a:t>
            </a:r>
            <a:r>
              <a:rPr lang="zh-CN" altLang="en-US" sz="1800" b="1" dirty="0"/>
              <a:t>输出</a:t>
            </a:r>
            <a:r>
              <a:rPr lang="en-US" altLang="zh-CN" sz="1800" b="1" dirty="0"/>
              <a:t>m=?</a:t>
            </a:r>
            <a:r>
              <a:rPr lang="zh-CN" altLang="en-US" sz="1800" b="1" dirty="0"/>
              <a:t>，</a:t>
            </a:r>
            <a:r>
              <a:rPr lang="en-US" altLang="zh-CN" sz="1800" b="1" dirty="0"/>
              <a:t>?</a:t>
            </a:r>
            <a:r>
              <a:rPr lang="zh-CN" altLang="en-US" sz="1800" b="1" dirty="0"/>
              <a:t>表示不确定值</a:t>
            </a:r>
          </a:p>
          <a:p>
            <a:pPr eaLnBrk="1" hangingPunct="1">
              <a:lnSpc>
                <a:spcPct val="80000"/>
              </a:lnSpc>
              <a:buFontTx/>
              <a:buNone/>
            </a:pPr>
            <a:r>
              <a:rPr lang="zh-CN" altLang="en-US" sz="1800" b="1" dirty="0"/>
              <a:t>	</a:t>
            </a:r>
            <a:r>
              <a:rPr lang="en-US" altLang="zh-CN" sz="1800" b="1" dirty="0"/>
              <a:t>if(p1)  </a:t>
            </a:r>
            <a:r>
              <a:rPr lang="en-US" altLang="zh-CN" sz="1800" b="1" dirty="0" err="1"/>
              <a:t>cout</a:t>
            </a:r>
            <a:r>
              <a:rPr lang="en-US" altLang="zh-CN" sz="1800" b="1" dirty="0"/>
              <a:t>&lt;&lt;"p1="&lt;&lt;p1&lt;&lt;</a:t>
            </a:r>
            <a:r>
              <a:rPr lang="en-US" altLang="zh-CN" sz="1800" b="1" dirty="0" err="1"/>
              <a:t>endl</a:t>
            </a:r>
            <a:r>
              <a:rPr lang="en-US" altLang="zh-CN" sz="1800" b="1" dirty="0"/>
              <a:t>;	//p1=0</a:t>
            </a:r>
            <a:r>
              <a:rPr lang="zh-CN" altLang="en-US" sz="1800" b="1" dirty="0"/>
              <a:t>，无输出</a:t>
            </a:r>
          </a:p>
          <a:p>
            <a:pPr eaLnBrk="1" hangingPunct="1">
              <a:lnSpc>
                <a:spcPct val="80000"/>
              </a:lnSpc>
              <a:buFontTx/>
              <a:buNone/>
            </a:pPr>
            <a:r>
              <a:rPr lang="zh-CN" altLang="en-US" sz="1800" b="1" dirty="0"/>
              <a:t>	</a:t>
            </a:r>
            <a:r>
              <a:rPr lang="en-US" altLang="zh-CN" sz="1800" b="1" dirty="0"/>
              <a:t>if(p2)  </a:t>
            </a:r>
            <a:r>
              <a:rPr lang="en-US" altLang="zh-CN" sz="1800" b="1" dirty="0" err="1"/>
              <a:t>cout</a:t>
            </a:r>
            <a:r>
              <a:rPr lang="en-US" altLang="zh-CN" sz="1800" b="1" dirty="0"/>
              <a:t>&lt;&lt;"p2="&lt;&lt;p2&lt;&lt;</a:t>
            </a:r>
            <a:r>
              <a:rPr lang="en-US" altLang="zh-CN" sz="1800" b="1" dirty="0" err="1"/>
              <a:t>endl</a:t>
            </a:r>
            <a:r>
              <a:rPr lang="en-US" altLang="zh-CN" sz="1800" b="1" dirty="0"/>
              <a:t>;	//</a:t>
            </a:r>
            <a:r>
              <a:rPr lang="zh-CN" altLang="en-US" sz="1800" b="1" dirty="0"/>
              <a:t>输出</a:t>
            </a:r>
            <a:r>
              <a:rPr lang="en-US" altLang="zh-CN" sz="1800" b="1" dirty="0"/>
              <a:t>p2=?</a:t>
            </a:r>
            <a:r>
              <a:rPr lang="zh-CN" altLang="en-US" sz="1800" b="1" dirty="0"/>
              <a:t>，</a:t>
            </a:r>
            <a:r>
              <a:rPr lang="en-US" altLang="zh-CN" sz="1800" b="1" dirty="0"/>
              <a:t>?</a:t>
            </a:r>
            <a:r>
              <a:rPr lang="zh-CN" altLang="en-US" sz="1800" b="1" dirty="0"/>
              <a:t>表示不确定地址</a:t>
            </a:r>
          </a:p>
          <a:p>
            <a:pPr eaLnBrk="1" hangingPunct="1">
              <a:lnSpc>
                <a:spcPct val="80000"/>
              </a:lnSpc>
              <a:buFontTx/>
              <a:buNone/>
            </a:pPr>
            <a:r>
              <a:rPr lang="en-US" altLang="zh-CN" sz="1800" b="1" dirty="0"/>
              <a:t>}</a:t>
            </a:r>
          </a:p>
        </p:txBody>
      </p:sp>
      <p:sp>
        <p:nvSpPr>
          <p:cNvPr id="2" name="标题 1"/>
          <p:cNvSpPr>
            <a:spLocks noGrp="1"/>
          </p:cNvSpPr>
          <p:nvPr>
            <p:ph type="title"/>
          </p:nvPr>
        </p:nvSpPr>
        <p:spPr/>
        <p:txBody>
          <a:bodyPr/>
          <a:lstStyle/>
          <a:p>
            <a:r>
              <a:rPr lang="en-US" altLang="zh-CN" sz="3600" b="1" dirty="0"/>
              <a:t>2.13.3  </a:t>
            </a:r>
            <a:r>
              <a:rPr lang="zh-CN" altLang="zh-CN" sz="3600" b="1" dirty="0">
                <a:solidFill>
                  <a:srgbClr val="FF0000"/>
                </a:solidFill>
              </a:rPr>
              <a:t>初始化列表</a:t>
            </a:r>
            <a:r>
              <a:rPr lang="zh-CN" altLang="zh-CN" sz="3600" b="1" dirty="0"/>
              <a:t>、变量初始化与</a:t>
            </a:r>
            <a:r>
              <a:rPr lang="zh-CN" altLang="zh-CN" sz="3600" b="1" dirty="0">
                <a:solidFill>
                  <a:srgbClr val="FF0000"/>
                </a:solidFill>
              </a:rPr>
              <a:t>赋值</a:t>
            </a:r>
            <a:endParaRPr lang="zh-CN" altLang="en-US" sz="3600" dirty="0"/>
          </a:p>
        </p:txBody>
      </p:sp>
    </p:spTree>
    <p:extLst>
      <p:ext uri="{BB962C8B-B14F-4D97-AF65-F5344CB8AC3E}">
        <p14:creationId xmlns:p14="http://schemas.microsoft.com/office/powerpoint/2010/main" val="303429065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84213" y="0"/>
            <a:ext cx="7772400" cy="587375"/>
          </a:xfrm>
        </p:spPr>
        <p:txBody>
          <a:bodyPr/>
          <a:lstStyle/>
          <a:p>
            <a:pPr eaLnBrk="1" hangingPunct="1"/>
            <a:r>
              <a:rPr lang="zh-CN" altLang="en-US" sz="4000"/>
              <a:t>练习：</a:t>
            </a:r>
            <a:r>
              <a:rPr lang="zh-CN" altLang="en-US" sz="4000">
                <a:solidFill>
                  <a:srgbClr val="FF0000"/>
                </a:solidFill>
              </a:rPr>
              <a:t>分析下面程序的输出</a:t>
            </a:r>
          </a:p>
        </p:txBody>
      </p:sp>
      <p:sp>
        <p:nvSpPr>
          <p:cNvPr id="110595" name="Rectangle 3"/>
          <p:cNvSpPr>
            <a:spLocks noGrp="1" noChangeArrowheads="1"/>
          </p:cNvSpPr>
          <p:nvPr>
            <p:ph idx="1"/>
          </p:nvPr>
        </p:nvSpPr>
        <p:spPr>
          <a:xfrm>
            <a:off x="684213" y="765175"/>
            <a:ext cx="4246562" cy="5688013"/>
          </a:xfrm>
        </p:spPr>
        <p:txBody>
          <a:bodyPr/>
          <a:lstStyle/>
          <a:p>
            <a:pPr eaLnBrk="1" hangingPunct="1">
              <a:lnSpc>
                <a:spcPct val="80000"/>
              </a:lnSpc>
              <a:buFontTx/>
              <a:buNone/>
            </a:pPr>
            <a:r>
              <a:rPr lang="en-US" altLang="zh-CN" sz="1600" b="1"/>
              <a:t>//ex.cpp</a:t>
            </a:r>
          </a:p>
          <a:p>
            <a:pPr eaLnBrk="1" hangingPunct="1">
              <a:lnSpc>
                <a:spcPct val="80000"/>
              </a:lnSpc>
              <a:buFontTx/>
              <a:buNone/>
            </a:pPr>
            <a:r>
              <a:rPr lang="en-US" altLang="zh-CN" sz="1600" b="1"/>
              <a:t>#include&lt;iostream&gt;</a:t>
            </a:r>
          </a:p>
          <a:p>
            <a:pPr eaLnBrk="1" hangingPunct="1">
              <a:lnSpc>
                <a:spcPct val="80000"/>
              </a:lnSpc>
              <a:buFontTx/>
              <a:buNone/>
            </a:pPr>
            <a:r>
              <a:rPr lang="en-US" altLang="zh-CN" sz="1600" b="1"/>
              <a:t>using namespace std;</a:t>
            </a:r>
          </a:p>
          <a:p>
            <a:pPr eaLnBrk="1" hangingPunct="1">
              <a:lnSpc>
                <a:spcPct val="80000"/>
              </a:lnSpc>
              <a:buFontTx/>
              <a:buNone/>
            </a:pPr>
            <a:r>
              <a:rPr lang="en-US" altLang="zh-CN" sz="1600" b="1"/>
              <a:t>int x;</a:t>
            </a:r>
          </a:p>
          <a:p>
            <a:pPr eaLnBrk="1" hangingPunct="1">
              <a:lnSpc>
                <a:spcPct val="80000"/>
              </a:lnSpc>
              <a:buFontTx/>
              <a:buNone/>
            </a:pPr>
            <a:r>
              <a:rPr lang="en-US" altLang="zh-CN" sz="1600" b="1"/>
              <a:t>char y;</a:t>
            </a:r>
          </a:p>
          <a:p>
            <a:pPr eaLnBrk="1" hangingPunct="1">
              <a:lnSpc>
                <a:spcPct val="80000"/>
              </a:lnSpc>
              <a:buFontTx/>
              <a:buNone/>
            </a:pPr>
            <a:r>
              <a:rPr lang="en-US" altLang="zh-CN" sz="1600" b="1"/>
              <a:t>double d;</a:t>
            </a:r>
          </a:p>
          <a:p>
            <a:pPr eaLnBrk="1" hangingPunct="1">
              <a:lnSpc>
                <a:spcPct val="80000"/>
              </a:lnSpc>
              <a:buFontTx/>
              <a:buNone/>
            </a:pPr>
            <a:r>
              <a:rPr lang="en-US" altLang="zh-CN" sz="1600" b="1"/>
              <a:t>string s;</a:t>
            </a:r>
          </a:p>
          <a:p>
            <a:pPr eaLnBrk="1" hangingPunct="1">
              <a:lnSpc>
                <a:spcPct val="80000"/>
              </a:lnSpc>
              <a:buFontTx/>
              <a:buNone/>
            </a:pPr>
            <a:r>
              <a:rPr lang="en-US" altLang="zh-CN" sz="1600" b="1"/>
              <a:t>static int mx;</a:t>
            </a:r>
          </a:p>
          <a:p>
            <a:pPr eaLnBrk="1" hangingPunct="1">
              <a:lnSpc>
                <a:spcPct val="80000"/>
              </a:lnSpc>
              <a:buFontTx/>
              <a:buNone/>
            </a:pPr>
            <a:endParaRPr lang="en-US" altLang="zh-CN" sz="1600" b="1"/>
          </a:p>
          <a:p>
            <a:pPr eaLnBrk="1" hangingPunct="1">
              <a:lnSpc>
                <a:spcPct val="80000"/>
              </a:lnSpc>
              <a:buFontTx/>
              <a:buNone/>
            </a:pPr>
            <a:r>
              <a:rPr lang="en-US" altLang="zh-CN" sz="1600" b="1"/>
              <a:t>int f2(int x3){</a:t>
            </a:r>
          </a:p>
          <a:p>
            <a:pPr eaLnBrk="1" hangingPunct="1">
              <a:lnSpc>
                <a:spcPct val="80000"/>
              </a:lnSpc>
              <a:buFontTx/>
              <a:buNone/>
            </a:pPr>
            <a:r>
              <a:rPr lang="en-US" altLang="zh-CN" sz="1600" b="1"/>
              <a:t>	static int y1=0;</a:t>
            </a:r>
          </a:p>
          <a:p>
            <a:pPr eaLnBrk="1" hangingPunct="1">
              <a:lnSpc>
                <a:spcPct val="80000"/>
              </a:lnSpc>
              <a:buFontTx/>
              <a:buNone/>
            </a:pPr>
            <a:r>
              <a:rPr lang="en-US" altLang="zh-CN" sz="1600" b="1"/>
              <a:t>	static int y2;</a:t>
            </a:r>
          </a:p>
          <a:p>
            <a:pPr eaLnBrk="1" hangingPunct="1">
              <a:lnSpc>
                <a:spcPct val="80000"/>
              </a:lnSpc>
              <a:buFontTx/>
              <a:buNone/>
            </a:pPr>
            <a:r>
              <a:rPr lang="en-US" altLang="zh-CN" sz="1600" b="1"/>
              <a:t>	static char c;</a:t>
            </a:r>
          </a:p>
          <a:p>
            <a:pPr eaLnBrk="1" hangingPunct="1">
              <a:lnSpc>
                <a:spcPct val="80000"/>
              </a:lnSpc>
              <a:buFontTx/>
              <a:buNone/>
            </a:pPr>
            <a:r>
              <a:rPr lang="en-US" altLang="zh-CN" sz="1600" b="1"/>
              <a:t>	cout&lt;&lt;"y1="&lt;&lt;y1&lt;&lt;endl&lt;&lt;"y2=</a:t>
            </a:r>
            <a:r>
              <a:rPr lang="en-US" altLang="zh-CN" sz="1600" b="1">
                <a:latin typeface="Arial" panose="020B0604020202020204" pitchFamily="34" charset="0"/>
              </a:rPr>
              <a:t>“</a:t>
            </a:r>
            <a:endParaRPr lang="en-US" altLang="zh-CN" sz="1600" b="1"/>
          </a:p>
          <a:p>
            <a:pPr eaLnBrk="1" hangingPunct="1">
              <a:lnSpc>
                <a:spcPct val="80000"/>
              </a:lnSpc>
              <a:buFontTx/>
              <a:buNone/>
            </a:pPr>
            <a:r>
              <a:rPr lang="en-US" altLang="zh-CN" sz="1600" b="1"/>
              <a:t>            &lt;&lt;y2&lt;&lt;endl&lt;&lt;"c="&lt;&lt;c&lt;&lt;endl;</a:t>
            </a:r>
          </a:p>
          <a:p>
            <a:pPr eaLnBrk="1" hangingPunct="1">
              <a:lnSpc>
                <a:spcPct val="80000"/>
              </a:lnSpc>
              <a:buFontTx/>
              <a:buNone/>
            </a:pPr>
            <a:r>
              <a:rPr lang="en-US" altLang="zh-CN" sz="1600" b="1"/>
              <a:t>	x=1;</a:t>
            </a:r>
          </a:p>
          <a:p>
            <a:pPr eaLnBrk="1" hangingPunct="1">
              <a:lnSpc>
                <a:spcPct val="80000"/>
              </a:lnSpc>
              <a:buFontTx/>
              <a:buNone/>
            </a:pPr>
            <a:r>
              <a:rPr lang="en-US" altLang="zh-CN" sz="1600" b="1"/>
              <a:t>	{	static int depth2;</a:t>
            </a:r>
          </a:p>
          <a:p>
            <a:pPr eaLnBrk="1" hangingPunct="1">
              <a:lnSpc>
                <a:spcPct val="80000"/>
              </a:lnSpc>
              <a:buFontTx/>
              <a:buNone/>
            </a:pPr>
            <a:r>
              <a:rPr lang="en-US" altLang="zh-CN" sz="1600" b="1"/>
              <a:t>		x=2;	::x=5;</a:t>
            </a:r>
          </a:p>
          <a:p>
            <a:pPr eaLnBrk="1" hangingPunct="1">
              <a:lnSpc>
                <a:spcPct val="80000"/>
              </a:lnSpc>
              <a:buFontTx/>
              <a:buNone/>
            </a:pPr>
            <a:r>
              <a:rPr lang="en-US" altLang="zh-CN" sz="1600" b="1"/>
              <a:t>		y1++;	y2++;</a:t>
            </a:r>
          </a:p>
          <a:p>
            <a:pPr eaLnBrk="1" hangingPunct="1">
              <a:lnSpc>
                <a:spcPct val="80000"/>
              </a:lnSpc>
              <a:buFontTx/>
              <a:buNone/>
            </a:pPr>
            <a:r>
              <a:rPr lang="en-US" altLang="zh-CN" sz="1600" b="1"/>
              <a:t>		c++;</a:t>
            </a:r>
          </a:p>
          <a:p>
            <a:pPr eaLnBrk="1" hangingPunct="1">
              <a:lnSpc>
                <a:spcPct val="80000"/>
              </a:lnSpc>
              <a:buFontTx/>
              <a:buNone/>
            </a:pPr>
            <a:r>
              <a:rPr lang="en-US" altLang="zh-CN" sz="1600" b="1"/>
              <a:t>	}</a:t>
            </a:r>
          </a:p>
          <a:p>
            <a:pPr eaLnBrk="1" hangingPunct="1">
              <a:lnSpc>
                <a:spcPct val="80000"/>
              </a:lnSpc>
              <a:buFontTx/>
              <a:buNone/>
            </a:pPr>
            <a:r>
              <a:rPr lang="en-US" altLang="zh-CN" sz="1600" b="1"/>
              <a:t>	x=3;</a:t>
            </a:r>
          </a:p>
          <a:p>
            <a:pPr eaLnBrk="1" hangingPunct="1">
              <a:lnSpc>
                <a:spcPct val="80000"/>
              </a:lnSpc>
              <a:buFontTx/>
              <a:buNone/>
            </a:pPr>
            <a:r>
              <a:rPr lang="en-US" altLang="zh-CN" sz="1600" b="1"/>
              <a:t>	return 0;</a:t>
            </a:r>
          </a:p>
          <a:p>
            <a:pPr eaLnBrk="1" hangingPunct="1">
              <a:lnSpc>
                <a:spcPct val="80000"/>
              </a:lnSpc>
              <a:buFontTx/>
              <a:buNone/>
            </a:pPr>
            <a:r>
              <a:rPr lang="en-US" altLang="zh-CN" sz="1600" b="1"/>
              <a:t>}</a:t>
            </a:r>
          </a:p>
        </p:txBody>
      </p:sp>
      <p:sp>
        <p:nvSpPr>
          <p:cNvPr id="165892" name="Text Box 4"/>
          <p:cNvSpPr txBox="1">
            <a:spLocks noChangeArrowheads="1"/>
          </p:cNvSpPr>
          <p:nvPr/>
        </p:nvSpPr>
        <p:spPr bwMode="auto">
          <a:xfrm>
            <a:off x="5148263" y="692150"/>
            <a:ext cx="3671887" cy="5310188"/>
          </a:xfrm>
          <a:prstGeom prst="rect">
            <a:avLst/>
          </a:prstGeom>
          <a:solidFill>
            <a:schemeClr val="bg1"/>
          </a:solidFill>
          <a:ln>
            <a:noFill/>
          </a:ln>
          <a:extLs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1800" b="1">
                <a:latin typeface="Lucida Sans Unicode" panose="020B0602030504020204" pitchFamily="34" charset="0"/>
              </a:rPr>
              <a:t>int *p=&amp;x;</a:t>
            </a:r>
          </a:p>
          <a:p>
            <a:pPr eaLnBrk="1" hangingPunct="1">
              <a:spcBef>
                <a:spcPct val="0"/>
              </a:spcBef>
              <a:buFontTx/>
              <a:buNone/>
            </a:pPr>
            <a:r>
              <a:rPr kumimoji="1" lang="en-US" altLang="zh-CN" sz="1800" b="1">
                <a:latin typeface="Lucida Sans Unicode" panose="020B0602030504020204" pitchFamily="34" charset="0"/>
              </a:rPr>
              <a:t>int main()</a:t>
            </a:r>
          </a:p>
          <a:p>
            <a:pPr eaLnBrk="1" hangingPunct="1">
              <a:spcBef>
                <a:spcPct val="0"/>
              </a:spcBef>
              <a:buFontTx/>
              <a:buNone/>
            </a:pPr>
            <a:r>
              <a:rPr kumimoji="1" lang="en-US" altLang="zh-CN" sz="1800" b="1">
                <a:latin typeface="Lucida Sans Unicode" panose="020B0602030504020204" pitchFamily="34" charset="0"/>
              </a:rPr>
              <a:t>{</a:t>
            </a:r>
          </a:p>
          <a:p>
            <a:pPr eaLnBrk="1" hangingPunct="1">
              <a:spcBef>
                <a:spcPct val="0"/>
              </a:spcBef>
              <a:buFontTx/>
              <a:buNone/>
            </a:pPr>
            <a:r>
              <a:rPr kumimoji="1" lang="en-US" altLang="zh-CN" sz="1800" b="1">
                <a:latin typeface="Lucida Sans Unicode" panose="020B0602030504020204" pitchFamily="34" charset="0"/>
              </a:rPr>
              <a:t>f2(6);</a:t>
            </a:r>
          </a:p>
          <a:p>
            <a:pPr eaLnBrk="1" hangingPunct="1">
              <a:spcBef>
                <a:spcPct val="0"/>
              </a:spcBef>
              <a:buFontTx/>
              <a:buNone/>
            </a:pPr>
            <a:r>
              <a:rPr kumimoji="1" lang="en-US" altLang="zh-CN" sz="1800" b="1">
                <a:latin typeface="Lucida Sans Unicode" panose="020B0602030504020204" pitchFamily="34" charset="0"/>
              </a:rPr>
              <a:t>static char mnf;</a:t>
            </a:r>
          </a:p>
          <a:p>
            <a:pPr eaLnBrk="1" hangingPunct="1">
              <a:spcBef>
                <a:spcPct val="0"/>
              </a:spcBef>
              <a:buFontTx/>
              <a:buNone/>
            </a:pPr>
            <a:r>
              <a:rPr kumimoji="1" lang="en-US" altLang="zh-CN" sz="1800" b="1">
                <a:latin typeface="Lucida Sans Unicode" panose="020B0602030504020204" pitchFamily="34" charset="0"/>
              </a:rPr>
              <a:t>cout&lt;&lt;"X="&lt;&lt;x&lt;&lt;endl</a:t>
            </a:r>
          </a:p>
          <a:p>
            <a:pPr eaLnBrk="1" hangingPunct="1">
              <a:spcBef>
                <a:spcPct val="0"/>
              </a:spcBef>
              <a:buFontTx/>
              <a:buNone/>
            </a:pPr>
            <a:r>
              <a:rPr kumimoji="1" lang="en-US" altLang="zh-CN" sz="1800" b="1">
                <a:latin typeface="Lucida Sans Unicode" panose="020B0602030504020204" pitchFamily="34" charset="0"/>
              </a:rPr>
              <a:t>      &lt;&lt;"Y="&lt;&lt;y&lt;&lt;endl</a:t>
            </a:r>
          </a:p>
          <a:p>
            <a:pPr eaLnBrk="1" hangingPunct="1">
              <a:spcBef>
                <a:spcPct val="0"/>
              </a:spcBef>
              <a:buFontTx/>
              <a:buNone/>
            </a:pPr>
            <a:r>
              <a:rPr kumimoji="1" lang="en-US" altLang="zh-CN" sz="1800" b="1">
                <a:latin typeface="Lucida Sans Unicode" panose="020B0602030504020204" pitchFamily="34" charset="0"/>
              </a:rPr>
              <a:t>      &lt;&lt;"d="&lt;&lt;d&lt;&lt;endl</a:t>
            </a:r>
          </a:p>
          <a:p>
            <a:pPr eaLnBrk="1" hangingPunct="1">
              <a:spcBef>
                <a:spcPct val="0"/>
              </a:spcBef>
              <a:buFontTx/>
              <a:buNone/>
            </a:pPr>
            <a:r>
              <a:rPr kumimoji="1" lang="en-US" altLang="zh-CN" sz="1800" b="1">
                <a:latin typeface="Lucida Sans Unicode" panose="020B0602030504020204" pitchFamily="34" charset="0"/>
              </a:rPr>
              <a:t>      &lt;&lt;"mx="&lt;&lt;mx&lt;&lt;endl</a:t>
            </a:r>
          </a:p>
          <a:p>
            <a:pPr eaLnBrk="1" hangingPunct="1">
              <a:spcBef>
                <a:spcPct val="0"/>
              </a:spcBef>
              <a:buFontTx/>
              <a:buNone/>
            </a:pPr>
            <a:r>
              <a:rPr kumimoji="1" lang="en-US" altLang="zh-CN" sz="1800" b="1">
                <a:latin typeface="Lucida Sans Unicode" panose="020B0602030504020204" pitchFamily="34" charset="0"/>
              </a:rPr>
              <a:t>      &lt;&lt;"mnf="&lt;&lt;mnf</a:t>
            </a:r>
          </a:p>
          <a:p>
            <a:pPr eaLnBrk="1" hangingPunct="1">
              <a:spcBef>
                <a:spcPct val="0"/>
              </a:spcBef>
              <a:buFontTx/>
              <a:buNone/>
            </a:pPr>
            <a:r>
              <a:rPr kumimoji="1" lang="en-US" altLang="zh-CN" sz="1800" b="1">
                <a:latin typeface="Lucida Sans Unicode" panose="020B0602030504020204" pitchFamily="34" charset="0"/>
              </a:rPr>
              <a:t>      &lt;&lt;"p="&lt;&lt;p&lt;&lt;endl;</a:t>
            </a:r>
          </a:p>
          <a:p>
            <a:pPr eaLnBrk="1" hangingPunct="1">
              <a:spcBef>
                <a:spcPct val="0"/>
              </a:spcBef>
              <a:buFontTx/>
              <a:buNone/>
            </a:pPr>
            <a:r>
              <a:rPr kumimoji="1" lang="en-US" altLang="zh-CN" sz="1800" b="1">
                <a:latin typeface="Lucida Sans Unicode" panose="020B0602030504020204" pitchFamily="34" charset="0"/>
              </a:rPr>
              <a:t>//cout&lt;&lt;"y1="&lt;&lt;y1&lt;&lt;endl</a:t>
            </a:r>
          </a:p>
          <a:p>
            <a:pPr eaLnBrk="1" hangingPunct="1">
              <a:spcBef>
                <a:spcPct val="0"/>
              </a:spcBef>
              <a:buFontTx/>
              <a:buNone/>
            </a:pPr>
            <a:r>
              <a:rPr kumimoji="1" lang="en-US" altLang="zh-CN" sz="1800" b="1">
                <a:latin typeface="Lucida Sans Unicode" panose="020B0602030504020204" pitchFamily="34" charset="0"/>
              </a:rPr>
              <a:t>//    &lt;&lt;"y2="&lt;&lt;y2&lt;&lt;endl</a:t>
            </a:r>
          </a:p>
          <a:p>
            <a:pPr eaLnBrk="1" hangingPunct="1">
              <a:spcBef>
                <a:spcPct val="0"/>
              </a:spcBef>
              <a:buFontTx/>
              <a:buNone/>
            </a:pPr>
            <a:r>
              <a:rPr kumimoji="1" lang="en-US" altLang="zh-CN" sz="1800" b="1">
                <a:latin typeface="Lucida Sans Unicode" panose="020B0602030504020204" pitchFamily="34" charset="0"/>
              </a:rPr>
              <a:t>//    &lt;&lt;"c="&lt;&lt;c&lt;&lt;endl;</a:t>
            </a:r>
          </a:p>
          <a:p>
            <a:pPr eaLnBrk="1" hangingPunct="1">
              <a:spcBef>
                <a:spcPct val="0"/>
              </a:spcBef>
              <a:buFontTx/>
              <a:buNone/>
            </a:pPr>
            <a:r>
              <a:rPr kumimoji="1" lang="en-US" altLang="zh-CN" sz="1800" b="1">
                <a:latin typeface="Lucida Sans Unicode" panose="020B0602030504020204" pitchFamily="34" charset="0"/>
              </a:rPr>
              <a:t>	f2(1);</a:t>
            </a:r>
          </a:p>
          <a:p>
            <a:pPr eaLnBrk="1" hangingPunct="1">
              <a:spcBef>
                <a:spcPct val="0"/>
              </a:spcBef>
              <a:buFontTx/>
              <a:buNone/>
            </a:pPr>
            <a:r>
              <a:rPr kumimoji="1" lang="en-US" altLang="zh-CN" sz="1800" b="1">
                <a:latin typeface="Lucida Sans Unicode" panose="020B0602030504020204" pitchFamily="34" charset="0"/>
              </a:rPr>
              <a:t>	f2(3);</a:t>
            </a:r>
          </a:p>
          <a:p>
            <a:pPr eaLnBrk="1" hangingPunct="1">
              <a:spcBef>
                <a:spcPct val="0"/>
              </a:spcBef>
              <a:buFontTx/>
              <a:buNone/>
            </a:pPr>
            <a:r>
              <a:rPr kumimoji="1" lang="en-US" altLang="zh-CN" sz="1800" b="1">
                <a:latin typeface="Lucida Sans Unicode" panose="020B0602030504020204" pitchFamily="34" charset="0"/>
              </a:rPr>
              <a:t>	f2(4);</a:t>
            </a:r>
          </a:p>
          <a:p>
            <a:pPr eaLnBrk="1" hangingPunct="1">
              <a:spcBef>
                <a:spcPct val="0"/>
              </a:spcBef>
              <a:buFontTx/>
              <a:buNone/>
            </a:pPr>
            <a:r>
              <a:rPr kumimoji="1" lang="en-US" altLang="zh-CN" sz="1800" b="1">
                <a:latin typeface="Lucida Sans Unicode" panose="020B0602030504020204" pitchFamily="34" charset="0"/>
              </a:rPr>
              <a:t>	return 0;</a:t>
            </a:r>
          </a:p>
          <a:p>
            <a:pPr eaLnBrk="1" hangingPunct="1">
              <a:spcBef>
                <a:spcPct val="0"/>
              </a:spcBef>
              <a:buFontTx/>
              <a:buNone/>
            </a:pPr>
            <a:r>
              <a:rPr kumimoji="1" lang="en-US" altLang="zh-CN" sz="1800" b="1">
                <a:latin typeface="Lucida Sans Unicode" panose="020B0602030504020204" pitchFamily="34" charset="0"/>
              </a:rPr>
              <a:t>}</a:t>
            </a:r>
          </a:p>
        </p:txBody>
      </p:sp>
    </p:spTree>
    <p:extLst>
      <p:ext uri="{BB962C8B-B14F-4D97-AF65-F5344CB8AC3E}">
        <p14:creationId xmlns:p14="http://schemas.microsoft.com/office/powerpoint/2010/main" val="38178273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65892"/>
                                        </p:tgtEl>
                                        <p:attrNameLst>
                                          <p:attrName>style.visibility</p:attrName>
                                        </p:attrNameLst>
                                      </p:cBhvr>
                                      <p:to>
                                        <p:strVal val="visible"/>
                                      </p:to>
                                    </p:set>
                                    <p:animEffect transition="in" filter="fade">
                                      <p:cBhvr>
                                        <p:cTn id="7" dur="770" decel="100000"/>
                                        <p:tgtEl>
                                          <p:spTgt spid="165892"/>
                                        </p:tgtEl>
                                      </p:cBhvr>
                                    </p:animEffect>
                                    <p:animScale>
                                      <p:cBhvr>
                                        <p:cTn id="8" dur="770" decel="100000"/>
                                        <p:tgtEl>
                                          <p:spTgt spid="165892"/>
                                        </p:tgtEl>
                                      </p:cBhvr>
                                      <p:from x="10000" y="10000"/>
                                      <p:to x="200000" y="450000"/>
                                    </p:animScale>
                                    <p:animScale>
                                      <p:cBhvr>
                                        <p:cTn id="9" dur="1230" accel="100000" fill="hold">
                                          <p:stCondLst>
                                            <p:cond delay="770"/>
                                          </p:stCondLst>
                                        </p:cTn>
                                        <p:tgtEl>
                                          <p:spTgt spid="165892"/>
                                        </p:tgtEl>
                                      </p:cBhvr>
                                      <p:from x="200000" y="450000"/>
                                      <p:to x="100000" y="100000"/>
                                    </p:animScale>
                                    <p:set>
                                      <p:cBhvr>
                                        <p:cTn id="10" dur="770" fill="hold"/>
                                        <p:tgtEl>
                                          <p:spTgt spid="165892"/>
                                        </p:tgtEl>
                                        <p:attrNameLst>
                                          <p:attrName>ppt_x</p:attrName>
                                        </p:attrNameLst>
                                      </p:cBhvr>
                                      <p:to>
                                        <p:strVal val="(0.5)"/>
                                      </p:to>
                                    </p:set>
                                    <p:anim from="(0.5)" to="(#ppt_x)" calcmode="lin" valueType="num">
                                      <p:cBhvr>
                                        <p:cTn id="11" dur="1230" accel="100000" fill="hold">
                                          <p:stCondLst>
                                            <p:cond delay="770"/>
                                          </p:stCondLst>
                                        </p:cTn>
                                        <p:tgtEl>
                                          <p:spTgt spid="165892"/>
                                        </p:tgtEl>
                                        <p:attrNameLst>
                                          <p:attrName>ppt_x</p:attrName>
                                        </p:attrNameLst>
                                      </p:cBhvr>
                                    </p:anim>
                                    <p:set>
                                      <p:cBhvr>
                                        <p:cTn id="12" dur="770" fill="hold"/>
                                        <p:tgtEl>
                                          <p:spTgt spid="165892"/>
                                        </p:tgtEl>
                                        <p:attrNameLst>
                                          <p:attrName>ppt_y</p:attrName>
                                        </p:attrNameLst>
                                      </p:cBhvr>
                                      <p:to>
                                        <p:strVal val="(#ppt_y+0.4)"/>
                                      </p:to>
                                    </p:set>
                                    <p:anim from="(#ppt_y+0.4)" to="(#ppt_y)" calcmode="lin" valueType="num">
                                      <p:cBhvr>
                                        <p:cTn id="13" dur="1230" accel="100000" fill="hold">
                                          <p:stCondLst>
                                            <p:cond delay="770"/>
                                          </p:stCondLst>
                                        </p:cTn>
                                        <p:tgtEl>
                                          <p:spTgt spid="16589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0" y="60325"/>
            <a:ext cx="8748464" cy="848395"/>
          </a:xfrm>
        </p:spPr>
        <p:txBody>
          <a:bodyPr/>
          <a:lstStyle/>
          <a:p>
            <a:r>
              <a:rPr lang="en-US" altLang="zh-CN" b="1" dirty="0"/>
              <a:t>2.13.4  </a:t>
            </a:r>
            <a:r>
              <a:rPr lang="zh-CN" altLang="zh-CN" b="1" dirty="0">
                <a:solidFill>
                  <a:srgbClr val="FF0000"/>
                </a:solidFill>
              </a:rPr>
              <a:t>局部变量</a:t>
            </a:r>
            <a:r>
              <a:rPr lang="zh-CN" altLang="zh-CN" b="1" dirty="0"/>
              <a:t>与函数返回地址</a:t>
            </a:r>
          </a:p>
        </p:txBody>
      </p:sp>
      <p:sp>
        <p:nvSpPr>
          <p:cNvPr id="112643" name="Rectangle 3"/>
          <p:cNvSpPr>
            <a:spLocks noGrp="1" noChangeArrowheads="1"/>
          </p:cNvSpPr>
          <p:nvPr>
            <p:ph idx="1"/>
          </p:nvPr>
        </p:nvSpPr>
        <p:spPr>
          <a:xfrm>
            <a:off x="539552" y="1196752"/>
            <a:ext cx="7772400" cy="4754562"/>
          </a:xfrm>
        </p:spPr>
        <p:txBody>
          <a:bodyPr/>
          <a:lstStyle/>
          <a:p>
            <a:pPr marL="0" indent="0">
              <a:buNone/>
            </a:pPr>
            <a:r>
              <a:rPr lang="zh-CN" altLang="zh-CN" sz="2400" dirty="0">
                <a:solidFill>
                  <a:srgbClr val="0000CC"/>
                </a:solidFill>
              </a:rPr>
              <a:t>【例</a:t>
            </a:r>
            <a:r>
              <a:rPr lang="en-US" altLang="zh-CN" sz="2400" dirty="0">
                <a:solidFill>
                  <a:srgbClr val="0000CC"/>
                </a:solidFill>
              </a:rPr>
              <a:t>2-37</a:t>
            </a:r>
            <a:r>
              <a:rPr lang="zh-CN" altLang="zh-CN" sz="2400" dirty="0">
                <a:solidFill>
                  <a:srgbClr val="0000CC"/>
                </a:solidFill>
              </a:rPr>
              <a:t>】 函数</a:t>
            </a:r>
            <a:r>
              <a:rPr lang="en-US" altLang="zh-CN" sz="2400" dirty="0">
                <a:solidFill>
                  <a:srgbClr val="0000CC"/>
                </a:solidFill>
              </a:rPr>
              <a:t>f1</a:t>
            </a:r>
            <a:r>
              <a:rPr lang="zh-CN" altLang="zh-CN" sz="2400" dirty="0">
                <a:solidFill>
                  <a:srgbClr val="0000CC"/>
                </a:solidFill>
              </a:rPr>
              <a:t>返回局部对象的引用，会产生不可预知的错误运行值。</a:t>
            </a:r>
          </a:p>
          <a:p>
            <a:pPr marL="0" indent="0">
              <a:buNone/>
            </a:pPr>
            <a:r>
              <a:rPr lang="en-US" altLang="zh-CN" sz="2000" dirty="0"/>
              <a:t> //Eg2-37.cpp</a:t>
            </a:r>
            <a:endParaRPr lang="zh-CN" altLang="zh-CN" sz="2000" dirty="0"/>
          </a:p>
          <a:p>
            <a:pPr marL="0" indent="0">
              <a:buNone/>
            </a:pPr>
            <a:r>
              <a:rPr lang="en-US" altLang="zh-CN" sz="2000" dirty="0"/>
              <a:t>#include&lt;</a:t>
            </a:r>
            <a:r>
              <a:rPr lang="en-US" altLang="zh-CN" sz="2000" dirty="0" err="1"/>
              <a:t>iostream</a:t>
            </a:r>
            <a:r>
              <a:rPr lang="en-US" altLang="zh-CN" sz="2000" dirty="0"/>
              <a:t>&gt;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err="1"/>
              <a:t>int</a:t>
            </a:r>
            <a:r>
              <a:rPr lang="en-US" altLang="zh-CN" sz="2000" dirty="0"/>
              <a:t> &amp;f1(</a:t>
            </a:r>
            <a:r>
              <a:rPr lang="en-US" altLang="zh-CN" sz="2000" dirty="0" err="1"/>
              <a:t>int</a:t>
            </a:r>
            <a:r>
              <a:rPr lang="en-US" altLang="zh-CN" sz="2000" dirty="0"/>
              <a:t> x){</a:t>
            </a:r>
            <a:endParaRPr lang="zh-CN" altLang="zh-CN" sz="2000" dirty="0"/>
          </a:p>
          <a:p>
            <a:pPr marL="0" indent="0">
              <a:buNone/>
            </a:pPr>
            <a:r>
              <a:rPr lang="en-US" altLang="zh-CN" sz="2000" dirty="0"/>
              <a:t>   </a:t>
            </a:r>
            <a:r>
              <a:rPr lang="en-US" altLang="zh-CN" sz="2000" dirty="0" err="1"/>
              <a:t>int</a:t>
            </a:r>
            <a:r>
              <a:rPr lang="en-US" altLang="zh-CN" sz="2000" dirty="0"/>
              <a:t> temp=x;</a:t>
            </a:r>
            <a:endParaRPr lang="zh-CN" altLang="zh-CN" sz="2000" dirty="0"/>
          </a:p>
          <a:p>
            <a:pPr marL="0" indent="0">
              <a:buNone/>
            </a:pPr>
            <a:r>
              <a:rPr lang="en-US" altLang="zh-CN" sz="2000" dirty="0"/>
              <a:t>   return temp;</a:t>
            </a:r>
            <a:endParaRPr lang="zh-CN" altLang="zh-CN" sz="2000" dirty="0"/>
          </a:p>
          <a:p>
            <a:pPr marL="0" indent="0">
              <a:buNone/>
            </a:pPr>
            <a:r>
              <a:rPr lang="en-US" altLang="zh-CN" sz="2000" dirty="0"/>
              <a:t>}</a:t>
            </a:r>
            <a:endParaRPr lang="zh-CN" altLang="zh-CN" sz="2000" dirty="0"/>
          </a:p>
          <a:p>
            <a:pPr marL="0" indent="0">
              <a:buNone/>
            </a:pPr>
            <a:r>
              <a:rPr lang="en-US" altLang="zh-CN" sz="2000" dirty="0"/>
              <a:t>void main(){</a:t>
            </a:r>
            <a:endParaRPr lang="zh-CN" altLang="zh-CN" sz="2000" dirty="0"/>
          </a:p>
          <a:p>
            <a:pPr marL="0" indent="0">
              <a:buNone/>
            </a:pPr>
            <a:r>
              <a:rPr lang="en-US" altLang="zh-CN" sz="2000" dirty="0"/>
              <a:t>   </a:t>
            </a:r>
            <a:r>
              <a:rPr lang="en-US" altLang="zh-CN" sz="2000" dirty="0" err="1"/>
              <a:t>int</a:t>
            </a:r>
            <a:r>
              <a:rPr lang="en-US" altLang="zh-CN" sz="2000" dirty="0"/>
              <a:t> &amp;</a:t>
            </a:r>
            <a:r>
              <a:rPr lang="en-US" altLang="zh-CN" sz="2000" dirty="0" err="1"/>
              <a:t>i</a:t>
            </a:r>
            <a:r>
              <a:rPr lang="en-US" altLang="zh-CN" sz="2000" dirty="0"/>
              <a:t>=f1(3);</a:t>
            </a:r>
            <a:endParaRPr lang="zh-CN" altLang="zh-CN" sz="2000" dirty="0"/>
          </a:p>
          <a:p>
            <a:pPr marL="0" indent="0">
              <a:buNone/>
            </a:pPr>
            <a:r>
              <a:rPr lang="en-US" altLang="zh-CN" sz="2000" dirty="0"/>
              <a:t>   </a:t>
            </a:r>
            <a:r>
              <a:rPr lang="en-US" altLang="zh-CN" sz="2000" dirty="0" err="1"/>
              <a:t>cout</a:t>
            </a:r>
            <a:r>
              <a:rPr lang="en-US" altLang="zh-CN" sz="2000" dirty="0"/>
              <a:t>&lt;&lt;</a:t>
            </a:r>
            <a:r>
              <a:rPr lang="en-US" altLang="zh-CN" sz="2000" dirty="0" err="1"/>
              <a:t>i</a:t>
            </a:r>
            <a:r>
              <a:rPr lang="en-US" altLang="zh-CN" sz="2000" dirty="0"/>
              <a:t>&lt;&lt;</a:t>
            </a:r>
            <a:r>
              <a:rPr lang="en-US" altLang="zh-CN" sz="2000" dirty="0" err="1"/>
              <a:t>endl</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&lt;&lt;</a:t>
            </a:r>
            <a:r>
              <a:rPr lang="en-US" altLang="zh-CN" sz="2000" dirty="0" err="1"/>
              <a:t>i</a:t>
            </a:r>
            <a:r>
              <a:rPr lang="en-US" altLang="zh-CN" sz="2000" dirty="0"/>
              <a:t>&lt;&lt;</a:t>
            </a:r>
            <a:r>
              <a:rPr lang="en-US" altLang="zh-CN" sz="2000" dirty="0" err="1"/>
              <a:t>endl</a:t>
            </a:r>
            <a:r>
              <a:rPr lang="en-US" altLang="zh-CN" sz="2000" dirty="0"/>
              <a:t>;</a:t>
            </a:r>
            <a:endParaRPr lang="zh-CN" altLang="zh-CN" sz="2000" dirty="0"/>
          </a:p>
          <a:p>
            <a:pPr marL="0" indent="0">
              <a:buNone/>
            </a:pPr>
            <a:r>
              <a:rPr lang="en-US" altLang="zh-CN" sz="2000" dirty="0"/>
              <a:t>}</a:t>
            </a:r>
            <a:endParaRPr lang="zh-CN" altLang="zh-CN" sz="2000" dirty="0"/>
          </a:p>
        </p:txBody>
      </p:sp>
      <p:sp>
        <p:nvSpPr>
          <p:cNvPr id="2" name="对话气泡: 矩形 1"/>
          <p:cNvSpPr/>
          <p:nvPr/>
        </p:nvSpPr>
        <p:spPr>
          <a:xfrm>
            <a:off x="4211960" y="2060848"/>
            <a:ext cx="3852936" cy="2592289"/>
          </a:xfrm>
          <a:prstGeom prst="wedgeRectCallout">
            <a:avLst>
              <a:gd name="adj1" fmla="val -100191"/>
              <a:gd name="adj2" fmla="val 24851"/>
            </a:avLst>
          </a:prstGeom>
          <a:gradFill>
            <a:gsLst>
              <a:gs pos="0">
                <a:schemeClr val="accent1">
                  <a:lumMod val="5000"/>
                  <a:lumOff val="9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VC6.0</a:t>
            </a:r>
            <a:r>
              <a:rPr lang="zh-CN" altLang="en-US" dirty="0">
                <a:solidFill>
                  <a:schemeClr val="tx1"/>
                </a:solidFill>
              </a:rPr>
              <a:t>程序运行结果</a:t>
            </a:r>
            <a:endParaRPr lang="en-US" altLang="zh-CN" dirty="0">
              <a:solidFill>
                <a:schemeClr val="tx1"/>
              </a:solidFill>
            </a:endParaRPr>
          </a:p>
          <a:p>
            <a:r>
              <a:rPr lang="en-US" altLang="zh-CN" dirty="0">
                <a:solidFill>
                  <a:schemeClr val="tx1"/>
                </a:solidFill>
              </a:rPr>
              <a:t>3        4200045                 </a:t>
            </a:r>
          </a:p>
          <a:p>
            <a:r>
              <a:rPr lang="en-US" altLang="zh-CN" dirty="0">
                <a:solidFill>
                  <a:schemeClr val="tx1"/>
                </a:solidFill>
              </a:rPr>
              <a:t> </a:t>
            </a:r>
          </a:p>
          <a:p>
            <a:r>
              <a:rPr lang="en-US" altLang="zh-CN" dirty="0">
                <a:solidFill>
                  <a:schemeClr val="tx1"/>
                </a:solidFill>
              </a:rPr>
              <a:t> vs2015</a:t>
            </a:r>
            <a:r>
              <a:rPr lang="zh-CN" altLang="zh-CN" dirty="0">
                <a:solidFill>
                  <a:schemeClr val="tx1"/>
                </a:solidFill>
              </a:rPr>
              <a:t>中的结果：</a:t>
            </a:r>
            <a:r>
              <a:rPr lang="en-US" altLang="zh-CN" dirty="0">
                <a:solidFill>
                  <a:schemeClr val="tx1"/>
                </a:solidFill>
              </a:rPr>
              <a:t>  </a:t>
            </a:r>
          </a:p>
          <a:p>
            <a:r>
              <a:rPr lang="en-US" altLang="zh-CN" dirty="0">
                <a:solidFill>
                  <a:schemeClr val="tx1"/>
                </a:solidFill>
              </a:rPr>
              <a:t>3      1581570872</a:t>
            </a:r>
            <a:endParaRPr lang="zh-CN" altLang="zh-CN" dirty="0">
              <a:solidFill>
                <a:schemeClr val="tx1"/>
              </a:solidFill>
            </a:endParaRPr>
          </a:p>
          <a:p>
            <a:pPr algn="ctr"/>
            <a:endParaRPr lang="en-US" altLang="zh-CN" sz="2000" b="1" dirty="0">
              <a:solidFill>
                <a:srgbClr val="0000CC"/>
              </a:solidFill>
            </a:endParaRPr>
          </a:p>
          <a:p>
            <a:pPr algn="ctr"/>
            <a:r>
              <a:rPr lang="zh-CN" altLang="en-US" sz="2000" b="1" dirty="0">
                <a:solidFill>
                  <a:srgbClr val="0000CC"/>
                </a:solidFill>
              </a:rPr>
              <a:t>原因是函数返回的临时变量的生存期短于函数调用本身的生存期！</a:t>
            </a:r>
          </a:p>
        </p:txBody>
      </p:sp>
    </p:spTree>
    <p:extLst>
      <p:ext uri="{BB962C8B-B14F-4D97-AF65-F5344CB8AC3E}">
        <p14:creationId xmlns:p14="http://schemas.microsoft.com/office/powerpoint/2010/main" val="253546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96925" y="127794"/>
            <a:ext cx="7519988" cy="780257"/>
          </a:xfrm>
        </p:spPr>
        <p:txBody>
          <a:bodyPr/>
          <a:lstStyle/>
          <a:p>
            <a:r>
              <a:rPr lang="en-US" altLang="zh-CN" b="1" dirty="0"/>
              <a:t>2.14  </a:t>
            </a:r>
            <a:r>
              <a:rPr lang="zh-CN" altLang="zh-CN" b="1" dirty="0">
                <a:solidFill>
                  <a:srgbClr val="FF0000"/>
                </a:solidFill>
              </a:rPr>
              <a:t>文件输入</a:t>
            </a:r>
            <a:r>
              <a:rPr lang="zh-CN" altLang="zh-CN" b="1" dirty="0"/>
              <a:t>和输出</a:t>
            </a:r>
          </a:p>
        </p:txBody>
      </p:sp>
      <p:sp>
        <p:nvSpPr>
          <p:cNvPr id="31747" name="Rectangle 3"/>
          <p:cNvSpPr>
            <a:spLocks noGrp="1" noChangeArrowheads="1"/>
          </p:cNvSpPr>
          <p:nvPr>
            <p:ph type="body" idx="1"/>
          </p:nvPr>
        </p:nvSpPr>
        <p:spPr>
          <a:xfrm>
            <a:off x="323528" y="1252608"/>
            <a:ext cx="8352927" cy="1823968"/>
          </a:xfrm>
        </p:spPr>
        <p:txBody>
          <a:bodyPr/>
          <a:lstStyle/>
          <a:p>
            <a:pPr eaLnBrk="1" hangingPunct="1">
              <a:lnSpc>
                <a:spcPct val="80000"/>
              </a:lnSpc>
              <a:buFontTx/>
              <a:buNone/>
            </a:pPr>
            <a:r>
              <a:rPr lang="en-US" altLang="zh-CN" b="1" dirty="0">
                <a:solidFill>
                  <a:srgbClr val="0000CC"/>
                </a:solidFill>
              </a:rPr>
              <a:t>1.</a:t>
            </a:r>
            <a:r>
              <a:rPr lang="zh-CN" altLang="en-US" b="1" dirty="0">
                <a:solidFill>
                  <a:srgbClr val="0000CC"/>
                </a:solidFill>
              </a:rPr>
              <a:t>文件数据读取基理</a:t>
            </a:r>
          </a:p>
          <a:p>
            <a:pPr lvl="1" eaLnBrk="1" hangingPunct="1">
              <a:lnSpc>
                <a:spcPct val="80000"/>
              </a:lnSpc>
            </a:pPr>
            <a:r>
              <a:rPr lang="zh-CN" altLang="en-US" sz="2400" b="1" dirty="0"/>
              <a:t>程序与文件的数据交换方法同它与标准输入</a:t>
            </a:r>
            <a:r>
              <a:rPr lang="en-US" altLang="zh-CN" sz="2400" b="1" dirty="0"/>
              <a:t>/</a:t>
            </a:r>
            <a:r>
              <a:rPr lang="zh-CN" altLang="en-US" sz="2400" b="1" dirty="0"/>
              <a:t>输出设备的数据交换方法相同，从文件读取数据与从键盘输入数据的方法相似，将数据写入文件与将数据输出到显示器的方法相似。</a:t>
            </a:r>
            <a:endParaRPr lang="zh-CN" altLang="en-US" sz="2400" dirty="0"/>
          </a:p>
        </p:txBody>
      </p:sp>
      <p:sp>
        <p:nvSpPr>
          <p:cNvPr id="31748" name="Rectangle 5"/>
          <p:cNvSpPr>
            <a:spLocks noChangeArrowheads="1"/>
          </p:cNvSpPr>
          <p:nvPr/>
        </p:nvSpPr>
        <p:spPr bwMode="auto">
          <a:xfrm>
            <a:off x="3203575" y="3573463"/>
            <a:ext cx="2089150" cy="1152525"/>
          </a:xfrm>
          <a:prstGeom prst="rect">
            <a:avLst/>
          </a:prstGeom>
          <a:gradFill>
            <a:gsLst>
              <a:gs pos="0">
                <a:schemeClr val="accent1">
                  <a:lumMod val="5000"/>
                  <a:lumOff val="95000"/>
                </a:schemeClr>
              </a:gs>
              <a:gs pos="100000">
                <a:schemeClr val="accent1">
                  <a:lumMod val="30000"/>
                  <a:lumOff val="70000"/>
                </a:schemeClr>
              </a:gs>
            </a:gsLst>
            <a:lin ang="5400000" scaled="1"/>
          </a:gra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内存变量</a:t>
            </a:r>
          </a:p>
        </p:txBody>
      </p:sp>
      <p:sp>
        <p:nvSpPr>
          <p:cNvPr id="31749" name="Rectangle 6"/>
          <p:cNvSpPr>
            <a:spLocks noChangeArrowheads="1"/>
          </p:cNvSpPr>
          <p:nvPr/>
        </p:nvSpPr>
        <p:spPr bwMode="auto">
          <a:xfrm>
            <a:off x="2268538" y="5445125"/>
            <a:ext cx="1582737" cy="936625"/>
          </a:xfrm>
          <a:prstGeom prst="rect">
            <a:avLst/>
          </a:prstGeom>
          <a:gradFill>
            <a:gsLst>
              <a:gs pos="0">
                <a:schemeClr val="accent1">
                  <a:lumMod val="5000"/>
                  <a:lumOff val="95000"/>
                </a:schemeClr>
              </a:gs>
              <a:gs pos="100000">
                <a:schemeClr val="accent1">
                  <a:lumMod val="30000"/>
                  <a:lumOff val="70000"/>
                </a:schemeClr>
              </a:gs>
            </a:gsLst>
            <a:lin ang="5400000" scaled="1"/>
          </a:gra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显示器</a:t>
            </a:r>
          </a:p>
        </p:txBody>
      </p:sp>
      <p:sp>
        <p:nvSpPr>
          <p:cNvPr id="31750" name="Oval 8"/>
          <p:cNvSpPr>
            <a:spLocks noChangeArrowheads="1"/>
          </p:cNvSpPr>
          <p:nvPr/>
        </p:nvSpPr>
        <p:spPr bwMode="auto">
          <a:xfrm>
            <a:off x="5867400" y="4652963"/>
            <a:ext cx="2017713" cy="1655762"/>
          </a:xfrm>
          <a:prstGeom prst="ellipse">
            <a:avLst/>
          </a:prstGeom>
          <a:gradFill>
            <a:gsLst>
              <a:gs pos="0">
                <a:schemeClr val="accent1">
                  <a:lumMod val="5000"/>
                  <a:lumOff val="95000"/>
                </a:schemeClr>
              </a:gs>
              <a:gs pos="100000">
                <a:schemeClr val="accent1">
                  <a:lumMod val="30000"/>
                  <a:lumOff val="70000"/>
                </a:schemeClr>
              </a:gs>
            </a:gsLst>
            <a:lin ang="5400000" scaled="1"/>
          </a:gra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磁盘文件</a:t>
            </a:r>
          </a:p>
        </p:txBody>
      </p:sp>
      <p:sp>
        <p:nvSpPr>
          <p:cNvPr id="31751" name="Rectangle 9"/>
          <p:cNvSpPr>
            <a:spLocks noChangeArrowheads="1"/>
          </p:cNvSpPr>
          <p:nvPr/>
        </p:nvSpPr>
        <p:spPr bwMode="auto">
          <a:xfrm>
            <a:off x="468313" y="4005263"/>
            <a:ext cx="1441450" cy="576262"/>
          </a:xfrm>
          <a:prstGeom prst="rect">
            <a:avLst/>
          </a:prstGeom>
          <a:gradFill>
            <a:gsLst>
              <a:gs pos="0">
                <a:schemeClr val="accent1">
                  <a:lumMod val="5000"/>
                  <a:lumOff val="95000"/>
                </a:schemeClr>
              </a:gs>
              <a:gs pos="100000">
                <a:schemeClr val="accent1">
                  <a:lumMod val="30000"/>
                  <a:lumOff val="70000"/>
                </a:schemeClr>
              </a:gs>
            </a:gsLst>
            <a:lin ang="5400000" scaled="1"/>
          </a:gra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键盘</a:t>
            </a:r>
          </a:p>
        </p:txBody>
      </p:sp>
      <p:sp>
        <p:nvSpPr>
          <p:cNvPr id="31752" name="Line 10"/>
          <p:cNvSpPr>
            <a:spLocks noChangeShapeType="1"/>
          </p:cNvSpPr>
          <p:nvPr/>
        </p:nvSpPr>
        <p:spPr bwMode="auto">
          <a:xfrm>
            <a:off x="1908174" y="4260057"/>
            <a:ext cx="129540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3" name="Line 11"/>
          <p:cNvSpPr>
            <a:spLocks noChangeShapeType="1"/>
          </p:cNvSpPr>
          <p:nvPr/>
        </p:nvSpPr>
        <p:spPr bwMode="auto">
          <a:xfrm flipH="1">
            <a:off x="3059113" y="4724400"/>
            <a:ext cx="792162"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4" name="Line 12"/>
          <p:cNvSpPr>
            <a:spLocks noChangeShapeType="1"/>
          </p:cNvSpPr>
          <p:nvPr/>
        </p:nvSpPr>
        <p:spPr bwMode="auto">
          <a:xfrm flipH="1" flipV="1">
            <a:off x="5364163" y="4221163"/>
            <a:ext cx="1008062"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5" name="Line 13"/>
          <p:cNvSpPr>
            <a:spLocks noChangeShapeType="1"/>
          </p:cNvSpPr>
          <p:nvPr/>
        </p:nvSpPr>
        <p:spPr bwMode="auto">
          <a:xfrm>
            <a:off x="5076825" y="4652963"/>
            <a:ext cx="86360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6" name="Text Box 14"/>
          <p:cNvSpPr txBox="1">
            <a:spLocks noChangeArrowheads="1"/>
          </p:cNvSpPr>
          <p:nvPr/>
        </p:nvSpPr>
        <p:spPr bwMode="auto">
          <a:xfrm>
            <a:off x="1908174" y="3893344"/>
            <a:ext cx="1223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i="1" dirty="0" err="1"/>
              <a:t>istream</a:t>
            </a:r>
            <a:endParaRPr lang="en-US" altLang="zh-CN" sz="1800" b="1" i="1" dirty="0"/>
          </a:p>
        </p:txBody>
      </p:sp>
      <p:sp>
        <p:nvSpPr>
          <p:cNvPr id="31757" name="Text Box 15"/>
          <p:cNvSpPr txBox="1">
            <a:spLocks noChangeArrowheads="1"/>
          </p:cNvSpPr>
          <p:nvPr/>
        </p:nvSpPr>
        <p:spPr bwMode="auto">
          <a:xfrm>
            <a:off x="2484438" y="4797425"/>
            <a:ext cx="1079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i="1"/>
              <a:t>ostream</a:t>
            </a:r>
          </a:p>
        </p:txBody>
      </p:sp>
      <p:sp>
        <p:nvSpPr>
          <p:cNvPr id="31758" name="Text Box 16"/>
          <p:cNvSpPr txBox="1">
            <a:spLocks noChangeArrowheads="1"/>
          </p:cNvSpPr>
          <p:nvPr/>
        </p:nvSpPr>
        <p:spPr bwMode="auto">
          <a:xfrm>
            <a:off x="5724525" y="4149725"/>
            <a:ext cx="1223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i="1"/>
              <a:t>ifstream</a:t>
            </a:r>
          </a:p>
        </p:txBody>
      </p:sp>
      <p:sp>
        <p:nvSpPr>
          <p:cNvPr id="31759" name="Text Box 17"/>
          <p:cNvSpPr txBox="1">
            <a:spLocks noChangeArrowheads="1"/>
          </p:cNvSpPr>
          <p:nvPr/>
        </p:nvSpPr>
        <p:spPr bwMode="auto">
          <a:xfrm>
            <a:off x="4427538" y="4868863"/>
            <a:ext cx="1223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b="1" i="1"/>
              <a:t>ofstream</a:t>
            </a:r>
          </a:p>
        </p:txBody>
      </p:sp>
    </p:spTree>
    <p:extLst>
      <p:ext uri="{BB962C8B-B14F-4D97-AF65-F5344CB8AC3E}">
        <p14:creationId xmlns:p14="http://schemas.microsoft.com/office/powerpoint/2010/main" val="326959444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p:cNvSpPr>
          <p:nvPr>
            <p:ph idx="1"/>
          </p:nvPr>
        </p:nvSpPr>
        <p:spPr>
          <a:xfrm>
            <a:off x="282575" y="1052736"/>
            <a:ext cx="8578850" cy="5400675"/>
          </a:xfrm>
        </p:spPr>
        <p:txBody>
          <a:bodyPr/>
          <a:lstStyle/>
          <a:p>
            <a:pPr marL="0" indent="0">
              <a:buNone/>
            </a:pPr>
            <a:r>
              <a:rPr lang="en-US" altLang="zh-CN" dirty="0">
                <a:solidFill>
                  <a:srgbClr val="0000CC"/>
                </a:solidFill>
              </a:rPr>
              <a:t>2．</a:t>
            </a:r>
            <a:r>
              <a:rPr lang="zh-CN" altLang="en-US" dirty="0">
                <a:solidFill>
                  <a:srgbClr val="0000CC"/>
                </a:solidFill>
              </a:rPr>
              <a:t>输出重定向</a:t>
            </a:r>
            <a:endParaRPr lang="en-US" altLang="zh-CN" dirty="0">
              <a:solidFill>
                <a:srgbClr val="0000CC"/>
              </a:solidFill>
            </a:endParaRPr>
          </a:p>
          <a:p>
            <a:pPr lvl="1"/>
            <a:r>
              <a:rPr lang="zh-CN" altLang="en-US" sz="2400" dirty="0"/>
              <a:t>数据输出到文件和输出到显示器、打印机的原理和操作方法完全相同。下面的例子将输出到显示器的</a:t>
            </a:r>
            <a:r>
              <a:rPr lang="en-US" altLang="zh-CN" sz="2400" dirty="0" err="1"/>
              <a:t>cout</a:t>
            </a:r>
            <a:r>
              <a:rPr lang="zh-CN" altLang="en-US" sz="2400" dirty="0"/>
              <a:t>重定向对</a:t>
            </a:r>
            <a:r>
              <a:rPr lang="en-US" altLang="zh-CN" sz="2400" dirty="0"/>
              <a:t>C</a:t>
            </a:r>
            <a:r>
              <a:rPr lang="zh-CN" altLang="en-US" sz="2400" dirty="0"/>
              <a:t>盘</a:t>
            </a:r>
            <a:r>
              <a:rPr lang="en-US" altLang="zh-CN" sz="2400" dirty="0" err="1"/>
              <a:t>dk</a:t>
            </a:r>
            <a:r>
              <a:rPr lang="zh-CN" altLang="en-US" sz="2400" dirty="0"/>
              <a:t>目录下的指定文件</a:t>
            </a:r>
            <a:r>
              <a:rPr lang="en-US" altLang="zh-CN" sz="2400" dirty="0"/>
              <a:t>a.txt</a:t>
            </a:r>
            <a:r>
              <a:rPr lang="zh-CN" altLang="en-US" sz="2400" dirty="0"/>
              <a:t>就是一个例证。</a:t>
            </a:r>
            <a:endParaRPr lang="en-US" altLang="zh-CN" sz="2400" dirty="0"/>
          </a:p>
          <a:p>
            <a:pPr marL="0" indent="0">
              <a:buFontTx/>
              <a:buNone/>
            </a:pPr>
            <a:r>
              <a:rPr lang="en-US" altLang="zh-CN" sz="2000" b="1" dirty="0">
                <a:solidFill>
                  <a:srgbClr val="FF0000"/>
                </a:solidFill>
              </a:rPr>
              <a:t>#include&lt;</a:t>
            </a:r>
            <a:r>
              <a:rPr lang="en-US" altLang="zh-CN" sz="2000" b="1" dirty="0" err="1">
                <a:solidFill>
                  <a:srgbClr val="FF0000"/>
                </a:solidFill>
              </a:rPr>
              <a:t>fstream</a:t>
            </a:r>
            <a:r>
              <a:rPr lang="en-US" altLang="zh-CN" sz="2000" b="1" dirty="0">
                <a:solidFill>
                  <a:srgbClr val="FF0000"/>
                </a:solidFill>
              </a:rPr>
              <a:t>&gt;    </a:t>
            </a:r>
          </a:p>
          <a:p>
            <a:pPr marL="0" indent="0">
              <a:buFontTx/>
              <a:buNone/>
            </a:pPr>
            <a:r>
              <a:rPr lang="en-US" altLang="zh-CN" sz="2000" dirty="0"/>
              <a:t>#include&lt;</a:t>
            </a:r>
            <a:r>
              <a:rPr lang="en-US" altLang="zh-CN" sz="2000" dirty="0" err="1"/>
              <a:t>iomanip</a:t>
            </a:r>
            <a:r>
              <a:rPr lang="en-US" altLang="zh-CN" sz="2000" dirty="0"/>
              <a:t>&gt;</a:t>
            </a:r>
          </a:p>
          <a:p>
            <a:pPr marL="0" indent="0">
              <a:buFontTx/>
              <a:buNone/>
            </a:pPr>
            <a:r>
              <a:rPr lang="en-US" altLang="zh-CN" sz="2000" b="1" dirty="0">
                <a:solidFill>
                  <a:srgbClr val="FF0000"/>
                </a:solidFill>
              </a:rPr>
              <a:t>using namespace </a:t>
            </a:r>
            <a:r>
              <a:rPr lang="en-US" altLang="zh-CN" sz="2000" b="1" dirty="0" err="1">
                <a:solidFill>
                  <a:srgbClr val="FF0000"/>
                </a:solidFill>
              </a:rPr>
              <a:t>std</a:t>
            </a:r>
            <a:r>
              <a:rPr lang="en-US" altLang="zh-CN" sz="2000" b="1" dirty="0">
                <a:solidFill>
                  <a:srgbClr val="FF0000"/>
                </a:solidFill>
              </a:rPr>
              <a:t>;</a:t>
            </a:r>
          </a:p>
          <a:p>
            <a:pPr marL="0" indent="0">
              <a:buFontTx/>
              <a:buNone/>
            </a:pPr>
            <a:r>
              <a:rPr lang="en-US" altLang="zh-CN" sz="2000" dirty="0"/>
              <a:t>void main(){</a:t>
            </a:r>
          </a:p>
          <a:p>
            <a:pPr marL="400050" lvl="1" indent="0">
              <a:buFontTx/>
              <a:buNone/>
            </a:pPr>
            <a:r>
              <a:rPr lang="en-US" altLang="zh-CN" sz="1600" dirty="0" err="1"/>
              <a:t>ofstream</a:t>
            </a:r>
            <a:r>
              <a:rPr lang="en-US" altLang="zh-CN" sz="1600" dirty="0"/>
              <a:t> </a:t>
            </a:r>
            <a:r>
              <a:rPr lang="en-US" altLang="zh-CN" sz="1600" dirty="0" err="1"/>
              <a:t>cout</a:t>
            </a:r>
            <a:r>
              <a:rPr lang="en-US" altLang="zh-CN" sz="1600" dirty="0"/>
              <a:t>("c:\\dk\\a.txt");</a:t>
            </a:r>
          </a:p>
          <a:p>
            <a:pPr marL="400050" lvl="1" indent="0">
              <a:buFontTx/>
              <a:buNone/>
            </a:pPr>
            <a:r>
              <a:rPr lang="en-US" altLang="zh-CN" sz="1600" dirty="0" err="1"/>
              <a:t>cout</a:t>
            </a:r>
            <a:r>
              <a:rPr lang="en-US" altLang="zh-CN" sz="1600" dirty="0"/>
              <a:t>&lt;&lt;"123456781234567812345678"&lt;&lt;</a:t>
            </a:r>
            <a:r>
              <a:rPr lang="en-US" altLang="zh-CN" sz="1600" dirty="0" err="1"/>
              <a:t>endl</a:t>
            </a:r>
            <a:r>
              <a:rPr lang="en-US" altLang="zh-CN" sz="1600" dirty="0"/>
              <a:t>;    </a:t>
            </a:r>
          </a:p>
          <a:p>
            <a:pPr marL="400050" lvl="1" indent="0">
              <a:buFontTx/>
              <a:buNone/>
            </a:pPr>
            <a:r>
              <a:rPr lang="en-US" altLang="zh-CN" sz="1600" dirty="0" err="1"/>
              <a:t>cout</a:t>
            </a:r>
            <a:r>
              <a:rPr lang="en-US" altLang="zh-CN" sz="1600" dirty="0"/>
              <a:t>&lt;&lt;</a:t>
            </a:r>
            <a:r>
              <a:rPr lang="en-US" altLang="zh-CN" sz="1600" dirty="0" err="1"/>
              <a:t>setw</a:t>
            </a:r>
            <a:r>
              <a:rPr lang="en-US" altLang="zh-CN" sz="1600" dirty="0"/>
              <a:t>(8)&lt;&lt;123&lt;&lt;</a:t>
            </a:r>
            <a:r>
              <a:rPr lang="en-US" altLang="zh-CN" sz="1600" dirty="0" err="1"/>
              <a:t>setw</a:t>
            </a:r>
            <a:r>
              <a:rPr lang="en-US" altLang="zh-CN" sz="1600" dirty="0"/>
              <a:t>(8)&lt;&lt;456&lt;&lt;</a:t>
            </a:r>
            <a:r>
              <a:rPr lang="en-US" altLang="zh-CN" sz="1600" dirty="0" err="1"/>
              <a:t>setw</a:t>
            </a:r>
            <a:r>
              <a:rPr lang="en-US" altLang="zh-CN" sz="1600" dirty="0"/>
              <a:t>(8)&lt;&lt;789&lt;&lt;</a:t>
            </a:r>
            <a:r>
              <a:rPr lang="en-US" altLang="zh-CN" sz="1600" dirty="0" err="1"/>
              <a:t>endl</a:t>
            </a:r>
            <a:r>
              <a:rPr lang="en-US" altLang="zh-CN" sz="1600" dirty="0"/>
              <a:t>; </a:t>
            </a:r>
          </a:p>
          <a:p>
            <a:pPr marL="400050" lvl="1" indent="0">
              <a:buFontTx/>
              <a:buNone/>
            </a:pPr>
            <a:r>
              <a:rPr lang="en-US" altLang="zh-CN" sz="1600" dirty="0" err="1"/>
              <a:t>cout.fill</a:t>
            </a:r>
            <a:r>
              <a:rPr lang="en-US" altLang="zh-CN" sz="1600" dirty="0"/>
              <a:t>('@');                                                           </a:t>
            </a:r>
          </a:p>
          <a:p>
            <a:pPr marL="400050" lvl="1" indent="0">
              <a:buFontTx/>
              <a:buNone/>
            </a:pPr>
            <a:r>
              <a:rPr lang="en-US" altLang="zh-CN" sz="1600" dirty="0" err="1"/>
              <a:t>cout</a:t>
            </a:r>
            <a:r>
              <a:rPr lang="en-US" altLang="zh-CN" sz="1600" dirty="0"/>
              <a:t>&lt;&lt;</a:t>
            </a:r>
            <a:r>
              <a:rPr lang="en-US" altLang="zh-CN" sz="1600" dirty="0" err="1"/>
              <a:t>setw</a:t>
            </a:r>
            <a:r>
              <a:rPr lang="en-US" altLang="zh-CN" sz="1600" dirty="0"/>
              <a:t>(8)&lt;&lt;123&lt;&lt;</a:t>
            </a:r>
            <a:r>
              <a:rPr lang="en-US" altLang="zh-CN" sz="1600" dirty="0" err="1"/>
              <a:t>setw</a:t>
            </a:r>
            <a:r>
              <a:rPr lang="en-US" altLang="zh-CN" sz="1600" dirty="0"/>
              <a:t>(8)&lt;&lt;456&lt;&lt;</a:t>
            </a:r>
            <a:r>
              <a:rPr lang="en-US" altLang="zh-CN" sz="1600" dirty="0" err="1"/>
              <a:t>setw</a:t>
            </a:r>
            <a:r>
              <a:rPr lang="en-US" altLang="zh-CN" sz="1600" dirty="0"/>
              <a:t>(8)&lt;&lt;789&lt;&lt;</a:t>
            </a:r>
            <a:r>
              <a:rPr lang="en-US" altLang="zh-CN" sz="1600" dirty="0" err="1"/>
              <a:t>endl</a:t>
            </a:r>
            <a:r>
              <a:rPr lang="en-US" altLang="zh-CN" sz="1600" dirty="0"/>
              <a:t>;</a:t>
            </a:r>
          </a:p>
          <a:p>
            <a:pPr marL="400050" lvl="1" indent="0">
              <a:buFontTx/>
              <a:buNone/>
            </a:pPr>
            <a:r>
              <a:rPr lang="en-US" altLang="zh-CN" sz="1600" dirty="0" err="1"/>
              <a:t>cout</a:t>
            </a:r>
            <a:r>
              <a:rPr lang="en-US" altLang="zh-CN" sz="1600" dirty="0"/>
              <a:t>&lt;&lt;</a:t>
            </a:r>
            <a:r>
              <a:rPr lang="en-US" altLang="zh-CN" sz="1600" dirty="0" err="1"/>
              <a:t>setfill</a:t>
            </a:r>
            <a:r>
              <a:rPr lang="en-US" altLang="zh-CN" sz="1600" dirty="0"/>
              <a:t>('^');                                                  </a:t>
            </a:r>
          </a:p>
          <a:p>
            <a:pPr marL="400050" lvl="1" indent="0">
              <a:buFontTx/>
              <a:buNone/>
            </a:pPr>
            <a:r>
              <a:rPr lang="en-US" altLang="zh-CN" sz="1600" dirty="0" err="1"/>
              <a:t>cout</a:t>
            </a:r>
            <a:r>
              <a:rPr lang="en-US" altLang="zh-CN" sz="1600" dirty="0"/>
              <a:t>&lt;&lt;</a:t>
            </a:r>
            <a:r>
              <a:rPr lang="en-US" altLang="zh-CN" sz="1600" dirty="0" err="1"/>
              <a:t>setw</a:t>
            </a:r>
            <a:r>
              <a:rPr lang="en-US" altLang="zh-CN" sz="1600" dirty="0"/>
              <a:t>(8)&lt;&lt;123&lt;&lt;</a:t>
            </a:r>
            <a:r>
              <a:rPr lang="en-US" altLang="zh-CN" sz="1600" dirty="0" err="1"/>
              <a:t>setw</a:t>
            </a:r>
            <a:r>
              <a:rPr lang="en-US" altLang="zh-CN" sz="1600" dirty="0"/>
              <a:t>(8)&lt;&lt;456&lt;&lt;</a:t>
            </a:r>
            <a:r>
              <a:rPr lang="en-US" altLang="zh-CN" sz="1600" dirty="0" err="1"/>
              <a:t>setw</a:t>
            </a:r>
            <a:r>
              <a:rPr lang="en-US" altLang="zh-CN" sz="1600" dirty="0"/>
              <a:t>(8)&lt;&lt;789&lt;&lt;</a:t>
            </a:r>
            <a:r>
              <a:rPr lang="en-US" altLang="zh-CN" sz="1600" dirty="0" err="1"/>
              <a:t>endl</a:t>
            </a:r>
            <a:r>
              <a:rPr lang="en-US" altLang="zh-CN" sz="1600" dirty="0"/>
              <a:t>; </a:t>
            </a:r>
          </a:p>
          <a:p>
            <a:pPr marL="0" indent="0">
              <a:buFontTx/>
              <a:buNone/>
            </a:pPr>
            <a:r>
              <a:rPr lang="en-US" altLang="zh-CN" sz="2000" dirty="0"/>
              <a:t>}</a:t>
            </a:r>
          </a:p>
          <a:p>
            <a:pPr marL="0" indent="0">
              <a:buFontTx/>
              <a:buNone/>
            </a:pPr>
            <a:endParaRPr lang="zh-CN" altLang="en-US" sz="2000" dirty="0"/>
          </a:p>
          <a:p>
            <a:pPr marL="0" indent="0">
              <a:buFontTx/>
              <a:buNone/>
            </a:pPr>
            <a:endParaRPr lang="zh-CN" altLang="en-US" sz="2000" dirty="0"/>
          </a:p>
        </p:txBody>
      </p:sp>
      <p:sp>
        <p:nvSpPr>
          <p:cNvPr id="5" name="Rectangle 2"/>
          <p:cNvSpPr>
            <a:spLocks noGrp="1" noChangeArrowheads="1"/>
          </p:cNvSpPr>
          <p:nvPr>
            <p:ph type="title"/>
          </p:nvPr>
        </p:nvSpPr>
        <p:spPr/>
        <p:txBody>
          <a:bodyPr/>
          <a:lstStyle/>
          <a:p>
            <a:r>
              <a:rPr lang="en-US" altLang="zh-CN" b="1" dirty="0"/>
              <a:t>2.14  </a:t>
            </a:r>
            <a:r>
              <a:rPr lang="zh-CN" altLang="zh-CN" b="1" dirty="0">
                <a:solidFill>
                  <a:srgbClr val="FF0000"/>
                </a:solidFill>
              </a:rPr>
              <a:t>文件输入</a:t>
            </a:r>
            <a:r>
              <a:rPr lang="zh-CN" altLang="zh-CN" b="1" dirty="0"/>
              <a:t>和输出</a:t>
            </a:r>
          </a:p>
        </p:txBody>
      </p:sp>
    </p:spTree>
    <p:extLst>
      <p:ext uri="{BB962C8B-B14F-4D97-AF65-F5344CB8AC3E}">
        <p14:creationId xmlns:p14="http://schemas.microsoft.com/office/powerpoint/2010/main" val="51343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 calcmode="lin" valueType="num">
                                      <p:cBhvr additive="base">
                                        <p:cTn id="7"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anim calcmode="lin" valueType="num">
                                      <p:cBhvr additive="base">
                                        <p:cTn id="11"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anim calcmode="lin" valueType="num">
                                      <p:cBhvr additive="base">
                                        <p:cTn id="15"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anim calcmode="lin" valueType="num">
                                      <p:cBhvr additive="base">
                                        <p:cTn id="19"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771">
                                            <p:txEl>
                                              <p:pRg st="6" end="6"/>
                                            </p:txEl>
                                          </p:spTgt>
                                        </p:tgtEl>
                                        <p:attrNameLst>
                                          <p:attrName>style.visibility</p:attrName>
                                        </p:attrNameLst>
                                      </p:cBhvr>
                                      <p:to>
                                        <p:strVal val="visible"/>
                                      </p:to>
                                    </p:set>
                                    <p:anim calcmode="lin" valueType="num">
                                      <p:cBhvr additive="base">
                                        <p:cTn id="23"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1">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2771">
                                            <p:txEl>
                                              <p:pRg st="7" end="7"/>
                                            </p:txEl>
                                          </p:spTgt>
                                        </p:tgtEl>
                                        <p:attrNameLst>
                                          <p:attrName>style.visibility</p:attrName>
                                        </p:attrNameLst>
                                      </p:cBhvr>
                                      <p:to>
                                        <p:strVal val="visible"/>
                                      </p:to>
                                    </p:set>
                                    <p:anim calcmode="lin" valueType="num">
                                      <p:cBhvr additive="base">
                                        <p:cTn id="27" dur="5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771">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2771">
                                            <p:txEl>
                                              <p:pRg st="8" end="8"/>
                                            </p:txEl>
                                          </p:spTgt>
                                        </p:tgtEl>
                                        <p:attrNameLst>
                                          <p:attrName>style.visibility</p:attrName>
                                        </p:attrNameLst>
                                      </p:cBhvr>
                                      <p:to>
                                        <p:strVal val="visible"/>
                                      </p:to>
                                    </p:set>
                                    <p:anim calcmode="lin" valueType="num">
                                      <p:cBhvr additive="base">
                                        <p:cTn id="31" dur="500" fill="hold"/>
                                        <p:tgtEl>
                                          <p:spTgt spid="3277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1">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2771">
                                            <p:txEl>
                                              <p:pRg st="9" end="9"/>
                                            </p:txEl>
                                          </p:spTgt>
                                        </p:tgtEl>
                                        <p:attrNameLst>
                                          <p:attrName>style.visibility</p:attrName>
                                        </p:attrNameLst>
                                      </p:cBhvr>
                                      <p:to>
                                        <p:strVal val="visible"/>
                                      </p:to>
                                    </p:set>
                                    <p:anim calcmode="lin" valueType="num">
                                      <p:cBhvr additive="base">
                                        <p:cTn id="35" dur="500" fill="hold"/>
                                        <p:tgtEl>
                                          <p:spTgt spid="32771">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2771">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2771">
                                            <p:txEl>
                                              <p:pRg st="10" end="10"/>
                                            </p:txEl>
                                          </p:spTgt>
                                        </p:tgtEl>
                                        <p:attrNameLst>
                                          <p:attrName>style.visibility</p:attrName>
                                        </p:attrNameLst>
                                      </p:cBhvr>
                                      <p:to>
                                        <p:strVal val="visible"/>
                                      </p:to>
                                    </p:set>
                                    <p:anim calcmode="lin" valueType="num">
                                      <p:cBhvr additive="base">
                                        <p:cTn id="39" dur="500" fill="hold"/>
                                        <p:tgtEl>
                                          <p:spTgt spid="32771">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2771">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2771">
                                            <p:txEl>
                                              <p:pRg st="11" end="11"/>
                                            </p:txEl>
                                          </p:spTgt>
                                        </p:tgtEl>
                                        <p:attrNameLst>
                                          <p:attrName>style.visibility</p:attrName>
                                        </p:attrNameLst>
                                      </p:cBhvr>
                                      <p:to>
                                        <p:strVal val="visible"/>
                                      </p:to>
                                    </p:set>
                                    <p:anim calcmode="lin" valueType="num">
                                      <p:cBhvr additive="base">
                                        <p:cTn id="43" dur="500" fill="hold"/>
                                        <p:tgtEl>
                                          <p:spTgt spid="32771">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771">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2771">
                                            <p:txEl>
                                              <p:pRg st="12" end="12"/>
                                            </p:txEl>
                                          </p:spTgt>
                                        </p:tgtEl>
                                        <p:attrNameLst>
                                          <p:attrName>style.visibility</p:attrName>
                                        </p:attrNameLst>
                                      </p:cBhvr>
                                      <p:to>
                                        <p:strVal val="visible"/>
                                      </p:to>
                                    </p:set>
                                    <p:anim calcmode="lin" valueType="num">
                                      <p:cBhvr additive="base">
                                        <p:cTn id="47" dur="500" fill="hold"/>
                                        <p:tgtEl>
                                          <p:spTgt spid="32771">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2771">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2771">
                                            <p:txEl>
                                              <p:pRg st="13" end="13"/>
                                            </p:txEl>
                                          </p:spTgt>
                                        </p:tgtEl>
                                        <p:attrNameLst>
                                          <p:attrName>style.visibility</p:attrName>
                                        </p:attrNameLst>
                                      </p:cBhvr>
                                      <p:to>
                                        <p:strVal val="visible"/>
                                      </p:to>
                                    </p:set>
                                    <p:anim calcmode="lin" valueType="num">
                                      <p:cBhvr additive="base">
                                        <p:cTn id="51" dur="500" fill="hold"/>
                                        <p:tgtEl>
                                          <p:spTgt spid="32771">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2771">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684213" y="1268760"/>
            <a:ext cx="7772400" cy="4754215"/>
          </a:xfrm>
        </p:spPr>
        <p:txBody>
          <a:bodyPr/>
          <a:lstStyle/>
          <a:p>
            <a:pPr eaLnBrk="1" hangingPunct="1">
              <a:lnSpc>
                <a:spcPct val="80000"/>
              </a:lnSpc>
              <a:buFontTx/>
              <a:buNone/>
            </a:pPr>
            <a:r>
              <a:rPr lang="en-US" altLang="zh-CN" b="1" dirty="0">
                <a:solidFill>
                  <a:srgbClr val="0000CC"/>
                </a:solidFill>
              </a:rPr>
              <a:t>３</a:t>
            </a:r>
            <a:r>
              <a:rPr lang="zh-CN" altLang="en-US" b="1" dirty="0">
                <a:solidFill>
                  <a:srgbClr val="0000CC"/>
                </a:solidFill>
              </a:rPr>
              <a:t>、文件操作方法</a:t>
            </a:r>
          </a:p>
          <a:p>
            <a:pPr>
              <a:lnSpc>
                <a:spcPct val="80000"/>
              </a:lnSpc>
              <a:buFontTx/>
              <a:buNone/>
            </a:pPr>
            <a:r>
              <a:rPr lang="zh-CN" altLang="en-US" sz="2400" b="1" dirty="0"/>
              <a:t>（</a:t>
            </a:r>
            <a:r>
              <a:rPr lang="en-US" altLang="zh-CN" sz="2400" b="1" dirty="0"/>
              <a:t>1</a:t>
            </a:r>
            <a:r>
              <a:rPr lang="zh-CN" altLang="en-US" sz="2400" b="1" dirty="0"/>
              <a:t>）在程序中包含头文件</a:t>
            </a:r>
            <a:r>
              <a:rPr lang="en-US" altLang="zh-CN" sz="2400" b="1" dirty="0" err="1"/>
              <a:t>fstream</a:t>
            </a:r>
            <a:endParaRPr lang="en-US" altLang="zh-CN" sz="2400" b="1" dirty="0"/>
          </a:p>
          <a:p>
            <a:pPr lvl="2">
              <a:lnSpc>
                <a:spcPct val="80000"/>
              </a:lnSpc>
              <a:buFontTx/>
              <a:buNone/>
            </a:pPr>
            <a:r>
              <a:rPr lang="en-US" altLang="zh-CN" sz="2000" b="1" dirty="0">
                <a:solidFill>
                  <a:srgbClr val="FF0000"/>
                </a:solidFill>
              </a:rPr>
              <a:t>#include &lt;</a:t>
            </a:r>
            <a:r>
              <a:rPr lang="en-US" altLang="zh-CN" sz="2000" b="1" dirty="0" err="1">
                <a:solidFill>
                  <a:srgbClr val="FF0000"/>
                </a:solidFill>
              </a:rPr>
              <a:t>fstream</a:t>
            </a:r>
            <a:r>
              <a:rPr lang="en-US" altLang="zh-CN" sz="2000" b="1" dirty="0">
                <a:solidFill>
                  <a:srgbClr val="FF0000"/>
                </a:solidFill>
              </a:rPr>
              <a:t>&gt;;</a:t>
            </a:r>
          </a:p>
          <a:p>
            <a:pPr>
              <a:lnSpc>
                <a:spcPct val="80000"/>
              </a:lnSpc>
              <a:buFontTx/>
              <a:buNone/>
            </a:pPr>
            <a:r>
              <a:rPr lang="zh-CN" altLang="en-US" sz="2400" b="1" dirty="0"/>
              <a:t>（</a:t>
            </a:r>
            <a:r>
              <a:rPr lang="en-US" altLang="zh-CN" sz="2400" b="1" dirty="0"/>
              <a:t>2</a:t>
            </a:r>
            <a:r>
              <a:rPr lang="zh-CN" altLang="en-US" sz="2400" b="1" dirty="0"/>
              <a:t>）定义文件流变量</a:t>
            </a:r>
          </a:p>
          <a:p>
            <a:pPr lvl="2">
              <a:lnSpc>
                <a:spcPct val="80000"/>
              </a:lnSpc>
              <a:buFontTx/>
              <a:buNone/>
            </a:pPr>
            <a:r>
              <a:rPr lang="en-US" altLang="zh-CN" sz="2000" b="1" dirty="0" err="1">
                <a:solidFill>
                  <a:srgbClr val="FF0000"/>
                </a:solidFill>
              </a:rPr>
              <a:t>ifstream</a:t>
            </a:r>
            <a:r>
              <a:rPr lang="en-US" altLang="zh-CN" sz="2000" b="1" dirty="0">
                <a:solidFill>
                  <a:srgbClr val="FF0000"/>
                </a:solidFill>
              </a:rPr>
              <a:t> </a:t>
            </a:r>
            <a:r>
              <a:rPr lang="en-US" altLang="zh-CN" sz="2000" b="1" dirty="0" err="1">
                <a:solidFill>
                  <a:srgbClr val="FF0000"/>
                </a:solidFill>
              </a:rPr>
              <a:t>inData</a:t>
            </a:r>
            <a:r>
              <a:rPr lang="en-US" altLang="zh-CN" sz="2000" b="1" dirty="0">
                <a:solidFill>
                  <a:srgbClr val="FF0000"/>
                </a:solidFill>
              </a:rPr>
              <a:t>;</a:t>
            </a:r>
            <a:r>
              <a:rPr lang="en-US" altLang="zh-CN" sz="2000" b="1" dirty="0"/>
              <a:t>		//</a:t>
            </a:r>
            <a:r>
              <a:rPr lang="zh-CN" altLang="en-US" sz="2000" b="1" dirty="0"/>
              <a:t>定义输入文件流变量</a:t>
            </a:r>
          </a:p>
          <a:p>
            <a:pPr lvl="2">
              <a:lnSpc>
                <a:spcPct val="80000"/>
              </a:lnSpc>
              <a:buFontTx/>
              <a:buNone/>
            </a:pPr>
            <a:r>
              <a:rPr lang="en-US" altLang="zh-CN" sz="2000" b="1" dirty="0" err="1">
                <a:solidFill>
                  <a:srgbClr val="FF0000"/>
                </a:solidFill>
              </a:rPr>
              <a:t>ofstream</a:t>
            </a:r>
            <a:r>
              <a:rPr lang="en-US" altLang="zh-CN" sz="2000" b="1" dirty="0">
                <a:solidFill>
                  <a:srgbClr val="FF0000"/>
                </a:solidFill>
              </a:rPr>
              <a:t> </a:t>
            </a:r>
            <a:r>
              <a:rPr lang="en-US" altLang="zh-CN" sz="2000" b="1" dirty="0" err="1">
                <a:solidFill>
                  <a:srgbClr val="FF0000"/>
                </a:solidFill>
              </a:rPr>
              <a:t>outData</a:t>
            </a:r>
            <a:r>
              <a:rPr lang="en-US" altLang="zh-CN" sz="2000" b="1" dirty="0">
                <a:solidFill>
                  <a:srgbClr val="FF0000"/>
                </a:solidFill>
              </a:rPr>
              <a:t>;</a:t>
            </a:r>
            <a:r>
              <a:rPr lang="en-US" altLang="zh-CN" sz="2000" b="1" dirty="0"/>
              <a:t>	　　　　//</a:t>
            </a:r>
            <a:r>
              <a:rPr lang="zh-CN" altLang="en-US" sz="2000" b="1" dirty="0"/>
              <a:t>定义输出文件流变量</a:t>
            </a:r>
          </a:p>
          <a:p>
            <a:pPr>
              <a:lnSpc>
                <a:spcPct val="80000"/>
              </a:lnSpc>
              <a:buFontTx/>
              <a:buNone/>
            </a:pPr>
            <a:r>
              <a:rPr lang="zh-CN" altLang="en-US" sz="2400" b="1" dirty="0"/>
              <a:t>（</a:t>
            </a:r>
            <a:r>
              <a:rPr lang="en-US" altLang="zh-CN" sz="2400" b="1" dirty="0"/>
              <a:t>3</a:t>
            </a:r>
            <a:r>
              <a:rPr lang="zh-CN" altLang="en-US" sz="2400" b="1" dirty="0"/>
              <a:t>）将文件流变量与磁盘文件关联起来</a:t>
            </a:r>
          </a:p>
          <a:p>
            <a:pPr lvl="2">
              <a:lnSpc>
                <a:spcPct val="80000"/>
              </a:lnSpc>
              <a:buFontTx/>
              <a:buNone/>
            </a:pPr>
            <a:r>
              <a:rPr lang="en-US" altLang="zh-CN" sz="2000" b="1" dirty="0" err="1">
                <a:solidFill>
                  <a:srgbClr val="FF0000"/>
                </a:solidFill>
              </a:rPr>
              <a:t>inData.open</a:t>
            </a:r>
            <a:r>
              <a:rPr lang="en-US" altLang="zh-CN" sz="2000" b="1" dirty="0">
                <a:solidFill>
                  <a:srgbClr val="FF0000"/>
                </a:solidFill>
              </a:rPr>
              <a:t>(filename</a:t>
            </a:r>
            <a:r>
              <a:rPr lang="zh-CN" altLang="en-US" sz="2000" b="1" dirty="0">
                <a:solidFill>
                  <a:srgbClr val="FF0000"/>
                </a:solidFill>
              </a:rPr>
              <a:t>，</a:t>
            </a:r>
            <a:r>
              <a:rPr lang="en-US" altLang="zh-CN" sz="2000" b="1" dirty="0">
                <a:solidFill>
                  <a:srgbClr val="FF0000"/>
                </a:solidFill>
              </a:rPr>
              <a:t>mode)</a:t>
            </a:r>
          </a:p>
          <a:p>
            <a:pPr lvl="2">
              <a:lnSpc>
                <a:spcPct val="80000"/>
              </a:lnSpc>
              <a:buNone/>
            </a:pPr>
            <a:r>
              <a:rPr lang="en-US" altLang="zh-CN" sz="2000" b="1" dirty="0" err="1">
                <a:solidFill>
                  <a:srgbClr val="FF0000"/>
                </a:solidFill>
              </a:rPr>
              <a:t>outData.open</a:t>
            </a:r>
            <a:r>
              <a:rPr lang="en-US" altLang="zh-CN" sz="2000" b="1" dirty="0">
                <a:solidFill>
                  <a:srgbClr val="FF0000"/>
                </a:solidFill>
              </a:rPr>
              <a:t>(filename</a:t>
            </a:r>
            <a:r>
              <a:rPr lang="zh-CN" altLang="en-US" sz="2000" b="1" dirty="0">
                <a:solidFill>
                  <a:srgbClr val="FF0000"/>
                </a:solidFill>
              </a:rPr>
              <a:t>，</a:t>
            </a:r>
            <a:r>
              <a:rPr lang="en-US" altLang="zh-CN" sz="2000" b="1" dirty="0">
                <a:solidFill>
                  <a:srgbClr val="FF0000"/>
                </a:solidFill>
              </a:rPr>
              <a:t>mode)</a:t>
            </a:r>
          </a:p>
          <a:p>
            <a:pPr>
              <a:lnSpc>
                <a:spcPct val="80000"/>
              </a:lnSpc>
              <a:buFontTx/>
              <a:buNone/>
            </a:pPr>
            <a:r>
              <a:rPr lang="zh-CN" altLang="en-US" sz="2400" b="1" dirty="0"/>
              <a:t>（</a:t>
            </a:r>
            <a:r>
              <a:rPr lang="en-US" altLang="zh-CN" sz="2400" b="1" dirty="0"/>
              <a:t>4</a:t>
            </a:r>
            <a:r>
              <a:rPr lang="zh-CN" altLang="en-US" sz="2400" b="1" dirty="0"/>
              <a:t>）用文件流（</a:t>
            </a:r>
            <a:r>
              <a:rPr lang="en-US" altLang="zh-CN" sz="2400" b="1" dirty="0"/>
              <a:t>&lt;&lt;</a:t>
            </a:r>
            <a:r>
              <a:rPr lang="zh-CN" altLang="en-US" sz="2400" b="1" dirty="0"/>
              <a:t>或</a:t>
            </a:r>
            <a:r>
              <a:rPr lang="en-US" altLang="zh-CN" sz="2400" b="1" dirty="0"/>
              <a:t>&gt;&gt;</a:t>
            </a:r>
            <a:r>
              <a:rPr lang="zh-CN" altLang="en-US" sz="2400" b="1" dirty="0"/>
              <a:t>）读</a:t>
            </a:r>
            <a:r>
              <a:rPr lang="en-US" altLang="zh-CN" sz="2400" b="1" dirty="0"/>
              <a:t>/</a:t>
            </a:r>
            <a:r>
              <a:rPr lang="zh-CN" altLang="en-US" sz="2400" b="1" dirty="0"/>
              <a:t>写文件数据</a:t>
            </a:r>
          </a:p>
          <a:p>
            <a:pPr lvl="2">
              <a:lnSpc>
                <a:spcPct val="80000"/>
              </a:lnSpc>
              <a:buFontTx/>
              <a:buNone/>
            </a:pPr>
            <a:r>
              <a:rPr lang="en-US" altLang="zh-CN" sz="2000" b="1" dirty="0" err="1">
                <a:solidFill>
                  <a:srgbClr val="FF0000"/>
                </a:solidFill>
              </a:rPr>
              <a:t>inData</a:t>
            </a:r>
            <a:r>
              <a:rPr lang="en-US" altLang="zh-CN" sz="2000" b="1" dirty="0">
                <a:solidFill>
                  <a:srgbClr val="FF0000"/>
                </a:solidFill>
              </a:rPr>
              <a:t>&gt;&gt;x&gt;&gt;y;</a:t>
            </a:r>
          </a:p>
          <a:p>
            <a:pPr lvl="2">
              <a:lnSpc>
                <a:spcPct val="80000"/>
              </a:lnSpc>
              <a:buFontTx/>
              <a:buNone/>
            </a:pPr>
            <a:r>
              <a:rPr lang="en-US" altLang="zh-CN" sz="2000" b="1" dirty="0" err="1">
                <a:solidFill>
                  <a:srgbClr val="FF0000"/>
                </a:solidFill>
              </a:rPr>
              <a:t>outData</a:t>
            </a:r>
            <a:r>
              <a:rPr lang="en-US" altLang="zh-CN" sz="2000" b="1" dirty="0">
                <a:solidFill>
                  <a:srgbClr val="FF0000"/>
                </a:solidFill>
              </a:rPr>
              <a:t>&lt;&lt;x&lt;&lt;y;</a:t>
            </a:r>
          </a:p>
          <a:p>
            <a:pPr>
              <a:lnSpc>
                <a:spcPct val="80000"/>
              </a:lnSpc>
              <a:buFontTx/>
              <a:buNone/>
            </a:pPr>
            <a:r>
              <a:rPr lang="zh-CN" altLang="en-US" sz="2400" b="1" dirty="0"/>
              <a:t>（</a:t>
            </a:r>
            <a:r>
              <a:rPr lang="en-US" altLang="zh-CN" sz="2400" b="1" dirty="0"/>
              <a:t>5</a:t>
            </a:r>
            <a:r>
              <a:rPr lang="zh-CN" altLang="en-US" sz="2400" b="1" dirty="0"/>
              <a:t>）关闭文件</a:t>
            </a:r>
          </a:p>
          <a:p>
            <a:pPr eaLnBrk="1" hangingPunct="1">
              <a:lnSpc>
                <a:spcPct val="80000"/>
              </a:lnSpc>
              <a:buFontTx/>
              <a:buNone/>
            </a:pPr>
            <a:endParaRPr lang="en-US" altLang="zh-CN" sz="2800" b="1" dirty="0"/>
          </a:p>
        </p:txBody>
      </p:sp>
      <p:sp>
        <p:nvSpPr>
          <p:cNvPr id="5" name="Rectangle 2"/>
          <p:cNvSpPr>
            <a:spLocks noGrp="1" noChangeArrowheads="1"/>
          </p:cNvSpPr>
          <p:nvPr>
            <p:ph type="title"/>
          </p:nvPr>
        </p:nvSpPr>
        <p:spPr/>
        <p:txBody>
          <a:bodyPr/>
          <a:lstStyle/>
          <a:p>
            <a:r>
              <a:rPr lang="en-US" altLang="zh-CN" b="1" dirty="0"/>
              <a:t>2.14  </a:t>
            </a:r>
            <a:r>
              <a:rPr lang="zh-CN" altLang="zh-CN" b="1" dirty="0">
                <a:solidFill>
                  <a:srgbClr val="FF0000"/>
                </a:solidFill>
              </a:rPr>
              <a:t>文件输入</a:t>
            </a:r>
            <a:r>
              <a:rPr lang="zh-CN" altLang="zh-CN" b="1" dirty="0"/>
              <a:t>和输出</a:t>
            </a:r>
          </a:p>
        </p:txBody>
      </p:sp>
    </p:spTree>
    <p:extLst>
      <p:ext uri="{BB962C8B-B14F-4D97-AF65-F5344CB8AC3E}">
        <p14:creationId xmlns:p14="http://schemas.microsoft.com/office/powerpoint/2010/main" val="20348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79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79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79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solidFill>
                  <a:srgbClr val="0000CC"/>
                </a:solidFill>
              </a:rPr>
              <a:t>４．文件操作实例</a:t>
            </a:r>
            <a:endParaRPr lang="en-US" altLang="zh-CN" dirty="0">
              <a:solidFill>
                <a:srgbClr val="0000CC"/>
              </a:solidFill>
            </a:endParaRPr>
          </a:p>
          <a:p>
            <a:pPr marL="0" indent="0">
              <a:buNone/>
            </a:pPr>
            <a:r>
              <a:rPr lang="zh-CN" altLang="zh-CN" sz="2400" dirty="0"/>
              <a:t>【例</a:t>
            </a:r>
            <a:r>
              <a:rPr lang="en-US" altLang="zh-CN" sz="2400" dirty="0"/>
              <a:t>2-38</a:t>
            </a:r>
            <a:r>
              <a:rPr lang="zh-CN" altLang="zh-CN" sz="2400" dirty="0"/>
              <a:t>】 建立一磁盘文件</a:t>
            </a:r>
            <a:r>
              <a:rPr lang="en-US" altLang="zh-CN" sz="2400" dirty="0"/>
              <a:t>D:\data.txt</a:t>
            </a:r>
            <a:r>
              <a:rPr lang="zh-CN" altLang="zh-CN" sz="2400" dirty="0"/>
              <a:t>，从键盘输入数据：</a:t>
            </a:r>
            <a:r>
              <a:rPr lang="en-US" altLang="zh-CN" sz="2400" dirty="0"/>
              <a:t>23</a:t>
            </a:r>
            <a:r>
              <a:rPr lang="zh-CN" altLang="zh-CN" sz="2400" dirty="0"/>
              <a:t>，</a:t>
            </a:r>
            <a:r>
              <a:rPr lang="en-US" altLang="zh-CN" sz="2400" dirty="0"/>
              <a:t>34</a:t>
            </a:r>
            <a:r>
              <a:rPr lang="zh-CN" altLang="zh-CN" sz="2400" dirty="0"/>
              <a:t>，</a:t>
            </a:r>
            <a:r>
              <a:rPr lang="en-US" altLang="zh-CN" sz="2400" dirty="0"/>
              <a:t>56</a:t>
            </a:r>
            <a:r>
              <a:rPr lang="zh-CN" altLang="zh-CN" sz="2400" dirty="0"/>
              <a:t>，</a:t>
            </a:r>
            <a:r>
              <a:rPr lang="en-US" altLang="zh-CN" sz="2400" dirty="0"/>
              <a:t>78</a:t>
            </a:r>
            <a:r>
              <a:rPr lang="zh-CN" altLang="zh-CN" sz="2400" dirty="0"/>
              <a:t>，</a:t>
            </a:r>
            <a:r>
              <a:rPr lang="en-US" altLang="zh-CN" sz="2400" dirty="0"/>
              <a:t>98</a:t>
            </a:r>
            <a:r>
              <a:rPr lang="zh-CN" altLang="zh-CN" sz="2400" dirty="0"/>
              <a:t>，</a:t>
            </a:r>
            <a:r>
              <a:rPr lang="en-US" altLang="zh-CN" sz="2400" dirty="0"/>
              <a:t>23</a:t>
            </a:r>
            <a:r>
              <a:rPr lang="zh-CN" altLang="zh-CN" sz="2400" dirty="0"/>
              <a:t>，</a:t>
            </a:r>
            <a:r>
              <a:rPr lang="en-US" altLang="zh-CN" sz="2400" dirty="0"/>
              <a:t>32</a:t>
            </a:r>
            <a:r>
              <a:rPr lang="zh-CN" altLang="zh-CN" sz="2400" dirty="0"/>
              <a:t>，</a:t>
            </a:r>
            <a:r>
              <a:rPr lang="en-US" altLang="zh-CN" sz="2400" dirty="0"/>
              <a:t>89</a:t>
            </a:r>
            <a:r>
              <a:rPr lang="zh-CN" altLang="zh-CN" sz="2400" dirty="0"/>
              <a:t>，</a:t>
            </a:r>
            <a:r>
              <a:rPr lang="en-US" altLang="zh-CN" sz="2400" dirty="0"/>
              <a:t>12</a:t>
            </a:r>
            <a:r>
              <a:rPr lang="zh-CN" altLang="zh-CN" sz="2400" dirty="0"/>
              <a:t>到文件中，然后从该磁盘文件中将这些数据读出到数组</a:t>
            </a:r>
            <a:r>
              <a:rPr lang="en-US" altLang="zh-CN" sz="2400" dirty="0"/>
              <a:t>a</a:t>
            </a:r>
            <a:r>
              <a:rPr lang="zh-CN" altLang="zh-CN" sz="2400" dirty="0"/>
              <a:t>中，并计算其总和。</a:t>
            </a:r>
          </a:p>
          <a:p>
            <a:pPr marL="0" indent="0">
              <a:buNone/>
            </a:pPr>
            <a:r>
              <a:rPr lang="en-US" altLang="zh-CN" sz="1800" b="1" dirty="0"/>
              <a:t>#include&lt;</a:t>
            </a:r>
            <a:r>
              <a:rPr lang="en-US" altLang="zh-CN" sz="1800" b="1" dirty="0" err="1"/>
              <a:t>iostream</a:t>
            </a:r>
            <a:r>
              <a:rPr lang="en-US" altLang="zh-CN" sz="1800" b="1" dirty="0"/>
              <a:t>&gt;</a:t>
            </a:r>
            <a:endParaRPr lang="zh-CN" altLang="zh-CN" sz="1800" b="1" dirty="0"/>
          </a:p>
          <a:p>
            <a:pPr marL="0" indent="0">
              <a:buNone/>
            </a:pPr>
            <a:r>
              <a:rPr lang="en-US" altLang="zh-CN" sz="1800" b="1" dirty="0"/>
              <a:t>#include&lt;</a:t>
            </a:r>
            <a:r>
              <a:rPr lang="en-US" altLang="zh-CN" sz="1800" b="1" dirty="0" err="1"/>
              <a:t>fstream</a:t>
            </a:r>
            <a:r>
              <a:rPr lang="en-US" altLang="zh-CN" sz="1800" b="1" dirty="0"/>
              <a:t>&gt;</a:t>
            </a:r>
            <a:endParaRPr lang="zh-CN" altLang="zh-CN" sz="1800" b="1" dirty="0"/>
          </a:p>
          <a:p>
            <a:pPr marL="0" indent="0">
              <a:buNone/>
            </a:pPr>
            <a:r>
              <a:rPr lang="en-US" altLang="zh-CN" sz="1800" b="1" dirty="0"/>
              <a:t>using namespace </a:t>
            </a:r>
            <a:r>
              <a:rPr lang="en-US" altLang="zh-CN" sz="1800" b="1" dirty="0" err="1"/>
              <a:t>std</a:t>
            </a:r>
            <a:r>
              <a:rPr lang="en-US" altLang="zh-CN" sz="1800" b="1" dirty="0"/>
              <a:t>;</a:t>
            </a:r>
            <a:endParaRPr lang="zh-CN" altLang="zh-CN" sz="1800" b="1" dirty="0"/>
          </a:p>
          <a:p>
            <a:pPr marL="0" indent="0">
              <a:buNone/>
            </a:pPr>
            <a:r>
              <a:rPr lang="en-US" altLang="zh-CN" sz="1800" b="1" dirty="0"/>
              <a:t>void main(){</a:t>
            </a:r>
            <a:endParaRPr lang="zh-CN" altLang="zh-CN" sz="1800" b="1" dirty="0"/>
          </a:p>
          <a:p>
            <a:pPr marL="0" indent="0">
              <a:buNone/>
            </a:pPr>
            <a:r>
              <a:rPr lang="en-US" altLang="zh-CN" sz="1800" b="1" dirty="0">
                <a:solidFill>
                  <a:srgbClr val="FF0000"/>
                </a:solidFill>
              </a:rPr>
              <a:t>   </a:t>
            </a:r>
            <a:r>
              <a:rPr lang="en-US" altLang="zh-CN" sz="1800" b="1" dirty="0" err="1">
                <a:solidFill>
                  <a:srgbClr val="FF0000"/>
                </a:solidFill>
              </a:rPr>
              <a:t>ofstream</a:t>
            </a:r>
            <a:r>
              <a:rPr lang="en-US" altLang="zh-CN" sz="1800" b="1" dirty="0">
                <a:solidFill>
                  <a:srgbClr val="FF0000"/>
                </a:solidFill>
              </a:rPr>
              <a:t> </a:t>
            </a:r>
            <a:r>
              <a:rPr lang="en-US" altLang="zh-CN" sz="1800" b="1" dirty="0" err="1">
                <a:solidFill>
                  <a:srgbClr val="FF0000"/>
                </a:solidFill>
              </a:rPr>
              <a:t>outData</a:t>
            </a:r>
            <a:r>
              <a:rPr lang="en-US" altLang="zh-CN" sz="1800" b="1" dirty="0">
                <a:solidFill>
                  <a:srgbClr val="FF0000"/>
                </a:solidFill>
              </a:rPr>
              <a:t>("d:\\data.txt");</a:t>
            </a:r>
            <a:r>
              <a:rPr lang="en-US" altLang="zh-CN" sz="1800" b="1" dirty="0"/>
              <a:t>	 //</a:t>
            </a:r>
            <a:r>
              <a:rPr lang="zh-CN" altLang="zh-CN" sz="1800" b="1" dirty="0"/>
              <a:t>在</a:t>
            </a:r>
            <a:r>
              <a:rPr lang="en-US" altLang="zh-CN" sz="1800" b="1" dirty="0"/>
              <a:t>C</a:t>
            </a:r>
            <a:r>
              <a:rPr lang="zh-CN" altLang="zh-CN" sz="1800" b="1" dirty="0"/>
              <a:t>盘根目录下建立文件</a:t>
            </a:r>
            <a:r>
              <a:rPr lang="en-US" altLang="zh-CN" sz="1800" b="1" dirty="0"/>
              <a:t>data.txt </a:t>
            </a:r>
            <a:endParaRPr lang="zh-CN" altLang="zh-CN" sz="1800" b="1" dirty="0"/>
          </a:p>
          <a:p>
            <a:pPr marL="0" indent="0">
              <a:buNone/>
            </a:pPr>
            <a:r>
              <a:rPr lang="en-US" altLang="zh-CN" sz="1800" b="1" dirty="0">
                <a:solidFill>
                  <a:srgbClr val="FF0000"/>
                </a:solidFill>
              </a:rPr>
              <a:t>   </a:t>
            </a:r>
            <a:r>
              <a:rPr lang="en-US" altLang="zh-CN" sz="1800" b="1" dirty="0" err="1">
                <a:solidFill>
                  <a:srgbClr val="FF0000"/>
                </a:solidFill>
              </a:rPr>
              <a:t>ifstream</a:t>
            </a:r>
            <a:r>
              <a:rPr lang="en-US" altLang="zh-CN" sz="1800" b="1" dirty="0">
                <a:solidFill>
                  <a:srgbClr val="FF0000"/>
                </a:solidFill>
              </a:rPr>
              <a:t> </a:t>
            </a:r>
            <a:r>
              <a:rPr lang="en-US" altLang="zh-CN" sz="1800" b="1" dirty="0" err="1">
                <a:solidFill>
                  <a:srgbClr val="FF0000"/>
                </a:solidFill>
              </a:rPr>
              <a:t>inData</a:t>
            </a:r>
            <a:r>
              <a:rPr lang="en-US" altLang="zh-CN" sz="1800" b="1" dirty="0">
                <a:solidFill>
                  <a:srgbClr val="FF0000"/>
                </a:solidFill>
              </a:rPr>
              <a:t>;</a:t>
            </a:r>
            <a:r>
              <a:rPr lang="en-US" altLang="zh-CN" sz="1800" b="1" dirty="0"/>
              <a:t>		</a:t>
            </a:r>
            <a:r>
              <a:rPr lang="zh-CN" altLang="en-US" sz="1800" b="1" dirty="0"/>
              <a:t>　　</a:t>
            </a:r>
            <a:r>
              <a:rPr lang="en-US" altLang="zh-CN" sz="1800" b="1" dirty="0"/>
              <a:t>//</a:t>
            </a:r>
            <a:r>
              <a:rPr lang="zh-CN" altLang="zh-CN" sz="1800" b="1" dirty="0"/>
              <a:t>定义</a:t>
            </a:r>
            <a:r>
              <a:rPr lang="en-US" altLang="zh-CN" sz="1800" b="1" dirty="0" err="1"/>
              <a:t>inData</a:t>
            </a:r>
            <a:r>
              <a:rPr lang="zh-CN" altLang="zh-CN" sz="1800" b="1" dirty="0"/>
              <a:t>为输入数据的文件</a:t>
            </a:r>
          </a:p>
          <a:p>
            <a:pPr marL="0" indent="0">
              <a:buNone/>
            </a:pPr>
            <a:r>
              <a:rPr lang="en-US" altLang="zh-CN" sz="1800" b="1" dirty="0"/>
              <a:t>   </a:t>
            </a:r>
            <a:r>
              <a:rPr lang="en-US" altLang="zh-CN" sz="1800" b="1" dirty="0" err="1"/>
              <a:t>int</a:t>
            </a:r>
            <a:r>
              <a:rPr lang="en-US" altLang="zh-CN" sz="1800" b="1" dirty="0"/>
              <a:t> </a:t>
            </a:r>
            <a:r>
              <a:rPr lang="en-US" altLang="zh-CN" sz="1800" b="1" dirty="0" err="1"/>
              <a:t>x,a</a:t>
            </a:r>
            <a:r>
              <a:rPr lang="en-US" altLang="zh-CN" sz="1800" b="1" dirty="0"/>
              <a:t>[10];</a:t>
            </a:r>
            <a:endParaRPr lang="zh-CN" altLang="zh-CN" sz="1800" b="1" dirty="0"/>
          </a:p>
          <a:p>
            <a:pPr marL="0" indent="0">
              <a:buNone/>
            </a:pPr>
            <a:r>
              <a:rPr lang="en-US" altLang="zh-CN" sz="1800" b="1" dirty="0"/>
              <a:t>   for (</a:t>
            </a:r>
            <a:r>
              <a:rPr lang="en-US" altLang="zh-CN" sz="1800" b="1" dirty="0" err="1"/>
              <a:t>int</a:t>
            </a:r>
            <a:r>
              <a:rPr lang="en-US" altLang="zh-CN" sz="1800" b="1" dirty="0"/>
              <a:t> </a:t>
            </a:r>
            <a:r>
              <a:rPr lang="en-US" altLang="zh-CN" sz="1800" b="1" dirty="0" err="1"/>
              <a:t>i</a:t>
            </a:r>
            <a:r>
              <a:rPr lang="en-US" altLang="zh-CN" sz="1800" b="1" dirty="0"/>
              <a:t>=0;i&lt;10;i++){</a:t>
            </a:r>
            <a:endParaRPr lang="zh-CN" altLang="zh-CN" sz="1800" b="1" dirty="0"/>
          </a:p>
          <a:p>
            <a:pPr marL="0" indent="0">
              <a:buNone/>
            </a:pPr>
            <a:r>
              <a:rPr lang="en-US" altLang="zh-CN" sz="1800" b="1" dirty="0"/>
              <a:t>      </a:t>
            </a:r>
            <a:r>
              <a:rPr lang="en-US" altLang="zh-CN" sz="1800" b="1" dirty="0" err="1"/>
              <a:t>cin</a:t>
            </a:r>
            <a:r>
              <a:rPr lang="en-US" altLang="zh-CN" sz="1800" b="1" dirty="0"/>
              <a:t>&gt;&gt;x;</a:t>
            </a:r>
            <a:endParaRPr lang="zh-CN" altLang="zh-CN" sz="1800" b="1" dirty="0"/>
          </a:p>
          <a:p>
            <a:pPr marL="0" indent="0">
              <a:buNone/>
            </a:pPr>
            <a:r>
              <a:rPr lang="en-US" altLang="zh-CN" sz="1800" b="1" dirty="0">
                <a:solidFill>
                  <a:srgbClr val="FF0000"/>
                </a:solidFill>
              </a:rPr>
              <a:t>      </a:t>
            </a:r>
            <a:r>
              <a:rPr lang="en-US" altLang="zh-CN" sz="1800" b="1" dirty="0" err="1">
                <a:solidFill>
                  <a:srgbClr val="FF0000"/>
                </a:solidFill>
              </a:rPr>
              <a:t>outData</a:t>
            </a:r>
            <a:r>
              <a:rPr lang="en-US" altLang="zh-CN" sz="1800" b="1" dirty="0">
                <a:solidFill>
                  <a:srgbClr val="FF0000"/>
                </a:solidFill>
              </a:rPr>
              <a:t>&lt;&lt;x&lt;&lt;"  ";</a:t>
            </a:r>
            <a:r>
              <a:rPr lang="en-US" altLang="zh-CN" sz="1800" b="1" dirty="0"/>
              <a:t>	//</a:t>
            </a:r>
            <a:r>
              <a:rPr lang="en-US" altLang="zh-CN" sz="1800" b="1" dirty="0" err="1"/>
              <a:t>outData</a:t>
            </a:r>
            <a:r>
              <a:rPr lang="zh-CN" altLang="zh-CN" sz="1800" b="1" dirty="0"/>
              <a:t>将</a:t>
            </a:r>
            <a:r>
              <a:rPr lang="en-US" altLang="zh-CN" sz="1800" b="1" dirty="0"/>
              <a:t>x</a:t>
            </a:r>
            <a:r>
              <a:rPr lang="zh-CN" altLang="zh-CN" sz="1800" b="1" dirty="0"/>
              <a:t>写入文件</a:t>
            </a:r>
            <a:r>
              <a:rPr lang="en-US" altLang="zh-CN" sz="1800" b="1" dirty="0"/>
              <a:t>data.txt</a:t>
            </a:r>
            <a:r>
              <a:rPr lang="zh-CN" altLang="zh-CN" sz="1800" b="1" dirty="0"/>
              <a:t>，数据间用空白间隔</a:t>
            </a:r>
          </a:p>
          <a:p>
            <a:pPr marL="0" indent="0">
              <a:buNone/>
            </a:pPr>
            <a:r>
              <a:rPr lang="en-US" altLang="zh-CN" sz="1800" b="1" dirty="0"/>
              <a:t>}</a:t>
            </a:r>
            <a:endParaRPr lang="zh-CN" altLang="zh-CN" sz="1800" b="1" dirty="0"/>
          </a:p>
          <a:p>
            <a:pPr marL="0" indent="0">
              <a:buNone/>
            </a:pPr>
            <a:r>
              <a:rPr lang="en-US" altLang="zh-CN" sz="1800" b="1" dirty="0" err="1">
                <a:solidFill>
                  <a:srgbClr val="FF0000"/>
                </a:solidFill>
              </a:rPr>
              <a:t>outData.close</a:t>
            </a:r>
            <a:r>
              <a:rPr lang="en-US" altLang="zh-CN" sz="1800" b="1" dirty="0">
                <a:solidFill>
                  <a:srgbClr val="FF0000"/>
                </a:solidFill>
              </a:rPr>
              <a:t>();	</a:t>
            </a:r>
            <a:endParaRPr lang="zh-CN" altLang="en-US" sz="1800" b="1" dirty="0">
              <a:solidFill>
                <a:srgbClr val="FF0000"/>
              </a:solidFill>
            </a:endParaRPr>
          </a:p>
        </p:txBody>
      </p:sp>
      <p:sp>
        <p:nvSpPr>
          <p:cNvPr id="4" name="Rectangle 2"/>
          <p:cNvSpPr>
            <a:spLocks noGrp="1" noChangeArrowheads="1"/>
          </p:cNvSpPr>
          <p:nvPr>
            <p:ph type="title"/>
          </p:nvPr>
        </p:nvSpPr>
        <p:spPr/>
        <p:txBody>
          <a:bodyPr/>
          <a:lstStyle/>
          <a:p>
            <a:r>
              <a:rPr lang="en-US" altLang="zh-CN" b="1" dirty="0"/>
              <a:t>2.14  </a:t>
            </a:r>
            <a:r>
              <a:rPr lang="zh-CN" altLang="zh-CN" b="1" dirty="0">
                <a:solidFill>
                  <a:srgbClr val="FF0000"/>
                </a:solidFill>
              </a:rPr>
              <a:t>文件输入</a:t>
            </a:r>
            <a:r>
              <a:rPr lang="zh-CN" altLang="zh-CN" b="1" dirty="0"/>
              <a:t>和输出</a:t>
            </a:r>
          </a:p>
        </p:txBody>
      </p:sp>
    </p:spTree>
    <p:extLst>
      <p:ext uri="{BB962C8B-B14F-4D97-AF65-F5344CB8AC3E}">
        <p14:creationId xmlns:p14="http://schemas.microsoft.com/office/powerpoint/2010/main" val="173771400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2.14  </a:t>
            </a:r>
            <a:r>
              <a:rPr lang="zh-CN" altLang="zh-CN" b="1" dirty="0">
                <a:solidFill>
                  <a:srgbClr val="FF0000"/>
                </a:solidFill>
              </a:rPr>
              <a:t>文件输入</a:t>
            </a:r>
            <a:r>
              <a:rPr lang="zh-CN" altLang="zh-CN" b="1" dirty="0"/>
              <a:t>和输出</a:t>
            </a:r>
            <a:endParaRPr lang="zh-CN" altLang="en-US" dirty="0"/>
          </a:p>
        </p:txBody>
      </p:sp>
      <p:sp>
        <p:nvSpPr>
          <p:cNvPr id="3" name="内容占位符 2"/>
          <p:cNvSpPr>
            <a:spLocks noGrp="1"/>
          </p:cNvSpPr>
          <p:nvPr>
            <p:ph idx="1"/>
          </p:nvPr>
        </p:nvSpPr>
        <p:spPr/>
        <p:txBody>
          <a:bodyPr/>
          <a:lstStyle/>
          <a:p>
            <a:pPr marL="0" indent="0">
              <a:buNone/>
            </a:pPr>
            <a:r>
              <a:rPr lang="en-US" altLang="zh-CN" sz="2000" dirty="0" err="1">
                <a:solidFill>
                  <a:srgbClr val="FF0000"/>
                </a:solidFill>
              </a:rPr>
              <a:t>inData.open</a:t>
            </a:r>
            <a:r>
              <a:rPr lang="en-US" altLang="zh-CN" sz="2000" dirty="0">
                <a:solidFill>
                  <a:srgbClr val="FF0000"/>
                </a:solidFill>
              </a:rPr>
              <a:t>(“d:\\data.txt”);</a:t>
            </a:r>
            <a:r>
              <a:rPr lang="en-US" altLang="zh-CN" sz="2000" dirty="0"/>
              <a:t>　//</a:t>
            </a:r>
            <a:r>
              <a:rPr lang="zh-CN" altLang="zh-CN" sz="2000" dirty="0"/>
              <a:t>以</a:t>
            </a:r>
            <a:r>
              <a:rPr lang="zh-CN" altLang="en-US" sz="2000" dirty="0"/>
              <a:t>读</a:t>
            </a:r>
            <a:r>
              <a:rPr lang="zh-CN" altLang="zh-CN" sz="2000" dirty="0"/>
              <a:t>方式打开</a:t>
            </a:r>
            <a:r>
              <a:rPr lang="en-US" altLang="zh-CN" sz="2000" dirty="0"/>
              <a:t>C:\data.txt</a:t>
            </a:r>
            <a:r>
              <a:rPr lang="zh-CN" altLang="zh-CN" sz="2000" dirty="0"/>
              <a:t>文件</a:t>
            </a:r>
          </a:p>
          <a:p>
            <a:pPr marL="0" indent="0">
              <a:buNone/>
            </a:pPr>
            <a:r>
              <a:rPr lang="en-US" altLang="zh-CN" sz="2000" dirty="0"/>
              <a:t>   </a:t>
            </a:r>
            <a:r>
              <a:rPr lang="en-US" altLang="zh-CN" sz="2000" dirty="0" err="1"/>
              <a:t>int</a:t>
            </a:r>
            <a:r>
              <a:rPr lang="en-US" altLang="zh-CN" sz="2000" dirty="0"/>
              <a:t> j=0;</a:t>
            </a:r>
            <a:endParaRPr lang="zh-CN" altLang="zh-CN" sz="2000" dirty="0"/>
          </a:p>
          <a:p>
            <a:pPr marL="0" indent="0">
              <a:buNone/>
            </a:pPr>
            <a:r>
              <a:rPr lang="en-US" altLang="zh-CN" sz="2000" dirty="0"/>
              <a:t>   </a:t>
            </a:r>
            <a:r>
              <a:rPr lang="en-US" altLang="zh-CN" sz="2000" dirty="0">
                <a:solidFill>
                  <a:srgbClr val="FF0000"/>
                </a:solidFill>
              </a:rPr>
              <a:t>while (!</a:t>
            </a:r>
            <a:r>
              <a:rPr lang="en-US" altLang="zh-CN" sz="2000" dirty="0" err="1">
                <a:solidFill>
                  <a:srgbClr val="FF0000"/>
                </a:solidFill>
              </a:rPr>
              <a:t>inData.eof</a:t>
            </a:r>
            <a:r>
              <a:rPr lang="en-US" altLang="zh-CN" sz="2000" dirty="0">
                <a:solidFill>
                  <a:srgbClr val="FF0000"/>
                </a:solidFill>
              </a:rPr>
              <a:t>())</a:t>
            </a:r>
            <a:r>
              <a:rPr lang="en-US" altLang="zh-CN" sz="2000" dirty="0"/>
              <a:t>	</a:t>
            </a:r>
            <a:r>
              <a:rPr lang="zh-CN" altLang="en-US" sz="2000" dirty="0"/>
              <a:t>　</a:t>
            </a:r>
            <a:r>
              <a:rPr lang="en-US" altLang="zh-CN" sz="2000" dirty="0"/>
              <a:t>//</a:t>
            </a:r>
            <a:r>
              <a:rPr lang="zh-CN" altLang="zh-CN" sz="2000" dirty="0"/>
              <a:t>从文件中读数据，直到遇到文件结束符</a:t>
            </a:r>
          </a:p>
          <a:p>
            <a:pPr marL="0" indent="0">
              <a:buNone/>
            </a:pPr>
            <a:r>
              <a:rPr lang="en-US" altLang="zh-CN" sz="2000" dirty="0"/>
              <a:t>      </a:t>
            </a:r>
            <a:r>
              <a:rPr lang="en-US" altLang="zh-CN" sz="2000" dirty="0" err="1">
                <a:solidFill>
                  <a:srgbClr val="FF0000"/>
                </a:solidFill>
              </a:rPr>
              <a:t>inData</a:t>
            </a:r>
            <a:r>
              <a:rPr lang="en-US" altLang="zh-CN" sz="2000" dirty="0">
                <a:solidFill>
                  <a:srgbClr val="FF0000"/>
                </a:solidFill>
              </a:rPr>
              <a:t>&gt;&gt;a[</a:t>
            </a:r>
            <a:r>
              <a:rPr lang="en-US" altLang="zh-CN" sz="2000" dirty="0" err="1">
                <a:solidFill>
                  <a:srgbClr val="FF0000"/>
                </a:solidFill>
              </a:rPr>
              <a:t>j++</a:t>
            </a:r>
            <a:r>
              <a:rPr lang="en-US" altLang="zh-CN" sz="2000" dirty="0">
                <a:solidFill>
                  <a:srgbClr val="FF0000"/>
                </a:solidFill>
              </a:rPr>
              <a:t>];</a:t>
            </a:r>
            <a:r>
              <a:rPr lang="en-US" altLang="zh-CN" sz="2000" dirty="0"/>
              <a:t>	</a:t>
            </a:r>
            <a:r>
              <a:rPr lang="zh-CN" altLang="en-US" sz="2000" dirty="0"/>
              <a:t>　</a:t>
            </a:r>
            <a:r>
              <a:rPr lang="en-US" altLang="zh-CN" sz="2000" dirty="0"/>
              <a:t>//</a:t>
            </a:r>
            <a:r>
              <a:rPr lang="zh-CN" altLang="zh-CN" sz="2000" dirty="0"/>
              <a:t>从文件中将数据读入到数组</a:t>
            </a:r>
            <a:r>
              <a:rPr lang="en-US" altLang="zh-CN" sz="2000" dirty="0"/>
              <a:t>a</a:t>
            </a:r>
            <a:r>
              <a:rPr lang="zh-CN" altLang="zh-CN" sz="2000" dirty="0"/>
              <a:t>中</a:t>
            </a:r>
          </a:p>
          <a:p>
            <a:pPr marL="0" indent="0">
              <a:buNone/>
            </a:pPr>
            <a:r>
              <a:rPr lang="en-US" altLang="zh-CN" sz="2000" dirty="0"/>
              <a:t>   </a:t>
            </a:r>
            <a:r>
              <a:rPr lang="en-US" altLang="zh-CN" sz="2000" dirty="0" err="1">
                <a:solidFill>
                  <a:srgbClr val="FF0000"/>
                </a:solidFill>
              </a:rPr>
              <a:t>inData.close</a:t>
            </a:r>
            <a:r>
              <a:rPr lang="en-US" altLang="zh-CN" sz="2000" dirty="0">
                <a:solidFill>
                  <a:srgbClr val="FF0000"/>
                </a:solidFill>
              </a:rPr>
              <a:t>();</a:t>
            </a:r>
            <a:r>
              <a:rPr lang="en-US" altLang="zh-CN" sz="2000" dirty="0"/>
              <a:t>	</a:t>
            </a:r>
            <a:r>
              <a:rPr lang="zh-CN" altLang="en-US" sz="2000" dirty="0"/>
              <a:t>　</a:t>
            </a:r>
            <a:r>
              <a:rPr lang="en-US" altLang="zh-CN" sz="2000" dirty="0"/>
              <a:t>//</a:t>
            </a:r>
            <a:r>
              <a:rPr lang="zh-CN" altLang="zh-CN" sz="2000" dirty="0"/>
              <a:t>关闭文件</a:t>
            </a:r>
          </a:p>
          <a:p>
            <a:pPr marL="0" indent="0">
              <a:buNone/>
            </a:pPr>
            <a:r>
              <a:rPr lang="en-US" altLang="zh-CN" sz="2000" dirty="0"/>
              <a:t>   </a:t>
            </a:r>
            <a:r>
              <a:rPr lang="en-US" altLang="zh-CN" sz="2000" dirty="0" err="1"/>
              <a:t>int</a:t>
            </a:r>
            <a:r>
              <a:rPr lang="en-US" altLang="zh-CN" sz="2000" dirty="0"/>
              <a:t> s=0;</a:t>
            </a:r>
            <a:endParaRPr lang="zh-CN" altLang="zh-CN" sz="2000" dirty="0"/>
          </a:p>
          <a:p>
            <a:pPr marL="0" indent="0">
              <a:buNone/>
            </a:pPr>
            <a:r>
              <a:rPr lang="en-US" altLang="zh-CN" sz="2000" dirty="0"/>
              <a:t>   for(</a:t>
            </a:r>
            <a:r>
              <a:rPr lang="en-US" altLang="zh-CN" sz="2000" dirty="0" err="1"/>
              <a:t>int</a:t>
            </a:r>
            <a:r>
              <a:rPr lang="en-US" altLang="zh-CN" sz="2000" dirty="0"/>
              <a:t> </a:t>
            </a:r>
            <a:r>
              <a:rPr lang="en-US" altLang="zh-CN" sz="2000" dirty="0" err="1"/>
              <a:t>i</a:t>
            </a:r>
            <a:r>
              <a:rPr lang="en-US" altLang="zh-CN" sz="2000" dirty="0"/>
              <a:t>=0;i&lt;10;i++){</a:t>
            </a:r>
            <a:endParaRPr lang="zh-CN" altLang="zh-CN" sz="2000" dirty="0"/>
          </a:p>
          <a:p>
            <a:pPr marL="0" indent="0">
              <a:buNone/>
            </a:pPr>
            <a:r>
              <a:rPr lang="en-US" altLang="zh-CN" sz="2000" dirty="0"/>
              <a:t>      s+=a[</a:t>
            </a:r>
            <a:r>
              <a:rPr lang="en-US" altLang="zh-CN" sz="2000" dirty="0" err="1"/>
              <a:t>i</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&lt;&lt;a[</a:t>
            </a:r>
            <a:r>
              <a:rPr lang="en-US" altLang="zh-CN" sz="2000" dirty="0" err="1"/>
              <a:t>i</a:t>
            </a:r>
            <a:r>
              <a:rPr lang="en-US" altLang="zh-CN" sz="2000" dirty="0"/>
              <a:t>]&lt;&lt;“  ”; 	</a:t>
            </a:r>
            <a:r>
              <a:rPr lang="zh-CN" altLang="en-US" sz="2000" dirty="0"/>
              <a:t>　</a:t>
            </a:r>
            <a:r>
              <a:rPr lang="en-US" altLang="zh-CN" sz="2000" dirty="0"/>
              <a:t>//</a:t>
            </a:r>
            <a:r>
              <a:rPr lang="zh-CN" altLang="zh-CN" sz="2000" dirty="0"/>
              <a:t>输出数组</a:t>
            </a:r>
            <a:r>
              <a:rPr lang="en-US" altLang="zh-CN" sz="2000" dirty="0"/>
              <a:t>a</a:t>
            </a:r>
            <a:r>
              <a:rPr lang="zh-CN" altLang="zh-CN" sz="2000" dirty="0"/>
              <a:t>，该数组中的数据来源于文件</a:t>
            </a:r>
          </a:p>
          <a:p>
            <a:pPr marL="0" indent="0">
              <a:buNone/>
            </a:pPr>
            <a:r>
              <a:rPr lang="en-US" altLang="zh-CN" sz="2000" dirty="0"/>
              <a:t>   }</a:t>
            </a:r>
            <a:endParaRPr lang="zh-CN" altLang="zh-CN" sz="2000" dirty="0"/>
          </a:p>
          <a:p>
            <a:pPr marL="0" indent="0">
              <a:buNone/>
            </a:pPr>
            <a:r>
              <a:rPr lang="en-US" altLang="zh-CN" sz="2000" dirty="0"/>
              <a:t>   </a:t>
            </a:r>
            <a:r>
              <a:rPr lang="en-US" altLang="zh-CN" sz="2000" dirty="0" err="1"/>
              <a:t>cout</a:t>
            </a:r>
            <a:r>
              <a:rPr lang="en-US" altLang="zh-CN" sz="2000" dirty="0"/>
              <a:t>&lt;&lt;</a:t>
            </a:r>
            <a:r>
              <a:rPr lang="en-US" altLang="zh-CN" sz="2000" dirty="0" err="1"/>
              <a:t>endl</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&lt;&lt;"the sum is: "&lt;&lt;s&lt;&lt;</a:t>
            </a:r>
            <a:r>
              <a:rPr lang="en-US" altLang="zh-CN" sz="2000" dirty="0" err="1"/>
              <a:t>endl</a:t>
            </a:r>
            <a:r>
              <a:rPr lang="en-US" altLang="zh-CN" sz="2000" dirty="0"/>
              <a:t>;</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41216710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457200" y="1196752"/>
            <a:ext cx="8435280" cy="4538662"/>
          </a:xfrm>
        </p:spPr>
        <p:txBody>
          <a:bodyPr/>
          <a:lstStyle/>
          <a:p>
            <a:pPr marL="0" indent="0">
              <a:buNone/>
            </a:pPr>
            <a:r>
              <a:rPr lang="zh-CN" altLang="zh-CN" sz="2400" dirty="0"/>
              <a:t>【例</a:t>
            </a:r>
            <a:r>
              <a:rPr lang="en-US" altLang="zh-CN" sz="2400" dirty="0"/>
              <a:t>2-39</a:t>
            </a:r>
            <a:r>
              <a:rPr lang="zh-CN" altLang="zh-CN" sz="2400" dirty="0"/>
              <a:t>】有三名学生的姓名，学号，数学，英语，计算机成绩如下：</a:t>
            </a:r>
          </a:p>
          <a:p>
            <a:pPr marL="1257300" lvl="3" indent="0">
              <a:buNone/>
            </a:pPr>
            <a:r>
              <a:rPr lang="zh-CN" altLang="zh-CN" dirty="0"/>
              <a:t>李大海，</a:t>
            </a:r>
            <a:r>
              <a:rPr lang="en-US" altLang="zh-CN" dirty="0"/>
              <a:t>s1601,87,56,97</a:t>
            </a:r>
            <a:endParaRPr lang="zh-CN" altLang="zh-CN" dirty="0"/>
          </a:p>
          <a:p>
            <a:pPr marL="1257300" lvl="3" indent="0">
              <a:buNone/>
            </a:pPr>
            <a:r>
              <a:rPr lang="zh-CN" altLang="zh-CN" dirty="0"/>
              <a:t>王明志，</a:t>
            </a:r>
            <a:r>
              <a:rPr lang="en-US" altLang="zh-CN" dirty="0"/>
              <a:t>s1602,87,89,78</a:t>
            </a:r>
            <a:endParaRPr lang="zh-CN" altLang="zh-CN" dirty="0"/>
          </a:p>
          <a:p>
            <a:pPr marL="1257300" lvl="3" indent="0">
              <a:buNone/>
            </a:pPr>
            <a:r>
              <a:rPr lang="zh-CN" altLang="zh-CN" dirty="0"/>
              <a:t>张致新，</a:t>
            </a:r>
            <a:r>
              <a:rPr lang="en-US" altLang="zh-CN" dirty="0"/>
              <a:t>s1603,98,76,88</a:t>
            </a:r>
            <a:endParaRPr lang="zh-CN" altLang="zh-CN" dirty="0"/>
          </a:p>
          <a:p>
            <a:pPr marL="0" indent="0">
              <a:buNone/>
            </a:pPr>
            <a:r>
              <a:rPr lang="zh-CN" altLang="en-US" sz="2400" dirty="0"/>
              <a:t>　　</a:t>
            </a:r>
            <a:r>
              <a:rPr lang="zh-CN" altLang="zh-CN" sz="2400" b="1" dirty="0"/>
              <a:t>编程序将学生成绩保存到磁盘文件，然后从磁盘上读出学生成绩并计算每位同学的总分。</a:t>
            </a:r>
          </a:p>
          <a:p>
            <a:pPr marL="0" indent="0">
              <a:buNone/>
            </a:pPr>
            <a:r>
              <a:rPr lang="zh-CN" altLang="zh-CN" sz="2400" b="1" dirty="0">
                <a:solidFill>
                  <a:srgbClr val="FF0000"/>
                </a:solidFill>
              </a:rPr>
              <a:t>程序设计思路：</a:t>
            </a:r>
          </a:p>
          <a:p>
            <a:pPr marL="0" indent="0">
              <a:buNone/>
            </a:pPr>
            <a:r>
              <a:rPr lang="zh-CN" altLang="en-US" sz="2400" dirty="0"/>
              <a:t>　　</a:t>
            </a:r>
            <a:r>
              <a:rPr lang="zh-CN" altLang="zh-CN" sz="2400" dirty="0"/>
              <a:t>分两步进行</a:t>
            </a:r>
            <a:r>
              <a:rPr lang="zh-CN" altLang="en-US" sz="2400" dirty="0"/>
              <a:t>：</a:t>
            </a:r>
            <a:r>
              <a:rPr lang="zh-CN" altLang="zh-CN" sz="2400" dirty="0"/>
              <a:t>（</a:t>
            </a:r>
            <a:r>
              <a:rPr lang="en-US" altLang="zh-CN" sz="2400" dirty="0"/>
              <a:t>1</a:t>
            </a:r>
            <a:r>
              <a:rPr lang="zh-CN" altLang="zh-CN" sz="2400" dirty="0"/>
              <a:t>）在</a:t>
            </a:r>
            <a:r>
              <a:rPr lang="en-US" altLang="zh-CN" sz="2400" dirty="0"/>
              <a:t>D</a:t>
            </a:r>
            <a:r>
              <a:rPr lang="zh-CN" altLang="zh-CN" sz="2400" dirty="0"/>
              <a:t>盘建立输出数据文件</a:t>
            </a:r>
            <a:r>
              <a:rPr lang="en-US" altLang="zh-CN" sz="2400" dirty="0"/>
              <a:t>student.dat</a:t>
            </a:r>
            <a:r>
              <a:rPr lang="zh-CN" altLang="zh-CN" sz="2400" dirty="0"/>
              <a:t>，然后通过循环从键盘输入学生数据；</a:t>
            </a:r>
            <a:endParaRPr lang="en-US" altLang="zh-CN" sz="2400" dirty="0"/>
          </a:p>
          <a:p>
            <a:pPr marL="0" indent="0">
              <a:buNone/>
            </a:pPr>
            <a:r>
              <a:rPr lang="zh-CN" altLang="en-US" sz="2400" dirty="0"/>
              <a:t>　</a:t>
            </a:r>
            <a:r>
              <a:rPr lang="zh-CN" altLang="zh-CN" sz="2400" dirty="0"/>
              <a:t>（</a:t>
            </a:r>
            <a:r>
              <a:rPr lang="en-US" altLang="zh-CN" sz="2400" dirty="0"/>
              <a:t>2</a:t>
            </a:r>
            <a:r>
              <a:rPr lang="zh-CN" altLang="zh-CN" sz="2400" dirty="0"/>
              <a:t>）建立输入文件，从</a:t>
            </a:r>
            <a:r>
              <a:rPr lang="en-US" altLang="zh-CN" sz="2400" dirty="0"/>
              <a:t>student.dat</a:t>
            </a:r>
            <a:r>
              <a:rPr lang="zh-CN" altLang="zh-CN" sz="2400" dirty="0"/>
              <a:t>文件中读取每位同学的数据，每次读一位同学的数据并计算总分，同时输出。</a:t>
            </a:r>
          </a:p>
        </p:txBody>
      </p:sp>
      <p:sp>
        <p:nvSpPr>
          <p:cNvPr id="5" name="Rectangle 2"/>
          <p:cNvSpPr>
            <a:spLocks noGrp="1" noChangeArrowheads="1"/>
          </p:cNvSpPr>
          <p:nvPr>
            <p:ph type="title"/>
          </p:nvPr>
        </p:nvSpPr>
        <p:spPr/>
        <p:txBody>
          <a:bodyPr/>
          <a:lstStyle/>
          <a:p>
            <a:r>
              <a:rPr lang="en-US" altLang="zh-CN" b="1" dirty="0"/>
              <a:t>2.15  </a:t>
            </a:r>
            <a:r>
              <a:rPr lang="zh-CN" altLang="zh-CN" b="1" dirty="0">
                <a:solidFill>
                  <a:srgbClr val="FF0000"/>
                </a:solidFill>
              </a:rPr>
              <a:t>编程</a:t>
            </a:r>
            <a:r>
              <a:rPr lang="zh-CN" altLang="zh-CN" b="1" dirty="0"/>
              <a:t>实作</a:t>
            </a:r>
          </a:p>
        </p:txBody>
      </p:sp>
    </p:spTree>
    <p:extLst>
      <p:ext uri="{BB962C8B-B14F-4D97-AF65-F5344CB8AC3E}">
        <p14:creationId xmlns:p14="http://schemas.microsoft.com/office/powerpoint/2010/main" val="363036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4" end="4"/>
                                            </p:txEl>
                                          </p:spTgt>
                                        </p:tgtEl>
                                        <p:attrNameLst>
                                          <p:attrName>style.visibility</p:attrName>
                                        </p:attrNameLst>
                                      </p:cBhvr>
                                      <p:to>
                                        <p:strVal val="visible"/>
                                      </p:to>
                                    </p:set>
                                    <p:anim calcmode="lin" valueType="num">
                                      <p:cBhvr additive="base">
                                        <p:cTn id="7"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pRg st="5" end="5"/>
                                            </p:txEl>
                                          </p:spTgt>
                                        </p:tgtEl>
                                        <p:attrNameLst>
                                          <p:attrName>style.visibility</p:attrName>
                                        </p:attrNameLst>
                                      </p:cBhvr>
                                      <p:to>
                                        <p:strVal val="visible"/>
                                      </p:to>
                                    </p:set>
                                    <p:anim calcmode="lin" valueType="num">
                                      <p:cBhvr additive="base">
                                        <p:cTn id="13"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pRg st="6" end="6"/>
                                            </p:txEl>
                                          </p:spTgt>
                                        </p:tgtEl>
                                        <p:attrNameLst>
                                          <p:attrName>style.visibility</p:attrName>
                                        </p:attrNameLst>
                                      </p:cBhvr>
                                      <p:to>
                                        <p:strVal val="visible"/>
                                      </p:to>
                                    </p:set>
                                    <p:anim calcmode="lin" valueType="num">
                                      <p:cBhvr additive="base">
                                        <p:cTn id="19" dur="5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9">
                                            <p:txEl>
                                              <p:pRg st="7" end="7"/>
                                            </p:txEl>
                                          </p:spTgt>
                                        </p:tgtEl>
                                        <p:attrNameLst>
                                          <p:attrName>style.visibility</p:attrName>
                                        </p:attrNameLst>
                                      </p:cBhvr>
                                      <p:to>
                                        <p:strVal val="visible"/>
                                      </p:to>
                                    </p:set>
                                    <p:anim calcmode="lin" valueType="num">
                                      <p:cBhvr additive="base">
                                        <p:cTn id="25" dur="500" fill="hold"/>
                                        <p:tgtEl>
                                          <p:spTgt spid="3481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b="1" dirty="0"/>
              <a:t>1</a:t>
            </a:r>
            <a:r>
              <a:rPr lang="zh-CN" altLang="zh-CN" b="1" dirty="0"/>
              <a:t>．编写读入学生成绩到文件中的源程序</a:t>
            </a:r>
          </a:p>
          <a:p>
            <a:pPr marL="457200" lvl="1" indent="0">
              <a:lnSpc>
                <a:spcPct val="150000"/>
              </a:lnSpc>
              <a:buNone/>
            </a:pPr>
            <a:r>
              <a:rPr lang="en-US" altLang="zh-CN" sz="2400" dirty="0"/>
              <a:t>&lt;1&gt; </a:t>
            </a:r>
            <a:r>
              <a:rPr lang="zh-CN" altLang="zh-CN" sz="2400" dirty="0"/>
              <a:t>启动</a:t>
            </a:r>
            <a:r>
              <a:rPr lang="en-US" altLang="zh-CN" sz="2400" dirty="0"/>
              <a:t>Visual C++ 2015</a:t>
            </a:r>
            <a:r>
              <a:rPr lang="zh-CN" altLang="zh-CN" sz="2400" dirty="0"/>
              <a:t>，选择“文件</a:t>
            </a:r>
            <a:r>
              <a:rPr lang="en-US" altLang="zh-CN" sz="2400" dirty="0"/>
              <a:t> | </a:t>
            </a:r>
            <a:r>
              <a:rPr lang="zh-CN" altLang="zh-CN" sz="2400" dirty="0"/>
              <a:t>新建</a:t>
            </a:r>
            <a:r>
              <a:rPr lang="en-US" altLang="zh-CN" sz="2400" dirty="0"/>
              <a:t> | </a:t>
            </a:r>
            <a:r>
              <a:rPr lang="zh-CN" altLang="zh-CN" sz="2400" dirty="0"/>
              <a:t>项目</a:t>
            </a:r>
            <a:r>
              <a:rPr lang="en-US" altLang="zh-CN" sz="2400" dirty="0"/>
              <a:t> |win32 </a:t>
            </a:r>
            <a:r>
              <a:rPr lang="zh-CN" altLang="zh-CN" sz="2400" dirty="0"/>
              <a:t>控制台项目”菜单命令。</a:t>
            </a:r>
          </a:p>
          <a:p>
            <a:pPr marL="457200" lvl="1" indent="0">
              <a:lnSpc>
                <a:spcPct val="150000"/>
              </a:lnSpc>
              <a:buNone/>
            </a:pPr>
            <a:r>
              <a:rPr lang="en-US" altLang="zh-CN" sz="2400" dirty="0"/>
              <a:t>&lt;2&gt; </a:t>
            </a:r>
            <a:r>
              <a:rPr lang="zh-CN" altLang="zh-CN" sz="2400" dirty="0"/>
              <a:t>在弹出的“名称”对话框中并输入项目文件名</a:t>
            </a:r>
            <a:r>
              <a:rPr lang="en-US" altLang="zh-CN" sz="2400" dirty="0"/>
              <a:t>student</a:t>
            </a:r>
            <a:r>
              <a:rPr lang="zh-CN" altLang="zh-CN" sz="2400" dirty="0"/>
              <a:t>，指定文件目录。</a:t>
            </a:r>
          </a:p>
          <a:p>
            <a:pPr marL="457200" lvl="1" indent="0">
              <a:lnSpc>
                <a:spcPct val="150000"/>
              </a:lnSpc>
              <a:buNone/>
            </a:pPr>
            <a:r>
              <a:rPr lang="en-US" altLang="zh-CN" sz="2400" dirty="0"/>
              <a:t>&lt;3&gt; </a:t>
            </a:r>
            <a:r>
              <a:rPr lang="zh-CN" altLang="zh-CN" sz="2400" dirty="0"/>
              <a:t>单击“解决方案资源管理器”</a:t>
            </a:r>
            <a:r>
              <a:rPr lang="en-US" altLang="zh-CN" sz="2400" dirty="0"/>
              <a:t>|</a:t>
            </a:r>
            <a:r>
              <a:rPr lang="zh-CN" altLang="zh-CN" sz="2400" dirty="0"/>
              <a:t>“</a:t>
            </a:r>
            <a:r>
              <a:rPr lang="en-US" altLang="zh-CN" sz="2400" dirty="0"/>
              <a:t>student</a:t>
            </a:r>
            <a:r>
              <a:rPr lang="zh-CN" altLang="zh-CN" sz="2400" dirty="0"/>
              <a:t>”项目下的“源文件”列表，打开</a:t>
            </a:r>
            <a:r>
              <a:rPr lang="en-US" altLang="zh-CN" sz="2400" dirty="0"/>
              <a:t>student</a:t>
            </a:r>
            <a:r>
              <a:rPr lang="zh-CN" altLang="zh-CN" sz="2400" dirty="0"/>
              <a:t>源文件，输入下面的程序代码。</a:t>
            </a:r>
          </a:p>
          <a:p>
            <a:endParaRPr lang="zh-CN" altLang="en-US" dirty="0"/>
          </a:p>
        </p:txBody>
      </p:sp>
      <p:sp>
        <p:nvSpPr>
          <p:cNvPr id="4" name="标题 1"/>
          <p:cNvSpPr>
            <a:spLocks noGrp="1"/>
          </p:cNvSpPr>
          <p:nvPr>
            <p:ph type="title"/>
          </p:nvPr>
        </p:nvSpPr>
        <p:spPr/>
        <p:txBody>
          <a:bodyPr/>
          <a:lstStyle/>
          <a:p>
            <a:r>
              <a:rPr lang="en-US" altLang="zh-CN" b="1" dirty="0"/>
              <a:t>2.14  </a:t>
            </a:r>
            <a:r>
              <a:rPr lang="zh-CN" altLang="zh-CN" b="1" dirty="0">
                <a:solidFill>
                  <a:srgbClr val="FF0000"/>
                </a:solidFill>
              </a:rPr>
              <a:t>文件输入</a:t>
            </a:r>
            <a:r>
              <a:rPr lang="zh-CN" altLang="zh-CN" b="1" dirty="0"/>
              <a:t>和输出</a:t>
            </a:r>
            <a:endParaRPr lang="zh-CN" altLang="en-US" dirty="0"/>
          </a:p>
        </p:txBody>
      </p:sp>
    </p:spTree>
    <p:extLst>
      <p:ext uri="{BB962C8B-B14F-4D97-AF65-F5344CB8AC3E}">
        <p14:creationId xmlns:p14="http://schemas.microsoft.com/office/powerpoint/2010/main" val="190105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title"/>
          </p:nvPr>
        </p:nvSpPr>
        <p:spPr>
          <a:xfrm>
            <a:off x="684213" y="116632"/>
            <a:ext cx="7772400" cy="836712"/>
          </a:xfrm>
          <a:noFill/>
        </p:spPr>
        <p:txBody>
          <a:bodyPr/>
          <a:lstStyle/>
          <a:p>
            <a:pPr eaLnBrk="1" hangingPunct="1"/>
            <a:r>
              <a:rPr lang="en-US" altLang="zh-CN" b="1" dirty="0"/>
              <a:t>2.3.3 new </a:t>
            </a:r>
            <a:r>
              <a:rPr lang="zh-CN" altLang="en-US" b="1" dirty="0">
                <a:solidFill>
                  <a:srgbClr val="FF0000"/>
                </a:solidFill>
              </a:rPr>
              <a:t>和</a:t>
            </a:r>
            <a:r>
              <a:rPr lang="en-US" altLang="zh-CN" b="1" dirty="0">
                <a:solidFill>
                  <a:srgbClr val="FF0000"/>
                </a:solidFill>
              </a:rPr>
              <a:t>delete</a:t>
            </a:r>
          </a:p>
        </p:txBody>
      </p:sp>
      <p:sp>
        <p:nvSpPr>
          <p:cNvPr id="43011" name="Rectangle 3"/>
          <p:cNvSpPr>
            <a:spLocks noGrp="1" noChangeArrowheads="1"/>
          </p:cNvSpPr>
          <p:nvPr>
            <p:ph idx="1"/>
          </p:nvPr>
        </p:nvSpPr>
        <p:spPr>
          <a:xfrm>
            <a:off x="684213" y="1268413"/>
            <a:ext cx="8062912" cy="4683125"/>
          </a:xfrm>
        </p:spPr>
        <p:txBody>
          <a:bodyPr/>
          <a:lstStyle/>
          <a:p>
            <a:pPr eaLnBrk="1" hangingPunct="1">
              <a:lnSpc>
                <a:spcPct val="80000"/>
              </a:lnSpc>
              <a:buFontTx/>
              <a:buNone/>
            </a:pPr>
            <a:r>
              <a:rPr lang="en-US" altLang="zh-CN" sz="2800" b="1" dirty="0">
                <a:solidFill>
                  <a:srgbClr val="0000CC"/>
                </a:solidFill>
              </a:rPr>
              <a:t>3</a:t>
            </a:r>
            <a:r>
              <a:rPr lang="zh-CN" altLang="en-US" sz="2800" b="1" dirty="0">
                <a:solidFill>
                  <a:srgbClr val="0000CC"/>
                </a:solidFill>
              </a:rPr>
              <a:t>．</a:t>
            </a:r>
            <a:r>
              <a:rPr lang="en-US" altLang="zh-CN" sz="2800" b="1" dirty="0">
                <a:solidFill>
                  <a:srgbClr val="0000CC"/>
                </a:solidFill>
              </a:rPr>
              <a:t>C</a:t>
            </a:r>
            <a:r>
              <a:rPr lang="zh-CN" altLang="en-US" sz="2800" b="1" dirty="0">
                <a:solidFill>
                  <a:srgbClr val="0000CC"/>
                </a:solidFill>
              </a:rPr>
              <a:t>＋＋动态内存分可由</a:t>
            </a:r>
            <a:r>
              <a:rPr lang="en-US" altLang="zh-CN" sz="2800" b="1" dirty="0" err="1">
                <a:solidFill>
                  <a:srgbClr val="0000CC"/>
                </a:solidFill>
              </a:rPr>
              <a:t>new,delete</a:t>
            </a:r>
            <a:r>
              <a:rPr lang="zh-CN" altLang="en-US" sz="2800" b="1" dirty="0">
                <a:solidFill>
                  <a:srgbClr val="0000CC"/>
                </a:solidFill>
              </a:rPr>
              <a:t>运算符完成</a:t>
            </a:r>
          </a:p>
          <a:p>
            <a:pPr eaLnBrk="1" hangingPunct="1">
              <a:lnSpc>
                <a:spcPct val="80000"/>
              </a:lnSpc>
            </a:pPr>
            <a:r>
              <a:rPr lang="en-US" altLang="zh-CN" sz="2800" b="1" dirty="0">
                <a:solidFill>
                  <a:srgbClr val="FF0000"/>
                </a:solidFill>
              </a:rPr>
              <a:t>New</a:t>
            </a:r>
            <a:r>
              <a:rPr lang="zh-CN" altLang="en-US" sz="2800" b="1" dirty="0">
                <a:solidFill>
                  <a:srgbClr val="FF0000"/>
                </a:solidFill>
              </a:rPr>
              <a:t>用于从内存中分配指定大小的内存</a:t>
            </a:r>
          </a:p>
          <a:p>
            <a:pPr lvl="1" eaLnBrk="1" hangingPunct="1"/>
            <a:r>
              <a:rPr lang="zh-CN" altLang="en-US" b="1" dirty="0"/>
              <a:t>用法</a:t>
            </a:r>
            <a:r>
              <a:rPr lang="en-US" altLang="zh-CN" b="1" dirty="0"/>
              <a:t>1</a:t>
            </a:r>
            <a:r>
              <a:rPr lang="zh-CN" altLang="en-US" b="1" dirty="0"/>
              <a:t>：</a:t>
            </a:r>
            <a:r>
              <a:rPr lang="en-US" altLang="zh-CN" b="1" dirty="0"/>
              <a:t>p=new type;</a:t>
            </a:r>
          </a:p>
          <a:p>
            <a:pPr lvl="1" eaLnBrk="1" hangingPunct="1"/>
            <a:r>
              <a:rPr lang="zh-CN" altLang="en-US" b="1" dirty="0"/>
              <a:t>用法</a:t>
            </a:r>
            <a:r>
              <a:rPr lang="en-US" altLang="zh-CN" b="1" dirty="0"/>
              <a:t>2</a:t>
            </a:r>
            <a:r>
              <a:rPr lang="zh-CN" altLang="en-US" b="1" dirty="0"/>
              <a:t>：</a:t>
            </a:r>
            <a:r>
              <a:rPr lang="en-US" altLang="zh-CN" b="1" dirty="0"/>
              <a:t>p=new type(x);</a:t>
            </a:r>
          </a:p>
          <a:p>
            <a:pPr lvl="1" eaLnBrk="1" hangingPunct="1"/>
            <a:r>
              <a:rPr lang="zh-CN" altLang="en-US" b="1" dirty="0"/>
              <a:t>用法</a:t>
            </a:r>
            <a:r>
              <a:rPr lang="en-US" altLang="zh-CN" b="1" dirty="0"/>
              <a:t>3</a:t>
            </a:r>
            <a:r>
              <a:rPr lang="zh-CN" altLang="en-US" b="1" dirty="0"/>
              <a:t>：</a:t>
            </a:r>
            <a:r>
              <a:rPr lang="en-US" altLang="zh-CN" b="1" dirty="0"/>
              <a:t>p=new type[n];</a:t>
            </a:r>
          </a:p>
          <a:p>
            <a:pPr eaLnBrk="1" hangingPunct="1"/>
            <a:r>
              <a:rPr lang="en-US" altLang="zh-CN" b="1" dirty="0">
                <a:solidFill>
                  <a:srgbClr val="FF0000"/>
                </a:solidFill>
              </a:rPr>
              <a:t>delete</a:t>
            </a:r>
            <a:r>
              <a:rPr lang="zh-CN" altLang="en-US" b="1" dirty="0">
                <a:solidFill>
                  <a:srgbClr val="FF0000"/>
                </a:solidFill>
              </a:rPr>
              <a:t>用于释放</a:t>
            </a:r>
            <a:r>
              <a:rPr lang="en-US" altLang="zh-CN" b="1" dirty="0">
                <a:solidFill>
                  <a:srgbClr val="FF0000"/>
                </a:solidFill>
              </a:rPr>
              <a:t>new</a:t>
            </a:r>
            <a:r>
              <a:rPr lang="zh-CN" altLang="en-US" b="1" dirty="0">
                <a:solidFill>
                  <a:srgbClr val="FF0000"/>
                </a:solidFill>
              </a:rPr>
              <a:t>分配的堆内存</a:t>
            </a:r>
          </a:p>
          <a:p>
            <a:pPr lvl="1" eaLnBrk="1" hangingPunct="1"/>
            <a:r>
              <a:rPr lang="zh-CN" altLang="en-US" b="1" dirty="0"/>
              <a:t>用法</a:t>
            </a:r>
            <a:r>
              <a:rPr lang="en-US" altLang="zh-CN" b="1" dirty="0"/>
              <a:t>1</a:t>
            </a:r>
            <a:r>
              <a:rPr lang="zh-CN" altLang="en-US" b="1" dirty="0"/>
              <a:t>：</a:t>
            </a:r>
            <a:r>
              <a:rPr lang="en-US" altLang="zh-CN" b="1" dirty="0"/>
              <a:t>delete p;</a:t>
            </a:r>
          </a:p>
          <a:p>
            <a:pPr lvl="1" eaLnBrk="1" hangingPunct="1"/>
            <a:r>
              <a:rPr lang="zh-CN" altLang="en-US" b="1" dirty="0"/>
              <a:t>用法</a:t>
            </a:r>
            <a:r>
              <a:rPr lang="en-US" altLang="zh-CN" b="1" dirty="0"/>
              <a:t>2</a:t>
            </a:r>
            <a:r>
              <a:rPr lang="zh-CN" altLang="en-US" b="1" dirty="0"/>
              <a:t>：</a:t>
            </a:r>
            <a:r>
              <a:rPr lang="en-US" altLang="zh-CN" b="1" dirty="0"/>
              <a:t>delete [ ]p;</a:t>
            </a:r>
            <a:endParaRPr lang="en-US" altLang="zh-CN" sz="2000" b="1" dirty="0"/>
          </a:p>
          <a:p>
            <a:pPr eaLnBrk="1" hangingPunct="1">
              <a:lnSpc>
                <a:spcPct val="80000"/>
              </a:lnSpc>
            </a:pPr>
            <a:endParaRPr lang="zh-CN" altLang="en-US" sz="2400" b="1" dirty="0"/>
          </a:p>
        </p:txBody>
      </p:sp>
    </p:spTree>
    <p:extLst>
      <p:ext uri="{BB962C8B-B14F-4D97-AF65-F5344CB8AC3E}">
        <p14:creationId xmlns:p14="http://schemas.microsoft.com/office/powerpoint/2010/main" val="4055268852"/>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idx="1"/>
          </p:nvPr>
        </p:nvSpPr>
        <p:spPr>
          <a:xfrm>
            <a:off x="539750" y="1268413"/>
            <a:ext cx="7920038" cy="4897437"/>
          </a:xfrm>
          <a:ln>
            <a:solidFill>
              <a:schemeClr val="hlink"/>
            </a:solidFill>
            <a:miter lim="800000"/>
            <a:headEnd/>
            <a:tailEnd/>
          </a:ln>
        </p:spPr>
        <p:txBody>
          <a:bodyPr/>
          <a:lstStyle/>
          <a:p>
            <a:pPr marL="0" indent="0">
              <a:buNone/>
            </a:pPr>
            <a:r>
              <a:rPr lang="en-US" altLang="zh-CN" sz="2000" dirty="0"/>
              <a:t>//Eg2-39-1.cpp</a:t>
            </a:r>
            <a:endParaRPr lang="zh-CN" altLang="zh-CN" sz="2000" dirty="0"/>
          </a:p>
          <a:p>
            <a:pPr>
              <a:buFontTx/>
              <a:buNone/>
            </a:pPr>
            <a:r>
              <a:rPr lang="en-US" altLang="zh-CN" sz="1600" b="1" dirty="0"/>
              <a:t>#include &lt;</a:t>
            </a:r>
            <a:r>
              <a:rPr lang="en-US" altLang="zh-CN" sz="1600" b="1" dirty="0" err="1"/>
              <a:t>iostream</a:t>
            </a:r>
            <a:r>
              <a:rPr lang="en-US" altLang="zh-CN" sz="1600" b="1" dirty="0"/>
              <a:t>&gt;</a:t>
            </a:r>
          </a:p>
          <a:p>
            <a:pPr>
              <a:buFontTx/>
              <a:buNone/>
            </a:pPr>
            <a:r>
              <a:rPr lang="en-US" altLang="zh-CN" sz="1600" b="1" dirty="0"/>
              <a:t>#include &lt;</a:t>
            </a:r>
            <a:r>
              <a:rPr lang="en-US" altLang="zh-CN" sz="1600" b="1" dirty="0" err="1"/>
              <a:t>fstream</a:t>
            </a:r>
            <a:r>
              <a:rPr lang="en-US" altLang="zh-CN" sz="1600" b="1" dirty="0"/>
              <a:t>&gt;</a:t>
            </a:r>
          </a:p>
          <a:p>
            <a:pPr>
              <a:buFontTx/>
              <a:buNone/>
            </a:pPr>
            <a:r>
              <a:rPr lang="en-US" altLang="zh-CN" sz="1600" b="1" dirty="0"/>
              <a:t>using namespace </a:t>
            </a:r>
            <a:r>
              <a:rPr lang="en-US" altLang="zh-CN" sz="1600" b="1" dirty="0" err="1"/>
              <a:t>std</a:t>
            </a:r>
            <a:r>
              <a:rPr lang="en-US" altLang="zh-CN" sz="1600" b="1" dirty="0"/>
              <a:t>;</a:t>
            </a:r>
          </a:p>
          <a:p>
            <a:pPr>
              <a:buFontTx/>
              <a:buNone/>
            </a:pPr>
            <a:r>
              <a:rPr lang="en-US" altLang="zh-CN" sz="1600" b="1" dirty="0"/>
              <a:t>void main(){</a:t>
            </a:r>
          </a:p>
          <a:p>
            <a:pPr>
              <a:buFontTx/>
              <a:buNone/>
            </a:pPr>
            <a:r>
              <a:rPr lang="en-US" altLang="zh-CN" sz="1600" b="1" dirty="0"/>
              <a:t>	</a:t>
            </a:r>
            <a:r>
              <a:rPr lang="en-US" altLang="zh-CN" sz="1600" b="1" dirty="0" err="1"/>
              <a:t>ofstream</a:t>
            </a:r>
            <a:r>
              <a:rPr lang="en-US" altLang="zh-CN" sz="1600" b="1" dirty="0"/>
              <a:t> </a:t>
            </a:r>
            <a:r>
              <a:rPr lang="en-US" altLang="zh-CN" sz="1600" b="1" dirty="0" err="1"/>
              <a:t>outfile</a:t>
            </a:r>
            <a:r>
              <a:rPr lang="en-US" altLang="zh-CN" sz="1600" b="1" dirty="0"/>
              <a:t>("C:\\student.dat");</a:t>
            </a:r>
          </a:p>
          <a:p>
            <a:pPr>
              <a:buFontTx/>
              <a:buNone/>
            </a:pPr>
            <a:r>
              <a:rPr lang="en-US" altLang="zh-CN" sz="1600" b="1" dirty="0"/>
              <a:t>	char name[8],id[8];</a:t>
            </a:r>
          </a:p>
          <a:p>
            <a:pPr>
              <a:buFontTx/>
              <a:buNone/>
            </a:pPr>
            <a:r>
              <a:rPr lang="en-US" altLang="zh-CN" sz="1600" b="1" dirty="0"/>
              <a:t>	</a:t>
            </a:r>
            <a:r>
              <a:rPr lang="en-US" altLang="zh-CN" sz="1600" b="1" dirty="0" err="1"/>
              <a:t>int</a:t>
            </a:r>
            <a:r>
              <a:rPr lang="en-US" altLang="zh-CN" sz="1600" b="1" dirty="0"/>
              <a:t> </a:t>
            </a:r>
            <a:r>
              <a:rPr lang="en-US" altLang="zh-CN" sz="1600" b="1" dirty="0" err="1"/>
              <a:t>math,eng,computer</a:t>
            </a:r>
            <a:r>
              <a:rPr lang="en-US" altLang="zh-CN" sz="1600" b="1" dirty="0"/>
              <a:t>;</a:t>
            </a:r>
          </a:p>
          <a:p>
            <a:pPr>
              <a:buFontTx/>
              <a:buNone/>
            </a:pPr>
            <a:r>
              <a:rPr lang="en-US" altLang="zh-CN" sz="1600" b="1" dirty="0"/>
              <a:t>	for(</a:t>
            </a:r>
            <a:r>
              <a:rPr lang="en-US" altLang="zh-CN" sz="1600" b="1" dirty="0" err="1"/>
              <a:t>int</a:t>
            </a:r>
            <a:r>
              <a:rPr lang="en-US" altLang="zh-CN" sz="1600" b="1" dirty="0"/>
              <a:t> </a:t>
            </a:r>
            <a:r>
              <a:rPr lang="en-US" altLang="zh-CN" sz="1600" b="1" dirty="0" err="1"/>
              <a:t>i</a:t>
            </a:r>
            <a:r>
              <a:rPr lang="en-US" altLang="zh-CN" sz="1600" b="1" dirty="0"/>
              <a:t>=0;i&lt;3;i++)	{</a:t>
            </a:r>
          </a:p>
          <a:p>
            <a:pPr>
              <a:buFontTx/>
              <a:buNone/>
            </a:pPr>
            <a:r>
              <a:rPr lang="en-US" altLang="zh-CN" sz="1600" b="1" dirty="0"/>
              <a:t>		</a:t>
            </a:r>
            <a:r>
              <a:rPr lang="en-US" altLang="zh-CN" sz="1600" b="1" dirty="0" err="1"/>
              <a:t>cout</a:t>
            </a:r>
            <a:r>
              <a:rPr lang="en-US" altLang="zh-CN" sz="1600" b="1" dirty="0"/>
              <a:t>&lt;&lt;"</a:t>
            </a:r>
            <a:r>
              <a:rPr lang="zh-CN" altLang="en-US" sz="1600" b="1" dirty="0"/>
              <a:t>输入姓    名</a:t>
            </a:r>
            <a:r>
              <a:rPr lang="en-US" altLang="zh-CN" sz="1600" b="1" dirty="0"/>
              <a:t>: "; </a:t>
            </a:r>
            <a:r>
              <a:rPr lang="en-US" altLang="zh-CN" sz="1600" b="1" dirty="0" err="1"/>
              <a:t>cin</a:t>
            </a:r>
            <a:r>
              <a:rPr lang="en-US" altLang="zh-CN" sz="1600" b="1" dirty="0"/>
              <a:t>&gt;&gt;name;</a:t>
            </a:r>
          </a:p>
          <a:p>
            <a:pPr>
              <a:buFontTx/>
              <a:buNone/>
            </a:pPr>
            <a:r>
              <a:rPr lang="en-US" altLang="zh-CN" sz="1600" b="1" dirty="0"/>
              <a:t>		</a:t>
            </a:r>
            <a:r>
              <a:rPr lang="en-US" altLang="zh-CN" sz="1600" b="1" dirty="0" err="1"/>
              <a:t>cout</a:t>
            </a:r>
            <a:r>
              <a:rPr lang="en-US" altLang="zh-CN" sz="1600" b="1" dirty="0"/>
              <a:t>&lt;&lt;"</a:t>
            </a:r>
            <a:r>
              <a:rPr lang="zh-CN" altLang="en-US" sz="1600" b="1" dirty="0"/>
              <a:t>输入身份证号</a:t>
            </a:r>
            <a:r>
              <a:rPr lang="en-US" altLang="zh-CN" sz="1600" b="1" dirty="0"/>
              <a:t>: "; </a:t>
            </a:r>
            <a:r>
              <a:rPr lang="en-US" altLang="zh-CN" sz="1600" b="1" dirty="0" err="1"/>
              <a:t>cin</a:t>
            </a:r>
            <a:r>
              <a:rPr lang="en-US" altLang="zh-CN" sz="1600" b="1" dirty="0"/>
              <a:t>&gt;&gt;id;</a:t>
            </a:r>
          </a:p>
          <a:p>
            <a:pPr>
              <a:buFontTx/>
              <a:buNone/>
            </a:pPr>
            <a:r>
              <a:rPr lang="en-US" altLang="zh-CN" sz="1600" b="1" dirty="0"/>
              <a:t>		</a:t>
            </a:r>
            <a:r>
              <a:rPr lang="en-US" altLang="zh-CN" sz="1600" b="1" dirty="0" err="1"/>
              <a:t>cout</a:t>
            </a:r>
            <a:r>
              <a:rPr lang="en-US" altLang="zh-CN" sz="1600" b="1" dirty="0"/>
              <a:t>&lt;&lt;"</a:t>
            </a:r>
            <a:r>
              <a:rPr lang="zh-CN" altLang="en-US" sz="1600" b="1" dirty="0"/>
              <a:t>输入数学成绩</a:t>
            </a:r>
            <a:r>
              <a:rPr lang="en-US" altLang="zh-CN" sz="1600" b="1" dirty="0"/>
              <a:t>: "; </a:t>
            </a:r>
            <a:r>
              <a:rPr lang="en-US" altLang="zh-CN" sz="1600" b="1" dirty="0" err="1"/>
              <a:t>cin</a:t>
            </a:r>
            <a:r>
              <a:rPr lang="en-US" altLang="zh-CN" sz="1600" b="1" dirty="0"/>
              <a:t>&gt;&gt;math;</a:t>
            </a:r>
          </a:p>
          <a:p>
            <a:pPr>
              <a:buFontTx/>
              <a:buNone/>
            </a:pPr>
            <a:r>
              <a:rPr lang="en-US" altLang="zh-CN" sz="1600" b="1" dirty="0"/>
              <a:t>		</a:t>
            </a:r>
            <a:r>
              <a:rPr lang="en-US" altLang="zh-CN" sz="1600" b="1" dirty="0" err="1"/>
              <a:t>cout</a:t>
            </a:r>
            <a:r>
              <a:rPr lang="en-US" altLang="zh-CN" sz="1600" b="1" dirty="0"/>
              <a:t>&lt;&lt;"</a:t>
            </a:r>
            <a:r>
              <a:rPr lang="zh-CN" altLang="en-US" sz="1600" b="1" dirty="0"/>
              <a:t>输入英语成绩</a:t>
            </a:r>
            <a:r>
              <a:rPr lang="en-US" altLang="zh-CN" sz="1600" b="1" dirty="0"/>
              <a:t>: "; </a:t>
            </a:r>
            <a:r>
              <a:rPr lang="en-US" altLang="zh-CN" sz="1600" b="1" dirty="0" err="1"/>
              <a:t>cin</a:t>
            </a:r>
            <a:r>
              <a:rPr lang="en-US" altLang="zh-CN" sz="1600" b="1" dirty="0"/>
              <a:t>&gt;&gt;</a:t>
            </a:r>
            <a:r>
              <a:rPr lang="en-US" altLang="zh-CN" sz="1600" b="1" dirty="0" err="1"/>
              <a:t>eng</a:t>
            </a:r>
            <a:r>
              <a:rPr lang="en-US" altLang="zh-CN" sz="1600" b="1" dirty="0"/>
              <a:t>;</a:t>
            </a:r>
          </a:p>
          <a:p>
            <a:pPr>
              <a:buFontTx/>
              <a:buNone/>
            </a:pPr>
            <a:r>
              <a:rPr lang="en-US" altLang="zh-CN" sz="1600" b="1" dirty="0"/>
              <a:t>		</a:t>
            </a:r>
            <a:r>
              <a:rPr lang="en-US" altLang="zh-CN" sz="1600" b="1" dirty="0" err="1"/>
              <a:t>cout</a:t>
            </a:r>
            <a:r>
              <a:rPr lang="en-US" altLang="zh-CN" sz="1600" b="1" dirty="0"/>
              <a:t>&lt;&lt;"</a:t>
            </a:r>
            <a:r>
              <a:rPr lang="zh-CN" altLang="en-US" sz="1600" b="1" dirty="0"/>
              <a:t>输入计算机成绩</a:t>
            </a:r>
            <a:r>
              <a:rPr lang="en-US" altLang="zh-CN" sz="1600" b="1" dirty="0"/>
              <a:t>: "; </a:t>
            </a:r>
            <a:r>
              <a:rPr lang="en-US" altLang="zh-CN" sz="1600" b="1" dirty="0" err="1"/>
              <a:t>cin</a:t>
            </a:r>
            <a:r>
              <a:rPr lang="en-US" altLang="zh-CN" sz="1600" b="1" dirty="0"/>
              <a:t>&gt;&gt;computer;</a:t>
            </a:r>
          </a:p>
          <a:p>
            <a:pPr>
              <a:buFontTx/>
              <a:buNone/>
            </a:pPr>
            <a:r>
              <a:rPr lang="en-US" altLang="zh-CN" sz="1600" b="1" dirty="0"/>
              <a:t>		</a:t>
            </a:r>
            <a:r>
              <a:rPr lang="en-US" altLang="zh-CN" sz="1600" b="1" dirty="0" err="1"/>
              <a:t>outfile</a:t>
            </a:r>
            <a:r>
              <a:rPr lang="en-US" altLang="zh-CN" sz="1600" b="1" dirty="0"/>
              <a:t>&lt;&lt;name&lt;&lt;"  "&lt;&lt;id&lt;&lt;"  "&lt;&lt;math&lt;&lt;"  "&lt;&lt;</a:t>
            </a:r>
            <a:r>
              <a:rPr lang="en-US" altLang="zh-CN" sz="1600" b="1" dirty="0" err="1"/>
              <a:t>eng</a:t>
            </a:r>
            <a:r>
              <a:rPr lang="en-US" altLang="zh-CN" sz="1600" b="1" dirty="0"/>
              <a:t>&lt;&lt;"</a:t>
            </a:r>
          </a:p>
          <a:p>
            <a:pPr>
              <a:buFontTx/>
              <a:buNone/>
            </a:pPr>
            <a:r>
              <a:rPr lang="en-US" altLang="zh-CN" sz="1600" b="1" dirty="0"/>
              <a:t>"&lt;&lt;computer&lt;&lt;</a:t>
            </a:r>
            <a:r>
              <a:rPr lang="en-US" altLang="zh-CN" sz="1600" b="1" dirty="0" err="1"/>
              <a:t>endl</a:t>
            </a:r>
            <a:r>
              <a:rPr lang="en-US" altLang="zh-CN" sz="1600" b="1" dirty="0"/>
              <a:t>;  </a:t>
            </a:r>
          </a:p>
          <a:p>
            <a:pPr>
              <a:buFontTx/>
              <a:buNone/>
            </a:pPr>
            <a:r>
              <a:rPr lang="en-US" altLang="zh-CN" sz="1600" b="1" dirty="0"/>
              <a:t>	}</a:t>
            </a:r>
          </a:p>
          <a:p>
            <a:pPr>
              <a:buFontTx/>
              <a:buNone/>
            </a:pPr>
            <a:r>
              <a:rPr lang="en-US" altLang="zh-CN" sz="1600" b="1" dirty="0"/>
              <a:t>	</a:t>
            </a:r>
            <a:r>
              <a:rPr lang="en-US" altLang="zh-CN" sz="1600" b="1" dirty="0" err="1"/>
              <a:t>outfile.close</a:t>
            </a:r>
            <a:r>
              <a:rPr lang="en-US" altLang="zh-CN" sz="1600" b="1" dirty="0"/>
              <a:t>();</a:t>
            </a:r>
          </a:p>
          <a:p>
            <a:pPr>
              <a:buFontTx/>
              <a:buNone/>
            </a:pPr>
            <a:r>
              <a:rPr lang="en-US" altLang="zh-CN" sz="1600" b="1" dirty="0"/>
              <a:t>}</a:t>
            </a:r>
          </a:p>
        </p:txBody>
      </p:sp>
      <p:sp>
        <p:nvSpPr>
          <p:cNvPr id="35844" name="Text Box 4"/>
          <p:cNvSpPr txBox="1">
            <a:spLocks noChangeArrowheads="1"/>
          </p:cNvSpPr>
          <p:nvPr/>
        </p:nvSpPr>
        <p:spPr bwMode="auto">
          <a:xfrm>
            <a:off x="4284663" y="1844675"/>
            <a:ext cx="151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kumimoji="1" lang="zh-CN" altLang="en-US" sz="1800">
              <a:latin typeface="Lucida Sans Unicode" panose="020B0602030504020204" pitchFamily="34" charset="0"/>
            </a:endParaRPr>
          </a:p>
        </p:txBody>
      </p:sp>
      <p:sp>
        <p:nvSpPr>
          <p:cNvPr id="166917" name="AutoShape 5"/>
          <p:cNvSpPr>
            <a:spLocks noChangeArrowheads="1"/>
          </p:cNvSpPr>
          <p:nvPr/>
        </p:nvSpPr>
        <p:spPr bwMode="auto">
          <a:xfrm>
            <a:off x="4643438" y="1341438"/>
            <a:ext cx="3384550" cy="1295400"/>
          </a:xfrm>
          <a:prstGeom prst="wedgeRoundRectCallout">
            <a:avLst>
              <a:gd name="adj1" fmla="val -75611"/>
              <a:gd name="adj2" fmla="val 69977"/>
              <a:gd name="adj3" fmla="val 16667"/>
            </a:avLst>
          </a:prstGeom>
          <a:gradFill>
            <a:gsLst>
              <a:gs pos="0">
                <a:schemeClr val="accent1">
                  <a:lumMod val="5000"/>
                  <a:lumOff val="95000"/>
                </a:schemeClr>
              </a:gs>
              <a:gs pos="100000">
                <a:schemeClr val="accent1">
                  <a:lumMod val="30000"/>
                  <a:lumOff val="70000"/>
                </a:schemeClr>
              </a:gs>
            </a:gsLst>
            <a:lin ang="5400000" scaled="1"/>
          </a:gradFill>
          <a:ln w="3175">
            <a:solidFill>
              <a:schemeClr val="bg1"/>
            </a:solidFill>
            <a:miter lim="800000"/>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dirty="0">
                <a:latin typeface="Lucida Sans Unicode" panose="020B0602030504020204" pitchFamily="34" charset="0"/>
              </a:rPr>
              <a:t>定义文件变量</a:t>
            </a:r>
            <a:r>
              <a:rPr kumimoji="1" lang="en-US" altLang="zh-CN" sz="2000" b="1" dirty="0">
                <a:latin typeface="Lucida Sans Unicode" panose="020B0602030504020204" pitchFamily="34" charset="0"/>
              </a:rPr>
              <a:t>,</a:t>
            </a:r>
            <a:r>
              <a:rPr kumimoji="1" lang="zh-CN" altLang="en-US" sz="2000" b="1" dirty="0">
                <a:latin typeface="Lucida Sans Unicode" panose="020B0602030504020204" pitchFamily="34" charset="0"/>
              </a:rPr>
              <a:t>对</a:t>
            </a:r>
            <a:r>
              <a:rPr kumimoji="1" lang="en-US" altLang="zh-CN" sz="2000" b="1" dirty="0" err="1">
                <a:solidFill>
                  <a:schemeClr val="accent2"/>
                </a:solidFill>
                <a:latin typeface="Lucida Sans Unicode" panose="020B0602030504020204" pitchFamily="34" charset="0"/>
              </a:rPr>
              <a:t>outfile</a:t>
            </a:r>
            <a:r>
              <a:rPr kumimoji="1" lang="zh-CN" altLang="en-US" sz="2000" b="1" dirty="0">
                <a:latin typeface="Lucida Sans Unicode" panose="020B0602030504020204" pitchFamily="34" charset="0"/>
              </a:rPr>
              <a:t>的操作实际是对盘根目录中的</a:t>
            </a:r>
            <a:r>
              <a:rPr kumimoji="1" lang="en-US" altLang="zh-CN" sz="2000" b="1" dirty="0">
                <a:solidFill>
                  <a:srgbClr val="FF0000"/>
                </a:solidFill>
                <a:latin typeface="Lucida Sans Unicode" panose="020B0602030504020204" pitchFamily="34" charset="0"/>
              </a:rPr>
              <a:t>student.dat</a:t>
            </a:r>
            <a:r>
              <a:rPr kumimoji="1" lang="zh-CN" altLang="en-US" sz="2000" b="1" dirty="0">
                <a:latin typeface="Lucida Sans Unicode" panose="020B0602030504020204" pitchFamily="34" charset="0"/>
              </a:rPr>
              <a:t>磁盘文件的操作</a:t>
            </a:r>
          </a:p>
        </p:txBody>
      </p:sp>
      <p:sp>
        <p:nvSpPr>
          <p:cNvPr id="166918" name="AutoShape 6"/>
          <p:cNvSpPr>
            <a:spLocks noChangeArrowheads="1"/>
          </p:cNvSpPr>
          <p:nvPr/>
        </p:nvSpPr>
        <p:spPr bwMode="auto">
          <a:xfrm>
            <a:off x="5292725" y="3213100"/>
            <a:ext cx="3384550" cy="1295400"/>
          </a:xfrm>
          <a:prstGeom prst="wedgeRoundRectCallout">
            <a:avLst>
              <a:gd name="adj1" fmla="val -54597"/>
              <a:gd name="adj2" fmla="val 122796"/>
              <a:gd name="adj3" fmla="val 16667"/>
            </a:avLst>
          </a:prstGeom>
          <a:gradFill>
            <a:gsLst>
              <a:gs pos="0">
                <a:schemeClr val="accent1">
                  <a:lumMod val="5000"/>
                  <a:lumOff val="95000"/>
                </a:schemeClr>
              </a:gs>
              <a:gs pos="100000">
                <a:schemeClr val="accent1">
                  <a:lumMod val="30000"/>
                  <a:lumOff val="70000"/>
                </a:schemeClr>
              </a:gs>
            </a:gsLst>
            <a:lin ang="5400000" scaled="1"/>
          </a:gradFill>
          <a:ln w="3175">
            <a:solidFill>
              <a:schemeClr val="bg1"/>
            </a:solidFill>
            <a:miter lim="800000"/>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a:latin typeface="Lucida Sans Unicode" panose="020B0602030504020204" pitchFamily="34" charset="0"/>
              </a:rPr>
              <a:t>将内存变量的值写入</a:t>
            </a:r>
            <a:r>
              <a:rPr kumimoji="1" lang="en-US" altLang="zh-CN" sz="2000" b="1">
                <a:solidFill>
                  <a:schemeClr val="accent2"/>
                </a:solidFill>
                <a:latin typeface="Lucida Sans Unicode" panose="020B0602030504020204" pitchFamily="34" charset="0"/>
              </a:rPr>
              <a:t>outfile</a:t>
            </a:r>
            <a:r>
              <a:rPr kumimoji="1" lang="en-US" altLang="zh-CN" sz="2000" b="1">
                <a:latin typeface="Lucida Sans Unicode" panose="020B0602030504020204" pitchFamily="34" charset="0"/>
              </a:rPr>
              <a:t>,</a:t>
            </a:r>
            <a:r>
              <a:rPr kumimoji="1" lang="zh-CN" altLang="en-US" sz="2000" b="1">
                <a:latin typeface="Lucida Sans Unicode" panose="020B0602030504020204" pitchFamily="34" charset="0"/>
              </a:rPr>
              <a:t>实际上写出到</a:t>
            </a:r>
          </a:p>
          <a:p>
            <a:pPr eaLnBrk="1" hangingPunct="1">
              <a:spcBef>
                <a:spcPct val="0"/>
              </a:spcBef>
              <a:buFontTx/>
              <a:buNone/>
            </a:pPr>
            <a:r>
              <a:rPr kumimoji="1" lang="zh-CN" altLang="en-US" sz="2000" b="1">
                <a:latin typeface="Lucida Sans Unicode" panose="020B0602030504020204" pitchFamily="34" charset="0"/>
              </a:rPr>
              <a:t>磁盘文件</a:t>
            </a:r>
            <a:r>
              <a:rPr kumimoji="1" lang="en-US" altLang="zh-CN" sz="2000" b="1">
                <a:solidFill>
                  <a:srgbClr val="FF0000"/>
                </a:solidFill>
                <a:latin typeface="Lucida Sans Unicode" panose="020B0602030504020204" pitchFamily="34" charset="0"/>
              </a:rPr>
              <a:t>student.dat</a:t>
            </a:r>
            <a:r>
              <a:rPr kumimoji="1" lang="zh-CN" altLang="en-US" sz="2000" b="1">
                <a:latin typeface="Lucida Sans Unicode" panose="020B0602030504020204" pitchFamily="34" charset="0"/>
              </a:rPr>
              <a:t>中</a:t>
            </a:r>
          </a:p>
        </p:txBody>
      </p:sp>
      <p:sp>
        <p:nvSpPr>
          <p:cNvPr id="9" name="Rectangle 2"/>
          <p:cNvSpPr>
            <a:spLocks noGrp="1" noChangeArrowheads="1"/>
          </p:cNvSpPr>
          <p:nvPr>
            <p:ph type="title"/>
          </p:nvPr>
        </p:nvSpPr>
        <p:spPr/>
        <p:txBody>
          <a:bodyPr/>
          <a:lstStyle/>
          <a:p>
            <a:r>
              <a:rPr lang="en-US" altLang="zh-CN" b="1" dirty="0"/>
              <a:t>2.15  </a:t>
            </a:r>
            <a:r>
              <a:rPr lang="zh-CN" altLang="zh-CN" b="1" dirty="0">
                <a:solidFill>
                  <a:srgbClr val="FF0000"/>
                </a:solidFill>
              </a:rPr>
              <a:t>编程</a:t>
            </a:r>
            <a:r>
              <a:rPr lang="zh-CN" altLang="zh-CN" b="1" dirty="0"/>
              <a:t>实作</a:t>
            </a:r>
          </a:p>
        </p:txBody>
      </p:sp>
    </p:spTree>
    <p:extLst>
      <p:ext uri="{BB962C8B-B14F-4D97-AF65-F5344CB8AC3E}">
        <p14:creationId xmlns:p14="http://schemas.microsoft.com/office/powerpoint/2010/main" val="19055480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6917"/>
                                        </p:tgtEl>
                                        <p:attrNameLst>
                                          <p:attrName>style.visibility</p:attrName>
                                        </p:attrNameLst>
                                      </p:cBhvr>
                                      <p:to>
                                        <p:strVal val="visible"/>
                                      </p:to>
                                    </p:set>
                                    <p:anim calcmode="lin" valueType="num">
                                      <p:cBhvr additive="base">
                                        <p:cTn id="7" dur="500" fill="hold"/>
                                        <p:tgtEl>
                                          <p:spTgt spid="166917"/>
                                        </p:tgtEl>
                                        <p:attrNameLst>
                                          <p:attrName>ppt_x</p:attrName>
                                        </p:attrNameLst>
                                      </p:cBhvr>
                                      <p:tavLst>
                                        <p:tav tm="0">
                                          <p:val>
                                            <p:strVal val="#ppt_x"/>
                                          </p:val>
                                        </p:tav>
                                        <p:tav tm="100000">
                                          <p:val>
                                            <p:strVal val="#ppt_x"/>
                                          </p:val>
                                        </p:tav>
                                      </p:tavLst>
                                    </p:anim>
                                    <p:anim calcmode="lin" valueType="num">
                                      <p:cBhvr additive="base">
                                        <p:cTn id="8" dur="500" fill="hold"/>
                                        <p:tgtEl>
                                          <p:spTgt spid="16691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6918"/>
                                        </p:tgtEl>
                                        <p:attrNameLst>
                                          <p:attrName>style.visibility</p:attrName>
                                        </p:attrNameLst>
                                      </p:cBhvr>
                                      <p:to>
                                        <p:strVal val="visible"/>
                                      </p:to>
                                    </p:set>
                                    <p:anim calcmode="lin" valueType="num">
                                      <p:cBhvr additive="base">
                                        <p:cTn id="13" dur="500" fill="hold"/>
                                        <p:tgtEl>
                                          <p:spTgt spid="166918"/>
                                        </p:tgtEl>
                                        <p:attrNameLst>
                                          <p:attrName>ppt_x</p:attrName>
                                        </p:attrNameLst>
                                      </p:cBhvr>
                                      <p:tavLst>
                                        <p:tav tm="0">
                                          <p:val>
                                            <p:strVal val="#ppt_x"/>
                                          </p:val>
                                        </p:tav>
                                        <p:tav tm="100000">
                                          <p:val>
                                            <p:strVal val="#ppt_x"/>
                                          </p:val>
                                        </p:tav>
                                      </p:tavLst>
                                    </p:anim>
                                    <p:anim calcmode="lin" valueType="num">
                                      <p:cBhvr additive="base">
                                        <p:cTn id="14" dur="500" fill="hold"/>
                                        <p:tgtEl>
                                          <p:spTgt spid="1669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animBg="1"/>
      <p:bldP spid="166918"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4294967295"/>
          </p:nvPr>
        </p:nvSpPr>
        <p:spPr>
          <a:xfrm>
            <a:off x="685800" y="1052736"/>
            <a:ext cx="7772400" cy="4538662"/>
          </a:xfrm>
        </p:spPr>
        <p:txBody>
          <a:bodyPr/>
          <a:lstStyle/>
          <a:p>
            <a:pPr eaLnBrk="1" hangingPunct="1">
              <a:buFontTx/>
              <a:buNone/>
            </a:pPr>
            <a:r>
              <a:rPr lang="zh-CN" altLang="en-US" b="1" dirty="0">
                <a:solidFill>
                  <a:srgbClr val="0000CC"/>
                </a:solidFill>
              </a:rPr>
              <a:t>２．编写程序读出文件数据进行处理</a:t>
            </a:r>
            <a:endParaRPr lang="en-US" altLang="zh-CN" b="1" dirty="0">
              <a:solidFill>
                <a:srgbClr val="0000CC"/>
              </a:solidFill>
            </a:endParaRPr>
          </a:p>
          <a:p>
            <a:pPr eaLnBrk="1" hangingPunct="1">
              <a:buFontTx/>
              <a:buNone/>
            </a:pPr>
            <a:endParaRPr lang="en-US" altLang="zh-CN" b="1" dirty="0">
              <a:solidFill>
                <a:srgbClr val="0000CC"/>
              </a:solidFill>
            </a:endParaRPr>
          </a:p>
          <a:p>
            <a:pPr eaLnBrk="1" hangingPunct="1"/>
            <a:r>
              <a:rPr lang="zh-CN" altLang="en-US" sz="2400" b="1" dirty="0"/>
              <a:t>编写一程序将文件</a:t>
            </a:r>
            <a:r>
              <a:rPr lang="en-US" altLang="zh-CN" sz="2400" b="1" dirty="0"/>
              <a:t>student.dat</a:t>
            </a:r>
            <a:r>
              <a:rPr lang="zh-CN" altLang="en-US" sz="2400" b="1" dirty="0"/>
              <a:t>中的数据读出来，计算每个同学的总分，并显示在屏幕上。输出格式如下：</a:t>
            </a:r>
            <a:endParaRPr lang="en-US" altLang="zh-CN" sz="2400" b="1" dirty="0"/>
          </a:p>
          <a:p>
            <a:pPr eaLnBrk="1" hangingPunct="1"/>
            <a:endParaRPr lang="zh-CN" altLang="en-US" sz="2400" b="1" dirty="0"/>
          </a:p>
          <a:p>
            <a:pPr lvl="2" eaLnBrk="1" hangingPunct="1">
              <a:buFontTx/>
              <a:buNone/>
            </a:pPr>
            <a:r>
              <a:rPr lang="zh-CN" altLang="en-US" dirty="0"/>
              <a:t> </a:t>
            </a:r>
            <a:r>
              <a:rPr lang="zh-CN" altLang="en-US" b="1" dirty="0">
                <a:solidFill>
                  <a:srgbClr val="0000CC"/>
                </a:solidFill>
              </a:rPr>
              <a:t>语文  数学  政治  化学  英语  平均分</a:t>
            </a:r>
          </a:p>
          <a:p>
            <a:pPr lvl="2" eaLnBrk="1" hangingPunct="1">
              <a:buFontTx/>
              <a:buNone/>
            </a:pPr>
            <a:r>
              <a:rPr lang="zh-CN" altLang="en-US" b="1" dirty="0">
                <a:solidFill>
                  <a:srgbClr val="0000CC"/>
                </a:solidFill>
              </a:rPr>
              <a:t>学生</a:t>
            </a:r>
            <a:r>
              <a:rPr lang="en-US" altLang="zh-CN" b="1" dirty="0">
                <a:solidFill>
                  <a:srgbClr val="0000CC"/>
                </a:solidFill>
              </a:rPr>
              <a:t>1  67  	  76    87    89    76</a:t>
            </a:r>
          </a:p>
          <a:p>
            <a:pPr lvl="2" eaLnBrk="1" hangingPunct="1">
              <a:buFontTx/>
              <a:buNone/>
            </a:pPr>
            <a:r>
              <a:rPr lang="zh-CN" altLang="en-US" b="1" dirty="0">
                <a:solidFill>
                  <a:srgbClr val="0000CC"/>
                </a:solidFill>
              </a:rPr>
              <a:t>学生</a:t>
            </a:r>
            <a:r>
              <a:rPr lang="en-US" altLang="zh-CN" b="1" dirty="0">
                <a:solidFill>
                  <a:srgbClr val="0000CC"/>
                </a:solidFill>
              </a:rPr>
              <a:t>2  78  	  87    78    90    87</a:t>
            </a:r>
          </a:p>
          <a:p>
            <a:pPr lvl="2" eaLnBrk="1" hangingPunct="1">
              <a:buFontTx/>
              <a:buNone/>
            </a:pPr>
            <a:r>
              <a:rPr lang="en-US" altLang="zh-CN" b="1" dirty="0"/>
              <a:t>……</a:t>
            </a:r>
          </a:p>
        </p:txBody>
      </p:sp>
      <p:sp>
        <p:nvSpPr>
          <p:cNvPr id="5" name="Rectangle 2"/>
          <p:cNvSpPr txBox="1">
            <a:spLocks noChangeArrowheads="1"/>
          </p:cNvSpPr>
          <p:nvPr/>
        </p:nvSpPr>
        <p:spPr>
          <a:xfrm>
            <a:off x="457200" y="73673"/>
            <a:ext cx="8229600" cy="61902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b="1" kern="0" dirty="0"/>
              <a:t>2.15  </a:t>
            </a:r>
            <a:r>
              <a:rPr lang="zh-CN" altLang="zh-CN" b="1" kern="0" dirty="0">
                <a:solidFill>
                  <a:srgbClr val="FF0000"/>
                </a:solidFill>
              </a:rPr>
              <a:t>编程</a:t>
            </a:r>
            <a:r>
              <a:rPr lang="zh-CN" altLang="zh-CN" b="1" kern="0" dirty="0"/>
              <a:t>实作</a:t>
            </a:r>
          </a:p>
        </p:txBody>
      </p:sp>
    </p:spTree>
    <p:extLst>
      <p:ext uri="{BB962C8B-B14F-4D97-AF65-F5344CB8AC3E}">
        <p14:creationId xmlns:p14="http://schemas.microsoft.com/office/powerpoint/2010/main" val="34912989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179388" y="1098434"/>
            <a:ext cx="8964612" cy="6048375"/>
          </a:xfrm>
        </p:spPr>
        <p:txBody>
          <a:bodyPr/>
          <a:lstStyle/>
          <a:p>
            <a:pPr marL="0" indent="0">
              <a:buNone/>
            </a:pPr>
            <a:r>
              <a:rPr lang="en-US" altLang="zh-CN" dirty="0">
                <a:solidFill>
                  <a:srgbClr val="0000CC"/>
                </a:solidFill>
              </a:rPr>
              <a:t>//Eg2-39-2.cpp</a:t>
            </a:r>
            <a:endParaRPr lang="zh-CN" altLang="zh-CN" dirty="0">
              <a:solidFill>
                <a:srgbClr val="0000CC"/>
              </a:solidFill>
            </a:endParaRPr>
          </a:p>
          <a:p>
            <a:pPr>
              <a:buFontTx/>
              <a:buNone/>
            </a:pPr>
            <a:r>
              <a:rPr lang="en-US" altLang="zh-CN" sz="2000" b="1" dirty="0"/>
              <a:t>#include&lt;</a:t>
            </a:r>
            <a:r>
              <a:rPr lang="en-US" altLang="zh-CN" sz="2000" b="1" dirty="0" err="1"/>
              <a:t>iostream</a:t>
            </a:r>
            <a:r>
              <a:rPr lang="en-US" altLang="zh-CN" sz="2000" b="1" dirty="0"/>
              <a:t>&gt;</a:t>
            </a:r>
          </a:p>
          <a:p>
            <a:pPr>
              <a:buFontTx/>
              <a:buNone/>
            </a:pPr>
            <a:r>
              <a:rPr lang="en-US" altLang="zh-CN" sz="2000" b="1" dirty="0"/>
              <a:t>#include&lt;</a:t>
            </a:r>
            <a:r>
              <a:rPr lang="en-US" altLang="zh-CN" sz="2000" b="1" dirty="0" err="1"/>
              <a:t>iomanip</a:t>
            </a:r>
            <a:r>
              <a:rPr lang="en-US" altLang="zh-CN" sz="2000" b="1" dirty="0"/>
              <a:t>&gt;</a:t>
            </a:r>
          </a:p>
          <a:p>
            <a:pPr>
              <a:buFontTx/>
              <a:buNone/>
            </a:pPr>
            <a:r>
              <a:rPr lang="en-US" altLang="zh-CN" sz="2000" b="1" dirty="0"/>
              <a:t>#include&lt;</a:t>
            </a:r>
            <a:r>
              <a:rPr lang="en-US" altLang="zh-CN" sz="2000" b="1" dirty="0" err="1"/>
              <a:t>fstream</a:t>
            </a:r>
            <a:r>
              <a:rPr lang="en-US" altLang="zh-CN" sz="2000" b="1" dirty="0"/>
              <a:t>&gt;</a:t>
            </a:r>
          </a:p>
          <a:p>
            <a:pPr>
              <a:buFontTx/>
              <a:buNone/>
            </a:pPr>
            <a:r>
              <a:rPr lang="en-US" altLang="zh-CN" sz="2000" b="1" dirty="0"/>
              <a:t>void main(){</a:t>
            </a:r>
          </a:p>
          <a:p>
            <a:pPr>
              <a:buFontTx/>
              <a:buNone/>
            </a:pPr>
            <a:r>
              <a:rPr lang="en-US" altLang="zh-CN" sz="2000" b="1" dirty="0"/>
              <a:t>	</a:t>
            </a:r>
            <a:r>
              <a:rPr lang="en-US" altLang="zh-CN" sz="2000" b="1" dirty="0" err="1"/>
              <a:t>std</a:t>
            </a:r>
            <a:r>
              <a:rPr lang="en-US" altLang="zh-CN" sz="2000" b="1" dirty="0"/>
              <a:t>::</a:t>
            </a:r>
            <a:r>
              <a:rPr lang="en-US" altLang="zh-CN" sz="2000" b="1" dirty="0" err="1"/>
              <a:t>ifstream</a:t>
            </a:r>
            <a:r>
              <a:rPr lang="en-US" altLang="zh-CN" sz="2000" b="1" dirty="0"/>
              <a:t> </a:t>
            </a:r>
            <a:r>
              <a:rPr lang="en-US" altLang="zh-CN" sz="2000" b="1" dirty="0" err="1"/>
              <a:t>infile</a:t>
            </a:r>
            <a:r>
              <a:rPr lang="en-US" altLang="zh-CN" sz="2000" b="1" dirty="0"/>
              <a:t>("c:\\student.dat"); </a:t>
            </a:r>
          </a:p>
          <a:p>
            <a:pPr>
              <a:buFontTx/>
              <a:buNone/>
            </a:pPr>
            <a:r>
              <a:rPr lang="en-US" altLang="zh-CN" sz="2000" b="1" dirty="0"/>
              <a:t>	char name[8],id[8];</a:t>
            </a:r>
          </a:p>
          <a:p>
            <a:pPr>
              <a:buFontTx/>
              <a:buNone/>
            </a:pPr>
            <a:r>
              <a:rPr lang="en-US" altLang="zh-CN" sz="2000" b="1" dirty="0"/>
              <a:t>	</a:t>
            </a:r>
            <a:r>
              <a:rPr lang="en-US" altLang="zh-CN" sz="2000" b="1" dirty="0" err="1"/>
              <a:t>int</a:t>
            </a:r>
            <a:r>
              <a:rPr lang="en-US" altLang="zh-CN" sz="2000" b="1" dirty="0"/>
              <a:t> </a:t>
            </a:r>
            <a:r>
              <a:rPr lang="en-US" altLang="zh-CN" sz="2000" b="1" dirty="0" err="1"/>
              <a:t>math,eng,computer,sum</a:t>
            </a:r>
            <a:r>
              <a:rPr lang="en-US" altLang="zh-CN" sz="2000" b="1" dirty="0"/>
              <a:t>;	</a:t>
            </a:r>
          </a:p>
          <a:p>
            <a:pPr>
              <a:buFontTx/>
              <a:buNone/>
            </a:pPr>
            <a:r>
              <a:rPr lang="en-US" altLang="zh-CN" sz="2000" b="1" dirty="0"/>
              <a:t>	</a:t>
            </a:r>
            <a:r>
              <a:rPr lang="en-US" altLang="zh-CN" sz="2000" b="1" dirty="0" err="1"/>
              <a:t>std</a:t>
            </a:r>
            <a:r>
              <a:rPr lang="en-US" altLang="zh-CN" sz="2000" b="1" dirty="0"/>
              <a:t>::</a:t>
            </a:r>
            <a:r>
              <a:rPr lang="en-US" altLang="zh-CN" sz="2000" b="1" dirty="0" err="1"/>
              <a:t>cout</a:t>
            </a:r>
            <a:r>
              <a:rPr lang="en-US" altLang="zh-CN" sz="2000" b="1" dirty="0"/>
              <a:t>&lt;&lt;</a:t>
            </a:r>
            <a:r>
              <a:rPr lang="en-US" altLang="zh-CN" sz="2000" b="1" dirty="0" err="1"/>
              <a:t>std</a:t>
            </a:r>
            <a:r>
              <a:rPr lang="en-US" altLang="zh-CN" sz="2000" b="1" dirty="0"/>
              <a:t>::</a:t>
            </a:r>
            <a:r>
              <a:rPr lang="en-US" altLang="zh-CN" sz="2000" b="1" dirty="0" err="1"/>
              <a:t>setw</a:t>
            </a:r>
            <a:r>
              <a:rPr lang="en-US" altLang="zh-CN" sz="2000" b="1" dirty="0"/>
              <a:t>(10)&lt;&lt;"</a:t>
            </a:r>
            <a:r>
              <a:rPr lang="zh-CN" altLang="en-US" sz="2000" b="1" dirty="0"/>
              <a:t>姓名</a:t>
            </a:r>
            <a:r>
              <a:rPr lang="en-US" altLang="zh-CN" sz="2000" b="1" dirty="0"/>
              <a:t>"    &lt;&lt;</a:t>
            </a:r>
            <a:r>
              <a:rPr lang="en-US" altLang="zh-CN" sz="2000" b="1" dirty="0" err="1"/>
              <a:t>std</a:t>
            </a:r>
            <a:r>
              <a:rPr lang="en-US" altLang="zh-CN" sz="2000" b="1" dirty="0"/>
              <a:t>::</a:t>
            </a:r>
            <a:r>
              <a:rPr lang="en-US" altLang="zh-CN" sz="2000" b="1" dirty="0" err="1"/>
              <a:t>setw</a:t>
            </a:r>
            <a:r>
              <a:rPr lang="en-US" altLang="zh-CN" sz="2000" b="1" dirty="0"/>
              <a:t>(10)&lt;&lt;"</a:t>
            </a:r>
            <a:r>
              <a:rPr lang="zh-CN" altLang="en-US" sz="2000" b="1" dirty="0"/>
              <a:t>身份证号</a:t>
            </a:r>
            <a:r>
              <a:rPr lang="en-US" altLang="zh-CN" sz="2000" b="1" dirty="0"/>
              <a:t>"</a:t>
            </a:r>
          </a:p>
          <a:p>
            <a:pPr>
              <a:buFontTx/>
              <a:buNone/>
            </a:pPr>
            <a:r>
              <a:rPr lang="en-US" altLang="zh-CN" sz="2000" b="1" dirty="0"/>
              <a:t>			 &lt;&lt;</a:t>
            </a:r>
            <a:r>
              <a:rPr lang="en-US" altLang="zh-CN" sz="2000" b="1" dirty="0" err="1"/>
              <a:t>std</a:t>
            </a:r>
            <a:r>
              <a:rPr lang="en-US" altLang="zh-CN" sz="2000" b="1" dirty="0"/>
              <a:t>::</a:t>
            </a:r>
            <a:r>
              <a:rPr lang="en-US" altLang="zh-CN" sz="2000" b="1" dirty="0" err="1"/>
              <a:t>setw</a:t>
            </a:r>
            <a:r>
              <a:rPr lang="en-US" altLang="zh-CN" sz="2000" b="1" dirty="0"/>
              <a:t>(10)&lt;&lt;"</a:t>
            </a:r>
            <a:r>
              <a:rPr lang="zh-CN" altLang="en-US" sz="2000" b="1" dirty="0"/>
              <a:t>数学成绩</a:t>
            </a:r>
            <a:r>
              <a:rPr lang="en-US" altLang="zh-CN" sz="2000" b="1" dirty="0"/>
              <a:t>"&lt;&lt;</a:t>
            </a:r>
            <a:r>
              <a:rPr lang="en-US" altLang="zh-CN" sz="2000" b="1" dirty="0" err="1"/>
              <a:t>std</a:t>
            </a:r>
            <a:r>
              <a:rPr lang="en-US" altLang="zh-CN" sz="2000" b="1" dirty="0"/>
              <a:t>::</a:t>
            </a:r>
            <a:r>
              <a:rPr lang="en-US" altLang="zh-CN" sz="2000" b="1" dirty="0" err="1"/>
              <a:t>setw</a:t>
            </a:r>
            <a:r>
              <a:rPr lang="en-US" altLang="zh-CN" sz="2000" b="1" dirty="0"/>
              <a:t>(10)&lt;&lt;"</a:t>
            </a:r>
            <a:r>
              <a:rPr lang="zh-CN" altLang="en-US" sz="2000" b="1" dirty="0"/>
              <a:t>英语成绩</a:t>
            </a:r>
            <a:r>
              <a:rPr lang="en-US" altLang="zh-CN" sz="2000" b="1" dirty="0"/>
              <a:t>"</a:t>
            </a:r>
          </a:p>
          <a:p>
            <a:pPr>
              <a:buFontTx/>
              <a:buNone/>
            </a:pPr>
            <a:r>
              <a:rPr lang="en-US" altLang="zh-CN" sz="2000" b="1" dirty="0"/>
              <a:t>		              &lt;&lt;</a:t>
            </a:r>
            <a:r>
              <a:rPr lang="en-US" altLang="zh-CN" sz="2000" b="1" dirty="0" err="1"/>
              <a:t>std</a:t>
            </a:r>
            <a:r>
              <a:rPr lang="en-US" altLang="zh-CN" sz="2000" b="1" dirty="0"/>
              <a:t>::</a:t>
            </a:r>
            <a:r>
              <a:rPr lang="en-US" altLang="zh-CN" sz="2000" b="1" dirty="0" err="1"/>
              <a:t>setw</a:t>
            </a:r>
            <a:r>
              <a:rPr lang="en-US" altLang="zh-CN" sz="2000" b="1" dirty="0"/>
              <a:t>(12)&lt;&lt;"</a:t>
            </a:r>
            <a:r>
              <a:rPr lang="zh-CN" altLang="en-US" sz="2000" b="1" dirty="0"/>
              <a:t>计算机成绩</a:t>
            </a:r>
            <a:r>
              <a:rPr lang="en-US" altLang="zh-CN" sz="2000" b="1" dirty="0"/>
              <a:t>"&lt;&lt;</a:t>
            </a:r>
            <a:r>
              <a:rPr lang="en-US" altLang="zh-CN" sz="2000" b="1" dirty="0" err="1"/>
              <a:t>std</a:t>
            </a:r>
            <a:r>
              <a:rPr lang="en-US" altLang="zh-CN" sz="2000" b="1" dirty="0"/>
              <a:t>::</a:t>
            </a:r>
            <a:r>
              <a:rPr lang="en-US" altLang="zh-CN" sz="2000" b="1" dirty="0" err="1"/>
              <a:t>setw</a:t>
            </a:r>
            <a:r>
              <a:rPr lang="en-US" altLang="zh-CN" sz="2000" b="1" dirty="0"/>
              <a:t>(10)&lt;&lt;"</a:t>
            </a:r>
            <a:r>
              <a:rPr lang="zh-CN" altLang="en-US" sz="2000" b="1" dirty="0"/>
              <a:t>总分</a:t>
            </a:r>
            <a:r>
              <a:rPr lang="en-US" altLang="zh-CN" sz="2000" b="1" dirty="0"/>
              <a:t>"</a:t>
            </a:r>
          </a:p>
          <a:p>
            <a:pPr>
              <a:buFontTx/>
              <a:buNone/>
            </a:pPr>
            <a:r>
              <a:rPr lang="en-US" altLang="zh-CN" sz="2000" b="1" dirty="0"/>
              <a:t>		              &lt;&lt;</a:t>
            </a:r>
            <a:r>
              <a:rPr lang="en-US" altLang="zh-CN" sz="2000" b="1" dirty="0" err="1"/>
              <a:t>std</a:t>
            </a:r>
            <a:r>
              <a:rPr lang="en-US" altLang="zh-CN" sz="2000" b="1" dirty="0"/>
              <a:t>::</a:t>
            </a:r>
            <a:r>
              <a:rPr lang="en-US" altLang="zh-CN" sz="2000" b="1" dirty="0" err="1"/>
              <a:t>endl</a:t>
            </a:r>
            <a:r>
              <a:rPr lang="en-US" altLang="zh-CN" sz="2000" b="1" dirty="0"/>
              <a:t>&lt;&lt;</a:t>
            </a:r>
            <a:r>
              <a:rPr lang="en-US" altLang="zh-CN" sz="2000" b="1" dirty="0" err="1"/>
              <a:t>std</a:t>
            </a:r>
            <a:r>
              <a:rPr lang="en-US" altLang="zh-CN" sz="2000" b="1" dirty="0"/>
              <a:t>::</a:t>
            </a:r>
            <a:r>
              <a:rPr lang="en-US" altLang="zh-CN" sz="2000" b="1" dirty="0" err="1"/>
              <a:t>endl</a:t>
            </a:r>
            <a:r>
              <a:rPr lang="en-US" altLang="zh-CN" sz="2000" b="1" dirty="0"/>
              <a:t>;</a:t>
            </a:r>
          </a:p>
        </p:txBody>
      </p:sp>
      <p:sp>
        <p:nvSpPr>
          <p:cNvPr id="4" name="AutoShape 4"/>
          <p:cNvSpPr>
            <a:spLocks noChangeArrowheads="1"/>
          </p:cNvSpPr>
          <p:nvPr/>
        </p:nvSpPr>
        <p:spPr bwMode="auto">
          <a:xfrm>
            <a:off x="5220072" y="1340768"/>
            <a:ext cx="3384550" cy="1295400"/>
          </a:xfrm>
          <a:prstGeom prst="wedgeRoundRectCallout">
            <a:avLst>
              <a:gd name="adj1" fmla="val -122985"/>
              <a:gd name="adj2" fmla="val 86257"/>
              <a:gd name="adj3" fmla="val 16667"/>
            </a:avLst>
          </a:prstGeom>
          <a:gradFill>
            <a:gsLst>
              <a:gs pos="0">
                <a:schemeClr val="accent1">
                  <a:lumMod val="5000"/>
                  <a:lumOff val="95000"/>
                </a:schemeClr>
              </a:gs>
              <a:gs pos="100000">
                <a:schemeClr val="accent1">
                  <a:lumMod val="30000"/>
                  <a:lumOff val="70000"/>
                </a:schemeClr>
              </a:gs>
            </a:gsLst>
            <a:lin ang="5400000" scaled="1"/>
          </a:gradFill>
          <a:ln w="3175">
            <a:solidFill>
              <a:schemeClr val="bg1"/>
            </a:solidFill>
            <a:miter lim="800000"/>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dirty="0">
                <a:latin typeface="Lucida Sans Unicode" panose="020B0602030504020204" pitchFamily="34" charset="0"/>
              </a:rPr>
              <a:t>定义文件变量</a:t>
            </a:r>
            <a:r>
              <a:rPr kumimoji="1" lang="en-US" altLang="zh-CN" sz="2000" b="1" dirty="0">
                <a:latin typeface="Lucida Sans Unicode" panose="020B0602030504020204" pitchFamily="34" charset="0"/>
              </a:rPr>
              <a:t>,</a:t>
            </a:r>
            <a:r>
              <a:rPr kumimoji="1" lang="zh-CN" altLang="en-US" sz="2000" b="1" dirty="0">
                <a:latin typeface="Lucida Sans Unicode" panose="020B0602030504020204" pitchFamily="34" charset="0"/>
              </a:rPr>
              <a:t>对</a:t>
            </a:r>
            <a:r>
              <a:rPr kumimoji="1" lang="en-US" altLang="zh-CN" sz="2000" b="1" dirty="0" err="1">
                <a:solidFill>
                  <a:schemeClr val="accent2"/>
                </a:solidFill>
                <a:latin typeface="Lucida Sans Unicode" panose="020B0602030504020204" pitchFamily="34" charset="0"/>
              </a:rPr>
              <a:t>intfile</a:t>
            </a:r>
            <a:r>
              <a:rPr kumimoji="1" lang="zh-CN" altLang="en-US" sz="2000" b="1" dirty="0">
                <a:latin typeface="Lucida Sans Unicode" panose="020B0602030504020204" pitchFamily="34" charset="0"/>
              </a:rPr>
              <a:t>的操作实际是对</a:t>
            </a:r>
            <a:r>
              <a:rPr kumimoji="1" lang="en-US" altLang="zh-CN" sz="2000" b="1" dirty="0">
                <a:latin typeface="Lucida Sans Unicode" panose="020B0602030504020204" pitchFamily="34" charset="0"/>
              </a:rPr>
              <a:t>C</a:t>
            </a:r>
            <a:r>
              <a:rPr kumimoji="1" lang="zh-CN" altLang="en-US" sz="2000" b="1" dirty="0">
                <a:latin typeface="Lucida Sans Unicode" panose="020B0602030504020204" pitchFamily="34" charset="0"/>
              </a:rPr>
              <a:t>盘根目录中的</a:t>
            </a:r>
            <a:r>
              <a:rPr kumimoji="1" lang="en-US" altLang="zh-CN" sz="2000" b="1" dirty="0">
                <a:solidFill>
                  <a:srgbClr val="FF0000"/>
                </a:solidFill>
                <a:latin typeface="Lucida Sans Unicode" panose="020B0602030504020204" pitchFamily="34" charset="0"/>
              </a:rPr>
              <a:t>student.dat</a:t>
            </a:r>
            <a:r>
              <a:rPr kumimoji="1" lang="zh-CN" altLang="en-US" sz="2000" b="1" dirty="0">
                <a:latin typeface="Lucida Sans Unicode" panose="020B0602030504020204" pitchFamily="34" charset="0"/>
              </a:rPr>
              <a:t>磁盘文件的操作</a:t>
            </a:r>
          </a:p>
        </p:txBody>
      </p:sp>
      <p:sp>
        <p:nvSpPr>
          <p:cNvPr id="5" name="Rectangle 2"/>
          <p:cNvSpPr txBox="1">
            <a:spLocks noChangeArrowheads="1"/>
          </p:cNvSpPr>
          <p:nvPr/>
        </p:nvSpPr>
        <p:spPr>
          <a:xfrm>
            <a:off x="457200" y="73672"/>
            <a:ext cx="8229600" cy="835047"/>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lang="en-US" altLang="zh-CN" b="1" kern="0" dirty="0"/>
              <a:t>2.15  </a:t>
            </a:r>
            <a:r>
              <a:rPr lang="zh-CN" altLang="zh-CN" b="1" kern="0" dirty="0">
                <a:solidFill>
                  <a:srgbClr val="FF0000"/>
                </a:solidFill>
              </a:rPr>
              <a:t>编程</a:t>
            </a:r>
            <a:r>
              <a:rPr lang="zh-CN" altLang="zh-CN" b="1" kern="0" dirty="0"/>
              <a:t>实作</a:t>
            </a:r>
          </a:p>
        </p:txBody>
      </p:sp>
    </p:spTree>
    <p:extLst>
      <p:ext uri="{BB962C8B-B14F-4D97-AF65-F5344CB8AC3E}">
        <p14:creationId xmlns:p14="http://schemas.microsoft.com/office/powerpoint/2010/main" val="1840714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251520" y="1052737"/>
            <a:ext cx="8280400" cy="5616624"/>
          </a:xfrm>
        </p:spPr>
        <p:txBody>
          <a:bodyPr/>
          <a:lstStyle/>
          <a:p>
            <a:pPr marL="609600" indent="-609600">
              <a:buFontTx/>
              <a:buNone/>
            </a:pPr>
            <a:r>
              <a:rPr lang="en-US" altLang="zh-CN" sz="2400" b="1" dirty="0" err="1"/>
              <a:t>infile</a:t>
            </a:r>
            <a:r>
              <a:rPr lang="en-US" altLang="zh-CN" sz="2400" b="1" dirty="0"/>
              <a:t>&gt;&gt;name;</a:t>
            </a:r>
          </a:p>
          <a:p>
            <a:pPr marL="609600" indent="-609600">
              <a:buFontTx/>
              <a:buNone/>
            </a:pPr>
            <a:r>
              <a:rPr lang="en-US" altLang="zh-CN" sz="2400" b="1" dirty="0"/>
              <a:t>	while (!</a:t>
            </a:r>
            <a:r>
              <a:rPr lang="en-US" altLang="zh-CN" sz="2400" b="1" dirty="0" err="1"/>
              <a:t>infile.eof</a:t>
            </a:r>
            <a:r>
              <a:rPr lang="en-US" altLang="zh-CN" sz="2400" b="1" dirty="0"/>
              <a:t>()){</a:t>
            </a:r>
          </a:p>
          <a:p>
            <a:pPr marL="609600" indent="-609600">
              <a:buFontTx/>
              <a:buNone/>
            </a:pPr>
            <a:r>
              <a:rPr lang="en-US" altLang="zh-CN" sz="2400" b="1" dirty="0"/>
              <a:t>		</a:t>
            </a:r>
            <a:r>
              <a:rPr lang="en-US" altLang="zh-CN" sz="2400" b="1" dirty="0" err="1"/>
              <a:t>infile</a:t>
            </a:r>
            <a:r>
              <a:rPr lang="en-US" altLang="zh-CN" sz="2400" b="1" dirty="0"/>
              <a:t>&gt;&gt;id&gt;&gt;math&gt;&gt;</a:t>
            </a:r>
            <a:r>
              <a:rPr lang="en-US" altLang="zh-CN" sz="2400" b="1" dirty="0" err="1"/>
              <a:t>eng</a:t>
            </a:r>
            <a:r>
              <a:rPr lang="en-US" altLang="zh-CN" sz="2400" b="1" dirty="0"/>
              <a:t>&gt;&gt;computer;</a:t>
            </a:r>
          </a:p>
          <a:p>
            <a:pPr marL="609600" indent="-609600">
              <a:buFontTx/>
              <a:buNone/>
            </a:pPr>
            <a:r>
              <a:rPr lang="en-US" altLang="zh-CN" sz="2400" b="1" dirty="0"/>
              <a:t>		sum=math + </a:t>
            </a:r>
            <a:r>
              <a:rPr lang="en-US" altLang="zh-CN" sz="2400" b="1" dirty="0" err="1"/>
              <a:t>eng</a:t>
            </a:r>
            <a:r>
              <a:rPr lang="en-US" altLang="zh-CN" sz="2400" b="1" dirty="0"/>
              <a:t> + computer;</a:t>
            </a:r>
          </a:p>
          <a:p>
            <a:pPr marL="609600" indent="-609600">
              <a:buFontTx/>
              <a:buNone/>
            </a:pPr>
            <a:r>
              <a:rPr lang="en-US" altLang="zh-CN" sz="2400" b="1" dirty="0"/>
              <a:t>	</a:t>
            </a:r>
            <a:r>
              <a:rPr lang="en-US" altLang="zh-CN" sz="2400" b="1" dirty="0" err="1"/>
              <a:t>std</a:t>
            </a:r>
            <a:r>
              <a:rPr lang="en-US" altLang="zh-CN" sz="2400" b="1" dirty="0"/>
              <a:t>::</a:t>
            </a:r>
            <a:r>
              <a:rPr lang="en-US" altLang="zh-CN" sz="2400" b="1" dirty="0" err="1"/>
              <a:t>cout</a:t>
            </a:r>
            <a:r>
              <a:rPr lang="en-US" altLang="zh-CN" sz="2400" b="1" dirty="0"/>
              <a:t>&lt;&lt;</a:t>
            </a:r>
            <a:r>
              <a:rPr lang="en-US" altLang="zh-CN" sz="2400" b="1" dirty="0" err="1"/>
              <a:t>std</a:t>
            </a:r>
            <a:r>
              <a:rPr lang="en-US" altLang="zh-CN" sz="2400" b="1" dirty="0"/>
              <a:t>::</a:t>
            </a:r>
            <a:r>
              <a:rPr lang="en-US" altLang="zh-CN" sz="2400" b="1" dirty="0" err="1"/>
              <a:t>setw</a:t>
            </a:r>
            <a:r>
              <a:rPr lang="en-US" altLang="zh-CN" sz="2400" b="1" dirty="0"/>
              <a:t>(10)&lt;&lt;name&lt;&lt;</a:t>
            </a:r>
            <a:r>
              <a:rPr lang="en-US" altLang="zh-CN" sz="2400" b="1" dirty="0" err="1"/>
              <a:t>std</a:t>
            </a:r>
            <a:r>
              <a:rPr lang="en-US" altLang="zh-CN" sz="2400" b="1" dirty="0"/>
              <a:t>::</a:t>
            </a:r>
            <a:r>
              <a:rPr lang="en-US" altLang="zh-CN" sz="2400" b="1" dirty="0" err="1"/>
              <a:t>setw</a:t>
            </a:r>
            <a:r>
              <a:rPr lang="en-US" altLang="zh-CN" sz="2400" b="1" dirty="0"/>
              <a:t>(10)</a:t>
            </a:r>
          </a:p>
          <a:p>
            <a:pPr marL="609600" indent="-609600">
              <a:buFontTx/>
              <a:buNone/>
            </a:pPr>
            <a:r>
              <a:rPr lang="en-US" altLang="zh-CN" sz="2400" b="1" dirty="0"/>
              <a:t>                      &lt;&lt;id&lt;&lt;</a:t>
            </a:r>
            <a:r>
              <a:rPr lang="en-US" altLang="zh-CN" sz="2400" b="1" dirty="0" err="1"/>
              <a:t>std</a:t>
            </a:r>
            <a:r>
              <a:rPr lang="en-US" altLang="zh-CN" sz="2400" b="1" dirty="0"/>
              <a:t>::</a:t>
            </a:r>
            <a:r>
              <a:rPr lang="en-US" altLang="zh-CN" sz="2400" b="1" dirty="0" err="1"/>
              <a:t>setw</a:t>
            </a:r>
            <a:r>
              <a:rPr lang="en-US" altLang="zh-CN" sz="2400" b="1" dirty="0"/>
              <a:t>(10)&lt;&lt;math</a:t>
            </a:r>
          </a:p>
          <a:p>
            <a:pPr marL="609600" indent="-609600">
              <a:buFontTx/>
              <a:buNone/>
            </a:pPr>
            <a:r>
              <a:rPr lang="en-US" altLang="zh-CN" sz="2400" b="1" dirty="0"/>
              <a:t>			&lt;&lt;</a:t>
            </a:r>
            <a:r>
              <a:rPr lang="en-US" altLang="zh-CN" sz="2400" b="1" dirty="0" err="1"/>
              <a:t>std</a:t>
            </a:r>
            <a:r>
              <a:rPr lang="en-US" altLang="zh-CN" sz="2400" b="1" dirty="0"/>
              <a:t>::</a:t>
            </a:r>
            <a:r>
              <a:rPr lang="en-US" altLang="zh-CN" sz="2400" b="1" dirty="0" err="1"/>
              <a:t>setw</a:t>
            </a:r>
            <a:r>
              <a:rPr lang="en-US" altLang="zh-CN" sz="2400" b="1" dirty="0"/>
              <a:t>(10)&lt;&lt;</a:t>
            </a:r>
            <a:r>
              <a:rPr lang="en-US" altLang="zh-CN" sz="2400" b="1" dirty="0" err="1"/>
              <a:t>eng</a:t>
            </a:r>
            <a:r>
              <a:rPr lang="en-US" altLang="zh-CN" sz="2400" b="1" dirty="0"/>
              <a:t>    					&lt;&lt;</a:t>
            </a:r>
            <a:r>
              <a:rPr lang="en-US" altLang="zh-CN" sz="2400" b="1" dirty="0" err="1"/>
              <a:t>std</a:t>
            </a:r>
            <a:r>
              <a:rPr lang="en-US" altLang="zh-CN" sz="2400" b="1" dirty="0"/>
              <a:t>::</a:t>
            </a:r>
            <a:r>
              <a:rPr lang="en-US" altLang="zh-CN" sz="2400" b="1" dirty="0" err="1"/>
              <a:t>setw</a:t>
            </a:r>
            <a:r>
              <a:rPr lang="en-US" altLang="zh-CN" sz="2400" b="1" dirty="0"/>
              <a:t>(12)&lt;&lt;computer</a:t>
            </a:r>
          </a:p>
          <a:p>
            <a:pPr marL="609600" indent="-609600">
              <a:buFontTx/>
              <a:buNone/>
            </a:pPr>
            <a:r>
              <a:rPr lang="en-US" altLang="zh-CN" sz="2400" b="1" dirty="0"/>
              <a:t>                       &lt;&lt;</a:t>
            </a:r>
            <a:r>
              <a:rPr lang="en-US" altLang="zh-CN" sz="2400" b="1" dirty="0" err="1"/>
              <a:t>std</a:t>
            </a:r>
            <a:r>
              <a:rPr lang="en-US" altLang="zh-CN" sz="2400" b="1" dirty="0"/>
              <a:t>::</a:t>
            </a:r>
            <a:r>
              <a:rPr lang="en-US" altLang="zh-CN" sz="2400" b="1" dirty="0" err="1"/>
              <a:t>setw</a:t>
            </a:r>
            <a:r>
              <a:rPr lang="en-US" altLang="zh-CN" sz="2400" b="1" dirty="0"/>
              <a:t>(10)&lt;&lt;sum &lt;&lt;</a:t>
            </a:r>
            <a:r>
              <a:rPr lang="en-US" altLang="zh-CN" sz="2400" b="1" dirty="0" err="1"/>
              <a:t>std</a:t>
            </a:r>
            <a:r>
              <a:rPr lang="en-US" altLang="zh-CN" sz="2400" b="1" dirty="0"/>
              <a:t>::</a:t>
            </a:r>
            <a:r>
              <a:rPr lang="en-US" altLang="zh-CN" sz="2400" b="1" dirty="0" err="1"/>
              <a:t>endl</a:t>
            </a:r>
            <a:r>
              <a:rPr lang="en-US" altLang="zh-CN" sz="2400" b="1" dirty="0"/>
              <a:t>;</a:t>
            </a:r>
          </a:p>
          <a:p>
            <a:pPr marL="609600" indent="-609600">
              <a:buFontTx/>
              <a:buNone/>
            </a:pPr>
            <a:r>
              <a:rPr lang="en-US" altLang="zh-CN" sz="2400" b="1" dirty="0"/>
              <a:t>		</a:t>
            </a:r>
            <a:r>
              <a:rPr lang="en-US" altLang="zh-CN" sz="2400" b="1" dirty="0" err="1"/>
              <a:t>infile</a:t>
            </a:r>
            <a:r>
              <a:rPr lang="en-US" altLang="zh-CN" sz="2400" b="1" dirty="0"/>
              <a:t>&gt;&gt;name;</a:t>
            </a:r>
          </a:p>
          <a:p>
            <a:pPr marL="609600" indent="-609600">
              <a:buFontTx/>
              <a:buNone/>
            </a:pPr>
            <a:r>
              <a:rPr lang="en-US" altLang="zh-CN" sz="2400" b="1" dirty="0"/>
              <a:t>	}</a:t>
            </a:r>
          </a:p>
          <a:p>
            <a:pPr marL="609600" indent="-609600">
              <a:buFontTx/>
              <a:buNone/>
            </a:pPr>
            <a:r>
              <a:rPr lang="en-US" altLang="zh-CN" sz="2400" b="1" dirty="0"/>
              <a:t>	</a:t>
            </a:r>
            <a:r>
              <a:rPr lang="en-US" altLang="zh-CN" sz="2400" b="1" dirty="0" err="1"/>
              <a:t>infile.close</a:t>
            </a:r>
            <a:r>
              <a:rPr lang="en-US" altLang="zh-CN" sz="2400" b="1" dirty="0"/>
              <a:t>();</a:t>
            </a:r>
          </a:p>
          <a:p>
            <a:pPr marL="609600" indent="-609600">
              <a:buFontTx/>
              <a:buNone/>
            </a:pPr>
            <a:r>
              <a:rPr lang="en-US" altLang="zh-CN" sz="2400" b="1" dirty="0"/>
              <a:t>}</a:t>
            </a:r>
            <a:endParaRPr lang="zh-CN" altLang="en-US" sz="2400" b="1" dirty="0"/>
          </a:p>
        </p:txBody>
      </p:sp>
      <p:sp>
        <p:nvSpPr>
          <p:cNvPr id="3" name="AutoShape 5"/>
          <p:cNvSpPr>
            <a:spLocks noChangeArrowheads="1"/>
          </p:cNvSpPr>
          <p:nvPr/>
        </p:nvSpPr>
        <p:spPr bwMode="auto">
          <a:xfrm>
            <a:off x="5277881" y="404664"/>
            <a:ext cx="3849487" cy="1296144"/>
          </a:xfrm>
          <a:prstGeom prst="wedgeRoundRectCallout">
            <a:avLst>
              <a:gd name="adj1" fmla="val -78833"/>
              <a:gd name="adj2" fmla="val 81532"/>
              <a:gd name="adj3" fmla="val 16667"/>
            </a:avLst>
          </a:prstGeom>
          <a:gradFill>
            <a:gsLst>
              <a:gs pos="0">
                <a:schemeClr val="accent1">
                  <a:lumMod val="5000"/>
                  <a:lumOff val="95000"/>
                </a:schemeClr>
              </a:gs>
              <a:gs pos="100000">
                <a:schemeClr val="accent1">
                  <a:lumMod val="30000"/>
                  <a:lumOff val="70000"/>
                </a:schemeClr>
              </a:gs>
            </a:gsLst>
            <a:lin ang="5400000" scaled="1"/>
          </a:gradFill>
          <a:ln w="3175">
            <a:solidFill>
              <a:schemeClr val="bg1"/>
            </a:solidFill>
            <a:miter lim="800000"/>
            <a:headEnd/>
            <a:tailE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dirty="0">
                <a:latin typeface="Lucida Sans Unicode" panose="020B0602030504020204" pitchFamily="34" charset="0"/>
              </a:rPr>
              <a:t>将文件变量中的数据读入到内存变量中，实际上是</a:t>
            </a:r>
          </a:p>
          <a:p>
            <a:pPr eaLnBrk="1" hangingPunct="1">
              <a:spcBef>
                <a:spcPct val="0"/>
              </a:spcBef>
              <a:buFontTx/>
              <a:buNone/>
            </a:pPr>
            <a:r>
              <a:rPr kumimoji="1" lang="zh-CN" altLang="en-US" sz="2000" b="1" dirty="0">
                <a:latin typeface="Lucida Sans Unicode" panose="020B0602030504020204" pitchFamily="34" charset="0"/>
              </a:rPr>
              <a:t>将磁盘文件</a:t>
            </a:r>
            <a:r>
              <a:rPr kumimoji="1" lang="en-US" altLang="zh-CN" sz="2000" b="1" dirty="0">
                <a:solidFill>
                  <a:srgbClr val="FF0000"/>
                </a:solidFill>
                <a:latin typeface="Lucida Sans Unicode" panose="020B0602030504020204" pitchFamily="34" charset="0"/>
              </a:rPr>
              <a:t>student.dat</a:t>
            </a:r>
            <a:r>
              <a:rPr kumimoji="1" lang="zh-CN" altLang="en-US" sz="2000" b="1" dirty="0">
                <a:latin typeface="Lucida Sans Unicode" panose="020B0602030504020204" pitchFamily="34" charset="0"/>
              </a:rPr>
              <a:t>中值读入到内存变量中．</a:t>
            </a:r>
          </a:p>
          <a:p>
            <a:pPr eaLnBrk="1" hangingPunct="1">
              <a:spcBef>
                <a:spcPct val="0"/>
              </a:spcBef>
              <a:buFontTx/>
              <a:buNone/>
            </a:pPr>
            <a:endParaRPr kumimoji="1" lang="zh-CN" altLang="en-US" sz="2000" b="1" dirty="0">
              <a:latin typeface="Lucida Sans Unicode" panose="020B0602030504020204" pitchFamily="34" charset="0"/>
            </a:endParaRPr>
          </a:p>
        </p:txBody>
      </p:sp>
      <p:sp>
        <p:nvSpPr>
          <p:cNvPr id="5" name="Rectangle 2"/>
          <p:cNvSpPr txBox="1">
            <a:spLocks noChangeArrowheads="1"/>
          </p:cNvSpPr>
          <p:nvPr/>
        </p:nvSpPr>
        <p:spPr>
          <a:xfrm>
            <a:off x="457200" y="73672"/>
            <a:ext cx="8229600" cy="835047"/>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algn="l"/>
            <a:r>
              <a:rPr lang="en-US" altLang="zh-CN" b="1" kern="0" dirty="0"/>
              <a:t>2.15  </a:t>
            </a:r>
            <a:r>
              <a:rPr lang="zh-CN" altLang="zh-CN" b="1" kern="0" dirty="0">
                <a:solidFill>
                  <a:srgbClr val="FF0000"/>
                </a:solidFill>
              </a:rPr>
              <a:t>编程</a:t>
            </a:r>
            <a:r>
              <a:rPr lang="zh-CN" altLang="zh-CN" b="1" kern="0" dirty="0"/>
              <a:t>实作</a:t>
            </a:r>
          </a:p>
        </p:txBody>
      </p:sp>
    </p:spTree>
    <p:extLst>
      <p:ext uri="{BB962C8B-B14F-4D97-AF65-F5344CB8AC3E}">
        <p14:creationId xmlns:p14="http://schemas.microsoft.com/office/powerpoint/2010/main" val="3097498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WordArt 2"/>
          <p:cNvSpPr>
            <a:spLocks noChangeArrowheads="1" noChangeShapeType="1" noTextEdit="1"/>
          </p:cNvSpPr>
          <p:nvPr/>
        </p:nvSpPr>
        <p:spPr bwMode="auto">
          <a:xfrm>
            <a:off x="971550" y="549275"/>
            <a:ext cx="4752975" cy="3455988"/>
          </a:xfrm>
          <a:prstGeom prst="rect">
            <a:avLst/>
          </a:prstGeom>
        </p:spPr>
        <p:txBody>
          <a:bodyPr wrap="none" fromWordArt="1">
            <a:prstTxWarp prst="textCascadeUp">
              <a:avLst>
                <a:gd name="adj" fmla="val 44444"/>
              </a:avLst>
            </a:prstTxWarp>
            <a:scene3d>
              <a:camera prst="legacyPerspectiveFront">
                <a:rot lat="20519985" lon="1080000" rev="0"/>
              </a:camera>
              <a:lightRig rig="legacyHarsh2" dir="b"/>
            </a:scene3d>
            <a:sp3d extrusionH="430200" prstMaterial="legacyMatte">
              <a:extrusionClr>
                <a:srgbClr val="FF6600"/>
              </a:extrusionClr>
              <a:contourClr>
                <a:srgbClr val="FFE701"/>
              </a:contourClr>
            </a:sp3d>
          </a:bodyPr>
          <a:lstStyle/>
          <a:p>
            <a:pPr algn="ctr"/>
            <a:r>
              <a:rPr lang="en-US" altLang="zh-CN" sz="9600" kern="10">
                <a:ln w="9525">
                  <a:round/>
                  <a:headEnd/>
                  <a:tailEnd/>
                </a:ln>
                <a:gradFill rotWithShape="1">
                  <a:gsLst>
                    <a:gs pos="0">
                      <a:srgbClr val="FFE701"/>
                    </a:gs>
                    <a:gs pos="100000">
                      <a:srgbClr val="FE3E02"/>
                    </a:gs>
                  </a:gsLst>
                  <a:lin ang="5400000" scaled="1"/>
                </a:gradFill>
                <a:latin typeface="Blackadder ITC" panose="04020505051007020D02" pitchFamily="82" charset="0"/>
              </a:rPr>
              <a:t>The End</a:t>
            </a:r>
            <a:endParaRPr lang="zh-CN" altLang="en-US" sz="9600" kern="10">
              <a:ln w="9525">
                <a:round/>
                <a:headEnd/>
                <a:tailEnd/>
              </a:ln>
              <a:gradFill rotWithShape="1">
                <a:gsLst>
                  <a:gs pos="0">
                    <a:srgbClr val="FFE701"/>
                  </a:gs>
                  <a:gs pos="100000">
                    <a:srgbClr val="FE3E02"/>
                  </a:gs>
                </a:gsLst>
                <a:lin ang="5400000" scaled="1"/>
              </a:gradFill>
              <a:latin typeface="Blackadder ITC" panose="04020505051007020D02" pitchFamily="82" charset="0"/>
            </a:endParaRPr>
          </a:p>
        </p:txBody>
      </p:sp>
      <p:sp>
        <p:nvSpPr>
          <p:cNvPr id="55299" name="WordArt 3"/>
          <p:cNvSpPr>
            <a:spLocks noChangeArrowheads="1" noChangeShapeType="1" noTextEdit="1"/>
          </p:cNvSpPr>
          <p:nvPr/>
        </p:nvSpPr>
        <p:spPr bwMode="auto">
          <a:xfrm>
            <a:off x="3492500" y="3573463"/>
            <a:ext cx="4679950" cy="1511300"/>
          </a:xfrm>
          <a:prstGeom prst="rect">
            <a:avLst/>
          </a:prstGeom>
        </p:spPr>
        <p:txBody>
          <a:bodyPr wrap="none" fromWordArt="1">
            <a:prstTxWarp prst="textPlain">
              <a:avLst>
                <a:gd name="adj" fmla="val 50000"/>
              </a:avLst>
            </a:prstTxWarp>
          </a:bodyPr>
          <a:lstStyle/>
          <a:p>
            <a:pPr algn="ctr"/>
            <a:r>
              <a:rPr lang="zh-CN" altLang="en-US" sz="44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方正舒体" panose="02010601030101010101" pitchFamily="2" charset="-122"/>
                <a:ea typeface="方正舒体" panose="02010601030101010101" pitchFamily="2" charset="-122"/>
              </a:rPr>
              <a:t>谢谢大家！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55298"/>
                                        </p:tgtEl>
                                        <p:attrNameLst>
                                          <p:attrName>style.visibility</p:attrName>
                                        </p:attrNameLst>
                                      </p:cBhvr>
                                      <p:to>
                                        <p:strVal val="visible"/>
                                      </p:to>
                                    </p:set>
                                    <p:anim calcmode="lin" valueType="num">
                                      <p:cBhvr>
                                        <p:cTn id="7" dur="1000" fill="hold"/>
                                        <p:tgtEl>
                                          <p:spTgt spid="55298"/>
                                        </p:tgtEl>
                                        <p:attrNameLst>
                                          <p:attrName>ppt_w</p:attrName>
                                        </p:attrNameLst>
                                      </p:cBhvr>
                                      <p:tavLst>
                                        <p:tav tm="0">
                                          <p:val>
                                            <p:fltVal val="0"/>
                                          </p:val>
                                        </p:tav>
                                        <p:tav tm="100000">
                                          <p:val>
                                            <p:strVal val="#ppt_w"/>
                                          </p:val>
                                        </p:tav>
                                      </p:tavLst>
                                    </p:anim>
                                    <p:anim calcmode="lin" valueType="num">
                                      <p:cBhvr>
                                        <p:cTn id="8" dur="1000" fill="hold"/>
                                        <p:tgtEl>
                                          <p:spTgt spid="55298"/>
                                        </p:tgtEl>
                                        <p:attrNameLst>
                                          <p:attrName>ppt_h</p:attrName>
                                        </p:attrNameLst>
                                      </p:cBhvr>
                                      <p:tavLst>
                                        <p:tav tm="0">
                                          <p:val>
                                            <p:fltVal val="0"/>
                                          </p:val>
                                        </p:tav>
                                        <p:tav tm="100000">
                                          <p:val>
                                            <p:strVal val="#ppt_h"/>
                                          </p:val>
                                        </p:tav>
                                      </p:tavLst>
                                    </p:anim>
                                    <p:anim calcmode="lin" valueType="num">
                                      <p:cBhvr>
                                        <p:cTn id="9" dur="1000" fill="hold"/>
                                        <p:tgtEl>
                                          <p:spTgt spid="55298"/>
                                        </p:tgtEl>
                                        <p:attrNameLst>
                                          <p:attrName>style.rotation</p:attrName>
                                        </p:attrNameLst>
                                      </p:cBhvr>
                                      <p:tavLst>
                                        <p:tav tm="0">
                                          <p:val>
                                            <p:fltVal val="90"/>
                                          </p:val>
                                        </p:tav>
                                        <p:tav tm="100000">
                                          <p:val>
                                            <p:fltVal val="0"/>
                                          </p:val>
                                        </p:tav>
                                      </p:tavLst>
                                    </p:anim>
                                    <p:animEffect transition="in" filter="fade">
                                      <p:cBhvr>
                                        <p:cTn id="10" dur="1000"/>
                                        <p:tgtEl>
                                          <p:spTgt spid="552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55299"/>
                                        </p:tgtEl>
                                        <p:attrNameLst>
                                          <p:attrName>style.visibility</p:attrName>
                                        </p:attrNameLst>
                                      </p:cBhvr>
                                      <p:to>
                                        <p:strVal val="visible"/>
                                      </p:to>
                                    </p:set>
                                    <p:anim from="(-#ppt_w/2)" to="(#ppt_x)" calcmode="lin" valueType="num">
                                      <p:cBhvr>
                                        <p:cTn id="15" dur="600" fill="hold">
                                          <p:stCondLst>
                                            <p:cond delay="0"/>
                                          </p:stCondLst>
                                        </p:cTn>
                                        <p:tgtEl>
                                          <p:spTgt spid="55299"/>
                                        </p:tgtEl>
                                        <p:attrNameLst>
                                          <p:attrName>ppt_x</p:attrName>
                                        </p:attrNameLst>
                                      </p:cBhvr>
                                    </p:anim>
                                    <p:anim from="0" to="-1.0" calcmode="lin" valueType="num">
                                      <p:cBhvr>
                                        <p:cTn id="16" dur="200" decel="50000" autoRev="1" fill="hold">
                                          <p:stCondLst>
                                            <p:cond delay="600"/>
                                          </p:stCondLst>
                                        </p:cTn>
                                        <p:tgtEl>
                                          <p:spTgt spid="55299"/>
                                        </p:tgtEl>
                                        <p:attrNameLst>
                                          <p:attrName>xshear</p:attrName>
                                        </p:attrNameLst>
                                      </p:cBhvr>
                                    </p:anim>
                                    <p:animScale>
                                      <p:cBhvr>
                                        <p:cTn id="17" dur="200" decel="100000" autoRev="1" fill="hold">
                                          <p:stCondLst>
                                            <p:cond delay="600"/>
                                          </p:stCondLst>
                                        </p:cTn>
                                        <p:tgtEl>
                                          <p:spTgt spid="55299"/>
                                        </p:tgtEl>
                                      </p:cBhvr>
                                      <p:from x="100000" y="100000"/>
                                      <p:to x="80000" y="100000"/>
                                    </p:animScale>
                                    <p:anim by="(#ppt_h/3+#ppt_w*0.1)" calcmode="lin" valueType="num">
                                      <p:cBhvr additive="sum">
                                        <p:cTn id="18" dur="200" decel="100000" autoRev="1" fill="hold">
                                          <p:stCondLst>
                                            <p:cond delay="600"/>
                                          </p:stCondLst>
                                        </p:cTn>
                                        <p:tgtEl>
                                          <p:spTgt spid="5529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179512" y="0"/>
            <a:ext cx="8640960" cy="6669360"/>
          </a:xfrm>
        </p:spPr>
        <p:txBody>
          <a:bodyPr/>
          <a:lstStyle/>
          <a:p>
            <a:pPr marL="0" indent="0" eaLnBrk="1" hangingPunct="1">
              <a:lnSpc>
                <a:spcPct val="80000"/>
              </a:lnSpc>
              <a:buNone/>
            </a:pPr>
            <a:r>
              <a:rPr lang="en-US" altLang="zh-CN" sz="1800" b="1" dirty="0">
                <a:solidFill>
                  <a:srgbClr val="0000CC"/>
                </a:solidFill>
              </a:rPr>
              <a:t>4</a:t>
            </a:r>
            <a:r>
              <a:rPr lang="zh-CN" altLang="en-US" sz="1800" b="1" dirty="0">
                <a:solidFill>
                  <a:srgbClr val="0000CC"/>
                </a:solidFill>
              </a:rPr>
              <a:t>、</a:t>
            </a:r>
            <a:r>
              <a:rPr lang="en-US" altLang="zh-CN" sz="1800" b="1" dirty="0">
                <a:solidFill>
                  <a:srgbClr val="0000CC"/>
                </a:solidFill>
              </a:rPr>
              <a:t>【</a:t>
            </a:r>
            <a:r>
              <a:rPr lang="zh-CN" altLang="en-US" sz="1800" b="1" dirty="0">
                <a:solidFill>
                  <a:srgbClr val="0000CC"/>
                </a:solidFill>
              </a:rPr>
              <a:t>例</a:t>
            </a:r>
            <a:r>
              <a:rPr lang="en-US" altLang="zh-CN" sz="1800" b="1" dirty="0">
                <a:solidFill>
                  <a:srgbClr val="0000CC"/>
                </a:solidFill>
              </a:rPr>
              <a:t>2-4】  </a:t>
            </a:r>
            <a:r>
              <a:rPr lang="zh-CN" altLang="en-US" sz="1800" b="1" dirty="0">
                <a:solidFill>
                  <a:srgbClr val="0000CC"/>
                </a:solidFill>
              </a:rPr>
              <a:t>用</a:t>
            </a:r>
            <a:r>
              <a:rPr lang="en-US" altLang="zh-CN" sz="1800" b="1" dirty="0">
                <a:solidFill>
                  <a:srgbClr val="0000CC"/>
                </a:solidFill>
              </a:rPr>
              <a:t>new</a:t>
            </a:r>
            <a:r>
              <a:rPr lang="zh-CN" altLang="en-US" sz="1800" b="1" dirty="0">
                <a:solidFill>
                  <a:srgbClr val="0000CC"/>
                </a:solidFill>
              </a:rPr>
              <a:t>和</a:t>
            </a:r>
            <a:r>
              <a:rPr lang="en-US" altLang="zh-CN" sz="1800" b="1" dirty="0">
                <a:solidFill>
                  <a:srgbClr val="0000CC"/>
                </a:solidFill>
              </a:rPr>
              <a:t>delete</a:t>
            </a:r>
            <a:r>
              <a:rPr lang="zh-CN" altLang="en-US" sz="1800" b="1" dirty="0">
                <a:solidFill>
                  <a:srgbClr val="0000CC"/>
                </a:solidFill>
              </a:rPr>
              <a:t>分配与释放堆内存。</a:t>
            </a:r>
          </a:p>
          <a:p>
            <a:pPr marL="0" indent="0">
              <a:buNone/>
            </a:pPr>
            <a:r>
              <a:rPr lang="fr-FR" altLang="zh-CN" sz="1800" b="1" dirty="0"/>
              <a:t>#include &lt;iostream&gt;</a:t>
            </a:r>
            <a:endParaRPr lang="zh-CN" altLang="zh-CN" sz="1800" b="1" dirty="0"/>
          </a:p>
          <a:p>
            <a:pPr marL="0" indent="0">
              <a:buNone/>
            </a:pPr>
            <a:r>
              <a:rPr lang="fr-FR" altLang="zh-CN" sz="1800" b="1" dirty="0"/>
              <a:t>using namespace std;</a:t>
            </a:r>
            <a:endParaRPr lang="zh-CN" altLang="zh-CN" sz="1800" b="1" dirty="0"/>
          </a:p>
          <a:p>
            <a:pPr marL="0" indent="0">
              <a:buNone/>
            </a:pPr>
            <a:r>
              <a:rPr lang="fr-FR" altLang="zh-CN" sz="1800" b="1" dirty="0"/>
              <a:t>void main(){</a:t>
            </a:r>
            <a:endParaRPr lang="zh-CN" altLang="zh-CN" sz="1800" b="1" dirty="0"/>
          </a:p>
          <a:p>
            <a:pPr marL="0" indent="0">
              <a:buNone/>
            </a:pPr>
            <a:r>
              <a:rPr lang="fr-FR" altLang="zh-CN" sz="1800" b="1" dirty="0"/>
              <a:t>	int *p1,*p2,*p3;</a:t>
            </a:r>
            <a:endParaRPr lang="zh-CN" altLang="zh-CN" sz="1800" b="1" dirty="0"/>
          </a:p>
          <a:p>
            <a:pPr marL="0" indent="0">
              <a:buNone/>
            </a:pPr>
            <a:r>
              <a:rPr lang="fr-FR" altLang="zh-CN" sz="1800" b="1" dirty="0"/>
              <a:t>	</a:t>
            </a:r>
            <a:r>
              <a:rPr lang="fr-FR" altLang="zh-CN" sz="1800" b="1" dirty="0">
                <a:solidFill>
                  <a:srgbClr val="0000CC"/>
                </a:solidFill>
              </a:rPr>
              <a:t>p1=new int;     </a:t>
            </a:r>
            <a:r>
              <a:rPr lang="fr-FR" altLang="zh-CN" sz="1800" b="1" dirty="0"/>
              <a:t>	//</a:t>
            </a:r>
            <a:r>
              <a:rPr lang="zh-CN" altLang="zh-CN" sz="1800" b="1" dirty="0"/>
              <a:t>分配一个能够存放</a:t>
            </a:r>
            <a:r>
              <a:rPr lang="fr-FR" altLang="zh-CN" sz="1800" b="1" dirty="0"/>
              <a:t>int</a:t>
            </a:r>
            <a:r>
              <a:rPr lang="zh-CN" altLang="zh-CN" sz="1800" b="1" dirty="0"/>
              <a:t>类型数据的内存区域</a:t>
            </a:r>
          </a:p>
          <a:p>
            <a:pPr marL="0" indent="0">
              <a:buNone/>
            </a:pPr>
            <a:r>
              <a:rPr lang="fr-FR" altLang="zh-CN" sz="1800" b="1" dirty="0"/>
              <a:t>	</a:t>
            </a:r>
            <a:r>
              <a:rPr lang="fr-FR" altLang="zh-CN" sz="1800" b="1" dirty="0">
                <a:solidFill>
                  <a:srgbClr val="0000CC"/>
                </a:solidFill>
              </a:rPr>
              <a:t>p2=new int(10);  </a:t>
            </a:r>
            <a:r>
              <a:rPr lang="fr-FR" altLang="zh-CN" sz="1800" b="1" dirty="0"/>
              <a:t>	//</a:t>
            </a:r>
            <a:r>
              <a:rPr lang="zh-CN" altLang="zh-CN" sz="1800" b="1" dirty="0"/>
              <a:t>分配一个</a:t>
            </a:r>
            <a:r>
              <a:rPr lang="fr-FR" altLang="zh-CN" sz="1800" b="1" dirty="0"/>
              <a:t>int</a:t>
            </a:r>
            <a:r>
              <a:rPr lang="zh-CN" altLang="zh-CN" sz="1800" b="1" dirty="0"/>
              <a:t>类型大小的内存区域，并将</a:t>
            </a:r>
            <a:r>
              <a:rPr lang="fr-FR" altLang="zh-CN" sz="1800" b="1" dirty="0"/>
              <a:t>10</a:t>
            </a:r>
            <a:r>
              <a:rPr lang="zh-CN" altLang="zh-CN" sz="1800" b="1" dirty="0"/>
              <a:t>存入其中</a:t>
            </a:r>
          </a:p>
          <a:p>
            <a:pPr marL="0" indent="0">
              <a:buNone/>
            </a:pPr>
            <a:r>
              <a:rPr lang="fr-FR" altLang="zh-CN" sz="1800" b="1" dirty="0"/>
              <a:t>	</a:t>
            </a:r>
            <a:r>
              <a:rPr lang="fr-FR" altLang="zh-CN" sz="1800" b="1" dirty="0">
                <a:solidFill>
                  <a:srgbClr val="0000CC"/>
                </a:solidFill>
              </a:rPr>
              <a:t>p3=new int[10];  </a:t>
            </a:r>
            <a:r>
              <a:rPr lang="fr-FR" altLang="zh-CN" sz="1800" b="1" dirty="0"/>
              <a:t>	//</a:t>
            </a:r>
            <a:r>
              <a:rPr lang="zh-CN" altLang="zh-CN" sz="1800" b="1" dirty="0"/>
              <a:t>分配能够存放</a:t>
            </a:r>
            <a:r>
              <a:rPr lang="fr-FR" altLang="zh-CN" sz="1800" b="1" dirty="0"/>
              <a:t>10</a:t>
            </a:r>
            <a:r>
              <a:rPr lang="zh-CN" altLang="zh-CN" sz="1800" b="1" dirty="0"/>
              <a:t>个整数的数组区域</a:t>
            </a:r>
          </a:p>
          <a:p>
            <a:pPr marL="0" indent="0">
              <a:buNone/>
            </a:pPr>
            <a:r>
              <a:rPr lang="fr-FR" altLang="zh-CN" sz="1800" b="1" dirty="0"/>
              <a:t>	</a:t>
            </a:r>
            <a:r>
              <a:rPr lang="fr-FR" altLang="zh-CN" sz="1800" b="1" dirty="0">
                <a:solidFill>
                  <a:srgbClr val="FF0000"/>
                </a:solidFill>
              </a:rPr>
              <a:t>if(!p3)                   //</a:t>
            </a:r>
            <a:r>
              <a:rPr lang="zh-CN" altLang="zh-CN" sz="1800" b="1" dirty="0">
                <a:solidFill>
                  <a:srgbClr val="FF0000"/>
                </a:solidFill>
              </a:rPr>
              <a:t>程序中常会见到这样的判定</a:t>
            </a:r>
          </a:p>
          <a:p>
            <a:pPr marL="0" indent="0">
              <a:buNone/>
            </a:pPr>
            <a:r>
              <a:rPr lang="en-US" altLang="zh-CN" sz="1800" b="1" dirty="0">
                <a:solidFill>
                  <a:srgbClr val="FF0000"/>
                </a:solidFill>
              </a:rPr>
              <a:t>		</a:t>
            </a:r>
            <a:r>
              <a:rPr lang="en-US" altLang="zh-CN" sz="1800" b="1" dirty="0" err="1">
                <a:solidFill>
                  <a:srgbClr val="FF0000"/>
                </a:solidFill>
              </a:rPr>
              <a:t>cout</a:t>
            </a:r>
            <a:r>
              <a:rPr lang="en-US" altLang="zh-CN" sz="1800" b="1" dirty="0">
                <a:solidFill>
                  <a:srgbClr val="FF0000"/>
                </a:solidFill>
              </a:rPr>
              <a:t>&lt;&lt;"allocation failure"&lt;&lt;</a:t>
            </a:r>
            <a:r>
              <a:rPr lang="en-US" altLang="zh-CN" sz="1800" b="1" dirty="0" err="1">
                <a:solidFill>
                  <a:srgbClr val="FF0000"/>
                </a:solidFill>
              </a:rPr>
              <a:t>endl</a:t>
            </a:r>
            <a:r>
              <a:rPr lang="en-US" altLang="zh-CN" sz="1800" b="1" dirty="0">
                <a:solidFill>
                  <a:srgbClr val="FF0000"/>
                </a:solidFill>
              </a:rPr>
              <a:t>;	//</a:t>
            </a:r>
            <a:r>
              <a:rPr lang="zh-CN" altLang="zh-CN" sz="1800" b="1" dirty="0">
                <a:solidFill>
                  <a:srgbClr val="FF0000"/>
                </a:solidFill>
              </a:rPr>
              <a:t>分配不成功显示错误信息</a:t>
            </a:r>
          </a:p>
          <a:p>
            <a:pPr marL="0" indent="0">
              <a:buNone/>
            </a:pPr>
            <a:r>
              <a:rPr lang="en-US" altLang="zh-CN" sz="1800" b="1" dirty="0"/>
              <a:t>	*p1=5;	*p3=1;</a:t>
            </a:r>
            <a:endParaRPr lang="zh-CN" altLang="zh-CN" sz="1800" b="1" dirty="0"/>
          </a:p>
          <a:p>
            <a:pPr marL="0" indent="0">
              <a:buNone/>
            </a:pPr>
            <a:r>
              <a:rPr lang="en-US" altLang="zh-CN" sz="1800" b="1" dirty="0"/>
              <a:t>	p3[1]=2;  p3[2]=3;  			//</a:t>
            </a:r>
            <a:r>
              <a:rPr lang="zh-CN" altLang="zh-CN" sz="1800" b="1" dirty="0"/>
              <a:t>访问指向数组的数组元素</a:t>
            </a:r>
          </a:p>
          <a:p>
            <a:pPr marL="0" indent="0">
              <a:buNone/>
            </a:pPr>
            <a:r>
              <a:rPr lang="en-US" altLang="zh-CN" sz="1800" b="1" dirty="0"/>
              <a:t>	</a:t>
            </a:r>
            <a:r>
              <a:rPr lang="en-US" altLang="zh-CN" sz="1800" b="1" dirty="0" err="1"/>
              <a:t>cout</a:t>
            </a:r>
            <a:r>
              <a:rPr lang="en-US" altLang="zh-CN" sz="1800" b="1" dirty="0"/>
              <a:t>&lt;&lt;"p1    address: "&lt;&lt;p1&lt;&lt;"  value: "&lt;&lt;*p1&lt;&lt;</a:t>
            </a:r>
            <a:r>
              <a:rPr lang="en-US" altLang="zh-CN" sz="1800" b="1" dirty="0" err="1"/>
              <a:t>endl</a:t>
            </a:r>
            <a:r>
              <a:rPr lang="en-US" altLang="zh-CN" sz="1800" b="1" dirty="0"/>
              <a:t>;</a:t>
            </a:r>
            <a:endParaRPr lang="zh-CN" altLang="zh-CN" sz="1800" b="1" dirty="0"/>
          </a:p>
          <a:p>
            <a:pPr marL="0" indent="0">
              <a:buNone/>
            </a:pPr>
            <a:r>
              <a:rPr lang="en-US" altLang="zh-CN" sz="1800" b="1" dirty="0"/>
              <a:t>	</a:t>
            </a:r>
            <a:r>
              <a:rPr lang="en-US" altLang="zh-CN" sz="1800" b="1" dirty="0" err="1"/>
              <a:t>cout</a:t>
            </a:r>
            <a:r>
              <a:rPr lang="en-US" altLang="zh-CN" sz="1800" b="1" dirty="0"/>
              <a:t>&lt;&lt;"p2    address: "&lt;&lt;p2&lt;&lt;"  value: "&lt;&lt;*p2&lt;&lt;</a:t>
            </a:r>
            <a:r>
              <a:rPr lang="en-US" altLang="zh-CN" sz="1800" b="1" dirty="0" err="1"/>
              <a:t>endl</a:t>
            </a:r>
            <a:r>
              <a:rPr lang="en-US" altLang="zh-CN" sz="1800" b="1" dirty="0"/>
              <a:t>;</a:t>
            </a:r>
            <a:endParaRPr lang="zh-CN" altLang="zh-CN" sz="1800" b="1" dirty="0"/>
          </a:p>
          <a:p>
            <a:pPr marL="0" indent="0">
              <a:buNone/>
            </a:pPr>
            <a:r>
              <a:rPr lang="en-US" altLang="zh-CN" sz="1800" b="1" dirty="0"/>
              <a:t>	</a:t>
            </a:r>
            <a:r>
              <a:rPr lang="en-US" altLang="zh-CN" sz="1800" b="1" dirty="0" err="1"/>
              <a:t>cout</a:t>
            </a:r>
            <a:r>
              <a:rPr lang="en-US" altLang="zh-CN" sz="1800" b="1" dirty="0"/>
              <a:t>&lt;&lt;"p3[0] address: "&lt;&lt;p3&lt;&lt;"  value: "&lt;&lt;*p3&lt;&lt;</a:t>
            </a:r>
            <a:r>
              <a:rPr lang="en-US" altLang="zh-CN" sz="1800" b="1" dirty="0" err="1"/>
              <a:t>endl</a:t>
            </a:r>
            <a:r>
              <a:rPr lang="en-US" altLang="zh-CN" sz="1800" b="1" dirty="0"/>
              <a:t>;</a:t>
            </a:r>
            <a:endParaRPr lang="zh-CN" altLang="zh-CN" sz="1800" b="1" dirty="0"/>
          </a:p>
          <a:p>
            <a:pPr marL="0" indent="0">
              <a:buNone/>
            </a:pPr>
            <a:r>
              <a:rPr lang="en-US" altLang="zh-CN" sz="1800" b="1" dirty="0"/>
              <a:t>	</a:t>
            </a:r>
            <a:r>
              <a:rPr lang="en-US" altLang="zh-CN" sz="1800" b="1" dirty="0" err="1"/>
              <a:t>cout</a:t>
            </a:r>
            <a:r>
              <a:rPr lang="en-US" altLang="zh-CN" sz="1800" b="1" dirty="0"/>
              <a:t>&lt;&lt;"p3[1] address: "&lt;&lt;&amp;p3[1]&lt;&lt;"  value: "&lt;&lt;p3[1]&lt;&lt;</a:t>
            </a:r>
            <a:r>
              <a:rPr lang="en-US" altLang="zh-CN" sz="1800" b="1" dirty="0" err="1"/>
              <a:t>endl</a:t>
            </a:r>
            <a:r>
              <a:rPr lang="en-US" altLang="zh-CN" sz="1800" b="1" dirty="0"/>
              <a:t>;</a:t>
            </a:r>
            <a:endParaRPr lang="zh-CN" altLang="zh-CN" sz="1800" b="1" dirty="0"/>
          </a:p>
          <a:p>
            <a:pPr marL="0" indent="0">
              <a:buNone/>
            </a:pPr>
            <a:r>
              <a:rPr lang="en-US" altLang="zh-CN" sz="1800" b="1" dirty="0"/>
              <a:t>	</a:t>
            </a:r>
            <a:r>
              <a:rPr lang="en-US" altLang="zh-CN" sz="1800" b="1" dirty="0">
                <a:solidFill>
                  <a:srgbClr val="0000CC"/>
                </a:solidFill>
              </a:rPr>
              <a:t>delete p1; delete p2;   </a:t>
            </a:r>
            <a:r>
              <a:rPr lang="en-US" altLang="zh-CN" sz="1800" b="1" dirty="0"/>
              <a:t>				//</a:t>
            </a:r>
            <a:r>
              <a:rPr lang="zh-CN" altLang="zh-CN" sz="1800" b="1" dirty="0"/>
              <a:t>释放指向的内存</a:t>
            </a:r>
          </a:p>
          <a:p>
            <a:pPr marL="0" indent="0">
              <a:buNone/>
            </a:pPr>
            <a:r>
              <a:rPr lang="en-US" altLang="zh-CN" sz="1800" b="1" dirty="0"/>
              <a:t>	//delete p3;        		//</a:t>
            </a:r>
            <a:r>
              <a:rPr lang="zh-CN" altLang="zh-CN" sz="1800" b="1" dirty="0"/>
              <a:t>错误，只释放了</a:t>
            </a:r>
            <a:r>
              <a:rPr lang="en-US" altLang="zh-CN" sz="1800" b="1" dirty="0"/>
              <a:t>p3</a:t>
            </a:r>
            <a:r>
              <a:rPr lang="zh-CN" altLang="zh-CN" sz="1800" b="1" dirty="0"/>
              <a:t>指向数组的第</a:t>
            </a:r>
            <a:r>
              <a:rPr lang="en-US" altLang="zh-CN" sz="1800" b="1" dirty="0"/>
              <a:t>1</a:t>
            </a:r>
            <a:r>
              <a:rPr lang="zh-CN" altLang="zh-CN" sz="1800" b="1" dirty="0"/>
              <a:t>个元素</a:t>
            </a:r>
          </a:p>
          <a:p>
            <a:pPr marL="0" indent="0">
              <a:buNone/>
            </a:pPr>
            <a:r>
              <a:rPr lang="en-US" altLang="zh-CN" sz="1800" b="1" dirty="0"/>
              <a:t>	</a:t>
            </a:r>
            <a:r>
              <a:rPr lang="en-US" altLang="zh-CN" sz="1800" b="1" dirty="0">
                <a:solidFill>
                  <a:srgbClr val="0000CC"/>
                </a:solidFill>
              </a:rPr>
              <a:t>delete []p3;        </a:t>
            </a:r>
            <a:r>
              <a:rPr lang="en-US" altLang="zh-CN" sz="1800" b="1" dirty="0"/>
              <a:t>		//</a:t>
            </a:r>
            <a:r>
              <a:rPr lang="zh-CN" altLang="zh-CN" sz="1800" b="1" dirty="0"/>
              <a:t>释放</a:t>
            </a:r>
            <a:r>
              <a:rPr lang="en-US" altLang="zh-CN" sz="1800" b="1" dirty="0"/>
              <a:t>p3</a:t>
            </a:r>
            <a:r>
              <a:rPr lang="zh-CN" altLang="zh-CN" sz="1800" b="1" dirty="0"/>
              <a:t>指向的数组</a:t>
            </a:r>
          </a:p>
          <a:p>
            <a:pPr marL="0" indent="0">
              <a:buNone/>
            </a:pPr>
            <a:r>
              <a:rPr lang="en-US" altLang="zh-CN" sz="1800" b="1" dirty="0"/>
              <a:t>}</a:t>
            </a:r>
            <a:endParaRPr lang="zh-CN" altLang="zh-CN" sz="1800" b="1" dirty="0"/>
          </a:p>
        </p:txBody>
      </p:sp>
    </p:spTree>
    <p:extLst>
      <p:ext uri="{BB962C8B-B14F-4D97-AF65-F5344CB8AC3E}">
        <p14:creationId xmlns:p14="http://schemas.microsoft.com/office/powerpoint/2010/main" val="397149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23850" y="188913"/>
            <a:ext cx="8351838" cy="647799"/>
          </a:xfrm>
        </p:spPr>
        <p:txBody>
          <a:bodyPr/>
          <a:lstStyle/>
          <a:p>
            <a:pPr eaLnBrk="1" hangingPunct="1"/>
            <a:r>
              <a:rPr lang="en-US" altLang="zh-CN" b="1" dirty="0"/>
              <a:t>2.3.3 </a:t>
            </a:r>
            <a:r>
              <a:rPr lang="en-US" altLang="zh-CN" b="1" dirty="0">
                <a:solidFill>
                  <a:srgbClr val="FF0000"/>
                </a:solidFill>
              </a:rPr>
              <a:t>new </a:t>
            </a:r>
            <a:r>
              <a:rPr lang="zh-CN" altLang="en-US" b="1" dirty="0">
                <a:solidFill>
                  <a:srgbClr val="FF0000"/>
                </a:solidFill>
              </a:rPr>
              <a:t>和</a:t>
            </a:r>
            <a:r>
              <a:rPr lang="en-US" altLang="zh-CN" b="1" dirty="0">
                <a:solidFill>
                  <a:srgbClr val="FF0000"/>
                </a:solidFill>
              </a:rPr>
              <a:t>delete</a:t>
            </a:r>
          </a:p>
        </p:txBody>
      </p:sp>
      <p:sp>
        <p:nvSpPr>
          <p:cNvPr id="35843" name="Rectangle 3"/>
          <p:cNvSpPr>
            <a:spLocks noGrp="1" noChangeArrowheads="1"/>
          </p:cNvSpPr>
          <p:nvPr>
            <p:ph idx="1"/>
          </p:nvPr>
        </p:nvSpPr>
        <p:spPr>
          <a:xfrm>
            <a:off x="107504" y="1124744"/>
            <a:ext cx="8784976" cy="4754562"/>
          </a:xfrm>
        </p:spPr>
        <p:txBody>
          <a:bodyPr/>
          <a:lstStyle/>
          <a:p>
            <a:pPr eaLnBrk="1" hangingPunct="1">
              <a:lnSpc>
                <a:spcPct val="80000"/>
              </a:lnSpc>
              <a:buFontTx/>
              <a:buNone/>
            </a:pPr>
            <a:r>
              <a:rPr lang="en-US" altLang="zh-CN" sz="2800" b="1" dirty="0">
                <a:solidFill>
                  <a:srgbClr val="0000CC"/>
                </a:solidFill>
              </a:rPr>
              <a:t>5</a:t>
            </a:r>
            <a:r>
              <a:rPr lang="zh-CN" altLang="en-US" sz="2800" b="1" dirty="0">
                <a:solidFill>
                  <a:srgbClr val="0000CC"/>
                </a:solidFill>
              </a:rPr>
              <a:t>、</a:t>
            </a:r>
            <a:r>
              <a:rPr lang="en-US" altLang="zh-CN" sz="2800" b="1" dirty="0">
                <a:solidFill>
                  <a:srgbClr val="0000CC"/>
                </a:solidFill>
              </a:rPr>
              <a:t>new</a:t>
            </a:r>
            <a:r>
              <a:rPr lang="zh-CN" altLang="en-US" sz="2800" b="1" dirty="0">
                <a:solidFill>
                  <a:srgbClr val="0000CC"/>
                </a:solidFill>
              </a:rPr>
              <a:t>、</a:t>
            </a:r>
            <a:r>
              <a:rPr lang="en-US" altLang="zh-CN" sz="2800" b="1" dirty="0">
                <a:solidFill>
                  <a:srgbClr val="0000CC"/>
                </a:solidFill>
              </a:rPr>
              <a:t>delete</a:t>
            </a:r>
            <a:r>
              <a:rPr lang="zh-CN" altLang="en-US" sz="2800" b="1" dirty="0">
                <a:solidFill>
                  <a:srgbClr val="0000CC"/>
                </a:solidFill>
              </a:rPr>
              <a:t>和</a:t>
            </a:r>
            <a:r>
              <a:rPr lang="en-US" altLang="zh-CN" sz="2800" b="1" dirty="0" err="1">
                <a:solidFill>
                  <a:srgbClr val="0000CC"/>
                </a:solidFill>
              </a:rPr>
              <a:t>malloc</a:t>
            </a:r>
            <a:r>
              <a:rPr lang="zh-CN" altLang="en-US" sz="2800" b="1" dirty="0">
                <a:solidFill>
                  <a:srgbClr val="0000CC"/>
                </a:solidFill>
              </a:rPr>
              <a:t>、</a:t>
            </a:r>
            <a:r>
              <a:rPr lang="en-US" altLang="zh-CN" sz="2800" b="1" dirty="0">
                <a:solidFill>
                  <a:srgbClr val="0000CC"/>
                </a:solidFill>
              </a:rPr>
              <a:t>free</a:t>
            </a:r>
            <a:r>
              <a:rPr lang="zh-CN" altLang="en-US" sz="2800" b="1" dirty="0">
                <a:solidFill>
                  <a:srgbClr val="0000CC"/>
                </a:solidFill>
              </a:rPr>
              <a:t>的区别</a:t>
            </a:r>
          </a:p>
          <a:p>
            <a:pPr eaLnBrk="1" hangingPunct="1">
              <a:lnSpc>
                <a:spcPct val="80000"/>
              </a:lnSpc>
              <a:buFontTx/>
              <a:buNone/>
            </a:pPr>
            <a:r>
              <a:rPr lang="zh-CN" altLang="en-US" sz="2800" b="1" dirty="0">
                <a:solidFill>
                  <a:schemeClr val="accent2"/>
                </a:solidFill>
              </a:rPr>
              <a:t> </a:t>
            </a:r>
          </a:p>
          <a:p>
            <a:pPr lvl="1" eaLnBrk="1" hangingPunct="1">
              <a:lnSpc>
                <a:spcPct val="80000"/>
              </a:lnSpc>
            </a:pPr>
            <a:r>
              <a:rPr lang="en-US" altLang="zh-CN" b="1" dirty="0"/>
              <a:t>new</a:t>
            </a:r>
            <a:r>
              <a:rPr lang="zh-CN" altLang="en-US" b="1" dirty="0"/>
              <a:t>能够</a:t>
            </a:r>
            <a:r>
              <a:rPr lang="zh-CN" altLang="en-US" b="1" dirty="0">
                <a:solidFill>
                  <a:srgbClr val="FF0000"/>
                </a:solidFill>
              </a:rPr>
              <a:t>自动计算</a:t>
            </a:r>
            <a:r>
              <a:rPr lang="zh-CN" altLang="en-US" b="1" dirty="0"/>
              <a:t>要分配的内存类型的大小，不必用</a:t>
            </a:r>
            <a:r>
              <a:rPr lang="en-US" altLang="zh-CN" b="1" dirty="0" err="1"/>
              <a:t>sizeof</a:t>
            </a:r>
            <a:r>
              <a:rPr lang="zh-CN" altLang="en-US" b="1" dirty="0"/>
              <a:t>计算所要分配的内存字节数</a:t>
            </a:r>
          </a:p>
          <a:p>
            <a:pPr lvl="1" eaLnBrk="1" hangingPunct="1">
              <a:lnSpc>
                <a:spcPct val="80000"/>
              </a:lnSpc>
            </a:pPr>
            <a:r>
              <a:rPr lang="en-US" altLang="zh-CN" b="1" dirty="0">
                <a:solidFill>
                  <a:srgbClr val="0000CC"/>
                </a:solidFill>
              </a:rPr>
              <a:t>new</a:t>
            </a:r>
            <a:r>
              <a:rPr lang="zh-CN" altLang="en-US" b="1" dirty="0">
                <a:solidFill>
                  <a:srgbClr val="FF0000"/>
                </a:solidFill>
              </a:rPr>
              <a:t>不需要进行类型转换</a:t>
            </a:r>
            <a:r>
              <a:rPr lang="zh-CN" altLang="en-US" b="1" dirty="0">
                <a:solidFill>
                  <a:srgbClr val="0000CC"/>
                </a:solidFill>
              </a:rPr>
              <a:t>，它能够自动返回正确的指针类型。</a:t>
            </a:r>
          </a:p>
          <a:p>
            <a:pPr lvl="1" eaLnBrk="1" hangingPunct="1">
              <a:lnSpc>
                <a:spcPct val="80000"/>
              </a:lnSpc>
            </a:pPr>
            <a:r>
              <a:rPr lang="en-US" altLang="zh-CN" b="1" dirty="0"/>
              <a:t>new</a:t>
            </a:r>
            <a:r>
              <a:rPr lang="zh-CN" altLang="en-US" b="1" dirty="0"/>
              <a:t>可以对分配的内存进行</a:t>
            </a:r>
            <a:r>
              <a:rPr lang="zh-CN" altLang="en-US" b="1" dirty="0">
                <a:solidFill>
                  <a:srgbClr val="FF0000"/>
                </a:solidFill>
              </a:rPr>
              <a:t>初始化</a:t>
            </a:r>
            <a:r>
              <a:rPr lang="zh-CN" altLang="en-US" b="1" dirty="0"/>
              <a:t>。</a:t>
            </a:r>
          </a:p>
          <a:p>
            <a:pPr lvl="1" eaLnBrk="1" hangingPunct="1">
              <a:lnSpc>
                <a:spcPct val="80000"/>
              </a:lnSpc>
            </a:pPr>
            <a:r>
              <a:rPr lang="en-US" altLang="zh-CN" b="1" dirty="0">
                <a:solidFill>
                  <a:srgbClr val="0000CC"/>
                </a:solidFill>
              </a:rPr>
              <a:t>new</a:t>
            </a:r>
            <a:r>
              <a:rPr lang="zh-CN" altLang="en-US" b="1" dirty="0">
                <a:solidFill>
                  <a:srgbClr val="0000CC"/>
                </a:solidFill>
              </a:rPr>
              <a:t>和</a:t>
            </a:r>
            <a:r>
              <a:rPr lang="en-US" altLang="zh-CN" b="1" dirty="0">
                <a:solidFill>
                  <a:srgbClr val="0000CC"/>
                </a:solidFill>
              </a:rPr>
              <a:t>delete</a:t>
            </a:r>
            <a:r>
              <a:rPr lang="zh-CN" altLang="en-US" b="1" dirty="0">
                <a:solidFill>
                  <a:srgbClr val="FF0000"/>
                </a:solidFill>
              </a:rPr>
              <a:t>可以被重载</a:t>
            </a:r>
            <a:r>
              <a:rPr lang="zh-CN" altLang="en-US" b="1" dirty="0">
                <a:solidFill>
                  <a:srgbClr val="0000CC"/>
                </a:solidFill>
              </a:rPr>
              <a:t>，程序员可以借此扩展</a:t>
            </a:r>
            <a:r>
              <a:rPr lang="en-US" altLang="zh-CN" b="1" dirty="0">
                <a:solidFill>
                  <a:srgbClr val="0000CC"/>
                </a:solidFill>
              </a:rPr>
              <a:t>new</a:t>
            </a:r>
            <a:r>
              <a:rPr lang="zh-CN" altLang="en-US" b="1" dirty="0">
                <a:solidFill>
                  <a:srgbClr val="0000CC"/>
                </a:solidFill>
              </a:rPr>
              <a:t>和</a:t>
            </a:r>
            <a:r>
              <a:rPr lang="en-US" altLang="zh-CN" b="1" dirty="0">
                <a:solidFill>
                  <a:srgbClr val="0000CC"/>
                </a:solidFill>
              </a:rPr>
              <a:t>delete</a:t>
            </a:r>
            <a:r>
              <a:rPr lang="zh-CN" altLang="en-US" b="1" dirty="0">
                <a:solidFill>
                  <a:srgbClr val="0000CC"/>
                </a:solidFill>
              </a:rPr>
              <a:t>的功能，建立自定义的存储分配系统。</a:t>
            </a:r>
          </a:p>
          <a:p>
            <a:pPr lvl="1" eaLnBrk="1" hangingPunct="1">
              <a:lnSpc>
                <a:spcPct val="80000"/>
              </a:lnSpc>
            </a:pPr>
            <a:r>
              <a:rPr lang="zh-CN" altLang="en-US" b="1" dirty="0">
                <a:latin typeface="Arial" panose="020B0604020202020204" pitchFamily="34" charset="0"/>
              </a:rPr>
              <a:t> </a:t>
            </a:r>
            <a:r>
              <a:rPr lang="en-US" altLang="zh-CN" b="1" dirty="0" err="1"/>
              <a:t>sizeof</a:t>
            </a:r>
            <a:r>
              <a:rPr lang="en-US" altLang="zh-CN" b="1" dirty="0"/>
              <a:t>( )</a:t>
            </a:r>
            <a:r>
              <a:rPr lang="zh-CN" altLang="en-US" b="1" dirty="0"/>
              <a:t>被改为</a:t>
            </a:r>
            <a:r>
              <a:rPr lang="en-US" altLang="zh-CN" b="1" dirty="0" err="1"/>
              <a:t>sizeof</a:t>
            </a:r>
            <a:endParaRPr lang="zh-CN" altLang="en-US" b="1" dirty="0"/>
          </a:p>
        </p:txBody>
      </p:sp>
    </p:spTree>
    <p:extLst>
      <p:ext uri="{BB962C8B-B14F-4D97-AF65-F5344CB8AC3E}">
        <p14:creationId xmlns:p14="http://schemas.microsoft.com/office/powerpoint/2010/main" val="3013251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anim calcmode="lin" valueType="num">
                                      <p:cBhvr additive="base">
                                        <p:cTn id="7"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anim calcmode="lin" valueType="num">
                                      <p:cBhvr additive="base">
                                        <p:cTn id="13"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4" presetClass="entr" presetSubtype="0" fill="hold"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anim from="(-#ppt_w/2)" to="(#ppt_x)" calcmode="lin" valueType="num">
                                      <p:cBhvr>
                                        <p:cTn id="19" dur="600" fill="hold">
                                          <p:stCondLst>
                                            <p:cond delay="0"/>
                                          </p:stCondLst>
                                        </p:cTn>
                                        <p:tgtEl>
                                          <p:spTgt spid="35843">
                                            <p:txEl>
                                              <p:pRg st="4" end="4"/>
                                            </p:txEl>
                                          </p:spTgt>
                                        </p:tgtEl>
                                        <p:attrNameLst>
                                          <p:attrName>ppt_x</p:attrName>
                                        </p:attrNameLst>
                                      </p:cBhvr>
                                    </p:anim>
                                    <p:anim from="0" to="-1.0" calcmode="lin" valueType="num">
                                      <p:cBhvr>
                                        <p:cTn id="20" dur="200" decel="50000" autoRev="1" fill="hold">
                                          <p:stCondLst>
                                            <p:cond delay="600"/>
                                          </p:stCondLst>
                                        </p:cTn>
                                        <p:tgtEl>
                                          <p:spTgt spid="35843">
                                            <p:txEl>
                                              <p:pRg st="4" end="4"/>
                                            </p:txEl>
                                          </p:spTgt>
                                        </p:tgtEl>
                                        <p:attrNameLst>
                                          <p:attrName>xshear</p:attrName>
                                        </p:attrNameLst>
                                      </p:cBhvr>
                                    </p:anim>
                                    <p:animScale>
                                      <p:cBhvr>
                                        <p:cTn id="21" dur="200" decel="100000" autoRev="1" fill="hold">
                                          <p:stCondLst>
                                            <p:cond delay="600"/>
                                          </p:stCondLst>
                                        </p:cTn>
                                        <p:tgtEl>
                                          <p:spTgt spid="35843">
                                            <p:txEl>
                                              <p:pRg st="4" end="4"/>
                                            </p:txEl>
                                          </p:spTgt>
                                        </p:tgtEl>
                                      </p:cBhvr>
                                      <p:from x="100000" y="100000"/>
                                      <p:to x="80000" y="100000"/>
                                    </p:animScale>
                                    <p:anim by="(#ppt_h/3+#ppt_w*0.1)" calcmode="lin" valueType="num">
                                      <p:cBhvr additive="sum">
                                        <p:cTn id="22" dur="200" decel="100000" autoRev="1" fill="hold">
                                          <p:stCondLst>
                                            <p:cond delay="600"/>
                                          </p:stCondLst>
                                        </p:cTn>
                                        <p:tgtEl>
                                          <p:spTgt spid="35843">
                                            <p:txEl>
                                              <p:pRg st="4" end="4"/>
                                            </p:txEl>
                                          </p:spTgt>
                                        </p:tgtEl>
                                        <p:attrNameLst>
                                          <p:attrName>ppt_x</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anim calcmode="lin" valueType="num">
                                      <p:cBhvr additive="base">
                                        <p:cTn id="27"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4" presetClass="entr" presetSubtype="0" fill="hold" nodeType="clickEffect">
                                  <p:stCondLst>
                                    <p:cond delay="0"/>
                                  </p:stCondLst>
                                  <p:childTnLst>
                                    <p:set>
                                      <p:cBhvr>
                                        <p:cTn id="32" dur="1" fill="hold">
                                          <p:stCondLst>
                                            <p:cond delay="0"/>
                                          </p:stCondLst>
                                        </p:cTn>
                                        <p:tgtEl>
                                          <p:spTgt spid="35843">
                                            <p:txEl>
                                              <p:pRg st="6" end="6"/>
                                            </p:txEl>
                                          </p:spTgt>
                                        </p:tgtEl>
                                        <p:attrNameLst>
                                          <p:attrName>style.visibility</p:attrName>
                                        </p:attrNameLst>
                                      </p:cBhvr>
                                      <p:to>
                                        <p:strVal val="visible"/>
                                      </p:to>
                                    </p:set>
                                    <p:anim from="(-#ppt_w/2)" to="(#ppt_x)" calcmode="lin" valueType="num">
                                      <p:cBhvr>
                                        <p:cTn id="33" dur="600" fill="hold">
                                          <p:stCondLst>
                                            <p:cond delay="0"/>
                                          </p:stCondLst>
                                        </p:cTn>
                                        <p:tgtEl>
                                          <p:spTgt spid="35843">
                                            <p:txEl>
                                              <p:pRg st="6" end="6"/>
                                            </p:txEl>
                                          </p:spTgt>
                                        </p:tgtEl>
                                        <p:attrNameLst>
                                          <p:attrName>ppt_x</p:attrName>
                                        </p:attrNameLst>
                                      </p:cBhvr>
                                    </p:anim>
                                    <p:anim from="0" to="-1.0" calcmode="lin" valueType="num">
                                      <p:cBhvr>
                                        <p:cTn id="34" dur="200" decel="50000" autoRev="1" fill="hold">
                                          <p:stCondLst>
                                            <p:cond delay="600"/>
                                          </p:stCondLst>
                                        </p:cTn>
                                        <p:tgtEl>
                                          <p:spTgt spid="35843">
                                            <p:txEl>
                                              <p:pRg st="6" end="6"/>
                                            </p:txEl>
                                          </p:spTgt>
                                        </p:tgtEl>
                                        <p:attrNameLst>
                                          <p:attrName>xshear</p:attrName>
                                        </p:attrNameLst>
                                      </p:cBhvr>
                                    </p:anim>
                                    <p:animScale>
                                      <p:cBhvr>
                                        <p:cTn id="35" dur="200" decel="100000" autoRev="1" fill="hold">
                                          <p:stCondLst>
                                            <p:cond delay="600"/>
                                          </p:stCondLst>
                                        </p:cTn>
                                        <p:tgtEl>
                                          <p:spTgt spid="35843">
                                            <p:txEl>
                                              <p:pRg st="6" end="6"/>
                                            </p:txEl>
                                          </p:spTgt>
                                        </p:tgtEl>
                                      </p:cBhvr>
                                      <p:from x="100000" y="100000"/>
                                      <p:to x="80000" y="100000"/>
                                    </p:animScale>
                                    <p:anim by="(#ppt_h/3+#ppt_w*0.1)" calcmode="lin" valueType="num">
                                      <p:cBhvr additive="sum">
                                        <p:cTn id="36" dur="200" decel="100000" autoRev="1" fill="hold">
                                          <p:stCondLst>
                                            <p:cond delay="600"/>
                                          </p:stCondLst>
                                        </p:cTn>
                                        <p:tgtEl>
                                          <p:spTgt spid="35843">
                                            <p:txEl>
                                              <p:pRg st="6" end="6"/>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2.3.4  </a:t>
            </a:r>
            <a:r>
              <a:rPr lang="zh-CN" altLang="zh-CN" b="1" dirty="0">
                <a:solidFill>
                  <a:srgbClr val="FF0000"/>
                </a:solidFill>
              </a:rPr>
              <a:t>智能</a:t>
            </a:r>
            <a:r>
              <a:rPr lang="zh-CN" altLang="zh-CN" b="1" dirty="0"/>
              <a:t>指针</a:t>
            </a:r>
            <a:r>
              <a:rPr lang="en-US" altLang="zh-CN" b="1" dirty="0"/>
              <a:t>             </a:t>
            </a:r>
            <a:r>
              <a:rPr lang="en-US" altLang="zh-CN" b="1" dirty="0">
                <a:solidFill>
                  <a:srgbClr val="0000CC"/>
                </a:solidFill>
              </a:rPr>
              <a:t>11C</a:t>
            </a:r>
            <a:r>
              <a:rPr lang="en-US" altLang="zh-CN" b="1" baseline="-25000" dirty="0">
                <a:solidFill>
                  <a:srgbClr val="0000CC"/>
                </a:solidFill>
              </a:rPr>
              <a:t>++</a:t>
            </a:r>
            <a:endParaRPr lang="zh-CN" altLang="en-US" dirty="0">
              <a:solidFill>
                <a:srgbClr val="0000CC"/>
              </a:solidFill>
            </a:endParaRPr>
          </a:p>
        </p:txBody>
      </p:sp>
      <p:sp>
        <p:nvSpPr>
          <p:cNvPr id="3" name="内容占位符 2"/>
          <p:cNvSpPr>
            <a:spLocks noGrp="1"/>
          </p:cNvSpPr>
          <p:nvPr>
            <p:ph idx="1"/>
          </p:nvPr>
        </p:nvSpPr>
        <p:spPr/>
        <p:txBody>
          <a:bodyPr/>
          <a:lstStyle/>
          <a:p>
            <a:pPr marL="514350" indent="-514350">
              <a:buFont typeface="+mj-lt"/>
              <a:buAutoNum type="arabicPeriod"/>
            </a:pPr>
            <a:r>
              <a:rPr lang="zh-CN" altLang="en-US" b="1" dirty="0">
                <a:solidFill>
                  <a:srgbClr val="0000CC"/>
                </a:solidFill>
              </a:rPr>
              <a:t>智能指针的提出</a:t>
            </a:r>
            <a:endParaRPr lang="en-US" altLang="zh-CN" b="1" dirty="0">
              <a:solidFill>
                <a:srgbClr val="0000CC"/>
              </a:solidFill>
            </a:endParaRPr>
          </a:p>
          <a:p>
            <a:pPr lvl="1"/>
            <a:r>
              <a:rPr lang="zh-CN" altLang="zh-CN" sz="2000" dirty="0"/>
              <a:t>动态内存分配是</a:t>
            </a:r>
            <a:r>
              <a:rPr lang="en-US" altLang="zh-CN" sz="2000" dirty="0"/>
              <a:t>C++</a:t>
            </a:r>
            <a:r>
              <a:rPr lang="zh-CN" altLang="zh-CN" sz="2000" dirty="0"/>
              <a:t>程序最容易出错的地方，有时会忘记使用</a:t>
            </a:r>
            <a:r>
              <a:rPr lang="en-US" altLang="zh-CN" sz="2000" dirty="0"/>
              <a:t>delete</a:t>
            </a:r>
            <a:r>
              <a:rPr lang="zh-CN" altLang="zh-CN" sz="2000" dirty="0"/>
              <a:t>或</a:t>
            </a:r>
            <a:r>
              <a:rPr lang="en-US" altLang="zh-CN" sz="2000" dirty="0"/>
              <a:t>free</a:t>
            </a:r>
            <a:r>
              <a:rPr lang="zh-CN" altLang="zh-CN" sz="2000" dirty="0"/>
              <a:t>释放为指针分配的动态内存，造成内存泄漏。</a:t>
            </a:r>
            <a:endParaRPr lang="en-US" altLang="zh-CN" sz="2000" dirty="0"/>
          </a:p>
          <a:p>
            <a:pPr lvl="1"/>
            <a:r>
              <a:rPr lang="zh-CN" altLang="zh-CN" sz="2000" dirty="0"/>
              <a:t>为了更安全地管理动态内存，</a:t>
            </a:r>
            <a:r>
              <a:rPr lang="en-US" altLang="zh-CN" sz="2000" dirty="0"/>
              <a:t>C++</a:t>
            </a:r>
            <a:r>
              <a:rPr lang="zh-CN" altLang="zh-CN" sz="2000" dirty="0"/>
              <a:t>提供了智能指针，用它们进行动态内存分配和使用方的法同普通指针差不多，主要区别是</a:t>
            </a:r>
            <a:r>
              <a:rPr lang="zh-CN" altLang="zh-CN" sz="2000" b="1" dirty="0">
                <a:solidFill>
                  <a:srgbClr val="0000CC"/>
                </a:solidFill>
              </a:rPr>
              <a:t>智能指针会负责自动释放所指向的对象，无须调用</a:t>
            </a:r>
            <a:r>
              <a:rPr lang="en-US" altLang="zh-CN" sz="2000" b="1" dirty="0">
                <a:solidFill>
                  <a:srgbClr val="0000CC"/>
                </a:solidFill>
              </a:rPr>
              <a:t>delete</a:t>
            </a:r>
            <a:r>
              <a:rPr lang="zh-CN" altLang="zh-CN" sz="2000" b="1" dirty="0">
                <a:solidFill>
                  <a:srgbClr val="0000CC"/>
                </a:solidFill>
              </a:rPr>
              <a:t>进行回收</a:t>
            </a:r>
            <a:r>
              <a:rPr lang="zh-CN" altLang="en-US" sz="2000" b="1" dirty="0">
                <a:solidFill>
                  <a:srgbClr val="0000CC"/>
                </a:solidFill>
              </a:rPr>
              <a:t>。</a:t>
            </a:r>
            <a:endParaRPr lang="en-US" altLang="zh-CN" sz="2000" b="1" dirty="0">
              <a:solidFill>
                <a:srgbClr val="0000CC"/>
              </a:solidFill>
            </a:endParaRPr>
          </a:p>
          <a:p>
            <a:pPr marL="514350" indent="-514350">
              <a:buFont typeface="+mj-lt"/>
              <a:buAutoNum type="arabicPeriod"/>
            </a:pPr>
            <a:r>
              <a:rPr lang="zh-CN" altLang="en-US" b="1" dirty="0">
                <a:solidFill>
                  <a:srgbClr val="0000CC"/>
                </a:solidFill>
              </a:rPr>
              <a:t>智能指针的类型</a:t>
            </a:r>
            <a:endParaRPr lang="en-US" altLang="zh-CN" b="1" dirty="0">
              <a:solidFill>
                <a:srgbClr val="0000CC"/>
              </a:solidFill>
            </a:endParaRPr>
          </a:p>
          <a:p>
            <a:pPr lvl="1"/>
            <a:r>
              <a:rPr lang="en-US" altLang="zh-CN" dirty="0" err="1"/>
              <a:t>auto_ptr</a:t>
            </a:r>
            <a:r>
              <a:rPr lang="en-US" altLang="zh-CN" dirty="0"/>
              <a:t>                           </a:t>
            </a:r>
          </a:p>
          <a:p>
            <a:pPr lvl="1"/>
            <a:r>
              <a:rPr lang="en-US" altLang="zh-CN" dirty="0" err="1"/>
              <a:t>shared_ptr</a:t>
            </a:r>
            <a:endParaRPr lang="en-US" altLang="zh-CN" dirty="0"/>
          </a:p>
          <a:p>
            <a:pPr lvl="1"/>
            <a:r>
              <a:rPr lang="en-US" altLang="zh-CN" dirty="0" err="1"/>
              <a:t>unique_ptr</a:t>
            </a:r>
            <a:endParaRPr lang="zh-CN" altLang="en-US" b="1" dirty="0">
              <a:solidFill>
                <a:srgbClr val="0000CC"/>
              </a:solidFill>
            </a:endParaRPr>
          </a:p>
        </p:txBody>
      </p:sp>
    </p:spTree>
    <p:extLst>
      <p:ext uri="{BB962C8B-B14F-4D97-AF65-F5344CB8AC3E}">
        <p14:creationId xmlns:p14="http://schemas.microsoft.com/office/powerpoint/2010/main" val="386651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4213" y="23167"/>
            <a:ext cx="7772400" cy="885553"/>
          </a:xfrm>
        </p:spPr>
        <p:txBody>
          <a:bodyPr/>
          <a:lstStyle/>
          <a:p>
            <a:pPr eaLnBrk="1" hangingPunct="1"/>
            <a:r>
              <a:rPr lang="en-US" altLang="zh-CN" sz="4000" b="1" dirty="0"/>
              <a:t>3.1  C++</a:t>
            </a:r>
            <a:r>
              <a:rPr lang="zh-CN" altLang="en-US" sz="4000" b="1" dirty="0"/>
              <a:t>对</a:t>
            </a:r>
            <a:r>
              <a:rPr lang="en-US" altLang="zh-CN" sz="4000" b="1" dirty="0">
                <a:solidFill>
                  <a:srgbClr val="FF0000"/>
                </a:solidFill>
              </a:rPr>
              <a:t>C</a:t>
            </a:r>
            <a:r>
              <a:rPr lang="zh-CN" altLang="en-US" sz="4000" b="1" dirty="0">
                <a:solidFill>
                  <a:srgbClr val="FF0000"/>
                </a:solidFill>
              </a:rPr>
              <a:t>语言数据类型的扩展</a:t>
            </a:r>
          </a:p>
        </p:txBody>
      </p:sp>
      <p:sp>
        <p:nvSpPr>
          <p:cNvPr id="11267" name="Rectangle 3"/>
          <p:cNvSpPr>
            <a:spLocks noGrp="1" noChangeArrowheads="1"/>
          </p:cNvSpPr>
          <p:nvPr>
            <p:ph idx="1"/>
          </p:nvPr>
        </p:nvSpPr>
        <p:spPr>
          <a:xfrm>
            <a:off x="646113" y="1196752"/>
            <a:ext cx="7848600" cy="4724400"/>
          </a:xfrm>
        </p:spPr>
        <p:txBody>
          <a:bodyPr/>
          <a:lstStyle/>
          <a:p>
            <a:pPr eaLnBrk="1" hangingPunct="1">
              <a:lnSpc>
                <a:spcPct val="90000"/>
              </a:lnSpc>
              <a:buFontTx/>
              <a:buNone/>
            </a:pPr>
            <a:r>
              <a:rPr lang="en-US" altLang="zh-CN" sz="2400" b="1" dirty="0">
                <a:solidFill>
                  <a:srgbClr val="0000CC"/>
                </a:solidFill>
              </a:rPr>
              <a:t>1</a:t>
            </a:r>
            <a:r>
              <a:rPr lang="zh-CN" altLang="en-US" sz="2400" b="1" dirty="0">
                <a:solidFill>
                  <a:srgbClr val="0000CC"/>
                </a:solidFill>
              </a:rPr>
              <a:t>、</a:t>
            </a:r>
            <a:r>
              <a:rPr lang="en-US" altLang="zh-CN" sz="2400" b="1" dirty="0">
                <a:solidFill>
                  <a:srgbClr val="0000CC"/>
                </a:solidFill>
              </a:rPr>
              <a:t>C</a:t>
            </a:r>
            <a:r>
              <a:rPr lang="zh-CN" altLang="en-US" sz="2400" b="1" dirty="0">
                <a:solidFill>
                  <a:srgbClr val="0000CC"/>
                </a:solidFill>
              </a:rPr>
              <a:t>数据类型在</a:t>
            </a:r>
            <a:r>
              <a:rPr lang="en-US" altLang="zh-CN" sz="2400" b="1" dirty="0">
                <a:solidFill>
                  <a:srgbClr val="0000CC"/>
                </a:solidFill>
              </a:rPr>
              <a:t>C++</a:t>
            </a:r>
            <a:r>
              <a:rPr lang="zh-CN" altLang="en-US" sz="2400" b="1" dirty="0">
                <a:solidFill>
                  <a:srgbClr val="0000CC"/>
                </a:solidFill>
              </a:rPr>
              <a:t>中继续可用</a:t>
            </a:r>
          </a:p>
          <a:p>
            <a:pPr eaLnBrk="1" hangingPunct="1">
              <a:lnSpc>
                <a:spcPct val="90000"/>
              </a:lnSpc>
              <a:buFontTx/>
              <a:buNone/>
            </a:pPr>
            <a:r>
              <a:rPr lang="en-US" altLang="zh-CN" sz="2400" b="1" dirty="0">
                <a:solidFill>
                  <a:srgbClr val="0000CC"/>
                </a:solidFill>
              </a:rPr>
              <a:t>2</a:t>
            </a:r>
            <a:r>
              <a:rPr lang="zh-CN" altLang="en-US" sz="2400" b="1" dirty="0">
                <a:solidFill>
                  <a:srgbClr val="0000CC"/>
                </a:solidFill>
              </a:rPr>
              <a:t>、</a:t>
            </a:r>
            <a:r>
              <a:rPr lang="en-US" altLang="zh-CN" sz="2400" b="1" dirty="0">
                <a:solidFill>
                  <a:srgbClr val="0000CC"/>
                </a:solidFill>
              </a:rPr>
              <a:t>C++</a:t>
            </a:r>
            <a:r>
              <a:rPr lang="zh-CN" altLang="en-US" sz="2400" b="1" dirty="0">
                <a:solidFill>
                  <a:srgbClr val="0000CC"/>
                </a:solidFill>
              </a:rPr>
              <a:t>对</a:t>
            </a:r>
            <a:r>
              <a:rPr lang="en-US" altLang="zh-CN" sz="2400" b="1" dirty="0">
                <a:solidFill>
                  <a:srgbClr val="0000CC"/>
                </a:solidFill>
              </a:rPr>
              <a:t>C</a:t>
            </a:r>
            <a:r>
              <a:rPr lang="zh-CN" altLang="en-US" sz="2400" b="1" dirty="0">
                <a:solidFill>
                  <a:srgbClr val="0000CC"/>
                </a:solidFill>
              </a:rPr>
              <a:t>的结构、枚举、联合进行了扩展</a:t>
            </a:r>
          </a:p>
          <a:p>
            <a:pPr lvl="1" eaLnBrk="1" hangingPunct="1">
              <a:lnSpc>
                <a:spcPct val="90000"/>
              </a:lnSpc>
              <a:buFontTx/>
              <a:buNone/>
            </a:pPr>
            <a:r>
              <a:rPr lang="en-US" altLang="zh-CN" sz="2400" b="1" dirty="0">
                <a:solidFill>
                  <a:srgbClr val="FF0000"/>
                </a:solidFill>
              </a:rPr>
              <a:t>C</a:t>
            </a:r>
            <a:r>
              <a:rPr lang="zh-CN" altLang="en-US" sz="2400" b="1" dirty="0">
                <a:solidFill>
                  <a:srgbClr val="FF0000"/>
                </a:solidFill>
              </a:rPr>
              <a:t>：结构名不是类型</a:t>
            </a:r>
          </a:p>
          <a:p>
            <a:pPr lvl="2" eaLnBrk="1" hangingPunct="1">
              <a:lnSpc>
                <a:spcPct val="90000"/>
              </a:lnSpc>
              <a:buFontTx/>
              <a:buNone/>
            </a:pPr>
            <a:r>
              <a:rPr lang="en-US" altLang="zh-CN" b="1" dirty="0" err="1"/>
              <a:t>struct</a:t>
            </a:r>
            <a:r>
              <a:rPr lang="en-US" altLang="zh-CN" b="1" dirty="0"/>
              <a:t> {</a:t>
            </a:r>
            <a:r>
              <a:rPr lang="en-US" altLang="zh-CN" b="1" dirty="0">
                <a:latin typeface="Arial" panose="020B0604020202020204" pitchFamily="34" charset="0"/>
              </a:rPr>
              <a:t>……</a:t>
            </a:r>
            <a:r>
              <a:rPr lang="en-US" altLang="zh-CN" b="1" dirty="0"/>
              <a:t>} </a:t>
            </a:r>
            <a:r>
              <a:rPr lang="en-US" altLang="zh-CN" b="1" dirty="0" err="1"/>
              <a:t>some_struct</a:t>
            </a:r>
            <a:r>
              <a:rPr lang="en-US" altLang="zh-CN" b="1" dirty="0"/>
              <a:t>;</a:t>
            </a:r>
          </a:p>
          <a:p>
            <a:pPr lvl="2" eaLnBrk="1" hangingPunct="1">
              <a:lnSpc>
                <a:spcPct val="90000"/>
              </a:lnSpc>
              <a:buFontTx/>
              <a:buNone/>
            </a:pPr>
            <a:r>
              <a:rPr lang="en-US" altLang="zh-CN" b="1" dirty="0" err="1"/>
              <a:t>struct</a:t>
            </a:r>
            <a:r>
              <a:rPr lang="en-US" altLang="zh-CN" b="1" dirty="0"/>
              <a:t> </a:t>
            </a:r>
            <a:r>
              <a:rPr lang="en-US" altLang="zh-CN" b="1" dirty="0" err="1"/>
              <a:t>some_struct</a:t>
            </a:r>
            <a:r>
              <a:rPr lang="en-US" altLang="zh-CN" b="1" dirty="0"/>
              <a:t> </a:t>
            </a:r>
            <a:r>
              <a:rPr lang="en-US" altLang="zh-CN" b="1" dirty="0" err="1"/>
              <a:t>struct_var</a:t>
            </a:r>
            <a:r>
              <a:rPr lang="en-US" altLang="zh-CN" b="1" dirty="0"/>
              <a:t>;</a:t>
            </a:r>
          </a:p>
          <a:p>
            <a:pPr lvl="2" eaLnBrk="1" hangingPunct="1">
              <a:lnSpc>
                <a:spcPct val="90000"/>
              </a:lnSpc>
              <a:buFontTx/>
              <a:buNone/>
            </a:pPr>
            <a:r>
              <a:rPr lang="en-US" altLang="zh-CN" b="1" dirty="0" err="1"/>
              <a:t>typedef</a:t>
            </a:r>
            <a:r>
              <a:rPr lang="en-US" altLang="zh-CN" b="1" dirty="0"/>
              <a:t> </a:t>
            </a:r>
            <a:r>
              <a:rPr lang="en-US" altLang="zh-CN" b="1" dirty="0" err="1"/>
              <a:t>struct</a:t>
            </a:r>
            <a:r>
              <a:rPr lang="en-US" altLang="zh-CN" b="1" dirty="0"/>
              <a:t> </a:t>
            </a:r>
            <a:r>
              <a:rPr lang="en-US" altLang="zh-CN" b="1" dirty="0" err="1"/>
              <a:t>some_struct</a:t>
            </a:r>
            <a:r>
              <a:rPr lang="en-US" altLang="zh-CN" b="1" dirty="0"/>
              <a:t> </a:t>
            </a:r>
            <a:r>
              <a:rPr lang="en-US" altLang="zh-CN" b="1" dirty="0" err="1"/>
              <a:t>struct_type</a:t>
            </a:r>
            <a:r>
              <a:rPr lang="en-US" altLang="zh-CN" b="1" dirty="0"/>
              <a:t>;</a:t>
            </a:r>
          </a:p>
          <a:p>
            <a:pPr lvl="1" eaLnBrk="1" hangingPunct="1">
              <a:lnSpc>
                <a:spcPct val="90000"/>
              </a:lnSpc>
            </a:pPr>
            <a:r>
              <a:rPr lang="en-US" altLang="zh-CN" sz="2400" b="1" dirty="0">
                <a:solidFill>
                  <a:srgbClr val="FF0000"/>
                </a:solidFill>
              </a:rPr>
              <a:t>C</a:t>
            </a:r>
            <a:r>
              <a:rPr lang="zh-CN" altLang="en-US" sz="2400" b="1" dirty="0">
                <a:solidFill>
                  <a:srgbClr val="FF0000"/>
                </a:solidFill>
              </a:rPr>
              <a:t>＋＋：结构名、联合名为类型</a:t>
            </a:r>
          </a:p>
          <a:p>
            <a:pPr lvl="2" eaLnBrk="1" hangingPunct="1">
              <a:lnSpc>
                <a:spcPct val="90000"/>
              </a:lnSpc>
              <a:buFontTx/>
              <a:buNone/>
            </a:pPr>
            <a:r>
              <a:rPr lang="en-US" altLang="zh-CN" b="1" dirty="0" err="1">
                <a:solidFill>
                  <a:srgbClr val="FF0000"/>
                </a:solidFill>
              </a:rPr>
              <a:t>struct</a:t>
            </a:r>
            <a:r>
              <a:rPr lang="en-US" altLang="zh-CN" b="1" dirty="0">
                <a:solidFill>
                  <a:srgbClr val="FF0000"/>
                </a:solidFill>
              </a:rPr>
              <a:t> {</a:t>
            </a:r>
            <a:r>
              <a:rPr lang="en-US" altLang="zh-CN" b="1" dirty="0">
                <a:solidFill>
                  <a:srgbClr val="FF0000"/>
                </a:solidFill>
                <a:latin typeface="Arial" panose="020B0604020202020204" pitchFamily="34" charset="0"/>
              </a:rPr>
              <a:t>……</a:t>
            </a:r>
            <a:r>
              <a:rPr lang="en-US" altLang="zh-CN" b="1" dirty="0">
                <a:solidFill>
                  <a:srgbClr val="FF0000"/>
                </a:solidFill>
              </a:rPr>
              <a:t>} </a:t>
            </a:r>
            <a:r>
              <a:rPr lang="en-US" altLang="zh-CN" b="1" dirty="0" err="1">
                <a:solidFill>
                  <a:srgbClr val="FF0000"/>
                </a:solidFill>
              </a:rPr>
              <a:t>struct_name</a:t>
            </a:r>
            <a:r>
              <a:rPr lang="en-US" altLang="zh-CN" b="1" dirty="0">
                <a:solidFill>
                  <a:srgbClr val="FF0000"/>
                </a:solidFill>
              </a:rPr>
              <a:t>;</a:t>
            </a:r>
          </a:p>
          <a:p>
            <a:pPr lvl="2" eaLnBrk="1" hangingPunct="1">
              <a:lnSpc>
                <a:spcPct val="90000"/>
              </a:lnSpc>
              <a:buFontTx/>
              <a:buNone/>
            </a:pPr>
            <a:r>
              <a:rPr lang="en-US" altLang="zh-CN" b="1" dirty="0" err="1">
                <a:solidFill>
                  <a:srgbClr val="FF0000"/>
                </a:solidFill>
              </a:rPr>
              <a:t>struct_t</a:t>
            </a:r>
            <a:r>
              <a:rPr lang="en-US" altLang="zh-CN" b="1" dirty="0">
                <a:solidFill>
                  <a:srgbClr val="FF0000"/>
                </a:solidFill>
              </a:rPr>
              <a:t> </a:t>
            </a:r>
            <a:r>
              <a:rPr lang="en-US" altLang="zh-CN" b="1" dirty="0" err="1">
                <a:solidFill>
                  <a:srgbClr val="FF0000"/>
                </a:solidFill>
              </a:rPr>
              <a:t>struct_var</a:t>
            </a:r>
            <a:r>
              <a:rPr lang="en-US" altLang="zh-CN" b="1" dirty="0">
                <a:solidFill>
                  <a:srgbClr val="FF0000"/>
                </a:solidFill>
              </a:rPr>
              <a:t>;</a:t>
            </a:r>
          </a:p>
          <a:p>
            <a:pPr lvl="1" eaLnBrk="1" hangingPunct="1">
              <a:lnSpc>
                <a:spcPct val="90000"/>
              </a:lnSpc>
            </a:pPr>
            <a:r>
              <a:rPr lang="en-US" altLang="zh-CN" sz="2400" b="1" dirty="0"/>
              <a:t>union</a:t>
            </a:r>
          </a:p>
          <a:p>
            <a:pPr lvl="1" eaLnBrk="1" hangingPunct="1">
              <a:lnSpc>
                <a:spcPct val="90000"/>
              </a:lnSpc>
            </a:pPr>
            <a:r>
              <a:rPr lang="en-US" altLang="zh-CN" sz="2400" b="1" dirty="0" err="1"/>
              <a:t>enum</a:t>
            </a:r>
            <a:r>
              <a:rPr lang="en-US" altLang="zh-CN" sz="2400" b="1" dirty="0"/>
              <a:t> </a:t>
            </a:r>
          </a:p>
        </p:txBody>
      </p:sp>
    </p:spTree>
    <p:extLst>
      <p:ext uri="{BB962C8B-B14F-4D97-AF65-F5344CB8AC3E}">
        <p14:creationId xmlns:p14="http://schemas.microsoft.com/office/powerpoint/2010/main" val="316658660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2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26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126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126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1267">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1267">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12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2.3.4  </a:t>
            </a:r>
            <a:r>
              <a:rPr lang="zh-CN" altLang="zh-CN" b="1" dirty="0">
                <a:solidFill>
                  <a:srgbClr val="FF0000"/>
                </a:solidFill>
              </a:rPr>
              <a:t>智能</a:t>
            </a:r>
            <a:r>
              <a:rPr lang="zh-CN" altLang="zh-CN" b="1" dirty="0"/>
              <a:t>指针</a:t>
            </a:r>
            <a:r>
              <a:rPr lang="en-US" altLang="zh-CN" b="1" dirty="0"/>
              <a:t>             </a:t>
            </a:r>
            <a:r>
              <a:rPr lang="en-US" altLang="zh-CN" b="1" dirty="0">
                <a:solidFill>
                  <a:srgbClr val="0000CC"/>
                </a:solidFill>
              </a:rPr>
              <a:t>11C</a:t>
            </a:r>
            <a:r>
              <a:rPr lang="en-US" altLang="zh-CN" b="1" baseline="-25000" dirty="0">
                <a:solidFill>
                  <a:srgbClr val="0000CC"/>
                </a:solidFill>
              </a:rPr>
              <a:t>++</a:t>
            </a:r>
            <a:endParaRPr lang="zh-CN" altLang="en-US" dirty="0"/>
          </a:p>
        </p:txBody>
      </p:sp>
      <p:sp>
        <p:nvSpPr>
          <p:cNvPr id="3" name="内容占位符 2"/>
          <p:cNvSpPr>
            <a:spLocks noGrp="1"/>
          </p:cNvSpPr>
          <p:nvPr>
            <p:ph idx="1"/>
          </p:nvPr>
        </p:nvSpPr>
        <p:spPr/>
        <p:txBody>
          <a:bodyPr/>
          <a:lstStyle/>
          <a:p>
            <a:r>
              <a:rPr lang="en-US" altLang="zh-CN" b="1" dirty="0">
                <a:solidFill>
                  <a:srgbClr val="0000CC"/>
                </a:solidFill>
              </a:rPr>
              <a:t>3．</a:t>
            </a:r>
            <a:r>
              <a:rPr lang="zh-CN" altLang="en-US" b="1" dirty="0">
                <a:solidFill>
                  <a:srgbClr val="0000CC"/>
                </a:solidFill>
              </a:rPr>
              <a:t>智能指针定义</a:t>
            </a:r>
            <a:endParaRPr lang="en-US" altLang="zh-CN" b="1" dirty="0">
              <a:solidFill>
                <a:srgbClr val="0000CC"/>
              </a:solidFill>
            </a:endParaRPr>
          </a:p>
          <a:p>
            <a:pPr marL="400050" lvl="1" indent="0">
              <a:buNone/>
            </a:pPr>
            <a:r>
              <a:rPr lang="en-US" altLang="zh-CN" sz="2400" dirty="0" err="1"/>
              <a:t>x_ptr</a:t>
            </a:r>
            <a:r>
              <a:rPr lang="en-US" altLang="zh-CN" sz="2400" dirty="0"/>
              <a:t>&lt;type&gt;  p;              	 　//L1</a:t>
            </a:r>
            <a:endParaRPr lang="zh-CN" altLang="zh-CN" sz="2400" dirty="0"/>
          </a:p>
          <a:p>
            <a:pPr marL="400050" lvl="1" indent="0">
              <a:buNone/>
            </a:pPr>
            <a:r>
              <a:rPr lang="en-US" altLang="zh-CN" sz="2400" dirty="0" err="1"/>
              <a:t>x_ptr</a:t>
            </a:r>
            <a:r>
              <a:rPr lang="en-US" altLang="zh-CN" sz="2400" dirty="0"/>
              <a:t>&lt;type&gt;  p2(p);            //L2</a:t>
            </a:r>
            <a:r>
              <a:rPr lang="zh-CN" altLang="zh-CN" sz="2400" dirty="0"/>
              <a:t>，适用于</a:t>
            </a:r>
            <a:r>
              <a:rPr lang="en-US" altLang="zh-CN" sz="2400" dirty="0" err="1"/>
              <a:t>auto_ptr</a:t>
            </a:r>
            <a:r>
              <a:rPr lang="zh-CN" altLang="zh-CN" sz="2400" dirty="0"/>
              <a:t>，</a:t>
            </a:r>
            <a:r>
              <a:rPr lang="en-US" altLang="zh-CN" sz="2400" dirty="0" err="1"/>
              <a:t>share_ptr</a:t>
            </a:r>
            <a:endParaRPr lang="zh-CN" altLang="zh-CN" sz="2400" dirty="0"/>
          </a:p>
          <a:p>
            <a:pPr marL="400050" lvl="1" indent="0">
              <a:buNone/>
            </a:pPr>
            <a:r>
              <a:rPr lang="en-US" altLang="zh-CN" sz="2400" dirty="0" err="1"/>
              <a:t>x_ptr</a:t>
            </a:r>
            <a:r>
              <a:rPr lang="en-US" altLang="zh-CN" sz="2400" dirty="0"/>
              <a:t>&lt;type&gt;  p3(new type(x))     	//L3</a:t>
            </a:r>
            <a:endParaRPr lang="zh-CN" altLang="zh-CN" sz="2400" dirty="0"/>
          </a:p>
          <a:p>
            <a:pPr lvl="1"/>
            <a:r>
              <a:rPr lang="zh-CN" altLang="en-US" dirty="0">
                <a:solidFill>
                  <a:srgbClr val="0000CC"/>
                </a:solidFill>
              </a:rPr>
              <a:t>其中，</a:t>
            </a:r>
            <a:r>
              <a:rPr lang="en-US" altLang="zh-CN" dirty="0" err="1">
                <a:solidFill>
                  <a:srgbClr val="0000CC"/>
                </a:solidFill>
              </a:rPr>
              <a:t>x_ptr</a:t>
            </a:r>
            <a:r>
              <a:rPr lang="zh-CN" altLang="en-US" dirty="0">
                <a:solidFill>
                  <a:srgbClr val="0000CC"/>
                </a:solidFill>
              </a:rPr>
              <a:t>代表</a:t>
            </a:r>
            <a:r>
              <a:rPr lang="en-US" altLang="zh-CN" dirty="0" err="1">
                <a:solidFill>
                  <a:srgbClr val="0000CC"/>
                </a:solidFill>
              </a:rPr>
              <a:t>uto_ptr</a:t>
            </a:r>
            <a:r>
              <a:rPr lang="zh-CN" altLang="zh-CN" dirty="0">
                <a:solidFill>
                  <a:srgbClr val="0000CC"/>
                </a:solidFill>
              </a:rPr>
              <a:t>、</a:t>
            </a:r>
            <a:r>
              <a:rPr lang="en-US" altLang="zh-CN" dirty="0" err="1">
                <a:solidFill>
                  <a:srgbClr val="0000CC"/>
                </a:solidFill>
              </a:rPr>
              <a:t>shared_ptr</a:t>
            </a:r>
            <a:r>
              <a:rPr lang="zh-CN" altLang="zh-CN" dirty="0">
                <a:solidFill>
                  <a:srgbClr val="0000CC"/>
                </a:solidFill>
              </a:rPr>
              <a:t>或</a:t>
            </a:r>
            <a:r>
              <a:rPr lang="en-US" altLang="zh-CN" dirty="0" err="1">
                <a:solidFill>
                  <a:srgbClr val="0000CC"/>
                </a:solidFill>
              </a:rPr>
              <a:t>unique_ptr，type</a:t>
            </a:r>
            <a:r>
              <a:rPr lang="zh-CN" altLang="en-US" dirty="0">
                <a:solidFill>
                  <a:srgbClr val="0000CC"/>
                </a:solidFill>
              </a:rPr>
              <a:t>则可以是任何数据类型。</a:t>
            </a:r>
            <a:endParaRPr lang="en-US" altLang="zh-CN" dirty="0">
              <a:solidFill>
                <a:srgbClr val="0000CC"/>
              </a:solidFill>
            </a:endParaRPr>
          </a:p>
          <a:p>
            <a:pPr lvl="1"/>
            <a:r>
              <a:rPr lang="zh-CN" altLang="en-US" dirty="0">
                <a:solidFill>
                  <a:srgbClr val="0000CC"/>
                </a:solidFill>
              </a:rPr>
              <a:t>例如</a:t>
            </a:r>
            <a:endParaRPr lang="en-US" altLang="zh-CN" dirty="0">
              <a:solidFill>
                <a:srgbClr val="0000CC"/>
              </a:solidFill>
            </a:endParaRPr>
          </a:p>
          <a:p>
            <a:pPr marL="800100" lvl="2" indent="0">
              <a:buNone/>
            </a:pPr>
            <a:r>
              <a:rPr lang="en-US" altLang="zh-CN" dirty="0" err="1"/>
              <a:t>auto_ptr</a:t>
            </a:r>
            <a:r>
              <a:rPr lang="en-US" altLang="zh-CN" dirty="0"/>
              <a:t>&lt;</a:t>
            </a:r>
            <a:r>
              <a:rPr lang="en-US" altLang="zh-CN" dirty="0" err="1"/>
              <a:t>int</a:t>
            </a:r>
            <a:r>
              <a:rPr lang="en-US" altLang="zh-CN" dirty="0"/>
              <a:t>&gt;  p;               </a:t>
            </a:r>
          </a:p>
          <a:p>
            <a:pPr marL="800100" lvl="2" indent="0">
              <a:buNone/>
            </a:pPr>
            <a:r>
              <a:rPr lang="en-US" altLang="zh-CN" dirty="0" err="1"/>
              <a:t>auto_ptr</a:t>
            </a:r>
            <a:r>
              <a:rPr lang="en-US" altLang="zh-CN" dirty="0"/>
              <a:t>&lt;</a:t>
            </a:r>
            <a:r>
              <a:rPr lang="en-US" altLang="zh-CN" dirty="0" err="1"/>
              <a:t>int</a:t>
            </a:r>
            <a:r>
              <a:rPr lang="en-US" altLang="zh-CN" dirty="0"/>
              <a:t>&gt;  p2(p);            </a:t>
            </a:r>
          </a:p>
          <a:p>
            <a:pPr marL="800100" lvl="2" indent="0">
              <a:buNone/>
            </a:pPr>
            <a:r>
              <a:rPr lang="en-US" altLang="zh-CN" dirty="0" err="1"/>
              <a:t>auto_ptr</a:t>
            </a:r>
            <a:r>
              <a:rPr lang="en-US" altLang="zh-CN" dirty="0"/>
              <a:t>&lt;</a:t>
            </a:r>
            <a:r>
              <a:rPr lang="en-US" altLang="zh-CN" dirty="0" err="1"/>
              <a:t>int</a:t>
            </a:r>
            <a:r>
              <a:rPr lang="en-US" altLang="zh-CN" dirty="0"/>
              <a:t>&gt;  p3(new </a:t>
            </a:r>
            <a:r>
              <a:rPr lang="en-US" altLang="zh-CN" dirty="0" err="1"/>
              <a:t>int</a:t>
            </a:r>
            <a:r>
              <a:rPr lang="en-US" altLang="zh-CN" dirty="0"/>
              <a:t>(9));</a:t>
            </a:r>
            <a:endParaRPr lang="en-US" altLang="zh-CN" dirty="0">
              <a:solidFill>
                <a:srgbClr val="0000CC"/>
              </a:solidFill>
            </a:endParaRPr>
          </a:p>
        </p:txBody>
      </p:sp>
    </p:spTree>
    <p:extLst>
      <p:ext uri="{BB962C8B-B14F-4D97-AF65-F5344CB8AC3E}">
        <p14:creationId xmlns:p14="http://schemas.microsoft.com/office/powerpoint/2010/main" val="2210757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2.3.4  </a:t>
            </a:r>
            <a:r>
              <a:rPr lang="zh-CN" altLang="zh-CN" b="1" dirty="0">
                <a:solidFill>
                  <a:srgbClr val="FF0000"/>
                </a:solidFill>
              </a:rPr>
              <a:t>智能</a:t>
            </a:r>
            <a:r>
              <a:rPr lang="zh-CN" altLang="zh-CN" b="1" dirty="0"/>
              <a:t>指针</a:t>
            </a:r>
            <a:r>
              <a:rPr lang="en-US" altLang="zh-CN" b="1" dirty="0"/>
              <a:t>             </a:t>
            </a:r>
            <a:r>
              <a:rPr lang="en-US" altLang="zh-CN" b="1" dirty="0">
                <a:solidFill>
                  <a:srgbClr val="0000CC"/>
                </a:solidFill>
              </a:rPr>
              <a:t>11C</a:t>
            </a:r>
            <a:r>
              <a:rPr lang="en-US" altLang="zh-CN" b="1" baseline="-25000" dirty="0">
                <a:solidFill>
                  <a:srgbClr val="0000CC"/>
                </a:solidFill>
              </a:rPr>
              <a:t>++</a:t>
            </a:r>
            <a:endParaRPr lang="zh-CN" altLang="en-US" dirty="0"/>
          </a:p>
        </p:txBody>
      </p:sp>
      <p:sp>
        <p:nvSpPr>
          <p:cNvPr id="3" name="内容占位符 2"/>
          <p:cNvSpPr>
            <a:spLocks noGrp="1"/>
          </p:cNvSpPr>
          <p:nvPr>
            <p:ph idx="1"/>
          </p:nvPr>
        </p:nvSpPr>
        <p:spPr/>
        <p:txBody>
          <a:bodyPr/>
          <a:lstStyle/>
          <a:p>
            <a:r>
              <a:rPr lang="en-US" altLang="zh-CN" b="1" dirty="0">
                <a:solidFill>
                  <a:srgbClr val="0000CC"/>
                </a:solidFill>
              </a:rPr>
              <a:t>3．</a:t>
            </a:r>
            <a:r>
              <a:rPr lang="zh-CN" altLang="en-US" b="1" dirty="0">
                <a:solidFill>
                  <a:srgbClr val="0000CC"/>
                </a:solidFill>
              </a:rPr>
              <a:t>智能指针之间赋值</a:t>
            </a:r>
            <a:endParaRPr lang="en-US" altLang="zh-CN" b="1" dirty="0">
              <a:solidFill>
                <a:srgbClr val="0000CC"/>
              </a:solidFill>
            </a:endParaRPr>
          </a:p>
          <a:p>
            <a:pPr lvl="1"/>
            <a:r>
              <a:rPr lang="zh-CN" altLang="zh-CN" dirty="0"/>
              <a:t>在定义时就为它分配动态内存单元，</a:t>
            </a:r>
            <a:r>
              <a:rPr lang="zh-CN" altLang="zh-CN" dirty="0">
                <a:solidFill>
                  <a:srgbClr val="FF0000"/>
                </a:solidFill>
              </a:rPr>
              <a:t>不允许先定义智能指针，然后再为它分配动态存储空间</a:t>
            </a:r>
            <a:r>
              <a:rPr lang="zh-CN" altLang="en-US" dirty="0"/>
              <a:t>。</a:t>
            </a:r>
            <a:endParaRPr lang="en-US" altLang="zh-CN" dirty="0"/>
          </a:p>
          <a:p>
            <a:pPr marL="857250" lvl="2" indent="0">
              <a:buNone/>
            </a:pPr>
            <a:r>
              <a:rPr lang="en-US" altLang="zh-CN" sz="2000" dirty="0" err="1"/>
              <a:t>x_ptr</a:t>
            </a:r>
            <a:r>
              <a:rPr lang="en-US" altLang="zh-CN" sz="2000" dirty="0"/>
              <a:t>&lt;type&gt;  p1</a:t>
            </a:r>
            <a:r>
              <a:rPr lang="zh-CN" altLang="zh-CN" sz="2000" dirty="0"/>
              <a:t>，</a:t>
            </a:r>
            <a:r>
              <a:rPr lang="en-US" altLang="zh-CN" sz="2000" dirty="0"/>
              <a:t>p2(new type);              //</a:t>
            </a:r>
            <a:r>
              <a:rPr lang="zh-CN" altLang="zh-CN" sz="2000" dirty="0"/>
              <a:t>正确</a:t>
            </a:r>
          </a:p>
          <a:p>
            <a:pPr marL="857250" lvl="2" indent="0">
              <a:buNone/>
            </a:pPr>
            <a:r>
              <a:rPr lang="en-US" altLang="zh-CN" sz="2000" dirty="0"/>
              <a:t>p1=new type;		  	           //</a:t>
            </a:r>
            <a:r>
              <a:rPr lang="zh-CN" altLang="zh-CN" sz="2000" dirty="0"/>
              <a:t>错误</a:t>
            </a:r>
          </a:p>
          <a:p>
            <a:pPr marL="857250" lvl="2" indent="0">
              <a:buNone/>
            </a:pPr>
            <a:r>
              <a:rPr lang="en-US" altLang="zh-CN" sz="2000" dirty="0"/>
              <a:t>p1=p2; 　　　　　　　　　　　　　　//</a:t>
            </a:r>
            <a:r>
              <a:rPr lang="zh-CN" altLang="zh-CN" sz="2000" dirty="0"/>
              <a:t>错误</a:t>
            </a:r>
          </a:p>
          <a:p>
            <a:pPr lvl="1"/>
            <a:r>
              <a:rPr lang="zh-CN" altLang="zh-CN" dirty="0"/>
              <a:t>同类型的</a:t>
            </a:r>
            <a:r>
              <a:rPr lang="en-US" altLang="zh-CN" dirty="0" err="1">
                <a:solidFill>
                  <a:srgbClr val="0000CC"/>
                </a:solidFill>
              </a:rPr>
              <a:t>auto_ptr</a:t>
            </a:r>
            <a:r>
              <a:rPr lang="zh-CN" altLang="zh-CN" dirty="0">
                <a:solidFill>
                  <a:srgbClr val="0000CC"/>
                </a:solidFill>
              </a:rPr>
              <a:t>、</a:t>
            </a:r>
            <a:r>
              <a:rPr lang="en-US" altLang="zh-CN" dirty="0" err="1">
                <a:solidFill>
                  <a:srgbClr val="0000CC"/>
                </a:solidFill>
              </a:rPr>
              <a:t>shared_ptr</a:t>
            </a:r>
            <a:r>
              <a:rPr lang="zh-CN" altLang="zh-CN" dirty="0">
                <a:solidFill>
                  <a:srgbClr val="0000CC"/>
                </a:solidFill>
              </a:rPr>
              <a:t>之间可以相互赋值</a:t>
            </a:r>
            <a:r>
              <a:rPr lang="zh-CN" altLang="zh-CN" dirty="0"/>
              <a:t>，而</a:t>
            </a:r>
            <a:r>
              <a:rPr lang="en-US" altLang="zh-CN" dirty="0" err="1">
                <a:solidFill>
                  <a:srgbClr val="FF0000"/>
                </a:solidFill>
              </a:rPr>
              <a:t>unique_ptr</a:t>
            </a:r>
            <a:r>
              <a:rPr lang="zh-CN" altLang="zh-CN" dirty="0">
                <a:solidFill>
                  <a:srgbClr val="FF0000"/>
                </a:solidFill>
              </a:rPr>
              <a:t>指针之间不</a:t>
            </a:r>
            <a:r>
              <a:rPr lang="zh-CN" altLang="en-US" dirty="0">
                <a:solidFill>
                  <a:srgbClr val="FF0000"/>
                </a:solidFill>
              </a:rPr>
              <a:t>能</a:t>
            </a:r>
            <a:r>
              <a:rPr lang="zh-CN" altLang="zh-CN" dirty="0">
                <a:solidFill>
                  <a:srgbClr val="FF0000"/>
                </a:solidFill>
              </a:rPr>
              <a:t>相互赋</a:t>
            </a:r>
            <a:r>
              <a:rPr lang="zh-CN" altLang="zh-CN" dirty="0"/>
              <a:t>值。</a:t>
            </a:r>
            <a:endParaRPr lang="en-US" altLang="zh-CN" dirty="0"/>
          </a:p>
          <a:p>
            <a:pPr marL="857250" lvl="2" indent="0">
              <a:buNone/>
            </a:pPr>
            <a:r>
              <a:rPr lang="en-US" altLang="zh-CN" dirty="0" err="1"/>
              <a:t>unique_ptr</a:t>
            </a:r>
            <a:r>
              <a:rPr lang="en-US" altLang="zh-CN" dirty="0"/>
              <a:t> &lt;</a:t>
            </a:r>
            <a:r>
              <a:rPr lang="en-US" altLang="zh-CN" dirty="0" err="1"/>
              <a:t>int</a:t>
            </a:r>
            <a:r>
              <a:rPr lang="en-US" altLang="zh-CN" dirty="0"/>
              <a:t>&gt;p4 ( new </a:t>
            </a:r>
            <a:r>
              <a:rPr lang="en-US" altLang="zh-CN" dirty="0" err="1"/>
              <a:t>int</a:t>
            </a:r>
            <a:r>
              <a:rPr lang="en-US" altLang="zh-CN" dirty="0"/>
              <a:t>(8));</a:t>
            </a:r>
          </a:p>
          <a:p>
            <a:pPr marL="857250" lvl="2" indent="0">
              <a:buNone/>
            </a:pPr>
            <a:r>
              <a:rPr lang="en-US" altLang="zh-CN" dirty="0" err="1"/>
              <a:t>unique_ptr</a:t>
            </a:r>
            <a:r>
              <a:rPr lang="en-US" altLang="zh-CN" dirty="0"/>
              <a:t>&lt;</a:t>
            </a:r>
            <a:r>
              <a:rPr lang="en-US" altLang="zh-CN" dirty="0" err="1"/>
              <a:t>int</a:t>
            </a:r>
            <a:r>
              <a:rPr lang="en-US" altLang="zh-CN" dirty="0"/>
              <a:t>&gt;p5 = p4;          //</a:t>
            </a:r>
            <a:r>
              <a:rPr lang="zh-CN" altLang="en-US" dirty="0"/>
              <a:t>错误</a:t>
            </a:r>
            <a:endParaRPr lang="en-US" altLang="zh-CN" b="1" dirty="0">
              <a:solidFill>
                <a:srgbClr val="0000CC"/>
              </a:solidFill>
            </a:endParaRPr>
          </a:p>
        </p:txBody>
      </p:sp>
    </p:spTree>
    <p:extLst>
      <p:ext uri="{BB962C8B-B14F-4D97-AF65-F5344CB8AC3E}">
        <p14:creationId xmlns:p14="http://schemas.microsoft.com/office/powerpoint/2010/main" val="3295026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2.3.4  </a:t>
            </a:r>
            <a:r>
              <a:rPr lang="zh-CN" altLang="zh-CN" b="1" dirty="0">
                <a:solidFill>
                  <a:srgbClr val="FF0000"/>
                </a:solidFill>
              </a:rPr>
              <a:t>智能</a:t>
            </a:r>
            <a:r>
              <a:rPr lang="zh-CN" altLang="zh-CN" b="1" dirty="0"/>
              <a:t>指针</a:t>
            </a:r>
            <a:r>
              <a:rPr lang="en-US" altLang="zh-CN" b="1" dirty="0"/>
              <a:t>             </a:t>
            </a:r>
            <a:r>
              <a:rPr lang="en-US" altLang="zh-CN" b="1" dirty="0">
                <a:solidFill>
                  <a:srgbClr val="0000CC"/>
                </a:solidFill>
              </a:rPr>
              <a:t>11C</a:t>
            </a:r>
            <a:r>
              <a:rPr lang="en-US" altLang="zh-CN" b="1" baseline="-25000" dirty="0">
                <a:solidFill>
                  <a:srgbClr val="0000CC"/>
                </a:solidFill>
              </a:rPr>
              <a:t>++</a:t>
            </a:r>
            <a:endParaRPr lang="zh-CN" altLang="en-US" dirty="0"/>
          </a:p>
        </p:txBody>
      </p:sp>
      <p:sp>
        <p:nvSpPr>
          <p:cNvPr id="3" name="内容占位符 2"/>
          <p:cNvSpPr>
            <a:spLocks noGrp="1"/>
          </p:cNvSpPr>
          <p:nvPr>
            <p:ph idx="1"/>
          </p:nvPr>
        </p:nvSpPr>
        <p:spPr/>
        <p:txBody>
          <a:bodyPr/>
          <a:lstStyle/>
          <a:p>
            <a:r>
              <a:rPr lang="en-US" altLang="zh-CN" b="1" dirty="0">
                <a:solidFill>
                  <a:srgbClr val="0000CC"/>
                </a:solidFill>
              </a:rPr>
              <a:t>3．</a:t>
            </a:r>
            <a:r>
              <a:rPr lang="zh-CN" altLang="en-US" b="1" dirty="0">
                <a:solidFill>
                  <a:srgbClr val="0000CC"/>
                </a:solidFill>
              </a:rPr>
              <a:t>智能指针与普通指针赋值</a:t>
            </a:r>
            <a:endParaRPr lang="en-US" altLang="zh-CN" b="1" dirty="0">
              <a:solidFill>
                <a:srgbClr val="0000CC"/>
              </a:solidFill>
            </a:endParaRPr>
          </a:p>
          <a:p>
            <a:pPr lvl="1"/>
            <a:r>
              <a:rPr lang="zh-CN" altLang="zh-CN" dirty="0"/>
              <a:t>智能指针和普通指针之间不能够随意赋值，</a:t>
            </a:r>
            <a:r>
              <a:rPr lang="zh-CN" altLang="en-US" dirty="0"/>
              <a:t>即</a:t>
            </a:r>
            <a:r>
              <a:rPr lang="zh-CN" altLang="zh-CN" dirty="0">
                <a:solidFill>
                  <a:srgbClr val="FF0000"/>
                </a:solidFill>
              </a:rPr>
              <a:t>不能把智能指针指向普通内存变量，或者把非智能指针赋值给智能指针</a:t>
            </a:r>
            <a:r>
              <a:rPr lang="zh-CN" altLang="zh-CN" dirty="0"/>
              <a:t>。</a:t>
            </a:r>
            <a:endParaRPr lang="en-US" altLang="zh-CN" dirty="0"/>
          </a:p>
          <a:p>
            <a:pPr lvl="1"/>
            <a:r>
              <a:rPr lang="zh-CN" altLang="en-US" dirty="0"/>
              <a:t>可以</a:t>
            </a:r>
            <a:r>
              <a:rPr lang="zh-CN" altLang="zh-CN" dirty="0"/>
              <a:t>通过智能指针的</a:t>
            </a:r>
            <a:r>
              <a:rPr lang="en-US" altLang="zh-CN" b="1" dirty="0">
                <a:solidFill>
                  <a:srgbClr val="0000CC"/>
                </a:solidFill>
              </a:rPr>
              <a:t>get</a:t>
            </a:r>
            <a:r>
              <a:rPr lang="zh-CN" altLang="zh-CN" b="1" dirty="0">
                <a:solidFill>
                  <a:srgbClr val="0000CC"/>
                </a:solidFill>
              </a:rPr>
              <a:t>成员函数</a:t>
            </a:r>
            <a:r>
              <a:rPr lang="zh-CN" altLang="zh-CN" dirty="0"/>
              <a:t>获取智能指针中的指针后，再赋值给普通指针。</a:t>
            </a:r>
            <a:endParaRPr lang="en-US" altLang="zh-CN" dirty="0"/>
          </a:p>
          <a:p>
            <a:pPr marL="800100" lvl="2" indent="0">
              <a:buNone/>
            </a:pPr>
            <a:r>
              <a:rPr lang="en-US" altLang="zh-CN" sz="2000" dirty="0" err="1"/>
              <a:t>int</a:t>
            </a:r>
            <a:r>
              <a:rPr lang="en-US" altLang="zh-CN" sz="2000" dirty="0"/>
              <a:t> x = 9;</a:t>
            </a:r>
            <a:endParaRPr lang="zh-CN" altLang="zh-CN" sz="2000" dirty="0"/>
          </a:p>
          <a:p>
            <a:pPr marL="800100" lvl="2" indent="0">
              <a:buNone/>
            </a:pPr>
            <a:r>
              <a:rPr lang="en-US" altLang="zh-CN" sz="2000" dirty="0" err="1"/>
              <a:t>int</a:t>
            </a:r>
            <a:r>
              <a:rPr lang="en-US" altLang="zh-CN" sz="2000" dirty="0"/>
              <a:t> * </a:t>
            </a:r>
            <a:r>
              <a:rPr lang="en-US" altLang="zh-CN" sz="2000" dirty="0" err="1"/>
              <a:t>ip</a:t>
            </a:r>
            <a:r>
              <a:rPr lang="en-US" altLang="zh-CN" sz="2000" dirty="0"/>
              <a:t> = new </a:t>
            </a:r>
            <a:r>
              <a:rPr lang="en-US" altLang="zh-CN" sz="2000" dirty="0" err="1"/>
              <a:t>int</a:t>
            </a:r>
            <a:r>
              <a:rPr lang="en-US" altLang="zh-CN" sz="2000" dirty="0"/>
              <a:t>(1);;</a:t>
            </a:r>
            <a:endParaRPr lang="zh-CN" altLang="zh-CN" sz="2000" dirty="0"/>
          </a:p>
          <a:p>
            <a:pPr marL="800100" lvl="2" indent="0">
              <a:buNone/>
            </a:pPr>
            <a:r>
              <a:rPr lang="en-US" altLang="zh-CN" sz="2000" dirty="0" err="1"/>
              <a:t>shared_ptr</a:t>
            </a:r>
            <a:r>
              <a:rPr lang="en-US" altLang="zh-CN" sz="2000" dirty="0"/>
              <a:t>&lt;</a:t>
            </a:r>
            <a:r>
              <a:rPr lang="en-US" altLang="zh-CN" sz="2000" dirty="0" err="1"/>
              <a:t>int</a:t>
            </a:r>
            <a:r>
              <a:rPr lang="en-US" altLang="zh-CN" sz="2000" dirty="0"/>
              <a:t>&gt; </a:t>
            </a:r>
            <a:r>
              <a:rPr lang="en-US" altLang="zh-CN" sz="2000" dirty="0" err="1"/>
              <a:t>sp</a:t>
            </a:r>
            <a:r>
              <a:rPr lang="en-US" altLang="zh-CN" sz="2000" dirty="0"/>
              <a:t>(new </a:t>
            </a:r>
            <a:r>
              <a:rPr lang="en-US" altLang="zh-CN" sz="2000" dirty="0" err="1"/>
              <a:t>int</a:t>
            </a:r>
            <a:r>
              <a:rPr lang="en-US" altLang="zh-CN" sz="2000" dirty="0"/>
              <a:t>(8));</a:t>
            </a:r>
            <a:endParaRPr lang="zh-CN" altLang="zh-CN" sz="2000" dirty="0"/>
          </a:p>
          <a:p>
            <a:pPr marL="800100" lvl="2" indent="0">
              <a:buNone/>
            </a:pPr>
            <a:r>
              <a:rPr lang="en-US" altLang="zh-CN" sz="2000" dirty="0"/>
              <a:t>//</a:t>
            </a:r>
            <a:r>
              <a:rPr lang="en-US" altLang="zh-CN" sz="2000" dirty="0" err="1"/>
              <a:t>sp</a:t>
            </a:r>
            <a:r>
              <a:rPr lang="en-US" altLang="zh-CN" sz="2000" dirty="0"/>
              <a:t> = &amp;x;			//</a:t>
            </a:r>
            <a:r>
              <a:rPr lang="zh-CN" altLang="zh-CN" sz="2000" dirty="0"/>
              <a:t>错误</a:t>
            </a:r>
          </a:p>
          <a:p>
            <a:pPr marL="800100" lvl="2" indent="0">
              <a:buNone/>
            </a:pPr>
            <a:r>
              <a:rPr lang="en-US" altLang="zh-CN" sz="2000" dirty="0"/>
              <a:t>//</a:t>
            </a:r>
            <a:r>
              <a:rPr lang="en-US" altLang="zh-CN" sz="2000" dirty="0" err="1"/>
              <a:t>sp</a:t>
            </a:r>
            <a:r>
              <a:rPr lang="en-US" altLang="zh-CN" sz="2000" dirty="0"/>
              <a:t> = </a:t>
            </a:r>
            <a:r>
              <a:rPr lang="en-US" altLang="zh-CN" sz="2000" dirty="0" err="1"/>
              <a:t>ip</a:t>
            </a:r>
            <a:r>
              <a:rPr lang="en-US" altLang="zh-CN" sz="2000" dirty="0"/>
              <a:t>;				//</a:t>
            </a:r>
            <a:r>
              <a:rPr lang="zh-CN" altLang="zh-CN" sz="2000" dirty="0"/>
              <a:t>错误</a:t>
            </a:r>
          </a:p>
          <a:p>
            <a:pPr marL="800100" lvl="2" indent="0">
              <a:buNone/>
            </a:pPr>
            <a:r>
              <a:rPr lang="en-US" altLang="zh-CN" sz="2000" dirty="0"/>
              <a:t>//</a:t>
            </a:r>
            <a:r>
              <a:rPr lang="en-US" altLang="zh-CN" sz="2000" dirty="0" err="1"/>
              <a:t>ip</a:t>
            </a:r>
            <a:r>
              <a:rPr lang="en-US" altLang="zh-CN" sz="2000" dirty="0"/>
              <a:t> = </a:t>
            </a:r>
            <a:r>
              <a:rPr lang="en-US" altLang="zh-CN" sz="2000" dirty="0" err="1"/>
              <a:t>sp</a:t>
            </a:r>
            <a:r>
              <a:rPr lang="en-US" altLang="zh-CN" sz="2000" dirty="0"/>
              <a:t>;				//</a:t>
            </a:r>
            <a:r>
              <a:rPr lang="zh-CN" altLang="zh-CN" sz="2000" dirty="0"/>
              <a:t>错误</a:t>
            </a:r>
          </a:p>
          <a:p>
            <a:pPr marL="800100" lvl="2" indent="0">
              <a:buNone/>
            </a:pPr>
            <a:r>
              <a:rPr lang="en-US" altLang="zh-CN" sz="2000" dirty="0" err="1"/>
              <a:t>ip</a:t>
            </a:r>
            <a:r>
              <a:rPr lang="en-US" altLang="zh-CN" sz="2000" dirty="0"/>
              <a:t> = </a:t>
            </a:r>
            <a:r>
              <a:rPr lang="en-US" altLang="zh-CN" sz="2000" dirty="0" err="1"/>
              <a:t>sp.get</a:t>
            </a:r>
            <a:r>
              <a:rPr lang="en-US" altLang="zh-CN" sz="2000" dirty="0"/>
              <a:t>();			//</a:t>
            </a:r>
            <a:r>
              <a:rPr lang="zh-CN" altLang="zh-CN" sz="2000" dirty="0"/>
              <a:t>正确</a:t>
            </a:r>
          </a:p>
          <a:p>
            <a:pPr lvl="1"/>
            <a:endParaRPr lang="en-US" altLang="zh-CN" b="1" dirty="0">
              <a:solidFill>
                <a:srgbClr val="0000CC"/>
              </a:solidFill>
            </a:endParaRPr>
          </a:p>
        </p:txBody>
      </p:sp>
    </p:spTree>
    <p:extLst>
      <p:ext uri="{BB962C8B-B14F-4D97-AF65-F5344CB8AC3E}">
        <p14:creationId xmlns:p14="http://schemas.microsoft.com/office/powerpoint/2010/main" val="1618065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2.3.4  </a:t>
            </a:r>
            <a:r>
              <a:rPr lang="zh-CN" altLang="zh-CN" b="1" dirty="0">
                <a:solidFill>
                  <a:srgbClr val="FF0000"/>
                </a:solidFill>
              </a:rPr>
              <a:t>智能</a:t>
            </a:r>
            <a:r>
              <a:rPr lang="zh-CN" altLang="zh-CN" b="1" dirty="0"/>
              <a:t>指针</a:t>
            </a:r>
            <a:r>
              <a:rPr lang="en-US" altLang="zh-CN" b="1" dirty="0"/>
              <a:t>             </a:t>
            </a:r>
            <a:r>
              <a:rPr lang="en-US" altLang="zh-CN" b="1" dirty="0">
                <a:solidFill>
                  <a:srgbClr val="0000CC"/>
                </a:solidFill>
              </a:rPr>
              <a:t>11C</a:t>
            </a:r>
            <a:r>
              <a:rPr lang="en-US" altLang="zh-CN" b="1" baseline="-25000" dirty="0">
                <a:solidFill>
                  <a:srgbClr val="0000CC"/>
                </a:solidFill>
              </a:rPr>
              <a:t>++</a:t>
            </a:r>
            <a:endParaRPr lang="zh-CN" altLang="en-US" dirty="0"/>
          </a:p>
        </p:txBody>
      </p:sp>
      <p:sp>
        <p:nvSpPr>
          <p:cNvPr id="3" name="内容占位符 2"/>
          <p:cNvSpPr>
            <a:spLocks noGrp="1"/>
          </p:cNvSpPr>
          <p:nvPr>
            <p:ph idx="1"/>
          </p:nvPr>
        </p:nvSpPr>
        <p:spPr>
          <a:xfrm>
            <a:off x="251520" y="1076590"/>
            <a:ext cx="8892480" cy="5520762"/>
          </a:xfrm>
        </p:spPr>
        <p:txBody>
          <a:bodyPr/>
          <a:lstStyle/>
          <a:p>
            <a:r>
              <a:rPr lang="en-US" altLang="zh-CN" b="1" dirty="0">
                <a:solidFill>
                  <a:srgbClr val="0000CC"/>
                </a:solidFill>
              </a:rPr>
              <a:t>4．auto_ptr   </a:t>
            </a:r>
            <a:r>
              <a:rPr lang="zh-CN" altLang="en-US" b="1" dirty="0">
                <a:solidFill>
                  <a:srgbClr val="0000CC"/>
                </a:solidFill>
              </a:rPr>
              <a:t>     </a:t>
            </a:r>
            <a:r>
              <a:rPr lang="en-US" altLang="zh-CN" b="1" dirty="0" err="1">
                <a:solidFill>
                  <a:srgbClr val="0000CC"/>
                </a:solidFill>
              </a:rPr>
              <a:t>c++</a:t>
            </a:r>
            <a:r>
              <a:rPr lang="en-US" altLang="zh-CN" b="1" dirty="0">
                <a:solidFill>
                  <a:srgbClr val="0000CC"/>
                </a:solidFill>
              </a:rPr>
              <a:t>98</a:t>
            </a:r>
            <a:r>
              <a:rPr lang="zh-CN" altLang="en-US" b="1" dirty="0">
                <a:solidFill>
                  <a:srgbClr val="0000CC"/>
                </a:solidFill>
              </a:rPr>
              <a:t>规范 </a:t>
            </a:r>
            <a:endParaRPr lang="en-US" altLang="zh-CN" b="1" dirty="0">
              <a:solidFill>
                <a:srgbClr val="0000CC"/>
              </a:solidFill>
            </a:endParaRPr>
          </a:p>
          <a:p>
            <a:pPr marL="0" indent="0">
              <a:buNone/>
            </a:pPr>
            <a:r>
              <a:rPr lang="en-US" altLang="zh-CN" sz="1800" dirty="0"/>
              <a:t>#include &lt;</a:t>
            </a:r>
            <a:r>
              <a:rPr lang="en-US" altLang="zh-CN" sz="1800" dirty="0" err="1"/>
              <a:t>iostream</a:t>
            </a:r>
            <a:r>
              <a:rPr lang="en-US" altLang="zh-CN" sz="1800" dirty="0"/>
              <a:t>&gt;    </a:t>
            </a:r>
            <a:endParaRPr lang="zh-CN" altLang="zh-CN" sz="1800" dirty="0"/>
          </a:p>
          <a:p>
            <a:pPr marL="0" indent="0">
              <a:buNone/>
            </a:pPr>
            <a:r>
              <a:rPr lang="en-US" altLang="zh-CN" sz="1800" dirty="0"/>
              <a:t>#include &lt;memory&gt;    </a:t>
            </a:r>
            <a:endParaRPr lang="zh-CN" altLang="zh-CN" sz="1800" dirty="0"/>
          </a:p>
          <a:p>
            <a:pPr marL="0" indent="0">
              <a:buNone/>
            </a:pPr>
            <a:r>
              <a:rPr lang="en-US" altLang="zh-CN" sz="1800" dirty="0"/>
              <a:t>#include&lt;string&gt;</a:t>
            </a:r>
            <a:endParaRPr lang="zh-CN" altLang="zh-CN" sz="1800" dirty="0"/>
          </a:p>
          <a:p>
            <a:pPr marL="0" indent="0">
              <a:buNone/>
            </a:pPr>
            <a:r>
              <a:rPr lang="en-US" altLang="zh-CN" sz="1800" dirty="0"/>
              <a:t>using namespace </a:t>
            </a:r>
            <a:r>
              <a:rPr lang="en-US" altLang="zh-CN" sz="1800" dirty="0" err="1"/>
              <a:t>std</a:t>
            </a:r>
            <a:r>
              <a:rPr lang="en-US" altLang="zh-CN" sz="1800" dirty="0"/>
              <a:t>;</a:t>
            </a:r>
            <a:endParaRPr lang="zh-CN" altLang="zh-CN" sz="1800" dirty="0"/>
          </a:p>
          <a:p>
            <a:pPr marL="0" indent="0">
              <a:buNone/>
            </a:pPr>
            <a:r>
              <a:rPr lang="en-US" altLang="zh-CN" sz="1800" dirty="0" err="1"/>
              <a:t>int</a:t>
            </a:r>
            <a:r>
              <a:rPr lang="en-US" altLang="zh-CN" sz="1800" dirty="0"/>
              <a:t> main(){</a:t>
            </a:r>
            <a:endParaRPr lang="zh-CN" altLang="zh-CN" sz="1800" dirty="0"/>
          </a:p>
          <a:p>
            <a:pPr marL="0" indent="0">
              <a:buNone/>
            </a:pPr>
            <a:r>
              <a:rPr lang="en-US" altLang="zh-CN" sz="1800" dirty="0"/>
              <a:t>	</a:t>
            </a:r>
            <a:r>
              <a:rPr lang="en-US" altLang="zh-CN" sz="1800" dirty="0" err="1"/>
              <a:t>auto_ptr</a:t>
            </a:r>
            <a:r>
              <a:rPr lang="en-US" altLang="zh-CN" sz="1800" dirty="0"/>
              <a:t>&lt; string&gt; p1(new string("There is only one point to me."));</a:t>
            </a:r>
            <a:endParaRPr lang="zh-CN" altLang="zh-CN" sz="1800" dirty="0"/>
          </a:p>
          <a:p>
            <a:pPr marL="0" indent="0">
              <a:buNone/>
            </a:pPr>
            <a:r>
              <a:rPr lang="en-US" altLang="zh-CN" sz="1800" dirty="0"/>
              <a:t>	</a:t>
            </a:r>
            <a:r>
              <a:rPr lang="en-US" altLang="zh-CN" sz="1800" dirty="0" err="1"/>
              <a:t>auto_ptr</a:t>
            </a:r>
            <a:r>
              <a:rPr lang="en-US" altLang="zh-CN" sz="1800" dirty="0"/>
              <a:t>&lt;string&gt; p2;</a:t>
            </a:r>
            <a:endParaRPr lang="zh-CN" altLang="zh-CN" sz="1800" dirty="0"/>
          </a:p>
          <a:p>
            <a:pPr marL="0" indent="0">
              <a:buNone/>
            </a:pPr>
            <a:r>
              <a:rPr lang="en-US" altLang="zh-CN" sz="1800" dirty="0"/>
              <a:t>	p2 = p1;                     //L1</a:t>
            </a:r>
            <a:r>
              <a:rPr lang="zh-CN" altLang="zh-CN" sz="1800" dirty="0"/>
              <a:t>，</a:t>
            </a:r>
            <a:r>
              <a:rPr lang="en-US" altLang="zh-CN" sz="1800" dirty="0"/>
              <a:t>p1</a:t>
            </a:r>
            <a:r>
              <a:rPr lang="zh-CN" altLang="zh-CN" sz="1800" dirty="0"/>
              <a:t>不再指向任何对象，其所指对象由</a:t>
            </a:r>
            <a:r>
              <a:rPr lang="en-US" altLang="zh-CN" sz="1800" dirty="0"/>
              <a:t>p2</a:t>
            </a:r>
            <a:r>
              <a:rPr lang="zh-CN" altLang="zh-CN" sz="1800" dirty="0"/>
              <a:t>指向</a:t>
            </a:r>
          </a:p>
          <a:p>
            <a:pPr marL="0" indent="0">
              <a:buNone/>
            </a:pPr>
            <a:r>
              <a:rPr lang="en-US" altLang="zh-CN" sz="1800" dirty="0"/>
              <a:t>	</a:t>
            </a:r>
            <a:r>
              <a:rPr lang="en-US" altLang="zh-CN" sz="1800" dirty="0" err="1"/>
              <a:t>cout</a:t>
            </a:r>
            <a:r>
              <a:rPr lang="en-US" altLang="zh-CN" sz="1800" dirty="0"/>
              <a:t> &lt;&lt; *p1;                //L2</a:t>
            </a:r>
            <a:r>
              <a:rPr lang="zh-CN" altLang="zh-CN" sz="1800" dirty="0"/>
              <a:t>，发生运行错误，因为</a:t>
            </a:r>
            <a:r>
              <a:rPr lang="en-US" altLang="zh-CN" sz="1800" dirty="0"/>
              <a:t>p1</a:t>
            </a:r>
            <a:r>
              <a:rPr lang="zh-CN" altLang="zh-CN" sz="1800" dirty="0"/>
              <a:t>没有指向任何对象。</a:t>
            </a:r>
          </a:p>
          <a:p>
            <a:pPr marL="0" indent="0">
              <a:buNone/>
            </a:pPr>
            <a:r>
              <a:rPr lang="en-US" altLang="zh-CN" sz="1800" dirty="0"/>
              <a:t>	</a:t>
            </a:r>
            <a:r>
              <a:rPr lang="en-US" altLang="zh-CN" sz="1800" dirty="0" err="1"/>
              <a:t>cout</a:t>
            </a:r>
            <a:r>
              <a:rPr lang="en-US" altLang="zh-CN" sz="1800" dirty="0"/>
              <a:t> &lt;&lt; *p2&lt;&lt; </a:t>
            </a:r>
            <a:r>
              <a:rPr lang="en-US" altLang="zh-CN" sz="1800" dirty="0" err="1"/>
              <a:t>endl</a:t>
            </a:r>
            <a:r>
              <a:rPr lang="en-US" altLang="zh-CN" sz="1800" dirty="0"/>
              <a:t>;        //L3</a:t>
            </a:r>
            <a:r>
              <a:rPr lang="zh-CN" altLang="zh-CN" sz="1800" dirty="0"/>
              <a:t>，输出：</a:t>
            </a:r>
            <a:r>
              <a:rPr lang="en-US" altLang="zh-CN" sz="1800" dirty="0"/>
              <a:t>There is only one point to me.</a:t>
            </a:r>
            <a:endParaRPr lang="zh-CN" altLang="zh-CN" sz="1800" dirty="0"/>
          </a:p>
          <a:p>
            <a:pPr marL="0" indent="0">
              <a:buNone/>
            </a:pPr>
            <a:r>
              <a:rPr lang="en-US" altLang="zh-CN" sz="1800" dirty="0"/>
              <a:t>	//p1 = new string("</a:t>
            </a:r>
            <a:r>
              <a:rPr lang="en-US" altLang="zh-CN" sz="1800" dirty="0" err="1"/>
              <a:t>dd</a:t>
            </a:r>
            <a:r>
              <a:rPr lang="en-US" altLang="zh-CN" sz="1800" dirty="0"/>
              <a:t>");  //L4</a:t>
            </a:r>
            <a:r>
              <a:rPr lang="zh-CN" altLang="zh-CN" sz="1800" dirty="0"/>
              <a:t>，错误，不能用这种方式为智能指针赋值。</a:t>
            </a:r>
          </a:p>
          <a:p>
            <a:pPr marL="0" indent="0">
              <a:buNone/>
            </a:pPr>
            <a:r>
              <a:rPr lang="en-US" altLang="zh-CN" sz="1800" dirty="0"/>
              <a:t>	</a:t>
            </a:r>
            <a:r>
              <a:rPr lang="en-US" altLang="zh-CN" sz="1800" dirty="0" err="1"/>
              <a:t>auto_ptr</a:t>
            </a:r>
            <a:r>
              <a:rPr lang="en-US" altLang="zh-CN" sz="1800" dirty="0"/>
              <a:t>&lt;string&gt; p3(p2);  //L5</a:t>
            </a:r>
            <a:r>
              <a:rPr lang="zh-CN" altLang="zh-CN" sz="1800" dirty="0"/>
              <a:t>，</a:t>
            </a:r>
            <a:r>
              <a:rPr lang="en-US" altLang="zh-CN" sz="1800" dirty="0"/>
              <a:t>p2</a:t>
            </a:r>
            <a:r>
              <a:rPr lang="zh-CN" altLang="zh-CN" sz="1800" dirty="0"/>
              <a:t>不再指向任何对象，其所指对象由</a:t>
            </a:r>
            <a:r>
              <a:rPr lang="en-US" altLang="zh-CN" sz="1800" dirty="0"/>
              <a:t>p3</a:t>
            </a:r>
            <a:r>
              <a:rPr lang="zh-CN" altLang="zh-CN" sz="1800" dirty="0"/>
              <a:t>指向</a:t>
            </a:r>
          </a:p>
          <a:p>
            <a:pPr marL="0" indent="0">
              <a:buNone/>
            </a:pPr>
            <a:r>
              <a:rPr lang="en-US" altLang="zh-CN" sz="1800" dirty="0"/>
              <a:t>	</a:t>
            </a:r>
            <a:r>
              <a:rPr lang="en-US" altLang="zh-CN" sz="1800" dirty="0" err="1"/>
              <a:t>cout</a:t>
            </a:r>
            <a:r>
              <a:rPr lang="en-US" altLang="zh-CN" sz="1800" dirty="0"/>
              <a:t> &lt;&lt; *p3 &lt;&lt; </a:t>
            </a:r>
            <a:r>
              <a:rPr lang="en-US" altLang="zh-CN" sz="1800" dirty="0" err="1"/>
              <a:t>endl</a:t>
            </a:r>
            <a:r>
              <a:rPr lang="en-US" altLang="zh-CN" sz="1800" dirty="0"/>
              <a:t>;       //L6</a:t>
            </a:r>
            <a:r>
              <a:rPr lang="zh-CN" altLang="zh-CN" sz="1800" dirty="0"/>
              <a:t>，输出：</a:t>
            </a:r>
            <a:r>
              <a:rPr lang="en-US" altLang="zh-CN" sz="1800" dirty="0"/>
              <a:t>There is only one point to me.</a:t>
            </a:r>
            <a:endParaRPr lang="zh-CN" altLang="zh-CN" sz="1800" dirty="0"/>
          </a:p>
          <a:p>
            <a:pPr marL="0" indent="0">
              <a:buNone/>
            </a:pPr>
            <a:r>
              <a:rPr lang="en-US" altLang="zh-CN" sz="1800" dirty="0"/>
              <a:t>	//</a:t>
            </a:r>
            <a:r>
              <a:rPr lang="en-US" altLang="zh-CN" sz="1800" dirty="0" err="1"/>
              <a:t>cout</a:t>
            </a:r>
            <a:r>
              <a:rPr lang="en-US" altLang="zh-CN" sz="1800" dirty="0"/>
              <a:t> &lt;&lt; *p2 &lt;&lt; </a:t>
            </a:r>
            <a:r>
              <a:rPr lang="en-US" altLang="zh-CN" sz="1800" dirty="0" err="1"/>
              <a:t>endl</a:t>
            </a:r>
            <a:r>
              <a:rPr lang="en-US" altLang="zh-CN" sz="1800" dirty="0"/>
              <a:t>;     //L7</a:t>
            </a:r>
            <a:r>
              <a:rPr lang="zh-CN" altLang="zh-CN" sz="1800" dirty="0"/>
              <a:t>，发生运行错误，因为</a:t>
            </a:r>
            <a:r>
              <a:rPr lang="en-US" altLang="zh-CN" sz="1800" dirty="0"/>
              <a:t>p2</a:t>
            </a:r>
            <a:r>
              <a:rPr lang="zh-CN" altLang="zh-CN" sz="1800" dirty="0"/>
              <a:t>没有指向任何对象</a:t>
            </a:r>
          </a:p>
          <a:p>
            <a:pPr marL="0" indent="0">
              <a:buNone/>
            </a:pPr>
            <a:r>
              <a:rPr lang="en-US" altLang="zh-CN" sz="1800" dirty="0"/>
              <a:t>}</a:t>
            </a:r>
            <a:endParaRPr lang="zh-CN" altLang="zh-CN" sz="1800" dirty="0"/>
          </a:p>
          <a:p>
            <a:pPr lvl="1"/>
            <a:endParaRPr lang="en-US" altLang="zh-CN" sz="2000" b="1" dirty="0">
              <a:solidFill>
                <a:srgbClr val="0000CC"/>
              </a:solidFill>
            </a:endParaRPr>
          </a:p>
        </p:txBody>
      </p:sp>
      <p:sp>
        <p:nvSpPr>
          <p:cNvPr id="4" name="对话气泡: 矩形 3"/>
          <p:cNvSpPr/>
          <p:nvPr/>
        </p:nvSpPr>
        <p:spPr>
          <a:xfrm>
            <a:off x="2987824" y="1700808"/>
            <a:ext cx="5544616" cy="1512168"/>
          </a:xfrm>
          <a:prstGeom prst="wedgeRectCallout">
            <a:avLst>
              <a:gd name="adj1" fmla="val -60193"/>
              <a:gd name="adj2" fmla="val -64951"/>
            </a:avLst>
          </a:prstGeom>
          <a:gradFill>
            <a:gsLst>
              <a:gs pos="80250">
                <a:srgbClr val="FFFF00"/>
              </a:gs>
              <a:gs pos="0">
                <a:srgbClr val="99FF33"/>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独占型智能指针：</a:t>
            </a:r>
            <a:r>
              <a:rPr lang="zh-CN" altLang="zh-CN" sz="2000" dirty="0">
                <a:solidFill>
                  <a:schemeClr val="tx1"/>
                </a:solidFill>
              </a:rPr>
              <a:t>一个对象只能被一个</a:t>
            </a:r>
            <a:r>
              <a:rPr lang="en-US" altLang="zh-CN" sz="2000" dirty="0" err="1">
                <a:solidFill>
                  <a:schemeClr val="tx1"/>
                </a:solidFill>
              </a:rPr>
              <a:t>auto_ptr</a:t>
            </a:r>
            <a:r>
              <a:rPr lang="zh-CN" altLang="zh-CN" sz="2000" dirty="0">
                <a:solidFill>
                  <a:schemeClr val="tx1"/>
                </a:solidFill>
              </a:rPr>
              <a:t>所指向。</a:t>
            </a:r>
            <a:r>
              <a:rPr lang="zh-CN" altLang="en-US" sz="2000" dirty="0">
                <a:solidFill>
                  <a:schemeClr val="tx1"/>
                </a:solidFill>
              </a:rPr>
              <a:t>即</a:t>
            </a:r>
            <a:r>
              <a:rPr lang="zh-CN" altLang="zh-CN" sz="2000" dirty="0">
                <a:solidFill>
                  <a:schemeClr val="tx1"/>
                </a:solidFill>
              </a:rPr>
              <a:t>两个同类型的</a:t>
            </a:r>
            <a:r>
              <a:rPr lang="en-US" altLang="zh-CN" sz="2000" dirty="0" err="1">
                <a:solidFill>
                  <a:schemeClr val="tx1"/>
                </a:solidFill>
              </a:rPr>
              <a:t>auto_ptr</a:t>
            </a:r>
            <a:r>
              <a:rPr lang="zh-CN" altLang="zh-CN" sz="2000" dirty="0">
                <a:solidFill>
                  <a:schemeClr val="tx1"/>
                </a:solidFill>
              </a:rPr>
              <a:t>指针不能指向同一个对象，指针的复制或赋值操作都会改变对象的所有权，被复制的</a:t>
            </a:r>
            <a:r>
              <a:rPr lang="en-US" altLang="zh-CN" sz="2000" dirty="0" err="1">
                <a:solidFill>
                  <a:schemeClr val="tx1"/>
                </a:solidFill>
              </a:rPr>
              <a:t>auto_ptr</a:t>
            </a:r>
            <a:r>
              <a:rPr lang="zh-CN" altLang="zh-CN" sz="2000" dirty="0">
                <a:solidFill>
                  <a:schemeClr val="tx1"/>
                </a:solidFill>
              </a:rPr>
              <a:t>不再指向任何对象</a:t>
            </a:r>
            <a:endParaRPr lang="zh-CN" altLang="en-US" sz="2000" dirty="0">
              <a:solidFill>
                <a:schemeClr val="tx1"/>
              </a:solidFill>
            </a:endParaRPr>
          </a:p>
        </p:txBody>
      </p:sp>
    </p:spTree>
    <p:extLst>
      <p:ext uri="{BB962C8B-B14F-4D97-AF65-F5344CB8AC3E}">
        <p14:creationId xmlns:p14="http://schemas.microsoft.com/office/powerpoint/2010/main" val="119391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 calcmode="lin" valueType="num">
                                      <p:cBhvr additive="base">
                                        <p:cTn id="6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 calcmode="lin" valueType="num">
                                      <p:cBhvr additive="base">
                                        <p:cTn id="6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2.3.4  </a:t>
            </a:r>
            <a:r>
              <a:rPr lang="zh-CN" altLang="zh-CN" b="1" dirty="0">
                <a:solidFill>
                  <a:srgbClr val="FF0000"/>
                </a:solidFill>
              </a:rPr>
              <a:t>智能</a:t>
            </a:r>
            <a:r>
              <a:rPr lang="zh-CN" altLang="zh-CN" b="1" dirty="0"/>
              <a:t>指针</a:t>
            </a:r>
            <a:r>
              <a:rPr lang="en-US" altLang="zh-CN" b="1" dirty="0"/>
              <a:t>             </a:t>
            </a:r>
            <a:r>
              <a:rPr lang="en-US" altLang="zh-CN" b="1" dirty="0">
                <a:solidFill>
                  <a:srgbClr val="0000CC"/>
                </a:solidFill>
              </a:rPr>
              <a:t>11C</a:t>
            </a:r>
            <a:r>
              <a:rPr lang="en-US" altLang="zh-CN" b="1" baseline="-25000" dirty="0">
                <a:solidFill>
                  <a:srgbClr val="0000CC"/>
                </a:solidFill>
              </a:rPr>
              <a:t>++</a:t>
            </a:r>
            <a:endParaRPr lang="zh-CN" altLang="en-US" dirty="0"/>
          </a:p>
        </p:txBody>
      </p:sp>
      <p:sp>
        <p:nvSpPr>
          <p:cNvPr id="3" name="内容占位符 2"/>
          <p:cNvSpPr>
            <a:spLocks noGrp="1"/>
          </p:cNvSpPr>
          <p:nvPr>
            <p:ph idx="1"/>
          </p:nvPr>
        </p:nvSpPr>
        <p:spPr>
          <a:xfrm>
            <a:off x="251520" y="1076590"/>
            <a:ext cx="8892480" cy="5520762"/>
          </a:xfrm>
        </p:spPr>
        <p:txBody>
          <a:bodyPr/>
          <a:lstStyle/>
          <a:p>
            <a:pPr marL="0" indent="0">
              <a:buNone/>
            </a:pPr>
            <a:r>
              <a:rPr lang="en-US" altLang="zh-CN" sz="1800" b="1" dirty="0">
                <a:solidFill>
                  <a:srgbClr val="0000CC"/>
                </a:solidFill>
              </a:rPr>
              <a:t>5．share_ptr   </a:t>
            </a:r>
            <a:r>
              <a:rPr lang="zh-CN" altLang="en-US" sz="1800" b="1" dirty="0">
                <a:solidFill>
                  <a:srgbClr val="0000CC"/>
                </a:solidFill>
              </a:rPr>
              <a:t>     </a:t>
            </a:r>
            <a:endParaRPr lang="en-US" altLang="zh-CN" sz="1800" b="1" dirty="0">
              <a:solidFill>
                <a:srgbClr val="0000CC"/>
              </a:solidFill>
            </a:endParaRPr>
          </a:p>
          <a:p>
            <a:pPr marL="0" indent="0">
              <a:buNone/>
            </a:pPr>
            <a:r>
              <a:rPr lang="en-US" altLang="zh-CN" sz="1800" dirty="0"/>
              <a:t>//Eg2-6.cpp</a:t>
            </a:r>
            <a:endParaRPr lang="zh-CN" altLang="zh-CN" sz="1800" dirty="0"/>
          </a:p>
          <a:p>
            <a:pPr marL="0" indent="0">
              <a:buNone/>
            </a:pPr>
            <a:r>
              <a:rPr lang="en-US" altLang="zh-CN" sz="1800" dirty="0"/>
              <a:t>#include &lt;</a:t>
            </a:r>
            <a:r>
              <a:rPr lang="en-US" altLang="zh-CN" sz="1800" dirty="0" err="1"/>
              <a:t>iostream</a:t>
            </a:r>
            <a:r>
              <a:rPr lang="en-US" altLang="zh-CN" sz="1800" dirty="0"/>
              <a:t>&gt;    </a:t>
            </a:r>
            <a:endParaRPr lang="zh-CN" altLang="zh-CN" sz="1800" dirty="0"/>
          </a:p>
          <a:p>
            <a:pPr marL="0" indent="0">
              <a:buNone/>
            </a:pPr>
            <a:r>
              <a:rPr lang="en-US" altLang="zh-CN" sz="1800" dirty="0"/>
              <a:t>#include &lt;memory&gt;    </a:t>
            </a:r>
            <a:endParaRPr lang="zh-CN" altLang="zh-CN" sz="1800" dirty="0"/>
          </a:p>
          <a:p>
            <a:pPr marL="0" indent="0">
              <a:buNone/>
            </a:pPr>
            <a:r>
              <a:rPr lang="en-US" altLang="zh-CN" sz="1800" dirty="0"/>
              <a:t>using namespace </a:t>
            </a:r>
            <a:r>
              <a:rPr lang="en-US" altLang="zh-CN" sz="1800" dirty="0" err="1"/>
              <a:t>std</a:t>
            </a:r>
            <a:r>
              <a:rPr lang="en-US" altLang="zh-CN" sz="1800" dirty="0"/>
              <a:t>;</a:t>
            </a:r>
            <a:endParaRPr lang="zh-CN" altLang="zh-CN" sz="1800" dirty="0"/>
          </a:p>
          <a:p>
            <a:pPr marL="0" indent="0">
              <a:buNone/>
            </a:pPr>
            <a:r>
              <a:rPr lang="en-US" altLang="zh-CN" sz="1800" dirty="0"/>
              <a:t>void swap(</a:t>
            </a:r>
            <a:r>
              <a:rPr lang="en-US" altLang="zh-CN" sz="1800" dirty="0" err="1"/>
              <a:t>shared_ptr</a:t>
            </a:r>
            <a:r>
              <a:rPr lang="en-US" altLang="zh-CN" sz="1800" dirty="0"/>
              <a:t>&lt;</a:t>
            </a:r>
            <a:r>
              <a:rPr lang="en-US" altLang="zh-CN" sz="1800" dirty="0" err="1"/>
              <a:t>int</a:t>
            </a:r>
            <a:r>
              <a:rPr lang="en-US" altLang="zh-CN" sz="1800" dirty="0"/>
              <a:t>&gt;a, </a:t>
            </a:r>
            <a:r>
              <a:rPr lang="en-US" altLang="zh-CN" sz="1800" dirty="0" err="1"/>
              <a:t>shared_ptr</a:t>
            </a:r>
            <a:r>
              <a:rPr lang="en-US" altLang="zh-CN" sz="1800" dirty="0"/>
              <a:t>&lt;</a:t>
            </a:r>
            <a:r>
              <a:rPr lang="en-US" altLang="zh-CN" sz="1800" dirty="0" err="1"/>
              <a:t>int</a:t>
            </a:r>
            <a:r>
              <a:rPr lang="en-US" altLang="zh-CN" sz="1800" dirty="0"/>
              <a:t>&gt;b){</a:t>
            </a:r>
            <a:endParaRPr lang="zh-CN" altLang="zh-CN" sz="1800" dirty="0"/>
          </a:p>
          <a:p>
            <a:pPr marL="0" indent="0">
              <a:buNone/>
            </a:pPr>
            <a:r>
              <a:rPr lang="en-US" altLang="zh-CN" sz="1800" dirty="0"/>
              <a:t>	</a:t>
            </a:r>
            <a:r>
              <a:rPr lang="en-US" altLang="zh-CN" sz="1800" dirty="0" err="1"/>
              <a:t>int</a:t>
            </a:r>
            <a:r>
              <a:rPr lang="en-US" altLang="zh-CN" sz="1800" dirty="0"/>
              <a:t> t;</a:t>
            </a:r>
            <a:endParaRPr lang="zh-CN" altLang="zh-CN" sz="1800" dirty="0"/>
          </a:p>
          <a:p>
            <a:pPr marL="0" indent="0">
              <a:buNone/>
            </a:pPr>
            <a:r>
              <a:rPr lang="en-US" altLang="zh-CN" sz="1800" dirty="0"/>
              <a:t>	t = *a; *a = *b; *b = t;</a:t>
            </a:r>
            <a:endParaRPr lang="zh-CN" altLang="zh-CN" sz="1800" dirty="0"/>
          </a:p>
          <a:p>
            <a:pPr marL="0" indent="0">
              <a:buNone/>
            </a:pPr>
            <a:r>
              <a:rPr lang="en-US" altLang="zh-CN" sz="1800" dirty="0"/>
              <a:t>}</a:t>
            </a:r>
            <a:endParaRPr lang="zh-CN" altLang="zh-CN" sz="1800" dirty="0"/>
          </a:p>
          <a:p>
            <a:pPr marL="0" indent="0">
              <a:buNone/>
            </a:pPr>
            <a:r>
              <a:rPr lang="en-US" altLang="zh-CN" sz="1800" dirty="0"/>
              <a:t>void main(){</a:t>
            </a:r>
            <a:endParaRPr lang="zh-CN" altLang="zh-CN" sz="1800" dirty="0"/>
          </a:p>
          <a:p>
            <a:pPr marL="0" indent="0">
              <a:buNone/>
            </a:pPr>
            <a:r>
              <a:rPr lang="en-US" altLang="zh-CN" sz="1800" dirty="0"/>
              <a:t>	</a:t>
            </a:r>
            <a:r>
              <a:rPr lang="en-US" altLang="zh-CN" sz="1800" dirty="0" err="1"/>
              <a:t>shared_ptr</a:t>
            </a:r>
            <a:r>
              <a:rPr lang="en-US" altLang="zh-CN" sz="1800" dirty="0"/>
              <a:t>&lt;</a:t>
            </a:r>
            <a:r>
              <a:rPr lang="en-US" altLang="zh-CN" sz="1800" dirty="0" err="1"/>
              <a:t>int</a:t>
            </a:r>
            <a:r>
              <a:rPr lang="en-US" altLang="zh-CN" sz="1800" dirty="0"/>
              <a:t>&gt; p1 (new </a:t>
            </a:r>
            <a:r>
              <a:rPr lang="en-US" altLang="zh-CN" sz="1800" dirty="0" err="1"/>
              <a:t>int</a:t>
            </a:r>
            <a:r>
              <a:rPr lang="en-US" altLang="zh-CN" sz="1800" dirty="0"/>
              <a:t>(9));</a:t>
            </a:r>
            <a:endParaRPr lang="zh-CN" altLang="zh-CN" sz="1800" dirty="0"/>
          </a:p>
          <a:p>
            <a:pPr marL="0" indent="0">
              <a:buNone/>
            </a:pPr>
            <a:r>
              <a:rPr lang="en-US" altLang="zh-CN" sz="1800" dirty="0"/>
              <a:t>	</a:t>
            </a:r>
            <a:r>
              <a:rPr lang="en-US" altLang="zh-CN" sz="1800" dirty="0" err="1"/>
              <a:t>shared_ptr</a:t>
            </a:r>
            <a:r>
              <a:rPr lang="en-US" altLang="zh-CN" sz="1800" dirty="0"/>
              <a:t>&lt;</a:t>
            </a:r>
            <a:r>
              <a:rPr lang="en-US" altLang="zh-CN" sz="1800" dirty="0" err="1"/>
              <a:t>int</a:t>
            </a:r>
            <a:r>
              <a:rPr lang="en-US" altLang="zh-CN" sz="1800" dirty="0"/>
              <a:t>&gt; p2(p1);</a:t>
            </a:r>
            <a:endParaRPr lang="zh-CN" altLang="zh-CN" sz="1800" dirty="0"/>
          </a:p>
          <a:p>
            <a:pPr marL="0" indent="0">
              <a:buNone/>
            </a:pPr>
            <a:r>
              <a:rPr lang="en-US" altLang="zh-CN" sz="1800" dirty="0"/>
              <a:t>	</a:t>
            </a:r>
            <a:r>
              <a:rPr lang="en-US" altLang="zh-CN" sz="1800" dirty="0" err="1"/>
              <a:t>shared_ptr</a:t>
            </a:r>
            <a:r>
              <a:rPr lang="en-US" altLang="zh-CN" sz="1800" dirty="0"/>
              <a:t>&lt;</a:t>
            </a:r>
            <a:r>
              <a:rPr lang="en-US" altLang="zh-CN" sz="1800" dirty="0" err="1"/>
              <a:t>int</a:t>
            </a:r>
            <a:r>
              <a:rPr lang="en-US" altLang="zh-CN" sz="1800" dirty="0"/>
              <a:t>&gt;p3(new (</a:t>
            </a:r>
            <a:r>
              <a:rPr lang="en-US" altLang="zh-CN" sz="1800" dirty="0" err="1"/>
              <a:t>int</a:t>
            </a:r>
            <a:r>
              <a:rPr lang="en-US" altLang="zh-CN" sz="1800" dirty="0"/>
              <a:t>)), p4(new </a:t>
            </a:r>
            <a:r>
              <a:rPr lang="en-US" altLang="zh-CN" sz="1800" dirty="0" err="1"/>
              <a:t>int</a:t>
            </a:r>
            <a:r>
              <a:rPr lang="en-US" altLang="zh-CN" sz="1800" dirty="0"/>
              <a:t>(8)), p5;</a:t>
            </a:r>
            <a:endParaRPr lang="zh-CN" altLang="zh-CN" sz="1800" dirty="0"/>
          </a:p>
          <a:p>
            <a:pPr marL="0" indent="0">
              <a:buNone/>
            </a:pPr>
            <a:r>
              <a:rPr lang="en-US" altLang="zh-CN" sz="1800" dirty="0"/>
              <a:t>	</a:t>
            </a:r>
            <a:r>
              <a:rPr lang="en-US" altLang="zh-CN" sz="1800" dirty="0" err="1"/>
              <a:t>cout</a:t>
            </a:r>
            <a:r>
              <a:rPr lang="en-US" altLang="zh-CN" sz="1800" dirty="0"/>
              <a:t> &lt;&lt; "p1=" &lt;&lt; *p1 &lt;&lt; "\tp4=" &lt;&lt; *p4 &lt;&lt; </a:t>
            </a:r>
            <a:r>
              <a:rPr lang="en-US" altLang="zh-CN" sz="1800" dirty="0" err="1"/>
              <a:t>endl</a:t>
            </a:r>
            <a:r>
              <a:rPr lang="en-US" altLang="zh-CN" sz="1800" dirty="0"/>
              <a:t>;</a:t>
            </a:r>
            <a:endParaRPr lang="zh-CN" altLang="zh-CN" sz="1800" dirty="0"/>
          </a:p>
          <a:p>
            <a:pPr marL="0" indent="0">
              <a:buNone/>
            </a:pPr>
            <a:r>
              <a:rPr lang="en-US" altLang="zh-CN" sz="1800" dirty="0"/>
              <a:t>	swap(p1, p4);</a:t>
            </a:r>
            <a:endParaRPr lang="zh-CN" altLang="zh-CN" sz="1800" dirty="0"/>
          </a:p>
          <a:p>
            <a:pPr marL="0" indent="0">
              <a:buNone/>
            </a:pPr>
            <a:r>
              <a:rPr lang="en-US" altLang="zh-CN" sz="1800" dirty="0"/>
              <a:t>	</a:t>
            </a:r>
            <a:r>
              <a:rPr lang="en-US" altLang="zh-CN" sz="1800" dirty="0" err="1"/>
              <a:t>cout</a:t>
            </a:r>
            <a:r>
              <a:rPr lang="en-US" altLang="zh-CN" sz="1800" dirty="0"/>
              <a:t> &lt;&lt; "p1=" &lt;&lt; *p1 &lt;&lt; "\tp4=" &lt;&lt; *p4 &lt;&lt; </a:t>
            </a:r>
            <a:r>
              <a:rPr lang="en-US" altLang="zh-CN" sz="1800" dirty="0" err="1"/>
              <a:t>endl</a:t>
            </a:r>
            <a:r>
              <a:rPr lang="en-US" altLang="zh-CN" sz="1800" dirty="0"/>
              <a:t>;</a:t>
            </a:r>
            <a:endParaRPr lang="zh-CN" altLang="zh-CN" sz="1800" dirty="0"/>
          </a:p>
          <a:p>
            <a:pPr marL="0" indent="0">
              <a:buNone/>
            </a:pPr>
            <a:r>
              <a:rPr lang="en-US" altLang="zh-CN" sz="1800" dirty="0"/>
              <a:t>	p3 = p4 = p5=p1;</a:t>
            </a:r>
            <a:endParaRPr lang="zh-CN" altLang="zh-CN" sz="1800" dirty="0"/>
          </a:p>
          <a:p>
            <a:pPr marL="0" indent="0">
              <a:buNone/>
            </a:pPr>
            <a:r>
              <a:rPr lang="en-US" altLang="zh-CN" sz="1800" dirty="0"/>
              <a:t>}</a:t>
            </a:r>
            <a:endParaRPr lang="zh-CN" altLang="zh-CN" sz="1800" dirty="0"/>
          </a:p>
          <a:p>
            <a:pPr marL="457200" lvl="1" indent="0">
              <a:buNone/>
            </a:pPr>
            <a:endParaRPr lang="en-US" altLang="zh-CN" sz="1800" b="1" dirty="0">
              <a:solidFill>
                <a:srgbClr val="0000CC"/>
              </a:solidFill>
            </a:endParaRPr>
          </a:p>
        </p:txBody>
      </p:sp>
      <p:sp>
        <p:nvSpPr>
          <p:cNvPr id="4" name="对话气泡: 矩形 3"/>
          <p:cNvSpPr/>
          <p:nvPr/>
        </p:nvSpPr>
        <p:spPr>
          <a:xfrm>
            <a:off x="3176902" y="1196752"/>
            <a:ext cx="5544616" cy="1512168"/>
          </a:xfrm>
          <a:prstGeom prst="wedgeRectCallout">
            <a:avLst>
              <a:gd name="adj1" fmla="val -76685"/>
              <a:gd name="adj2" fmla="val -42519"/>
            </a:avLst>
          </a:prstGeom>
          <a:gradFill>
            <a:gsLst>
              <a:gs pos="80250">
                <a:schemeClr val="bg1">
                  <a:lumMod val="95000"/>
                </a:schemeClr>
              </a:gs>
              <a:gs pos="0">
                <a:srgbClr val="99FF33"/>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rPr>
              <a:t>共享型智能指针</a:t>
            </a:r>
            <a:r>
              <a:rPr lang="zh-CN" altLang="en-US" sz="2000" b="1" dirty="0">
                <a:solidFill>
                  <a:schemeClr val="tx1"/>
                </a:solidFill>
              </a:rPr>
              <a:t>：</a:t>
            </a:r>
            <a:r>
              <a:rPr lang="zh-CN" altLang="zh-CN" sz="2000" b="1" dirty="0">
                <a:solidFill>
                  <a:schemeClr val="tx1"/>
                </a:solidFill>
              </a:rPr>
              <a:t>即多个指针可以指向同一个对象。在同类型的</a:t>
            </a:r>
            <a:r>
              <a:rPr lang="en-US" altLang="zh-CN" sz="2000" b="1" dirty="0" err="1">
                <a:solidFill>
                  <a:schemeClr val="tx1"/>
                </a:solidFill>
              </a:rPr>
              <a:t>share_ptr</a:t>
            </a:r>
            <a:r>
              <a:rPr lang="zh-CN" altLang="zh-CN" sz="2000" b="1" dirty="0">
                <a:solidFill>
                  <a:schemeClr val="tx1"/>
                </a:solidFill>
              </a:rPr>
              <a:t>指针之间进行相互赋值，或者用一个</a:t>
            </a:r>
            <a:r>
              <a:rPr lang="en-US" altLang="zh-CN" sz="2000" b="1" dirty="0" err="1">
                <a:solidFill>
                  <a:schemeClr val="tx1"/>
                </a:solidFill>
              </a:rPr>
              <a:t>shared_ptr</a:t>
            </a:r>
            <a:r>
              <a:rPr lang="zh-CN" altLang="zh-CN" sz="2000" b="1" dirty="0">
                <a:solidFill>
                  <a:schemeClr val="tx1"/>
                </a:solidFill>
              </a:rPr>
              <a:t>指针去初始化正在定义的指针</a:t>
            </a:r>
            <a:r>
              <a:rPr lang="zh-CN" altLang="en-US" sz="2000" b="1" dirty="0">
                <a:solidFill>
                  <a:schemeClr val="tx1"/>
                </a:solidFill>
              </a:rPr>
              <a:t>。</a:t>
            </a:r>
          </a:p>
        </p:txBody>
      </p:sp>
      <p:sp>
        <p:nvSpPr>
          <p:cNvPr id="5" name="思想气泡: 云 4"/>
          <p:cNvSpPr/>
          <p:nvPr/>
        </p:nvSpPr>
        <p:spPr>
          <a:xfrm>
            <a:off x="6300192" y="3212976"/>
            <a:ext cx="2664296" cy="2160240"/>
          </a:xfrm>
          <a:prstGeom prst="cloudCallout">
            <a:avLst>
              <a:gd name="adj1" fmla="val -56814"/>
              <a:gd name="adj2" fmla="val 36045"/>
            </a:avLst>
          </a:prstGeom>
          <a:gradFill>
            <a:gsLst>
              <a:gs pos="80250">
                <a:schemeClr val="bg1">
                  <a:lumMod val="95000"/>
                </a:schemeClr>
              </a:gs>
              <a:gs pos="0">
                <a:srgbClr val="99FF33"/>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CC"/>
                </a:solidFill>
              </a:rPr>
              <a:t>p1,p3</a:t>
            </a:r>
            <a:r>
              <a:rPr lang="zh-CN" altLang="en-US" b="1" dirty="0">
                <a:solidFill>
                  <a:srgbClr val="0000CC"/>
                </a:solidFill>
              </a:rPr>
              <a:t>都分配了动态内存，但未用</a:t>
            </a:r>
            <a:r>
              <a:rPr lang="en-US" altLang="zh-CN" b="1" dirty="0">
                <a:solidFill>
                  <a:srgbClr val="0000CC"/>
                </a:solidFill>
              </a:rPr>
              <a:t>delete</a:t>
            </a:r>
            <a:r>
              <a:rPr lang="zh-CN" altLang="en-US" b="1" dirty="0">
                <a:solidFill>
                  <a:srgbClr val="0000CC"/>
                </a:solidFill>
              </a:rPr>
              <a:t>回收，它们会被自动回收</a:t>
            </a:r>
            <a:r>
              <a:rPr lang="en-US" altLang="zh-CN" b="1" dirty="0">
                <a:solidFill>
                  <a:srgbClr val="0000CC"/>
                </a:solidFill>
              </a:rPr>
              <a:t>!</a:t>
            </a:r>
            <a:endParaRPr lang="zh-CN" altLang="en-US" b="1" dirty="0">
              <a:solidFill>
                <a:srgbClr val="0000CC"/>
              </a:solidFill>
            </a:endParaRPr>
          </a:p>
        </p:txBody>
      </p:sp>
    </p:spTree>
    <p:extLst>
      <p:ext uri="{BB962C8B-B14F-4D97-AF65-F5344CB8AC3E}">
        <p14:creationId xmlns:p14="http://schemas.microsoft.com/office/powerpoint/2010/main" val="172034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28312" y="0"/>
            <a:ext cx="7772400" cy="836712"/>
          </a:xfrm>
        </p:spPr>
        <p:txBody>
          <a:bodyPr/>
          <a:lstStyle/>
          <a:p>
            <a:pPr eaLnBrk="1" hangingPunct="1"/>
            <a:r>
              <a:rPr lang="en-US" altLang="zh-CN" b="1" dirty="0"/>
              <a:t>2.4 </a:t>
            </a:r>
            <a:r>
              <a:rPr lang="zh-CN" altLang="en-US" b="1" dirty="0">
                <a:solidFill>
                  <a:srgbClr val="FF0000"/>
                </a:solidFill>
              </a:rPr>
              <a:t>引用</a:t>
            </a:r>
            <a:r>
              <a:rPr lang="zh-CN" altLang="en-US" b="1" dirty="0">
                <a:solidFill>
                  <a:srgbClr val="0000CC"/>
                </a:solidFill>
              </a:rPr>
              <a:t>（</a:t>
            </a:r>
            <a:r>
              <a:rPr lang="en-US" altLang="zh-CN" b="1" dirty="0">
                <a:solidFill>
                  <a:srgbClr val="0000CC"/>
                </a:solidFill>
              </a:rPr>
              <a:t>Reference</a:t>
            </a:r>
            <a:r>
              <a:rPr lang="zh-CN" altLang="en-US" b="1" dirty="0">
                <a:solidFill>
                  <a:srgbClr val="0000CC"/>
                </a:solidFill>
              </a:rPr>
              <a:t>）</a:t>
            </a:r>
          </a:p>
        </p:txBody>
      </p:sp>
      <p:sp>
        <p:nvSpPr>
          <p:cNvPr id="44035" name="Rectangle 3"/>
          <p:cNvSpPr>
            <a:spLocks noGrp="1" noChangeArrowheads="1"/>
          </p:cNvSpPr>
          <p:nvPr>
            <p:ph idx="1"/>
          </p:nvPr>
        </p:nvSpPr>
        <p:spPr>
          <a:xfrm>
            <a:off x="623218" y="1196752"/>
            <a:ext cx="4740870" cy="4572000"/>
          </a:xfrm>
        </p:spPr>
        <p:txBody>
          <a:bodyPr/>
          <a:lstStyle/>
          <a:p>
            <a:pPr eaLnBrk="1" hangingPunct="1">
              <a:lnSpc>
                <a:spcPct val="80000"/>
              </a:lnSpc>
              <a:buFontTx/>
              <a:buNone/>
            </a:pPr>
            <a:r>
              <a:rPr lang="zh-CN" altLang="en-US" sz="2800" b="1" dirty="0">
                <a:solidFill>
                  <a:srgbClr val="0000CC"/>
                </a:solidFill>
              </a:rPr>
              <a:t>１．概念</a:t>
            </a:r>
          </a:p>
          <a:p>
            <a:pPr lvl="1" eaLnBrk="1" hangingPunct="1">
              <a:lnSpc>
                <a:spcPct val="80000"/>
              </a:lnSpc>
            </a:pPr>
            <a:r>
              <a:rPr lang="zh-CN" altLang="en-US" sz="2400" b="1" dirty="0">
                <a:latin typeface="Arial" panose="020B0604020202020204" pitchFamily="34" charset="0"/>
              </a:rPr>
              <a:t>“</a:t>
            </a:r>
            <a:r>
              <a:rPr lang="zh-CN" altLang="en-US" sz="2400" b="1" dirty="0"/>
              <a:t>引用</a:t>
            </a:r>
            <a:r>
              <a:rPr lang="zh-CN" altLang="en-US" sz="2400" b="1" dirty="0">
                <a:latin typeface="Arial" panose="020B0604020202020204" pitchFamily="34" charset="0"/>
              </a:rPr>
              <a:t>”</a:t>
            </a:r>
            <a:r>
              <a:rPr lang="zh-CN" altLang="en-US" sz="2400" b="1" dirty="0"/>
              <a:t>即</a:t>
            </a:r>
            <a:r>
              <a:rPr lang="zh-CN" altLang="en-US" sz="2400" b="1" dirty="0">
                <a:latin typeface="Arial" panose="020B0604020202020204" pitchFamily="34" charset="0"/>
              </a:rPr>
              <a:t>“</a:t>
            </a:r>
            <a:r>
              <a:rPr lang="zh-CN" altLang="en-US" sz="2400" b="1" dirty="0"/>
              <a:t>别名</a:t>
            </a:r>
            <a:r>
              <a:rPr lang="zh-CN" altLang="en-US" sz="2400" b="1" dirty="0">
                <a:latin typeface="Arial" panose="020B0604020202020204" pitchFamily="34" charset="0"/>
              </a:rPr>
              <a:t>”</a:t>
            </a:r>
            <a:r>
              <a:rPr lang="zh-CN" altLang="en-US" sz="2400" b="1" dirty="0"/>
              <a:t>，即是某对象的另一个名字，引用的主要用途是为了描述函数的参数和返回值。特别是用于运算符的重载。</a:t>
            </a:r>
            <a:endParaRPr lang="en-US" altLang="zh-CN" sz="2400" b="1" dirty="0"/>
          </a:p>
          <a:p>
            <a:pPr marL="0" indent="0" eaLnBrk="1" hangingPunct="1">
              <a:lnSpc>
                <a:spcPct val="80000"/>
              </a:lnSpc>
              <a:buNone/>
            </a:pPr>
            <a:r>
              <a:rPr lang="en-US" altLang="zh-CN" sz="2800" b="1" dirty="0">
                <a:solidFill>
                  <a:srgbClr val="0000CC"/>
                </a:solidFill>
              </a:rPr>
              <a:t>2．</a:t>
            </a:r>
            <a:r>
              <a:rPr lang="zh-CN" altLang="en-US" sz="2800" b="1" dirty="0">
                <a:solidFill>
                  <a:srgbClr val="0000CC"/>
                </a:solidFill>
              </a:rPr>
              <a:t>类型</a:t>
            </a:r>
            <a:endParaRPr lang="en-US" altLang="zh-CN" sz="2800" b="1" dirty="0">
              <a:solidFill>
                <a:srgbClr val="0000CC"/>
              </a:solidFill>
            </a:endParaRPr>
          </a:p>
          <a:p>
            <a:pPr lvl="1" indent="-342900" eaLnBrk="1" hangingPunct="1">
              <a:lnSpc>
                <a:spcPct val="80000"/>
              </a:lnSpc>
            </a:pPr>
            <a:r>
              <a:rPr lang="zh-CN" altLang="en-US" sz="2400" b="1" dirty="0"/>
              <a:t>左值引用</a:t>
            </a:r>
            <a:endParaRPr lang="en-US" altLang="zh-CN" sz="2400" b="1" dirty="0"/>
          </a:p>
          <a:p>
            <a:pPr lvl="1" indent="-342900" eaLnBrk="1" hangingPunct="1">
              <a:lnSpc>
                <a:spcPct val="80000"/>
              </a:lnSpc>
            </a:pPr>
            <a:r>
              <a:rPr lang="zh-CN" altLang="en-US" sz="2400" b="1" dirty="0"/>
              <a:t>右值引用</a:t>
            </a:r>
            <a:endParaRPr lang="en-US" altLang="zh-CN" sz="2400" b="1" dirty="0"/>
          </a:p>
          <a:p>
            <a:pPr marL="0" indent="0" eaLnBrk="1" hangingPunct="1">
              <a:lnSpc>
                <a:spcPct val="80000"/>
              </a:lnSpc>
              <a:buNone/>
            </a:pPr>
            <a:r>
              <a:rPr lang="zh-CN" altLang="en-US" sz="2800" b="1" dirty="0">
                <a:solidFill>
                  <a:srgbClr val="0000CC"/>
                </a:solidFill>
              </a:rPr>
              <a:t>３．定义</a:t>
            </a:r>
            <a:endParaRPr lang="en-US" altLang="zh-CN" sz="2800" b="1" dirty="0">
              <a:solidFill>
                <a:srgbClr val="0000CC"/>
              </a:solidFill>
            </a:endParaRPr>
          </a:p>
          <a:p>
            <a:pPr lvl="1" eaLnBrk="1" hangingPunct="1">
              <a:lnSpc>
                <a:spcPct val="80000"/>
              </a:lnSpc>
            </a:pPr>
            <a:r>
              <a:rPr lang="zh-CN" altLang="zh-CN" sz="2400" dirty="0"/>
              <a:t>类型</a:t>
            </a:r>
            <a:r>
              <a:rPr lang="en-US" altLang="zh-CN" sz="2400" dirty="0"/>
              <a:t> </a:t>
            </a:r>
            <a:r>
              <a:rPr lang="en-US" altLang="zh-CN" sz="2400" b="1" dirty="0">
                <a:solidFill>
                  <a:srgbClr val="FF0000"/>
                </a:solidFill>
              </a:rPr>
              <a:t>&amp;</a:t>
            </a:r>
            <a:r>
              <a:rPr lang="zh-CN" altLang="en-US" sz="2400" b="1" dirty="0">
                <a:solidFill>
                  <a:srgbClr val="FF0000"/>
                </a:solidFill>
              </a:rPr>
              <a:t>左值</a:t>
            </a:r>
            <a:r>
              <a:rPr lang="zh-CN" altLang="zh-CN" sz="2400" b="1" dirty="0">
                <a:solidFill>
                  <a:srgbClr val="FF0000"/>
                </a:solidFill>
              </a:rPr>
              <a:t>引用名</a:t>
            </a:r>
            <a:r>
              <a:rPr lang="en-US" altLang="zh-CN" sz="2400" dirty="0"/>
              <a:t>=</a:t>
            </a:r>
            <a:r>
              <a:rPr lang="zh-CN" altLang="zh-CN" sz="2400" dirty="0"/>
              <a:t>变量名</a:t>
            </a:r>
            <a:r>
              <a:rPr lang="en-US" altLang="zh-CN" sz="2400" dirty="0"/>
              <a:t>;</a:t>
            </a:r>
          </a:p>
          <a:p>
            <a:pPr lvl="1" eaLnBrk="1" hangingPunct="1">
              <a:lnSpc>
                <a:spcPct val="80000"/>
              </a:lnSpc>
            </a:pPr>
            <a:r>
              <a:rPr lang="zh-CN" altLang="zh-CN" sz="2400" dirty="0"/>
              <a:t>类型</a:t>
            </a:r>
            <a:r>
              <a:rPr lang="en-US" altLang="zh-CN" sz="2400" dirty="0"/>
              <a:t> </a:t>
            </a:r>
            <a:r>
              <a:rPr lang="en-US" altLang="zh-CN" sz="2400" b="1" dirty="0">
                <a:solidFill>
                  <a:srgbClr val="FF0000"/>
                </a:solidFill>
              </a:rPr>
              <a:t>&amp;&amp;</a:t>
            </a:r>
            <a:r>
              <a:rPr lang="zh-CN" altLang="en-US" sz="2400" b="1" dirty="0">
                <a:solidFill>
                  <a:srgbClr val="FF0000"/>
                </a:solidFill>
              </a:rPr>
              <a:t>右值</a:t>
            </a:r>
            <a:r>
              <a:rPr lang="zh-CN" altLang="zh-CN" sz="2400" b="1" dirty="0">
                <a:solidFill>
                  <a:srgbClr val="FF0000"/>
                </a:solidFill>
              </a:rPr>
              <a:t>引用名</a:t>
            </a:r>
            <a:r>
              <a:rPr lang="en-US" altLang="zh-CN" sz="2400" dirty="0"/>
              <a:t>=</a:t>
            </a:r>
            <a:r>
              <a:rPr lang="zh-CN" altLang="zh-CN" sz="2400" dirty="0"/>
              <a:t>表达式；</a:t>
            </a:r>
          </a:p>
          <a:p>
            <a:pPr lvl="1" eaLnBrk="1" hangingPunct="1">
              <a:lnSpc>
                <a:spcPct val="80000"/>
              </a:lnSpc>
            </a:pPr>
            <a:endParaRPr lang="zh-CN" altLang="zh-CN" dirty="0"/>
          </a:p>
          <a:p>
            <a:pPr marL="0" indent="0" eaLnBrk="1" hangingPunct="1">
              <a:lnSpc>
                <a:spcPct val="80000"/>
              </a:lnSpc>
              <a:buNone/>
            </a:pPr>
            <a:endParaRPr lang="en-US" altLang="zh-CN" sz="2800" b="1" dirty="0"/>
          </a:p>
          <a:p>
            <a:pPr marL="0" indent="0" eaLnBrk="1" hangingPunct="1">
              <a:lnSpc>
                <a:spcPct val="80000"/>
              </a:lnSpc>
              <a:buNone/>
            </a:pPr>
            <a:endParaRPr lang="zh-CN" altLang="en-US" sz="2800" b="1" dirty="0"/>
          </a:p>
        </p:txBody>
      </p:sp>
      <p:sp>
        <p:nvSpPr>
          <p:cNvPr id="2" name="矩形 1"/>
          <p:cNvSpPr/>
          <p:nvPr/>
        </p:nvSpPr>
        <p:spPr>
          <a:xfrm>
            <a:off x="7254896" y="1572264"/>
            <a:ext cx="1728192"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8</a:t>
            </a:r>
            <a:endParaRPr lang="zh-CN" altLang="en-US" sz="3600" dirty="0"/>
          </a:p>
        </p:txBody>
      </p:sp>
      <p:sp>
        <p:nvSpPr>
          <p:cNvPr id="3" name="文本框 2"/>
          <p:cNvSpPr txBox="1"/>
          <p:nvPr/>
        </p:nvSpPr>
        <p:spPr>
          <a:xfrm>
            <a:off x="6879595" y="1357981"/>
            <a:ext cx="325083" cy="646331"/>
          </a:xfrm>
          <a:prstGeom prst="rect">
            <a:avLst/>
          </a:prstGeom>
          <a:noFill/>
        </p:spPr>
        <p:txBody>
          <a:bodyPr wrap="square" rtlCol="0">
            <a:spAutoFit/>
          </a:bodyPr>
          <a:lstStyle/>
          <a:p>
            <a:r>
              <a:rPr lang="en-US" altLang="zh-CN" sz="3600" b="1" dirty="0">
                <a:solidFill>
                  <a:srgbClr val="0000CC"/>
                </a:solidFill>
              </a:rPr>
              <a:t>x</a:t>
            </a:r>
            <a:endParaRPr lang="zh-CN" altLang="en-US" sz="3600" b="1" dirty="0">
              <a:solidFill>
                <a:srgbClr val="0000CC"/>
              </a:solidFill>
            </a:endParaRPr>
          </a:p>
        </p:txBody>
      </p:sp>
      <p:sp>
        <p:nvSpPr>
          <p:cNvPr id="4" name="对话气泡: 矩形 3"/>
          <p:cNvSpPr/>
          <p:nvPr/>
        </p:nvSpPr>
        <p:spPr>
          <a:xfrm>
            <a:off x="4860032" y="2978696"/>
            <a:ext cx="1976005" cy="1709936"/>
          </a:xfrm>
          <a:prstGeom prst="wedgeRectCallout">
            <a:avLst>
              <a:gd name="adj1" fmla="val 62794"/>
              <a:gd name="adj2" fmla="val -116079"/>
            </a:avLst>
          </a:prstGeom>
          <a:gradFill>
            <a:gsLst>
              <a:gs pos="80250">
                <a:schemeClr val="bg1">
                  <a:lumMod val="95000"/>
                </a:schemeClr>
              </a:gs>
              <a:gs pos="0">
                <a:srgbClr val="C2FABA"/>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00CC"/>
                </a:solidFill>
              </a:rPr>
              <a:t>左值引用</a:t>
            </a:r>
            <a:endParaRPr lang="en-US" altLang="zh-CN" sz="2800" b="1" dirty="0">
              <a:solidFill>
                <a:srgbClr val="0000CC"/>
              </a:solidFill>
            </a:endParaRPr>
          </a:p>
          <a:p>
            <a:pPr algn="ctr"/>
            <a:r>
              <a:rPr lang="zh-CN" altLang="en-US" b="1" dirty="0">
                <a:solidFill>
                  <a:schemeClr val="tx1"/>
                </a:solidFill>
              </a:rPr>
              <a:t>：为变量对应的内存区域定义的别名，代表内存区域本身</a:t>
            </a:r>
          </a:p>
        </p:txBody>
      </p:sp>
      <p:sp>
        <p:nvSpPr>
          <p:cNvPr id="7" name="对话气泡: 矩形 6"/>
          <p:cNvSpPr/>
          <p:nvPr/>
        </p:nvSpPr>
        <p:spPr>
          <a:xfrm>
            <a:off x="7092279" y="2978696"/>
            <a:ext cx="1907847" cy="2267120"/>
          </a:xfrm>
          <a:prstGeom prst="wedgeRectCallout">
            <a:avLst>
              <a:gd name="adj1" fmla="val 9295"/>
              <a:gd name="adj2" fmla="val -92516"/>
            </a:avLst>
          </a:prstGeom>
          <a:gradFill>
            <a:gsLst>
              <a:gs pos="80250">
                <a:schemeClr val="bg1">
                  <a:lumMod val="95000"/>
                </a:schemeClr>
              </a:gs>
              <a:gs pos="0">
                <a:srgbClr val="C2FABA"/>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00CC"/>
                </a:solidFill>
              </a:rPr>
              <a:t>右值引用</a:t>
            </a:r>
            <a:endParaRPr lang="en-US" altLang="zh-CN" sz="2800" b="1" dirty="0">
              <a:solidFill>
                <a:srgbClr val="0000CC"/>
              </a:solidFill>
            </a:endParaRPr>
          </a:p>
          <a:p>
            <a:pPr algn="ctr"/>
            <a:r>
              <a:rPr lang="zh-CN" altLang="en-US" b="1" dirty="0">
                <a:solidFill>
                  <a:schemeClr val="tx1"/>
                </a:solidFill>
              </a:rPr>
              <a:t>：为变量对应内存区域中的值定义的别名，代表内存区域内的数据（</a:t>
            </a:r>
            <a:r>
              <a:rPr lang="en-US" altLang="zh-CN" b="1" dirty="0">
                <a:solidFill>
                  <a:schemeClr val="tx1"/>
                </a:solidFill>
              </a:rPr>
              <a:t>8）</a:t>
            </a:r>
            <a:r>
              <a:rPr lang="zh-CN" altLang="en-US" b="1" dirty="0">
                <a:solidFill>
                  <a:schemeClr val="tx1"/>
                </a:solidFill>
              </a:rPr>
              <a:t>本身</a:t>
            </a:r>
          </a:p>
        </p:txBody>
      </p:sp>
    </p:spTree>
    <p:extLst>
      <p:ext uri="{BB962C8B-B14F-4D97-AF65-F5344CB8AC3E}">
        <p14:creationId xmlns:p14="http://schemas.microsoft.com/office/powerpoint/2010/main" val="92498447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 calcmode="lin" valueType="num">
                                      <p:cBhvr additive="base">
                                        <p:cTn id="7"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 calcmode="lin" valueType="num">
                                      <p:cBhvr additive="base">
                                        <p:cTn id="13"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4035">
                                            <p:txEl>
                                              <p:pRg st="3" end="3"/>
                                            </p:txEl>
                                          </p:spTgt>
                                        </p:tgtEl>
                                        <p:attrNameLst>
                                          <p:attrName>style.visibility</p:attrName>
                                        </p:attrNameLst>
                                      </p:cBhvr>
                                      <p:to>
                                        <p:strVal val="visible"/>
                                      </p:to>
                                    </p:set>
                                    <p:anim calcmode="lin" valueType="num">
                                      <p:cBhvr additive="base">
                                        <p:cTn id="17"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03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4035">
                                            <p:txEl>
                                              <p:pRg st="4" end="4"/>
                                            </p:txEl>
                                          </p:spTgt>
                                        </p:tgtEl>
                                        <p:attrNameLst>
                                          <p:attrName>style.visibility</p:attrName>
                                        </p:attrNameLst>
                                      </p:cBhvr>
                                      <p:to>
                                        <p:strVal val="visible"/>
                                      </p:to>
                                    </p:set>
                                    <p:anim calcmode="lin" valueType="num">
                                      <p:cBhvr additive="base">
                                        <p:cTn id="21"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4035">
                                            <p:txEl>
                                              <p:pRg st="5" end="5"/>
                                            </p:txEl>
                                          </p:spTgt>
                                        </p:tgtEl>
                                        <p:attrNameLst>
                                          <p:attrName>style.visibility</p:attrName>
                                        </p:attrNameLst>
                                      </p:cBhvr>
                                      <p:to>
                                        <p:strVal val="visible"/>
                                      </p:to>
                                    </p:set>
                                    <p:anim calcmode="lin" valueType="num">
                                      <p:cBhvr additive="base">
                                        <p:cTn id="47"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4035">
                                            <p:txEl>
                                              <p:pRg st="5" end="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4035">
                                            <p:txEl>
                                              <p:pRg st="6" end="6"/>
                                            </p:txEl>
                                          </p:spTgt>
                                        </p:tgtEl>
                                        <p:attrNameLst>
                                          <p:attrName>style.visibility</p:attrName>
                                        </p:attrNameLst>
                                      </p:cBhvr>
                                      <p:to>
                                        <p:strVal val="visible"/>
                                      </p:to>
                                    </p:set>
                                    <p:anim calcmode="lin" valueType="num">
                                      <p:cBhvr additive="base">
                                        <p:cTn id="51"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4035">
                                            <p:txEl>
                                              <p:pRg st="6" end="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4035">
                                            <p:txEl>
                                              <p:pRg st="7" end="7"/>
                                            </p:txEl>
                                          </p:spTgt>
                                        </p:tgtEl>
                                        <p:attrNameLst>
                                          <p:attrName>style.visibility</p:attrName>
                                        </p:attrNameLst>
                                      </p:cBhvr>
                                      <p:to>
                                        <p:strVal val="visible"/>
                                      </p:to>
                                    </p:set>
                                    <p:anim calcmode="lin" valueType="num">
                                      <p:cBhvr additive="base">
                                        <p:cTn id="55"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40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28312" y="0"/>
            <a:ext cx="7772400" cy="836712"/>
          </a:xfrm>
        </p:spPr>
        <p:txBody>
          <a:bodyPr/>
          <a:lstStyle/>
          <a:p>
            <a:r>
              <a:rPr lang="en-US" altLang="zh-CN" b="1" dirty="0"/>
              <a:t>2.4.1 </a:t>
            </a:r>
            <a:r>
              <a:rPr lang="zh-CN" altLang="zh-CN" b="1" dirty="0">
                <a:solidFill>
                  <a:srgbClr val="FF0000"/>
                </a:solidFill>
              </a:rPr>
              <a:t>左值</a:t>
            </a:r>
            <a:r>
              <a:rPr lang="zh-CN" altLang="zh-CN" b="1" dirty="0"/>
              <a:t>引用</a:t>
            </a:r>
          </a:p>
        </p:txBody>
      </p:sp>
      <p:sp>
        <p:nvSpPr>
          <p:cNvPr id="44035" name="Rectangle 3"/>
          <p:cNvSpPr>
            <a:spLocks noGrp="1" noChangeArrowheads="1"/>
          </p:cNvSpPr>
          <p:nvPr>
            <p:ph idx="1"/>
          </p:nvPr>
        </p:nvSpPr>
        <p:spPr>
          <a:xfrm>
            <a:off x="623218" y="1196752"/>
            <a:ext cx="7848600" cy="4968552"/>
          </a:xfrm>
        </p:spPr>
        <p:txBody>
          <a:bodyPr/>
          <a:lstStyle/>
          <a:p>
            <a:pPr eaLnBrk="1" hangingPunct="1">
              <a:lnSpc>
                <a:spcPct val="80000"/>
              </a:lnSpc>
              <a:buFontTx/>
              <a:buNone/>
            </a:pPr>
            <a:r>
              <a:rPr lang="en-US" altLang="zh-CN" sz="2800" b="1" dirty="0">
                <a:solidFill>
                  <a:srgbClr val="0000CC"/>
                </a:solidFill>
              </a:rPr>
              <a:t>1</a:t>
            </a:r>
            <a:r>
              <a:rPr lang="zh-CN" altLang="en-US" sz="2800" b="1" dirty="0">
                <a:solidFill>
                  <a:srgbClr val="0000CC"/>
                </a:solidFill>
              </a:rPr>
              <a:t>．概念</a:t>
            </a:r>
          </a:p>
          <a:p>
            <a:pPr lvl="1" eaLnBrk="1" hangingPunct="1">
              <a:lnSpc>
                <a:spcPct val="80000"/>
              </a:lnSpc>
            </a:pPr>
            <a:r>
              <a:rPr lang="zh-CN" altLang="en-US" sz="2400" b="1" dirty="0">
                <a:latin typeface="Arial" panose="020B0604020202020204" pitchFamily="34" charset="0"/>
              </a:rPr>
              <a:t>“左值</a:t>
            </a:r>
            <a:r>
              <a:rPr lang="zh-CN" altLang="en-US" sz="2400" b="1" dirty="0"/>
              <a:t>引用</a:t>
            </a:r>
            <a:r>
              <a:rPr lang="zh-CN" altLang="en-US" sz="2400" b="1" dirty="0">
                <a:latin typeface="Arial" panose="020B0604020202020204" pitchFamily="34" charset="0"/>
              </a:rPr>
              <a:t>”</a:t>
            </a:r>
            <a:r>
              <a:rPr lang="zh-CN" altLang="en-US" sz="2400" b="1" dirty="0"/>
              <a:t>即</a:t>
            </a:r>
            <a:r>
              <a:rPr lang="zh-CN" altLang="en-US" sz="2400" b="1" dirty="0">
                <a:latin typeface="Arial" panose="020B0604020202020204" pitchFamily="34" charset="0"/>
              </a:rPr>
              <a:t>“变量的</a:t>
            </a:r>
            <a:r>
              <a:rPr lang="zh-CN" altLang="en-US" sz="2400" b="1" dirty="0"/>
              <a:t>别名</a:t>
            </a:r>
            <a:r>
              <a:rPr lang="zh-CN" altLang="en-US" sz="2400" b="1" dirty="0">
                <a:latin typeface="Arial" panose="020B0604020202020204" pitchFamily="34" charset="0"/>
              </a:rPr>
              <a:t>”</a:t>
            </a:r>
            <a:r>
              <a:rPr lang="zh-CN" altLang="en-US" sz="2400" b="1" dirty="0"/>
              <a:t>，代表变量对应的内存区域，与原变量系同一内存区域，具有完全相同的操作方法。由于历史原因，也称之为引用．</a:t>
            </a:r>
          </a:p>
          <a:p>
            <a:pPr marL="0" indent="0" eaLnBrk="1" hangingPunct="1">
              <a:lnSpc>
                <a:spcPct val="80000"/>
              </a:lnSpc>
              <a:buNone/>
            </a:pPr>
            <a:r>
              <a:rPr lang="zh-CN" altLang="en-US" b="1" dirty="0">
                <a:solidFill>
                  <a:srgbClr val="0000CC"/>
                </a:solidFill>
              </a:rPr>
              <a:t>２．定义</a:t>
            </a:r>
          </a:p>
          <a:p>
            <a:pPr lvl="1" algn="ctr" eaLnBrk="1" hangingPunct="1">
              <a:lnSpc>
                <a:spcPct val="80000"/>
              </a:lnSpc>
              <a:buFontTx/>
              <a:buNone/>
            </a:pPr>
            <a:r>
              <a:rPr lang="zh-CN" altLang="en-US" b="1" dirty="0">
                <a:solidFill>
                  <a:schemeClr val="accent2"/>
                </a:solidFill>
              </a:rPr>
              <a:t>类型 </a:t>
            </a:r>
            <a:r>
              <a:rPr lang="en-US" altLang="zh-CN" b="1" dirty="0">
                <a:solidFill>
                  <a:schemeClr val="accent2"/>
                </a:solidFill>
              </a:rPr>
              <a:t>&amp;</a:t>
            </a:r>
            <a:r>
              <a:rPr lang="zh-CN" altLang="en-US" b="1" dirty="0">
                <a:solidFill>
                  <a:schemeClr val="accent2"/>
                </a:solidFill>
              </a:rPr>
              <a:t>引用名</a:t>
            </a:r>
            <a:r>
              <a:rPr lang="en-US" altLang="zh-CN" b="1" dirty="0">
                <a:solidFill>
                  <a:schemeClr val="accent2"/>
                </a:solidFill>
              </a:rPr>
              <a:t>=</a:t>
            </a:r>
            <a:r>
              <a:rPr lang="zh-CN" altLang="en-US" b="1" dirty="0">
                <a:solidFill>
                  <a:schemeClr val="accent2"/>
                </a:solidFill>
              </a:rPr>
              <a:t>变量名</a:t>
            </a:r>
            <a:r>
              <a:rPr lang="en-US" altLang="zh-CN" b="1" dirty="0">
                <a:solidFill>
                  <a:schemeClr val="accent2"/>
                </a:solidFill>
              </a:rPr>
              <a:t>;</a:t>
            </a:r>
          </a:p>
          <a:p>
            <a:pPr lvl="1" eaLnBrk="1" hangingPunct="1">
              <a:lnSpc>
                <a:spcPct val="80000"/>
              </a:lnSpc>
            </a:pPr>
            <a:r>
              <a:rPr lang="zh-CN" altLang="en-US" b="1" dirty="0"/>
              <a:t>例如：</a:t>
            </a:r>
          </a:p>
          <a:p>
            <a:pPr lvl="2" eaLnBrk="1" hangingPunct="1">
              <a:lnSpc>
                <a:spcPct val="80000"/>
              </a:lnSpc>
              <a:buFontTx/>
              <a:buNone/>
            </a:pPr>
            <a:r>
              <a:rPr lang="en-US" altLang="zh-CN" b="1" dirty="0" err="1"/>
              <a:t>int</a:t>
            </a:r>
            <a:r>
              <a:rPr lang="en-US" altLang="zh-CN" b="1" dirty="0"/>
              <a:t> </a:t>
            </a:r>
            <a:r>
              <a:rPr lang="en-US" altLang="zh-CN" b="1" dirty="0" err="1"/>
              <a:t>i</a:t>
            </a:r>
            <a:r>
              <a:rPr lang="en-US" altLang="zh-CN" b="1" dirty="0"/>
              <a:t>=9;         		//L1</a:t>
            </a:r>
          </a:p>
          <a:p>
            <a:pPr lvl="2" eaLnBrk="1" hangingPunct="1">
              <a:lnSpc>
                <a:spcPct val="80000"/>
              </a:lnSpc>
              <a:buFontTx/>
              <a:buNone/>
            </a:pPr>
            <a:r>
              <a:rPr lang="en-US" altLang="zh-CN" b="1" dirty="0" err="1"/>
              <a:t>int</a:t>
            </a:r>
            <a:r>
              <a:rPr lang="en-US" altLang="zh-CN" b="1" dirty="0"/>
              <a:t> &amp;</a:t>
            </a:r>
            <a:r>
              <a:rPr lang="en-US" altLang="zh-CN" b="1" dirty="0" err="1"/>
              <a:t>ir</a:t>
            </a:r>
            <a:r>
              <a:rPr lang="en-US" altLang="zh-CN" b="1" dirty="0"/>
              <a:t>=</a:t>
            </a:r>
            <a:r>
              <a:rPr lang="en-US" altLang="zh-CN" b="1" dirty="0" err="1"/>
              <a:t>i</a:t>
            </a:r>
            <a:r>
              <a:rPr lang="en-US" altLang="zh-CN" b="1" dirty="0"/>
              <a:t>;       	//L2</a:t>
            </a:r>
            <a:r>
              <a:rPr lang="en-US" altLang="zh-CN" sz="2000" b="1" dirty="0"/>
              <a:t>   </a:t>
            </a:r>
            <a:r>
              <a:rPr lang="en-US" altLang="zh-CN" sz="2000" b="1" dirty="0" err="1"/>
              <a:t>ir</a:t>
            </a:r>
            <a:r>
              <a:rPr lang="en-US" altLang="zh-CN" sz="2000" b="1" dirty="0"/>
              <a:t> </a:t>
            </a:r>
            <a:r>
              <a:rPr lang="zh-CN" altLang="en-US" sz="2000" b="1" dirty="0"/>
              <a:t>与 </a:t>
            </a:r>
            <a:r>
              <a:rPr lang="en-US" altLang="zh-CN" sz="2000" b="1" dirty="0" err="1"/>
              <a:t>i</a:t>
            </a:r>
            <a:r>
              <a:rPr lang="zh-CN" altLang="en-US" sz="2000" b="1" dirty="0"/>
              <a:t>是同一实体的不同名称</a:t>
            </a:r>
          </a:p>
          <a:p>
            <a:pPr marL="0" indent="0" eaLnBrk="1" hangingPunct="1">
              <a:lnSpc>
                <a:spcPct val="80000"/>
              </a:lnSpc>
              <a:buNone/>
            </a:pPr>
            <a:r>
              <a:rPr lang="zh-CN" altLang="en-US" sz="2800" b="1" dirty="0">
                <a:solidFill>
                  <a:srgbClr val="0000CC"/>
                </a:solidFill>
              </a:rPr>
              <a:t>３．与指针区别</a:t>
            </a:r>
          </a:p>
          <a:p>
            <a:pPr lvl="2" eaLnBrk="1" hangingPunct="1">
              <a:lnSpc>
                <a:spcPct val="80000"/>
              </a:lnSpc>
              <a:buFontTx/>
              <a:buNone/>
            </a:pPr>
            <a:r>
              <a:rPr lang="zh-CN" altLang="en-US" sz="2000" b="1" dirty="0"/>
              <a:t>   </a:t>
            </a:r>
            <a:r>
              <a:rPr lang="en-US" altLang="zh-CN" b="1" dirty="0" err="1"/>
              <a:t>int</a:t>
            </a:r>
            <a:r>
              <a:rPr lang="en-US" altLang="zh-CN" b="1" dirty="0"/>
              <a:t> * </a:t>
            </a:r>
            <a:r>
              <a:rPr lang="en-US" altLang="zh-CN" b="1" dirty="0" err="1"/>
              <a:t>ip</a:t>
            </a:r>
            <a:r>
              <a:rPr lang="en-US" altLang="zh-CN" b="1" dirty="0"/>
              <a:t> = </a:t>
            </a:r>
            <a:r>
              <a:rPr lang="en-US" altLang="zh-CN" b="1" dirty="0">
                <a:solidFill>
                  <a:srgbClr val="FF0000"/>
                </a:solidFill>
              </a:rPr>
              <a:t>&amp;</a:t>
            </a:r>
            <a:r>
              <a:rPr lang="en-US" altLang="zh-CN" b="1" dirty="0"/>
              <a:t> </a:t>
            </a:r>
            <a:r>
              <a:rPr lang="en-US" altLang="zh-CN" b="1" dirty="0" err="1"/>
              <a:t>i</a:t>
            </a:r>
            <a:r>
              <a:rPr lang="en-US" altLang="zh-CN" b="1" dirty="0"/>
              <a:t>;</a:t>
            </a:r>
          </a:p>
          <a:p>
            <a:pPr lvl="2" eaLnBrk="1" hangingPunct="1">
              <a:lnSpc>
                <a:spcPct val="80000"/>
              </a:lnSpc>
              <a:buFontTx/>
              <a:buNone/>
            </a:pPr>
            <a:r>
              <a:rPr lang="en-US" altLang="zh-CN" b="1" dirty="0"/>
              <a:t>   </a:t>
            </a:r>
            <a:r>
              <a:rPr lang="en-US" altLang="zh-CN" b="1" dirty="0" err="1"/>
              <a:t>int</a:t>
            </a:r>
            <a:r>
              <a:rPr lang="en-US" altLang="zh-CN" b="1" dirty="0"/>
              <a:t> </a:t>
            </a:r>
            <a:r>
              <a:rPr lang="en-US" altLang="zh-CN" b="1" dirty="0">
                <a:solidFill>
                  <a:srgbClr val="FF0000"/>
                </a:solidFill>
              </a:rPr>
              <a:t>&amp;</a:t>
            </a:r>
            <a:r>
              <a:rPr lang="en-US" altLang="zh-CN" b="1" dirty="0"/>
              <a:t> </a:t>
            </a:r>
            <a:r>
              <a:rPr lang="en-US" altLang="zh-CN" b="1" dirty="0" err="1"/>
              <a:t>ir</a:t>
            </a:r>
            <a:r>
              <a:rPr lang="en-US" altLang="zh-CN" b="1" dirty="0"/>
              <a:t> = </a:t>
            </a:r>
            <a:r>
              <a:rPr lang="en-US" altLang="zh-CN" b="1" dirty="0" err="1"/>
              <a:t>i</a:t>
            </a:r>
            <a:r>
              <a:rPr lang="en-US" altLang="zh-CN" b="1" dirty="0"/>
              <a:t>;</a:t>
            </a:r>
          </a:p>
        </p:txBody>
      </p:sp>
    </p:spTree>
    <p:extLst>
      <p:ext uri="{BB962C8B-B14F-4D97-AF65-F5344CB8AC3E}">
        <p14:creationId xmlns:p14="http://schemas.microsoft.com/office/powerpoint/2010/main" val="360656946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 calcmode="lin" valueType="num">
                                      <p:cBhvr additive="base">
                                        <p:cTn id="7"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4035">
                                            <p:txEl>
                                              <p:pRg st="2" end="2"/>
                                            </p:txEl>
                                          </p:spTgt>
                                        </p:tgtEl>
                                        <p:attrNameLst>
                                          <p:attrName>style.visibility</p:attrName>
                                        </p:attrNameLst>
                                      </p:cBhvr>
                                      <p:to>
                                        <p:strVal val="visible"/>
                                      </p:to>
                                    </p:set>
                                    <p:anim calcmode="lin" valueType="num">
                                      <p:cBhvr additive="base">
                                        <p:cTn id="13"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9" presetClass="entr" presetSubtype="0" decel="100000" fill="hold"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anim calcmode="lin" valueType="num">
                                      <p:cBhvr>
                                        <p:cTn id="19" dur="500" fill="hold"/>
                                        <p:tgtEl>
                                          <p:spTgt spid="44035">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44035">
                                            <p:txEl>
                                              <p:pRg st="3" end="3"/>
                                            </p:txEl>
                                          </p:spTgt>
                                        </p:tgtEl>
                                        <p:attrNameLst>
                                          <p:attrName>ppt_h</p:attrName>
                                        </p:attrNameLst>
                                      </p:cBhvr>
                                      <p:tavLst>
                                        <p:tav tm="0">
                                          <p:val>
                                            <p:fltVal val="0"/>
                                          </p:val>
                                        </p:tav>
                                        <p:tav tm="100000">
                                          <p:val>
                                            <p:strVal val="#ppt_h"/>
                                          </p:val>
                                        </p:tav>
                                      </p:tavLst>
                                    </p:anim>
                                    <p:anim calcmode="lin" valueType="num">
                                      <p:cBhvr>
                                        <p:cTn id="21" dur="500" fill="hold"/>
                                        <p:tgtEl>
                                          <p:spTgt spid="44035">
                                            <p:txEl>
                                              <p:pRg st="3" end="3"/>
                                            </p:txEl>
                                          </p:spTgt>
                                        </p:tgtEl>
                                        <p:attrNameLst>
                                          <p:attrName>style.rotation</p:attrName>
                                        </p:attrNameLst>
                                      </p:cBhvr>
                                      <p:tavLst>
                                        <p:tav tm="0">
                                          <p:val>
                                            <p:fltVal val="360"/>
                                          </p:val>
                                        </p:tav>
                                        <p:tav tm="100000">
                                          <p:val>
                                            <p:fltVal val="0"/>
                                          </p:val>
                                        </p:tav>
                                      </p:tavLst>
                                    </p:anim>
                                    <p:animEffect transition="in" filter="fade">
                                      <p:cBhvr>
                                        <p:cTn id="22" dur="500"/>
                                        <p:tgtEl>
                                          <p:spTgt spid="440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4035">
                                            <p:txEl>
                                              <p:pRg st="4" end="4"/>
                                            </p:txEl>
                                          </p:spTgt>
                                        </p:tgtEl>
                                        <p:attrNameLst>
                                          <p:attrName>style.visibility</p:attrName>
                                        </p:attrNameLst>
                                      </p:cBhvr>
                                      <p:to>
                                        <p:strVal val="visible"/>
                                      </p:to>
                                    </p:set>
                                    <p:anim calcmode="lin" valueType="num">
                                      <p:cBhvr additive="base">
                                        <p:cTn id="27"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3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035">
                                            <p:txEl>
                                              <p:pRg st="5" end="5"/>
                                            </p:txEl>
                                          </p:spTgt>
                                        </p:tgtEl>
                                        <p:attrNameLst>
                                          <p:attrName>style.visibility</p:attrName>
                                        </p:attrNameLst>
                                      </p:cBhvr>
                                      <p:to>
                                        <p:strVal val="visible"/>
                                      </p:to>
                                    </p:set>
                                    <p:anim calcmode="lin" valueType="num">
                                      <p:cBhvr additive="base">
                                        <p:cTn id="31"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4035">
                                            <p:txEl>
                                              <p:pRg st="6" end="6"/>
                                            </p:txEl>
                                          </p:spTgt>
                                        </p:tgtEl>
                                        <p:attrNameLst>
                                          <p:attrName>style.visibility</p:attrName>
                                        </p:attrNameLst>
                                      </p:cBhvr>
                                      <p:to>
                                        <p:strVal val="visible"/>
                                      </p:to>
                                    </p:set>
                                    <p:anim calcmode="lin" valueType="num">
                                      <p:cBhvr additive="base">
                                        <p:cTn id="35"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40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44035">
                                            <p:txEl>
                                              <p:pRg st="7" end="7"/>
                                            </p:txEl>
                                          </p:spTgt>
                                        </p:tgtEl>
                                        <p:attrNameLst>
                                          <p:attrName>style.visibility</p:attrName>
                                        </p:attrNameLst>
                                      </p:cBhvr>
                                      <p:to>
                                        <p:strVal val="visible"/>
                                      </p:to>
                                    </p:set>
                                    <p:anim calcmode="lin" valueType="num">
                                      <p:cBhvr additive="base">
                                        <p:cTn id="41"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4035">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4035">
                                            <p:txEl>
                                              <p:pRg st="8" end="8"/>
                                            </p:txEl>
                                          </p:spTgt>
                                        </p:tgtEl>
                                        <p:attrNameLst>
                                          <p:attrName>style.visibility</p:attrName>
                                        </p:attrNameLst>
                                      </p:cBhvr>
                                      <p:to>
                                        <p:strVal val="visible"/>
                                      </p:to>
                                    </p:set>
                                    <p:anim calcmode="lin" valueType="num">
                                      <p:cBhvr additive="base">
                                        <p:cTn id="45" dur="500" fill="hold"/>
                                        <p:tgtEl>
                                          <p:spTgt spid="4403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4035">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4035">
                                            <p:txEl>
                                              <p:pRg st="9" end="9"/>
                                            </p:txEl>
                                          </p:spTgt>
                                        </p:tgtEl>
                                        <p:attrNameLst>
                                          <p:attrName>style.visibility</p:attrName>
                                        </p:attrNameLst>
                                      </p:cBhvr>
                                      <p:to>
                                        <p:strVal val="visible"/>
                                      </p:to>
                                    </p:set>
                                    <p:anim calcmode="lin" valueType="num">
                                      <p:cBhvr additive="base">
                                        <p:cTn id="49" dur="500" fill="hold"/>
                                        <p:tgtEl>
                                          <p:spTgt spid="4403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403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4213" y="260647"/>
            <a:ext cx="7772400" cy="504057"/>
          </a:xfrm>
        </p:spPr>
        <p:txBody>
          <a:bodyPr/>
          <a:lstStyle/>
          <a:p>
            <a:pPr eaLnBrk="1" hangingPunct="1"/>
            <a:r>
              <a:rPr lang="en-US" altLang="zh-CN" b="1" dirty="0"/>
              <a:t>2.4.1 </a:t>
            </a:r>
            <a:r>
              <a:rPr lang="zh-CN" altLang="zh-CN" b="1" dirty="0">
                <a:solidFill>
                  <a:srgbClr val="FF0000"/>
                </a:solidFill>
              </a:rPr>
              <a:t>左值</a:t>
            </a:r>
            <a:r>
              <a:rPr lang="zh-CN" altLang="zh-CN" b="1" dirty="0"/>
              <a:t>引用</a:t>
            </a:r>
            <a:endParaRPr lang="zh-CN" altLang="en-US" b="1" dirty="0">
              <a:solidFill>
                <a:srgbClr val="FF0000"/>
              </a:solidFill>
            </a:endParaRPr>
          </a:p>
        </p:txBody>
      </p:sp>
      <p:sp>
        <p:nvSpPr>
          <p:cNvPr id="47107" name="Rectangle 3"/>
          <p:cNvSpPr>
            <a:spLocks noGrp="1" noChangeArrowheads="1"/>
          </p:cNvSpPr>
          <p:nvPr>
            <p:ph idx="1"/>
          </p:nvPr>
        </p:nvSpPr>
        <p:spPr>
          <a:xfrm>
            <a:off x="684213" y="1268413"/>
            <a:ext cx="7772400" cy="5329237"/>
          </a:xfrm>
        </p:spPr>
        <p:txBody>
          <a:bodyPr/>
          <a:lstStyle/>
          <a:p>
            <a:pPr eaLnBrk="1" hangingPunct="1">
              <a:lnSpc>
                <a:spcPct val="80000"/>
              </a:lnSpc>
              <a:buFontTx/>
              <a:buNone/>
            </a:pPr>
            <a:r>
              <a:rPr lang="en-US" altLang="zh-CN" sz="2800" b="1" dirty="0">
                <a:solidFill>
                  <a:srgbClr val="0000CC"/>
                </a:solidFill>
              </a:rPr>
              <a:t>【</a:t>
            </a:r>
            <a:r>
              <a:rPr lang="zh-CN" altLang="en-US" sz="2800" b="1" dirty="0">
                <a:solidFill>
                  <a:srgbClr val="0000CC"/>
                </a:solidFill>
              </a:rPr>
              <a:t>例２</a:t>
            </a:r>
            <a:r>
              <a:rPr lang="en-US" altLang="zh-CN" sz="2800" b="1" dirty="0">
                <a:solidFill>
                  <a:srgbClr val="0000CC"/>
                </a:solidFill>
              </a:rPr>
              <a:t>-7】  </a:t>
            </a:r>
            <a:r>
              <a:rPr lang="zh-CN" altLang="en-US" sz="2800" b="1" dirty="0">
                <a:solidFill>
                  <a:srgbClr val="0000CC"/>
                </a:solidFill>
              </a:rPr>
              <a:t>引用的简单例子。</a:t>
            </a:r>
          </a:p>
          <a:p>
            <a:pPr eaLnBrk="1" hangingPunct="1">
              <a:lnSpc>
                <a:spcPct val="80000"/>
              </a:lnSpc>
              <a:buFontTx/>
              <a:buNone/>
            </a:pPr>
            <a:r>
              <a:rPr lang="en-US" altLang="zh-CN" sz="2400" b="1" dirty="0"/>
              <a:t>//Eg2.7.cpp</a:t>
            </a:r>
          </a:p>
          <a:p>
            <a:pPr eaLnBrk="1" hangingPunct="1">
              <a:lnSpc>
                <a:spcPct val="80000"/>
              </a:lnSpc>
              <a:buFontTx/>
              <a:buNone/>
            </a:pPr>
            <a:r>
              <a:rPr lang="en-US" altLang="zh-CN" sz="2400" b="1" dirty="0"/>
              <a:t>#include&lt;</a:t>
            </a:r>
            <a:r>
              <a:rPr lang="en-US" altLang="zh-CN" sz="2400" b="1" dirty="0" err="1"/>
              <a:t>iostream.h</a:t>
            </a:r>
            <a:r>
              <a:rPr lang="en-US" altLang="zh-CN" sz="2400" b="1" dirty="0"/>
              <a:t>&gt;            </a:t>
            </a:r>
          </a:p>
          <a:p>
            <a:pPr eaLnBrk="1" hangingPunct="1">
              <a:lnSpc>
                <a:spcPct val="80000"/>
              </a:lnSpc>
              <a:buFontTx/>
              <a:buNone/>
            </a:pPr>
            <a:r>
              <a:rPr lang="en-US" altLang="zh-CN" sz="2400" b="1" dirty="0"/>
              <a:t>void main(){</a:t>
            </a:r>
          </a:p>
          <a:p>
            <a:pPr eaLnBrk="1" hangingPunct="1">
              <a:lnSpc>
                <a:spcPct val="80000"/>
              </a:lnSpc>
              <a:buFontTx/>
              <a:buNone/>
            </a:pPr>
            <a:r>
              <a:rPr lang="en-US" altLang="zh-CN" sz="2400" b="1" dirty="0"/>
              <a:t>	</a:t>
            </a:r>
            <a:r>
              <a:rPr lang="en-US" altLang="zh-CN" sz="2400" b="1" dirty="0" err="1"/>
              <a:t>int</a:t>
            </a:r>
            <a:r>
              <a:rPr lang="en-US" altLang="zh-CN" sz="2400" b="1" dirty="0"/>
              <a:t> </a:t>
            </a:r>
            <a:r>
              <a:rPr lang="en-US" altLang="zh-CN" sz="2400" b="1" dirty="0" err="1"/>
              <a:t>i</a:t>
            </a:r>
            <a:r>
              <a:rPr lang="en-US" altLang="zh-CN" sz="2400" b="1" dirty="0"/>
              <a:t>=9;</a:t>
            </a:r>
          </a:p>
          <a:p>
            <a:pPr eaLnBrk="1" hangingPunct="1">
              <a:lnSpc>
                <a:spcPct val="80000"/>
              </a:lnSpc>
              <a:buFontTx/>
              <a:buNone/>
            </a:pPr>
            <a:r>
              <a:rPr lang="en-US" altLang="zh-CN" sz="2400" b="1" dirty="0"/>
              <a:t>	</a:t>
            </a:r>
            <a:r>
              <a:rPr lang="en-US" altLang="zh-CN" sz="2400" b="1" dirty="0" err="1"/>
              <a:t>int</a:t>
            </a:r>
            <a:r>
              <a:rPr lang="en-US" altLang="zh-CN" sz="2400" b="1" dirty="0"/>
              <a:t>&amp; </a:t>
            </a:r>
            <a:r>
              <a:rPr lang="en-US" altLang="zh-CN" sz="2400" b="1" dirty="0" err="1"/>
              <a:t>ir</a:t>
            </a:r>
            <a:r>
              <a:rPr lang="en-US" altLang="zh-CN" sz="2400" b="1" dirty="0"/>
              <a:t>=</a:t>
            </a:r>
            <a:r>
              <a:rPr lang="en-US" altLang="zh-CN" sz="2400" b="1" dirty="0" err="1"/>
              <a:t>i</a:t>
            </a:r>
            <a:r>
              <a:rPr lang="en-US" altLang="zh-CN" sz="2400" b="1" dirty="0"/>
              <a:t>;</a:t>
            </a:r>
          </a:p>
          <a:p>
            <a:pPr eaLnBrk="1" hangingPunct="1">
              <a:lnSpc>
                <a:spcPct val="80000"/>
              </a:lnSpc>
              <a:buFontTx/>
              <a:buNone/>
            </a:pPr>
            <a:r>
              <a:rPr lang="en-US" altLang="zh-CN" sz="2400" b="1" dirty="0"/>
              <a:t>	</a:t>
            </a:r>
            <a:r>
              <a:rPr lang="en-US" altLang="zh-CN" sz="2400" b="1" dirty="0" err="1"/>
              <a:t>cout</a:t>
            </a:r>
            <a:r>
              <a:rPr lang="en-US" altLang="zh-CN" sz="2400" b="1" dirty="0"/>
              <a:t>&lt;&lt;"</a:t>
            </a:r>
            <a:r>
              <a:rPr lang="en-US" altLang="zh-CN" sz="2400" b="1" dirty="0" err="1"/>
              <a:t>i</a:t>
            </a:r>
            <a:r>
              <a:rPr lang="en-US" altLang="zh-CN" sz="2400" b="1" dirty="0"/>
              <a:t>= "&lt;&lt;</a:t>
            </a:r>
            <a:r>
              <a:rPr lang="en-US" altLang="zh-CN" sz="2400" b="1" dirty="0" err="1"/>
              <a:t>i</a:t>
            </a:r>
            <a:r>
              <a:rPr lang="en-US" altLang="zh-CN" sz="2400" b="1" dirty="0"/>
              <a:t>&lt;&lt;"    "&lt;&lt;"</a:t>
            </a:r>
            <a:r>
              <a:rPr lang="en-US" altLang="zh-CN" sz="2400" b="1" dirty="0" err="1"/>
              <a:t>ir</a:t>
            </a:r>
            <a:r>
              <a:rPr lang="en-US" altLang="zh-CN" sz="2400" b="1" dirty="0"/>
              <a:t>="&lt;&lt;</a:t>
            </a:r>
            <a:r>
              <a:rPr lang="en-US" altLang="zh-CN" sz="2400" b="1" dirty="0" err="1"/>
              <a:t>ir</a:t>
            </a:r>
            <a:r>
              <a:rPr lang="en-US" altLang="zh-CN" sz="2400" b="1" dirty="0"/>
              <a:t>&lt;&lt;</a:t>
            </a:r>
            <a:r>
              <a:rPr lang="en-US" altLang="zh-CN" sz="2400" b="1" dirty="0" err="1"/>
              <a:t>endl</a:t>
            </a:r>
            <a:r>
              <a:rPr lang="en-US" altLang="zh-CN" sz="2400" b="1" dirty="0"/>
              <a:t>;</a:t>
            </a:r>
          </a:p>
          <a:p>
            <a:pPr eaLnBrk="1" hangingPunct="1">
              <a:lnSpc>
                <a:spcPct val="80000"/>
              </a:lnSpc>
              <a:buFontTx/>
              <a:buNone/>
            </a:pPr>
            <a:r>
              <a:rPr lang="en-US" altLang="zh-CN" sz="2400" b="1" dirty="0"/>
              <a:t>	</a:t>
            </a:r>
            <a:r>
              <a:rPr lang="en-US" altLang="zh-CN" sz="2400" b="1" dirty="0" err="1"/>
              <a:t>ir</a:t>
            </a:r>
            <a:r>
              <a:rPr lang="en-US" altLang="zh-CN" sz="2400" b="1" dirty="0"/>
              <a:t>=20;</a:t>
            </a:r>
          </a:p>
          <a:p>
            <a:pPr eaLnBrk="1" hangingPunct="1">
              <a:lnSpc>
                <a:spcPct val="80000"/>
              </a:lnSpc>
              <a:buFontTx/>
              <a:buNone/>
            </a:pPr>
            <a:r>
              <a:rPr lang="en-US" altLang="zh-CN" sz="2400" b="1" dirty="0"/>
              <a:t>	</a:t>
            </a:r>
            <a:r>
              <a:rPr lang="en-US" altLang="zh-CN" sz="2400" b="1" dirty="0" err="1"/>
              <a:t>cout</a:t>
            </a:r>
            <a:r>
              <a:rPr lang="en-US" altLang="zh-CN" sz="2400" b="1" dirty="0"/>
              <a:t>&lt;&lt;"</a:t>
            </a:r>
            <a:r>
              <a:rPr lang="en-US" altLang="zh-CN" sz="2400" b="1" dirty="0" err="1"/>
              <a:t>i</a:t>
            </a:r>
            <a:r>
              <a:rPr lang="en-US" altLang="zh-CN" sz="2400" b="1" dirty="0"/>
              <a:t>="&lt;&lt;</a:t>
            </a:r>
            <a:r>
              <a:rPr lang="en-US" altLang="zh-CN" sz="2400" b="1" dirty="0" err="1"/>
              <a:t>i</a:t>
            </a:r>
            <a:r>
              <a:rPr lang="en-US" altLang="zh-CN" sz="2400" b="1" dirty="0"/>
              <a:t>&lt;&lt;"    "&lt;&lt;"</a:t>
            </a:r>
            <a:r>
              <a:rPr lang="en-US" altLang="zh-CN" sz="2400" b="1" dirty="0" err="1"/>
              <a:t>ir</a:t>
            </a:r>
            <a:r>
              <a:rPr lang="en-US" altLang="zh-CN" sz="2400" b="1" dirty="0"/>
              <a:t>="&lt;&lt;</a:t>
            </a:r>
            <a:r>
              <a:rPr lang="en-US" altLang="zh-CN" sz="2400" b="1" dirty="0" err="1"/>
              <a:t>ir</a:t>
            </a:r>
            <a:r>
              <a:rPr lang="en-US" altLang="zh-CN" sz="2400" b="1" dirty="0"/>
              <a:t>&lt;&lt;</a:t>
            </a:r>
            <a:r>
              <a:rPr lang="en-US" altLang="zh-CN" sz="2400" b="1" dirty="0" err="1"/>
              <a:t>endl</a:t>
            </a:r>
            <a:r>
              <a:rPr lang="en-US" altLang="zh-CN" sz="2400" b="1" dirty="0"/>
              <a:t>;</a:t>
            </a:r>
          </a:p>
          <a:p>
            <a:pPr eaLnBrk="1" hangingPunct="1">
              <a:lnSpc>
                <a:spcPct val="80000"/>
              </a:lnSpc>
              <a:buFontTx/>
              <a:buNone/>
            </a:pPr>
            <a:r>
              <a:rPr lang="en-US" altLang="zh-CN" sz="2400" b="1" dirty="0"/>
              <a:t>	</a:t>
            </a:r>
            <a:r>
              <a:rPr lang="en-US" altLang="zh-CN" sz="2400" b="1" dirty="0" err="1"/>
              <a:t>i</a:t>
            </a:r>
            <a:r>
              <a:rPr lang="en-US" altLang="zh-CN" sz="2400" b="1" dirty="0"/>
              <a:t>=12;</a:t>
            </a:r>
          </a:p>
          <a:p>
            <a:pPr eaLnBrk="1" hangingPunct="1">
              <a:lnSpc>
                <a:spcPct val="80000"/>
              </a:lnSpc>
              <a:buFontTx/>
              <a:buNone/>
            </a:pPr>
            <a:r>
              <a:rPr lang="en-US" altLang="zh-CN" sz="2400" b="1" dirty="0"/>
              <a:t>	</a:t>
            </a:r>
            <a:r>
              <a:rPr lang="en-US" altLang="zh-CN" sz="2400" b="1" dirty="0" err="1"/>
              <a:t>cout</a:t>
            </a:r>
            <a:r>
              <a:rPr lang="en-US" altLang="zh-CN" sz="2400" b="1" dirty="0"/>
              <a:t>&lt;&lt;"</a:t>
            </a:r>
            <a:r>
              <a:rPr lang="en-US" altLang="zh-CN" sz="2400" b="1" dirty="0" err="1"/>
              <a:t>i</a:t>
            </a:r>
            <a:r>
              <a:rPr lang="en-US" altLang="zh-CN" sz="2400" b="1" dirty="0"/>
              <a:t>="&lt;&lt;</a:t>
            </a:r>
            <a:r>
              <a:rPr lang="en-US" altLang="zh-CN" sz="2400" b="1" dirty="0" err="1"/>
              <a:t>i</a:t>
            </a:r>
            <a:r>
              <a:rPr lang="en-US" altLang="zh-CN" sz="2400" b="1" dirty="0"/>
              <a:t>&lt;&lt;"    "&lt;&lt;"</a:t>
            </a:r>
            <a:r>
              <a:rPr lang="en-US" altLang="zh-CN" sz="2400" b="1" dirty="0" err="1"/>
              <a:t>ir</a:t>
            </a:r>
            <a:r>
              <a:rPr lang="en-US" altLang="zh-CN" sz="2400" b="1" dirty="0"/>
              <a:t>="&lt;&lt;</a:t>
            </a:r>
            <a:r>
              <a:rPr lang="en-US" altLang="zh-CN" sz="2400" b="1" dirty="0" err="1"/>
              <a:t>ir</a:t>
            </a:r>
            <a:r>
              <a:rPr lang="en-US" altLang="zh-CN" sz="2400" b="1" dirty="0"/>
              <a:t>&lt;&lt;</a:t>
            </a:r>
            <a:r>
              <a:rPr lang="en-US" altLang="zh-CN" sz="2400" b="1" dirty="0" err="1"/>
              <a:t>endl</a:t>
            </a:r>
            <a:r>
              <a:rPr lang="en-US" altLang="zh-CN" sz="2400" b="1" dirty="0"/>
              <a:t>;</a:t>
            </a:r>
          </a:p>
          <a:p>
            <a:pPr eaLnBrk="1" hangingPunct="1">
              <a:lnSpc>
                <a:spcPct val="80000"/>
              </a:lnSpc>
              <a:buFontTx/>
              <a:buNone/>
            </a:pPr>
            <a:r>
              <a:rPr lang="en-US" altLang="zh-CN" sz="2400" b="1" dirty="0"/>
              <a:t>	</a:t>
            </a:r>
            <a:r>
              <a:rPr lang="en-US" altLang="zh-CN" sz="2400" b="1" dirty="0" err="1"/>
              <a:t>cout</a:t>
            </a:r>
            <a:r>
              <a:rPr lang="en-US" altLang="zh-CN" sz="2400" b="1" dirty="0"/>
              <a:t>&lt;&lt;"</a:t>
            </a:r>
            <a:r>
              <a:rPr lang="en-US" altLang="zh-CN" sz="2400" b="1" dirty="0" err="1"/>
              <a:t>i</a:t>
            </a:r>
            <a:r>
              <a:rPr lang="en-US" altLang="zh-CN" sz="2400" b="1" dirty="0"/>
              <a:t> </a:t>
            </a:r>
            <a:r>
              <a:rPr lang="zh-CN" altLang="en-US" sz="2400" b="1" dirty="0"/>
              <a:t>的地址是：</a:t>
            </a:r>
            <a:r>
              <a:rPr lang="en-US" altLang="zh-CN" sz="2400" b="1" dirty="0"/>
              <a:t>"&lt;&lt;&amp;</a:t>
            </a:r>
            <a:r>
              <a:rPr lang="en-US" altLang="zh-CN" sz="2400" b="1" dirty="0" err="1"/>
              <a:t>i</a:t>
            </a:r>
            <a:r>
              <a:rPr lang="en-US" altLang="zh-CN" sz="2400" b="1" dirty="0"/>
              <a:t>&lt;&lt;</a:t>
            </a:r>
            <a:r>
              <a:rPr lang="en-US" altLang="zh-CN" sz="2400" b="1" dirty="0" err="1"/>
              <a:t>endl</a:t>
            </a:r>
            <a:r>
              <a:rPr lang="en-US" altLang="zh-CN" sz="2400" b="1" dirty="0"/>
              <a:t>;</a:t>
            </a:r>
          </a:p>
          <a:p>
            <a:pPr eaLnBrk="1" hangingPunct="1">
              <a:lnSpc>
                <a:spcPct val="80000"/>
              </a:lnSpc>
              <a:buFontTx/>
              <a:buNone/>
            </a:pPr>
            <a:r>
              <a:rPr lang="en-US" altLang="zh-CN" sz="2400" b="1" dirty="0"/>
              <a:t>	</a:t>
            </a:r>
            <a:r>
              <a:rPr lang="en-US" altLang="zh-CN" sz="2400" b="1" dirty="0" err="1"/>
              <a:t>cout</a:t>
            </a:r>
            <a:r>
              <a:rPr lang="en-US" altLang="zh-CN" sz="2400" b="1" dirty="0"/>
              <a:t>&lt;&lt;"</a:t>
            </a:r>
            <a:r>
              <a:rPr lang="en-US" altLang="zh-CN" sz="2400" b="1" dirty="0" err="1"/>
              <a:t>ir</a:t>
            </a:r>
            <a:r>
              <a:rPr lang="zh-CN" altLang="en-US" sz="2400" b="1" dirty="0"/>
              <a:t>的地址是：</a:t>
            </a:r>
            <a:r>
              <a:rPr lang="en-US" altLang="zh-CN" sz="2400" b="1" dirty="0"/>
              <a:t>"&lt;&lt;&amp;</a:t>
            </a:r>
            <a:r>
              <a:rPr lang="en-US" altLang="zh-CN" sz="2400" b="1" dirty="0" err="1"/>
              <a:t>ir</a:t>
            </a:r>
            <a:r>
              <a:rPr lang="en-US" altLang="zh-CN" sz="2400" b="1" dirty="0"/>
              <a:t>&lt;&lt;</a:t>
            </a:r>
            <a:r>
              <a:rPr lang="en-US" altLang="zh-CN" sz="2400" b="1" dirty="0" err="1"/>
              <a:t>endl</a:t>
            </a:r>
            <a:r>
              <a:rPr lang="en-US" altLang="zh-CN" sz="2400" b="1" dirty="0"/>
              <a:t>;</a:t>
            </a:r>
          </a:p>
          <a:p>
            <a:pPr eaLnBrk="1" hangingPunct="1">
              <a:lnSpc>
                <a:spcPct val="80000"/>
              </a:lnSpc>
              <a:buFontTx/>
              <a:buNone/>
            </a:pPr>
            <a:r>
              <a:rPr lang="en-US" altLang="zh-CN" sz="2400" b="1" dirty="0"/>
              <a:t>}</a:t>
            </a:r>
          </a:p>
        </p:txBody>
      </p:sp>
    </p:spTree>
    <p:extLst>
      <p:ext uri="{BB962C8B-B14F-4D97-AF65-F5344CB8AC3E}">
        <p14:creationId xmlns:p14="http://schemas.microsoft.com/office/powerpoint/2010/main" val="283783250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p:nvPr>
        </p:nvSpPr>
        <p:spPr>
          <a:xfrm>
            <a:off x="656875" y="9961"/>
            <a:ext cx="7772400" cy="836712"/>
          </a:xfrm>
          <a:noFill/>
        </p:spPr>
        <p:txBody>
          <a:bodyPr/>
          <a:lstStyle/>
          <a:p>
            <a:pPr eaLnBrk="1" hangingPunct="1"/>
            <a:r>
              <a:rPr lang="en-US" altLang="zh-CN" b="1" dirty="0"/>
              <a:t>2.4.1 </a:t>
            </a:r>
            <a:r>
              <a:rPr lang="zh-CN" altLang="zh-CN" b="1" dirty="0">
                <a:solidFill>
                  <a:srgbClr val="FF0000"/>
                </a:solidFill>
              </a:rPr>
              <a:t>左值</a:t>
            </a:r>
            <a:r>
              <a:rPr lang="zh-CN" altLang="zh-CN" b="1" dirty="0"/>
              <a:t>引用</a:t>
            </a:r>
            <a:endParaRPr lang="zh-CN" altLang="en-US" b="1" dirty="0">
              <a:solidFill>
                <a:srgbClr val="FF0000"/>
              </a:solidFill>
            </a:endParaRPr>
          </a:p>
        </p:txBody>
      </p:sp>
      <p:sp>
        <p:nvSpPr>
          <p:cNvPr id="2" name="Rectangle 2"/>
          <p:cNvSpPr>
            <a:spLocks noGrp="1" noChangeArrowheads="1"/>
          </p:cNvSpPr>
          <p:nvPr>
            <p:ph idx="1"/>
          </p:nvPr>
        </p:nvSpPr>
        <p:spPr>
          <a:xfrm>
            <a:off x="684213" y="1052513"/>
            <a:ext cx="7772400" cy="5334000"/>
          </a:xfrm>
        </p:spPr>
        <p:txBody>
          <a:bodyPr/>
          <a:lstStyle/>
          <a:p>
            <a:pPr eaLnBrk="1" hangingPunct="1">
              <a:lnSpc>
                <a:spcPct val="90000"/>
              </a:lnSpc>
              <a:buFontTx/>
              <a:buNone/>
            </a:pPr>
            <a:r>
              <a:rPr lang="en-US" altLang="zh-CN" sz="2400" b="1" dirty="0">
                <a:solidFill>
                  <a:srgbClr val="0000CC"/>
                </a:solidFill>
              </a:rPr>
              <a:t>3</a:t>
            </a:r>
            <a:r>
              <a:rPr lang="zh-CN" altLang="en-US" sz="2400" b="1" dirty="0">
                <a:solidFill>
                  <a:srgbClr val="0000CC"/>
                </a:solidFill>
              </a:rPr>
              <a:t>、使用引用应该注意的事情</a:t>
            </a:r>
          </a:p>
          <a:p>
            <a:pPr marL="914400" lvl="1" indent="-457200" eaLnBrk="1" hangingPunct="1">
              <a:lnSpc>
                <a:spcPct val="90000"/>
              </a:lnSpc>
              <a:buFont typeface="+mj-ea"/>
              <a:buAutoNum type="circleNumDbPlain"/>
            </a:pPr>
            <a:r>
              <a:rPr lang="zh-CN" altLang="en-US" sz="2000" b="1" dirty="0"/>
              <a:t>引用不是值，不占用存储空间</a:t>
            </a:r>
          </a:p>
          <a:p>
            <a:pPr marL="914400" lvl="1" indent="-457200" eaLnBrk="1" hangingPunct="1">
              <a:lnSpc>
                <a:spcPct val="90000"/>
              </a:lnSpc>
              <a:buFont typeface="+mj-ea"/>
              <a:buAutoNum type="circleNumDbPlain"/>
            </a:pPr>
            <a:r>
              <a:rPr lang="zh-CN" altLang="en-US" sz="2000" b="1" dirty="0"/>
              <a:t>引用在声明时必须初始化，否则会产生编译错误</a:t>
            </a:r>
          </a:p>
          <a:p>
            <a:pPr marL="914400" lvl="1" indent="-457200" eaLnBrk="1" hangingPunct="1">
              <a:lnSpc>
                <a:spcPct val="90000"/>
              </a:lnSpc>
              <a:buFont typeface="+mj-ea"/>
              <a:buAutoNum type="circleNumDbPlain"/>
            </a:pPr>
            <a:r>
              <a:rPr lang="zh-CN" altLang="en-US" sz="2000" b="1" dirty="0"/>
              <a:t>引用的初始值可以是一个变量或另一个引用</a:t>
            </a:r>
          </a:p>
          <a:p>
            <a:pPr marL="914400" lvl="1" indent="-457200" eaLnBrk="1" hangingPunct="1">
              <a:lnSpc>
                <a:spcPct val="90000"/>
              </a:lnSpc>
              <a:buFont typeface="+mj-ea"/>
              <a:buAutoNum type="circleNumDbPlain"/>
            </a:pPr>
            <a:r>
              <a:rPr lang="zh-CN" altLang="en-US" sz="2000" b="1" dirty="0"/>
              <a:t>引用可以视为</a:t>
            </a:r>
            <a:r>
              <a:rPr lang="zh-CN" altLang="en-US" sz="2000" b="1" dirty="0">
                <a:latin typeface="Arial" panose="020B0604020202020204" pitchFamily="34" charset="0"/>
              </a:rPr>
              <a:t>“</a:t>
            </a:r>
            <a:r>
              <a:rPr lang="zh-CN" altLang="en-US" sz="2000" b="1" dirty="0"/>
              <a:t>隐式指针</a:t>
            </a:r>
            <a:r>
              <a:rPr lang="zh-CN" altLang="en-US" sz="2000" b="1" dirty="0">
                <a:latin typeface="Arial" panose="020B0604020202020204" pitchFamily="34" charset="0"/>
              </a:rPr>
              <a:t>”</a:t>
            </a:r>
            <a:r>
              <a:rPr lang="zh-CN" altLang="en-US" sz="2000" b="1" dirty="0"/>
              <a:t>，但不分配存储空间</a:t>
            </a:r>
          </a:p>
          <a:p>
            <a:pPr marL="914400" lvl="1" indent="-457200" eaLnBrk="1" hangingPunct="1">
              <a:lnSpc>
                <a:spcPct val="90000"/>
              </a:lnSpc>
              <a:buFont typeface="+mj-ea"/>
              <a:buAutoNum type="circleNumDbPlain"/>
            </a:pPr>
            <a:r>
              <a:rPr lang="zh-CN" altLang="en-US" sz="2000" b="1" dirty="0"/>
              <a:t>引用由</a:t>
            </a:r>
            <a:r>
              <a:rPr lang="zh-CN" altLang="en-US" sz="2000" b="1" dirty="0">
                <a:solidFill>
                  <a:srgbClr val="FF0000"/>
                </a:solidFill>
              </a:rPr>
              <a:t>类型标准符和一个取地址操作符来定义</a:t>
            </a:r>
            <a:r>
              <a:rPr lang="zh-CN" altLang="en-US" sz="2000" b="1" dirty="0"/>
              <a:t>，必须被初始化，且不可重新赋值</a:t>
            </a:r>
          </a:p>
          <a:p>
            <a:pPr lvl="2" eaLnBrk="1" hangingPunct="1">
              <a:lnSpc>
                <a:spcPct val="90000"/>
              </a:lnSpc>
            </a:pPr>
            <a:r>
              <a:rPr lang="en-US" altLang="zh-CN" sz="1800" b="1" dirty="0" err="1"/>
              <a:t>int</a:t>
            </a:r>
            <a:r>
              <a:rPr lang="en-US" altLang="zh-CN" sz="1800" b="1" dirty="0"/>
              <a:t> </a:t>
            </a:r>
            <a:r>
              <a:rPr lang="en-US" altLang="zh-CN" sz="1800" b="1" dirty="0" err="1"/>
              <a:t>i,k</a:t>
            </a:r>
            <a:r>
              <a:rPr lang="en-US" altLang="zh-CN" sz="1800" b="1" dirty="0"/>
              <a:t>;</a:t>
            </a:r>
          </a:p>
          <a:p>
            <a:pPr lvl="2" eaLnBrk="1" hangingPunct="1">
              <a:lnSpc>
                <a:spcPct val="90000"/>
              </a:lnSpc>
            </a:pPr>
            <a:r>
              <a:rPr lang="en-US" altLang="zh-CN" sz="1800" b="1" dirty="0" err="1"/>
              <a:t>int</a:t>
            </a:r>
            <a:r>
              <a:rPr lang="en-US" altLang="zh-CN" sz="1800" b="1" dirty="0"/>
              <a:t> &amp;r=</a:t>
            </a:r>
            <a:r>
              <a:rPr lang="en-US" altLang="zh-CN" sz="1800" b="1" dirty="0" err="1"/>
              <a:t>i</a:t>
            </a:r>
            <a:r>
              <a:rPr lang="en-US" altLang="zh-CN" sz="1800" b="1" dirty="0"/>
              <a:t>;</a:t>
            </a:r>
          </a:p>
          <a:p>
            <a:pPr lvl="2" eaLnBrk="1" hangingPunct="1">
              <a:lnSpc>
                <a:spcPct val="90000"/>
              </a:lnSpc>
            </a:pPr>
            <a:r>
              <a:rPr lang="en-US" altLang="zh-CN" sz="1800" b="1" dirty="0"/>
              <a:t>r=&amp;k	// error</a:t>
            </a:r>
          </a:p>
          <a:p>
            <a:pPr lvl="2" eaLnBrk="1" hangingPunct="1">
              <a:lnSpc>
                <a:spcPct val="90000"/>
              </a:lnSpc>
            </a:pPr>
            <a:r>
              <a:rPr lang="en-US" altLang="zh-CN" sz="1800" b="1" dirty="0"/>
              <a:t>r=k;		//ok</a:t>
            </a:r>
          </a:p>
          <a:p>
            <a:pPr marL="914400" lvl="1" indent="-457200" eaLnBrk="1" hangingPunct="1">
              <a:lnSpc>
                <a:spcPct val="90000"/>
              </a:lnSpc>
              <a:buFont typeface="+mj-ea"/>
              <a:buAutoNum type="circleNumDbPlain"/>
            </a:pPr>
            <a:r>
              <a:rPr lang="en-US" altLang="zh-CN" sz="2000" b="1" dirty="0"/>
              <a:t> </a:t>
            </a:r>
            <a:r>
              <a:rPr lang="zh-CN" altLang="en-US" sz="2000" b="1" dirty="0"/>
              <a:t>引用的地址就是其所引用的变量的地址</a:t>
            </a:r>
          </a:p>
          <a:p>
            <a:pPr lvl="2" eaLnBrk="1" hangingPunct="1">
              <a:lnSpc>
                <a:spcPct val="90000"/>
              </a:lnSpc>
            </a:pPr>
            <a:r>
              <a:rPr lang="en-US" altLang="zh-CN" sz="1800" b="1" dirty="0" err="1"/>
              <a:t>int</a:t>
            </a:r>
            <a:r>
              <a:rPr lang="en-US" altLang="zh-CN" sz="1800" b="1" dirty="0"/>
              <a:t> </a:t>
            </a:r>
            <a:r>
              <a:rPr lang="en-US" altLang="zh-CN" sz="1800" b="1" dirty="0" err="1"/>
              <a:t>num</a:t>
            </a:r>
            <a:r>
              <a:rPr lang="en-US" altLang="zh-CN" sz="1800" b="1" dirty="0"/>
              <a:t>=50;</a:t>
            </a:r>
          </a:p>
          <a:p>
            <a:pPr lvl="2" eaLnBrk="1" hangingPunct="1">
              <a:lnSpc>
                <a:spcPct val="90000"/>
              </a:lnSpc>
            </a:pPr>
            <a:r>
              <a:rPr lang="en-US" altLang="zh-CN" sz="1800" b="1" dirty="0" err="1"/>
              <a:t>int</a:t>
            </a:r>
            <a:r>
              <a:rPr lang="en-US" altLang="zh-CN" sz="1800" b="1" dirty="0"/>
              <a:t> &amp;</a:t>
            </a:r>
            <a:r>
              <a:rPr lang="en-US" altLang="zh-CN" sz="1800" b="1" dirty="0" err="1"/>
              <a:t>rnum</a:t>
            </a:r>
            <a:r>
              <a:rPr lang="en-US" altLang="zh-CN" sz="1800" b="1" dirty="0"/>
              <a:t>=</a:t>
            </a:r>
            <a:r>
              <a:rPr lang="en-US" altLang="zh-CN" sz="1800" b="1" dirty="0" err="1"/>
              <a:t>num</a:t>
            </a:r>
            <a:r>
              <a:rPr lang="en-US" altLang="zh-CN" sz="1800" b="1" dirty="0"/>
              <a:t>;</a:t>
            </a:r>
          </a:p>
          <a:p>
            <a:pPr lvl="2" eaLnBrk="1" hangingPunct="1">
              <a:lnSpc>
                <a:spcPct val="90000"/>
              </a:lnSpc>
            </a:pPr>
            <a:r>
              <a:rPr lang="en-US" altLang="zh-CN" sz="1800" b="1" dirty="0" err="1"/>
              <a:t>int</a:t>
            </a:r>
            <a:r>
              <a:rPr lang="en-US" altLang="zh-CN" sz="1800" b="1" dirty="0"/>
              <a:t> *p=&amp;</a:t>
            </a:r>
            <a:r>
              <a:rPr lang="en-US" altLang="zh-CN" sz="1800" b="1" dirty="0" err="1"/>
              <a:t>num</a:t>
            </a:r>
            <a:r>
              <a:rPr lang="en-US" altLang="zh-CN" sz="1800" b="1" dirty="0"/>
              <a:t>;      //p</a:t>
            </a:r>
            <a:r>
              <a:rPr lang="zh-CN" altLang="en-US" sz="1800" b="1" dirty="0"/>
              <a:t>是指向</a:t>
            </a:r>
            <a:r>
              <a:rPr lang="en-US" altLang="zh-CN" sz="1800" b="1" dirty="0" err="1"/>
              <a:t>num</a:t>
            </a:r>
            <a:r>
              <a:rPr lang="zh-CN" altLang="en-US" sz="1800" b="1" dirty="0"/>
              <a:t>的指针，非引用；</a:t>
            </a:r>
          </a:p>
          <a:p>
            <a:pPr lvl="2" eaLnBrk="1" hangingPunct="1">
              <a:lnSpc>
                <a:spcPct val="90000"/>
              </a:lnSpc>
            </a:pPr>
            <a:r>
              <a:rPr lang="en-US" altLang="zh-CN" sz="1800" b="1" dirty="0" err="1"/>
              <a:t>int</a:t>
            </a:r>
            <a:r>
              <a:rPr lang="en-US" altLang="zh-CN" sz="1800" b="1" dirty="0"/>
              <a:t> *</a:t>
            </a:r>
            <a:r>
              <a:rPr lang="en-US" altLang="zh-CN" sz="1800" b="1" dirty="0" err="1"/>
              <a:t>rp</a:t>
            </a:r>
            <a:r>
              <a:rPr lang="en-US" altLang="zh-CN" sz="1800" b="1" dirty="0"/>
              <a:t>=</a:t>
            </a:r>
            <a:r>
              <a:rPr lang="en-US" altLang="zh-CN" sz="1800" b="1" dirty="0" err="1"/>
              <a:t>rnum</a:t>
            </a:r>
            <a:r>
              <a:rPr lang="en-US" altLang="zh-CN" sz="1800" b="1" dirty="0"/>
              <a:t>;      //err</a:t>
            </a:r>
            <a:r>
              <a:rPr lang="zh-CN" altLang="en-US" sz="1800" b="1" dirty="0"/>
              <a:t>，当为</a:t>
            </a:r>
            <a:r>
              <a:rPr lang="en-US" altLang="zh-CN" sz="1800" b="1" dirty="0" err="1">
                <a:solidFill>
                  <a:srgbClr val="FF0000"/>
                </a:solidFill>
              </a:rPr>
              <a:t>int</a:t>
            </a:r>
            <a:r>
              <a:rPr lang="en-US" altLang="zh-CN" sz="1800" b="1" dirty="0">
                <a:solidFill>
                  <a:srgbClr val="FF0000"/>
                </a:solidFill>
              </a:rPr>
              <a:t> *</a:t>
            </a:r>
            <a:r>
              <a:rPr lang="en-US" altLang="zh-CN" sz="1800" b="1" dirty="0" err="1">
                <a:solidFill>
                  <a:srgbClr val="FF0000"/>
                </a:solidFill>
              </a:rPr>
              <a:t>rp</a:t>
            </a:r>
            <a:r>
              <a:rPr lang="en-US" altLang="zh-CN" sz="1800" b="1" dirty="0">
                <a:solidFill>
                  <a:srgbClr val="FF0000"/>
                </a:solidFill>
              </a:rPr>
              <a:t>=&amp;</a:t>
            </a:r>
            <a:r>
              <a:rPr lang="en-US" altLang="zh-CN" sz="1800" b="1" dirty="0" err="1">
                <a:solidFill>
                  <a:srgbClr val="FF0000"/>
                </a:solidFill>
              </a:rPr>
              <a:t>rnum</a:t>
            </a:r>
            <a:r>
              <a:rPr lang="en-US" altLang="zh-CN" sz="1800" b="1" dirty="0">
                <a:solidFill>
                  <a:srgbClr val="FF0000"/>
                </a:solidFill>
              </a:rPr>
              <a:t>;</a:t>
            </a:r>
          </a:p>
        </p:txBody>
      </p:sp>
    </p:spTree>
    <p:extLst>
      <p:ext uri="{BB962C8B-B14F-4D97-AF65-F5344CB8AC3E}">
        <p14:creationId xmlns:p14="http://schemas.microsoft.com/office/powerpoint/2010/main" val="20242579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 calcmode="lin" valueType="num">
                                      <p:cBhvr additive="base">
                                        <p:cTn id="2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 calcmode="lin" valueType="num">
                                      <p:cBhvr additive="base">
                                        <p:cTn id="3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 calcmode="lin" valueType="num">
                                      <p:cBhvr additive="base">
                                        <p:cTn id="3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 calcmode="lin" valueType="num">
                                      <p:cBhvr additive="base">
                                        <p:cTn id="4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 calcmode="lin" valueType="num">
                                      <p:cBhvr additive="base">
                                        <p:cTn id="4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 calcmode="lin" valueType="num">
                                      <p:cBhvr additive="base">
                                        <p:cTn id="5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 calcmode="lin" valueType="num">
                                      <p:cBhvr additive="base">
                                        <p:cTn id="5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 calcmode="lin" valueType="num">
                                      <p:cBhvr additive="base">
                                        <p:cTn id="5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anim calcmode="lin" valueType="num">
                                      <p:cBhvr additive="base">
                                        <p:cTn id="6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title"/>
          </p:nvPr>
        </p:nvSpPr>
        <p:spPr>
          <a:xfrm>
            <a:off x="684213" y="188913"/>
            <a:ext cx="7772400" cy="719807"/>
          </a:xfrm>
          <a:noFill/>
        </p:spPr>
        <p:txBody>
          <a:bodyPr/>
          <a:lstStyle/>
          <a:p>
            <a:pPr eaLnBrk="1" hangingPunct="1"/>
            <a:r>
              <a:rPr lang="en-US" altLang="zh-CN" b="1" dirty="0"/>
              <a:t>2.4.1 </a:t>
            </a:r>
            <a:r>
              <a:rPr lang="zh-CN" altLang="zh-CN" b="1" dirty="0">
                <a:solidFill>
                  <a:srgbClr val="FF0000"/>
                </a:solidFill>
              </a:rPr>
              <a:t>左值</a:t>
            </a:r>
            <a:r>
              <a:rPr lang="zh-CN" altLang="zh-CN" b="1" dirty="0"/>
              <a:t>引用</a:t>
            </a:r>
            <a:endParaRPr lang="zh-CN" altLang="en-US" b="1" dirty="0">
              <a:solidFill>
                <a:srgbClr val="FF0000"/>
              </a:solidFill>
            </a:endParaRPr>
          </a:p>
        </p:txBody>
      </p:sp>
      <p:sp>
        <p:nvSpPr>
          <p:cNvPr id="2" name="Rectangle 2"/>
          <p:cNvSpPr>
            <a:spLocks noGrp="1" noChangeArrowheads="1"/>
          </p:cNvSpPr>
          <p:nvPr>
            <p:ph idx="1"/>
          </p:nvPr>
        </p:nvSpPr>
        <p:spPr>
          <a:xfrm>
            <a:off x="684213" y="1268413"/>
            <a:ext cx="7772400" cy="4992687"/>
          </a:xfrm>
        </p:spPr>
        <p:txBody>
          <a:bodyPr/>
          <a:lstStyle/>
          <a:p>
            <a:pPr marL="914400" lvl="1" indent="-457200" eaLnBrk="1" hangingPunct="1">
              <a:lnSpc>
                <a:spcPct val="80000"/>
              </a:lnSpc>
              <a:buFont typeface="+mj-ea"/>
              <a:buAutoNum type="circleNumDbPlain" startAt="8"/>
            </a:pPr>
            <a:r>
              <a:rPr lang="zh-CN" altLang="en-US" sz="2400" b="1" dirty="0"/>
              <a:t>若一个变量声明为</a:t>
            </a:r>
            <a:r>
              <a:rPr lang="en-US" altLang="zh-CN" sz="2400" b="1" dirty="0"/>
              <a:t>T&amp;</a:t>
            </a:r>
            <a:r>
              <a:rPr lang="zh-CN" altLang="en-US" sz="2400" b="1" dirty="0"/>
              <a:t>，必须用一个</a:t>
            </a:r>
            <a:r>
              <a:rPr lang="en-US" altLang="zh-CN" sz="2400" b="1" dirty="0"/>
              <a:t>T</a:t>
            </a:r>
            <a:r>
              <a:rPr lang="zh-CN" altLang="en-US" sz="2400" b="1" dirty="0"/>
              <a:t>类型的变量或对象，或能够转换为</a:t>
            </a:r>
            <a:r>
              <a:rPr lang="en-US" altLang="zh-CN" sz="2400" b="1" dirty="0"/>
              <a:t>T</a:t>
            </a:r>
            <a:r>
              <a:rPr lang="zh-CN" altLang="en-US" sz="2400" b="1" dirty="0"/>
              <a:t>类型的对象进行初始化</a:t>
            </a:r>
          </a:p>
          <a:p>
            <a:pPr lvl="2" eaLnBrk="1" hangingPunct="1">
              <a:lnSpc>
                <a:spcPct val="80000"/>
              </a:lnSpc>
            </a:pPr>
            <a:r>
              <a:rPr lang="en-US" altLang="zh-CN" sz="2000" b="1" dirty="0">
                <a:solidFill>
                  <a:schemeClr val="accent2"/>
                </a:solidFill>
              </a:rPr>
              <a:t>double  &amp;</a:t>
            </a:r>
            <a:r>
              <a:rPr lang="en-US" altLang="zh-CN" sz="2000" b="1" dirty="0" err="1">
                <a:solidFill>
                  <a:schemeClr val="accent2"/>
                </a:solidFill>
              </a:rPr>
              <a:t>rr</a:t>
            </a:r>
            <a:r>
              <a:rPr lang="en-US" altLang="zh-CN" sz="2000" b="1" dirty="0">
                <a:solidFill>
                  <a:schemeClr val="accent2"/>
                </a:solidFill>
              </a:rPr>
              <a:t>=1;</a:t>
            </a:r>
          </a:p>
          <a:p>
            <a:pPr marL="914400" lvl="1" indent="-457200" eaLnBrk="1" hangingPunct="1">
              <a:lnSpc>
                <a:spcPct val="80000"/>
              </a:lnSpc>
              <a:buFont typeface="+mj-ea"/>
              <a:buAutoNum type="circleNumDbPlain" startAt="9"/>
            </a:pPr>
            <a:r>
              <a:rPr lang="zh-CN" altLang="en-US" sz="2400" b="1" dirty="0">
                <a:solidFill>
                  <a:srgbClr val="FF0000"/>
                </a:solidFill>
              </a:rPr>
              <a:t>可以有指针变量的引用，不能有指向引用的指针</a:t>
            </a:r>
          </a:p>
          <a:p>
            <a:pPr lvl="2" eaLnBrk="1" hangingPunct="1">
              <a:lnSpc>
                <a:spcPct val="80000"/>
              </a:lnSpc>
            </a:pPr>
            <a:r>
              <a:rPr lang="en-US" altLang="zh-CN" sz="2000" b="1" dirty="0" err="1">
                <a:solidFill>
                  <a:schemeClr val="accent2"/>
                </a:solidFill>
              </a:rPr>
              <a:t>int</a:t>
            </a:r>
            <a:r>
              <a:rPr lang="en-US" altLang="zh-CN" sz="2000" b="1" dirty="0">
                <a:solidFill>
                  <a:schemeClr val="accent2"/>
                </a:solidFill>
              </a:rPr>
              <a:t>  &amp;a=1;</a:t>
            </a:r>
          </a:p>
          <a:p>
            <a:pPr lvl="2" eaLnBrk="1" hangingPunct="1">
              <a:lnSpc>
                <a:spcPct val="80000"/>
              </a:lnSpc>
            </a:pPr>
            <a:r>
              <a:rPr lang="en-US" altLang="zh-CN" sz="2000" b="1" dirty="0" err="1">
                <a:solidFill>
                  <a:schemeClr val="accent2"/>
                </a:solidFill>
              </a:rPr>
              <a:t>int</a:t>
            </a:r>
            <a:r>
              <a:rPr lang="en-US" altLang="zh-CN" sz="2000" b="1" dirty="0">
                <a:solidFill>
                  <a:schemeClr val="accent2"/>
                </a:solidFill>
              </a:rPr>
              <a:t>  *p;</a:t>
            </a:r>
          </a:p>
          <a:p>
            <a:pPr lvl="2" eaLnBrk="1" hangingPunct="1">
              <a:lnSpc>
                <a:spcPct val="80000"/>
              </a:lnSpc>
            </a:pPr>
            <a:r>
              <a:rPr lang="en-US" altLang="zh-CN" sz="2000" b="1" dirty="0" err="1">
                <a:solidFill>
                  <a:schemeClr val="accent2"/>
                </a:solidFill>
              </a:rPr>
              <a:t>int</a:t>
            </a:r>
            <a:r>
              <a:rPr lang="en-US" altLang="zh-CN" sz="2000" b="1" dirty="0">
                <a:solidFill>
                  <a:schemeClr val="accent2"/>
                </a:solidFill>
              </a:rPr>
              <a:t>  *&amp;</a:t>
            </a:r>
            <a:r>
              <a:rPr lang="en-US" altLang="zh-CN" sz="2000" b="1" dirty="0" err="1">
                <a:solidFill>
                  <a:schemeClr val="accent2"/>
                </a:solidFill>
              </a:rPr>
              <a:t>rp</a:t>
            </a:r>
            <a:r>
              <a:rPr lang="en-US" altLang="zh-CN" sz="2000" b="1" dirty="0">
                <a:solidFill>
                  <a:schemeClr val="accent2"/>
                </a:solidFill>
              </a:rPr>
              <a:t>=p;//ok   </a:t>
            </a:r>
            <a:r>
              <a:rPr lang="en-US" altLang="zh-CN" sz="2000" b="1" dirty="0" err="1">
                <a:solidFill>
                  <a:schemeClr val="accent2"/>
                </a:solidFill>
              </a:rPr>
              <a:t>rp</a:t>
            </a:r>
            <a:r>
              <a:rPr lang="zh-CN" altLang="en-US" sz="2000" b="1" dirty="0">
                <a:solidFill>
                  <a:schemeClr val="accent2"/>
                </a:solidFill>
              </a:rPr>
              <a:t>是一个引用，它引用的是指针</a:t>
            </a:r>
          </a:p>
          <a:p>
            <a:pPr lvl="2" eaLnBrk="1" hangingPunct="1">
              <a:lnSpc>
                <a:spcPct val="80000"/>
              </a:lnSpc>
            </a:pPr>
            <a:r>
              <a:rPr lang="en-US" altLang="zh-CN" sz="2000" b="1" dirty="0" err="1">
                <a:solidFill>
                  <a:schemeClr val="accent2"/>
                </a:solidFill>
              </a:rPr>
              <a:t>int</a:t>
            </a:r>
            <a:r>
              <a:rPr lang="en-US" altLang="zh-CN" sz="2000" b="1" dirty="0">
                <a:solidFill>
                  <a:schemeClr val="accent2"/>
                </a:solidFill>
              </a:rPr>
              <a:t>  &amp;*</a:t>
            </a:r>
            <a:r>
              <a:rPr lang="en-US" altLang="zh-CN" sz="2000" b="1" dirty="0" err="1">
                <a:solidFill>
                  <a:schemeClr val="accent2"/>
                </a:solidFill>
              </a:rPr>
              <a:t>ra</a:t>
            </a:r>
            <a:r>
              <a:rPr lang="en-US" altLang="zh-CN" sz="2000" b="1" dirty="0">
                <a:solidFill>
                  <a:schemeClr val="accent2"/>
                </a:solidFill>
              </a:rPr>
              <a:t>=a;//error</a:t>
            </a:r>
            <a:r>
              <a:rPr lang="zh-CN" altLang="en-US" sz="2000" b="1" dirty="0">
                <a:solidFill>
                  <a:schemeClr val="accent2"/>
                </a:solidFill>
              </a:rPr>
              <a:t>，</a:t>
            </a:r>
            <a:r>
              <a:rPr lang="en-US" altLang="zh-CN" sz="2000" b="1" dirty="0" err="1">
                <a:solidFill>
                  <a:schemeClr val="accent2"/>
                </a:solidFill>
              </a:rPr>
              <a:t>ra</a:t>
            </a:r>
            <a:r>
              <a:rPr lang="zh-CN" altLang="en-US" sz="2000" b="1" dirty="0">
                <a:solidFill>
                  <a:schemeClr val="accent2"/>
                </a:solidFill>
              </a:rPr>
              <a:t>是一指针，指向一个引用。</a:t>
            </a:r>
          </a:p>
          <a:p>
            <a:pPr marL="914400" lvl="1" indent="-457200" eaLnBrk="1" hangingPunct="1">
              <a:lnSpc>
                <a:spcPct val="80000"/>
              </a:lnSpc>
              <a:buFont typeface="+mj-ea"/>
              <a:buAutoNum type="circleNumDbPlain" startAt="9"/>
            </a:pPr>
            <a:r>
              <a:rPr lang="zh-CN" altLang="en-US" sz="2400" b="1" dirty="0"/>
              <a:t>引用的引用不存在，因为</a:t>
            </a:r>
            <a:r>
              <a:rPr lang="en-US" altLang="zh-CN" sz="2400" b="1" dirty="0"/>
              <a:t>T&amp;</a:t>
            </a:r>
            <a:r>
              <a:rPr lang="zh-CN" altLang="en-US" sz="2400" b="1" dirty="0"/>
              <a:t>不是类型</a:t>
            </a:r>
          </a:p>
          <a:p>
            <a:pPr lvl="2" eaLnBrk="1" hangingPunct="1">
              <a:lnSpc>
                <a:spcPct val="80000"/>
              </a:lnSpc>
            </a:pPr>
            <a:r>
              <a:rPr lang="en-US" altLang="zh-CN" sz="2000" b="1" dirty="0" err="1">
                <a:solidFill>
                  <a:schemeClr val="accent2"/>
                </a:solidFill>
              </a:rPr>
              <a:t>int</a:t>
            </a:r>
            <a:r>
              <a:rPr lang="en-US" altLang="zh-CN" sz="2000" b="1" dirty="0">
                <a:solidFill>
                  <a:schemeClr val="accent2"/>
                </a:solidFill>
              </a:rPr>
              <a:t>  &amp;a=1;</a:t>
            </a:r>
          </a:p>
          <a:p>
            <a:pPr lvl="2" eaLnBrk="1" hangingPunct="1">
              <a:lnSpc>
                <a:spcPct val="80000"/>
              </a:lnSpc>
            </a:pPr>
            <a:r>
              <a:rPr lang="en-US" altLang="zh-CN" sz="2000" b="1" dirty="0" err="1">
                <a:solidFill>
                  <a:schemeClr val="accent2"/>
                </a:solidFill>
              </a:rPr>
              <a:t>int</a:t>
            </a:r>
            <a:r>
              <a:rPr lang="en-US" altLang="zh-CN" sz="2000" b="1" dirty="0">
                <a:solidFill>
                  <a:schemeClr val="accent2"/>
                </a:solidFill>
              </a:rPr>
              <a:t>  &amp;&amp;</a:t>
            </a:r>
            <a:r>
              <a:rPr lang="en-US" altLang="zh-CN" sz="2000" b="1" dirty="0" err="1">
                <a:solidFill>
                  <a:schemeClr val="accent2"/>
                </a:solidFill>
              </a:rPr>
              <a:t>ra</a:t>
            </a:r>
            <a:r>
              <a:rPr lang="en-US" altLang="zh-CN" sz="2000" b="1" dirty="0">
                <a:solidFill>
                  <a:schemeClr val="accent2"/>
                </a:solidFill>
              </a:rPr>
              <a:t>=a;//error</a:t>
            </a:r>
          </a:p>
        </p:txBody>
      </p:sp>
    </p:spTree>
    <p:extLst>
      <p:ext uri="{BB962C8B-B14F-4D97-AF65-F5344CB8AC3E}">
        <p14:creationId xmlns:p14="http://schemas.microsoft.com/office/powerpoint/2010/main" val="37320160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 calcmode="lin" valueType="num">
                                      <p:cBhvr additive="base">
                                        <p:cTn id="4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976156" y="1768341"/>
            <a:ext cx="2448272" cy="3600400"/>
          </a:xfrm>
          <a:prstGeom prst="rect">
            <a:avLst/>
          </a:prstGeom>
          <a:noFill/>
          <a:ln>
            <a:solidFill>
              <a:schemeClr val="accent1">
                <a:shade val="50000"/>
              </a:schemeClr>
            </a:solidFill>
          </a:ln>
        </p:spPr>
        <p:txBody>
          <a:bodyPr wrap="square" rtlCol="0">
            <a:spAutoFit/>
          </a:bodyPr>
          <a:lstStyle/>
          <a:p>
            <a:endParaRPr lang="zh-CN" altLang="en-US" dirty="0"/>
          </a:p>
        </p:txBody>
      </p:sp>
      <p:sp>
        <p:nvSpPr>
          <p:cNvPr id="3" name="内容占位符 2"/>
          <p:cNvSpPr>
            <a:spLocks noGrp="1"/>
          </p:cNvSpPr>
          <p:nvPr>
            <p:ph idx="1"/>
          </p:nvPr>
        </p:nvSpPr>
        <p:spPr>
          <a:xfrm>
            <a:off x="251520" y="1076590"/>
            <a:ext cx="5256584" cy="4958449"/>
          </a:xfrm>
        </p:spPr>
        <p:txBody>
          <a:bodyPr/>
          <a:lstStyle/>
          <a:p>
            <a:pPr marL="0" indent="0">
              <a:buNone/>
            </a:pPr>
            <a:r>
              <a:rPr lang="en-US" altLang="zh-CN" b="1" dirty="0">
                <a:solidFill>
                  <a:srgbClr val="0000CC"/>
                </a:solidFill>
              </a:rPr>
              <a:t>2.2.1 </a:t>
            </a:r>
            <a:r>
              <a:rPr lang="zh-CN" altLang="zh-CN" b="1" dirty="0">
                <a:solidFill>
                  <a:srgbClr val="0000CC"/>
                </a:solidFill>
              </a:rPr>
              <a:t>左值和右值</a:t>
            </a:r>
            <a:endParaRPr lang="en-US" altLang="zh-CN" b="1" dirty="0">
              <a:solidFill>
                <a:srgbClr val="0000CC"/>
              </a:solidFill>
            </a:endParaRPr>
          </a:p>
          <a:p>
            <a:r>
              <a:rPr lang="zh-CN" altLang="en-US" sz="2800" b="1" dirty="0">
                <a:solidFill>
                  <a:srgbClr val="FF0000"/>
                </a:solidFill>
              </a:rPr>
              <a:t>左值</a:t>
            </a:r>
            <a:endParaRPr lang="en-US" altLang="zh-CN" sz="2800" b="1" dirty="0">
              <a:solidFill>
                <a:srgbClr val="FF0000"/>
              </a:solidFill>
            </a:endParaRPr>
          </a:p>
          <a:p>
            <a:pPr lvl="1"/>
            <a:r>
              <a:rPr lang="zh-CN" altLang="en-US" sz="2400" b="1" dirty="0"/>
              <a:t>代表变量名对应的内存区域，是</a:t>
            </a:r>
            <a:r>
              <a:rPr lang="en-US" altLang="zh-CN" sz="2400" b="1" dirty="0"/>
              <a:t>“</a:t>
            </a:r>
            <a:r>
              <a:rPr lang="zh-CN" altLang="en-US" sz="2400" b="1" dirty="0"/>
              <a:t>能够放在赋值语句左边的值</a:t>
            </a:r>
            <a:r>
              <a:rPr lang="en-US" altLang="zh-CN" sz="2400" b="1" dirty="0"/>
              <a:t>”</a:t>
            </a:r>
          </a:p>
          <a:p>
            <a:pPr lvl="1"/>
            <a:r>
              <a:rPr lang="zh-CN" altLang="en-US" sz="2400" b="1" dirty="0"/>
              <a:t>变量：</a:t>
            </a:r>
            <a:r>
              <a:rPr lang="en-US" altLang="zh-CN" sz="2400" b="1" dirty="0"/>
              <a:t>x</a:t>
            </a:r>
            <a:r>
              <a:rPr lang="zh-CN" altLang="en-US" sz="2400" b="1" dirty="0">
                <a:solidFill>
                  <a:srgbClr val="FF0000"/>
                </a:solidFill>
              </a:rPr>
              <a:t>（指</a:t>
            </a:r>
            <a:r>
              <a:rPr lang="en-US" altLang="zh-CN" sz="2400" b="1" dirty="0">
                <a:solidFill>
                  <a:srgbClr val="FF0000"/>
                </a:solidFill>
              </a:rPr>
              <a:t>x</a:t>
            </a:r>
            <a:r>
              <a:rPr lang="zh-CN" altLang="en-US" sz="2400" b="1" dirty="0">
                <a:solidFill>
                  <a:srgbClr val="FF0000"/>
                </a:solidFill>
              </a:rPr>
              <a:t>对应的内存区域）</a:t>
            </a:r>
            <a:endParaRPr lang="en-US" altLang="zh-CN" sz="2400" b="1" dirty="0">
              <a:solidFill>
                <a:srgbClr val="FF0000"/>
              </a:solidFill>
            </a:endParaRPr>
          </a:p>
          <a:p>
            <a:r>
              <a:rPr lang="zh-CN" altLang="en-US" sz="2800" b="1" dirty="0">
                <a:solidFill>
                  <a:srgbClr val="FF0000"/>
                </a:solidFill>
              </a:rPr>
              <a:t>右值</a:t>
            </a:r>
            <a:endParaRPr lang="en-US" altLang="zh-CN" sz="2800" b="1" dirty="0">
              <a:solidFill>
                <a:srgbClr val="FF0000"/>
              </a:solidFill>
            </a:endParaRPr>
          </a:p>
          <a:p>
            <a:pPr lvl="1"/>
            <a:r>
              <a:rPr lang="zh-CN" altLang="en-US" sz="2400" b="1" dirty="0"/>
              <a:t>指变量对应内存区域中的值，是</a:t>
            </a:r>
            <a:r>
              <a:rPr lang="en-US" altLang="zh-CN" sz="2400" b="1" dirty="0"/>
              <a:t>“</a:t>
            </a:r>
            <a:r>
              <a:rPr lang="zh-CN" altLang="en-US" sz="2400" b="1" dirty="0"/>
              <a:t>放在赋值语句右边的值</a:t>
            </a:r>
            <a:r>
              <a:rPr lang="en-US" altLang="zh-CN" sz="2400" b="1" dirty="0"/>
              <a:t>”</a:t>
            </a:r>
          </a:p>
          <a:p>
            <a:pPr lvl="1"/>
            <a:r>
              <a:rPr lang="zh-CN" altLang="en-US" sz="2400" b="1" dirty="0"/>
              <a:t>常量：</a:t>
            </a:r>
            <a:r>
              <a:rPr lang="en-US" altLang="zh-CN" sz="2400" b="1" dirty="0"/>
              <a:t>2，-3，</a:t>
            </a:r>
          </a:p>
          <a:p>
            <a:pPr lvl="1"/>
            <a:r>
              <a:rPr lang="zh-CN" altLang="en-US" sz="2400" b="1" dirty="0"/>
              <a:t>表达式：</a:t>
            </a:r>
            <a:r>
              <a:rPr lang="en-US" altLang="zh-CN" sz="2400" b="1" dirty="0"/>
              <a:t>7+34.7</a:t>
            </a:r>
          </a:p>
          <a:p>
            <a:pPr lvl="1"/>
            <a:r>
              <a:rPr lang="zh-CN" altLang="en-US" sz="2400" b="1" dirty="0"/>
              <a:t>变量：</a:t>
            </a:r>
            <a:r>
              <a:rPr lang="en-US" altLang="zh-CN" sz="2400" b="1" dirty="0"/>
              <a:t>x</a:t>
            </a:r>
            <a:r>
              <a:rPr lang="en-US" altLang="zh-CN" sz="2400" b="1" dirty="0">
                <a:solidFill>
                  <a:srgbClr val="FF0000"/>
                </a:solidFill>
              </a:rPr>
              <a:t>(</a:t>
            </a:r>
            <a:r>
              <a:rPr lang="zh-CN" altLang="en-US" sz="2400" b="1" dirty="0">
                <a:solidFill>
                  <a:srgbClr val="FF0000"/>
                </a:solidFill>
              </a:rPr>
              <a:t>指在</a:t>
            </a:r>
            <a:r>
              <a:rPr lang="en-US" altLang="zh-CN" sz="2400" b="1" dirty="0">
                <a:solidFill>
                  <a:srgbClr val="FF0000"/>
                </a:solidFill>
              </a:rPr>
              <a:t>x</a:t>
            </a:r>
            <a:r>
              <a:rPr lang="zh-CN" altLang="en-US" sz="2400" b="1" dirty="0">
                <a:solidFill>
                  <a:srgbClr val="FF0000"/>
                </a:solidFill>
              </a:rPr>
              <a:t>对应内存区域中存放的值</a:t>
            </a:r>
            <a:r>
              <a:rPr lang="zh-CN" altLang="en-US" sz="2400" b="1" dirty="0"/>
              <a:t>）</a:t>
            </a:r>
            <a:endParaRPr lang="en-US" altLang="zh-CN" sz="2400" b="1" dirty="0"/>
          </a:p>
          <a:p>
            <a:pPr lvl="1"/>
            <a:r>
              <a:rPr lang="zh-CN" altLang="en-US" sz="2400" b="1" dirty="0"/>
              <a:t>有变量的表达式：</a:t>
            </a:r>
            <a:r>
              <a:rPr lang="en-US" altLang="zh-CN" sz="2400" b="1" dirty="0"/>
              <a:t>x+7+y</a:t>
            </a:r>
          </a:p>
          <a:p>
            <a:pPr marL="0" indent="0">
              <a:buNone/>
            </a:pPr>
            <a:endParaRPr lang="zh-CN" altLang="zh-CN" b="1" dirty="0"/>
          </a:p>
          <a:p>
            <a:endParaRPr lang="zh-CN" altLang="en-US" dirty="0"/>
          </a:p>
        </p:txBody>
      </p:sp>
      <p:sp>
        <p:nvSpPr>
          <p:cNvPr id="4" name="Rectangle 2"/>
          <p:cNvSpPr>
            <a:spLocks noGrp="1" noChangeArrowheads="1"/>
          </p:cNvSpPr>
          <p:nvPr>
            <p:ph type="title"/>
          </p:nvPr>
        </p:nvSpPr>
        <p:spPr>
          <a:xfrm>
            <a:off x="251520" y="73672"/>
            <a:ext cx="8435280" cy="811195"/>
          </a:xfrm>
        </p:spPr>
        <p:txBody>
          <a:bodyPr/>
          <a:lstStyle/>
          <a:p>
            <a:r>
              <a:rPr lang="en-US" altLang="zh-CN" sz="3200" b="1" dirty="0"/>
              <a:t>2.2  </a:t>
            </a:r>
            <a:r>
              <a:rPr lang="zh-CN" altLang="zh-CN" sz="3200" b="1" dirty="0">
                <a:solidFill>
                  <a:srgbClr val="FF0000"/>
                </a:solidFill>
              </a:rPr>
              <a:t>左值、右值</a:t>
            </a:r>
            <a:r>
              <a:rPr lang="zh-CN" altLang="zh-CN" sz="3200" b="1" dirty="0"/>
              <a:t>及</a:t>
            </a:r>
            <a:r>
              <a:rPr lang="en-US" altLang="zh-CN" sz="3200" b="1" dirty="0"/>
              <a:t>C++</a:t>
            </a:r>
            <a:r>
              <a:rPr lang="zh-CN" altLang="zh-CN" sz="3200" b="1" dirty="0"/>
              <a:t>对</a:t>
            </a:r>
            <a:r>
              <a:rPr lang="zh-CN" altLang="zh-CN" sz="3200" b="1" dirty="0">
                <a:solidFill>
                  <a:srgbClr val="0000CC"/>
                </a:solidFill>
              </a:rPr>
              <a:t>局部变量声明</a:t>
            </a:r>
            <a:r>
              <a:rPr lang="zh-CN" altLang="zh-CN" sz="3200" b="1" dirty="0"/>
              <a:t>的改进</a:t>
            </a:r>
          </a:p>
        </p:txBody>
      </p:sp>
      <p:sp>
        <p:nvSpPr>
          <p:cNvPr id="7" name="矩形 6"/>
          <p:cNvSpPr/>
          <p:nvPr/>
        </p:nvSpPr>
        <p:spPr>
          <a:xfrm>
            <a:off x="6444208" y="2204864"/>
            <a:ext cx="1512168" cy="64807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8</a:t>
            </a:r>
            <a:endParaRPr lang="zh-CN" altLang="en-US" sz="2400" b="1" dirty="0">
              <a:solidFill>
                <a:schemeClr val="tx1"/>
              </a:solidFill>
            </a:endParaRPr>
          </a:p>
        </p:txBody>
      </p:sp>
      <p:sp>
        <p:nvSpPr>
          <p:cNvPr id="8" name="矩形 7"/>
          <p:cNvSpPr/>
          <p:nvPr/>
        </p:nvSpPr>
        <p:spPr>
          <a:xfrm>
            <a:off x="6444208" y="3336871"/>
            <a:ext cx="1512168" cy="648072"/>
          </a:xfrm>
          <a:prstGeom prst="rect">
            <a:avLst/>
          </a:prstGeom>
          <a:solidFill>
            <a:schemeClr val="accent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400" b="1" dirty="0">
                <a:solidFill>
                  <a:srgbClr val="FF0000"/>
                </a:solidFill>
              </a:rPr>
              <a:t>9</a:t>
            </a:r>
            <a:endParaRPr lang="zh-CN" altLang="en-US" sz="2400" b="1" dirty="0">
              <a:solidFill>
                <a:srgbClr val="FF0000"/>
              </a:solidFill>
            </a:endParaRPr>
          </a:p>
        </p:txBody>
      </p:sp>
      <p:sp>
        <p:nvSpPr>
          <p:cNvPr id="10" name="文本框 9"/>
          <p:cNvSpPr txBox="1"/>
          <p:nvPr/>
        </p:nvSpPr>
        <p:spPr>
          <a:xfrm>
            <a:off x="6444208" y="1331476"/>
            <a:ext cx="1440160" cy="369332"/>
          </a:xfrm>
          <a:prstGeom prst="rect">
            <a:avLst/>
          </a:prstGeom>
          <a:noFill/>
        </p:spPr>
        <p:txBody>
          <a:bodyPr wrap="square" rtlCol="0">
            <a:spAutoFit/>
          </a:bodyPr>
          <a:lstStyle/>
          <a:p>
            <a:r>
              <a:rPr lang="zh-CN" altLang="en-US" dirty="0"/>
              <a:t>内存区域</a:t>
            </a:r>
          </a:p>
        </p:txBody>
      </p:sp>
      <p:sp>
        <p:nvSpPr>
          <p:cNvPr id="11" name="文本框 10"/>
          <p:cNvSpPr txBox="1"/>
          <p:nvPr/>
        </p:nvSpPr>
        <p:spPr>
          <a:xfrm>
            <a:off x="6444208" y="1804983"/>
            <a:ext cx="1440160" cy="369332"/>
          </a:xfrm>
          <a:prstGeom prst="rect">
            <a:avLst/>
          </a:prstGeom>
          <a:noFill/>
        </p:spPr>
        <p:txBody>
          <a:bodyPr wrap="square" rtlCol="0">
            <a:spAutoFit/>
          </a:bodyPr>
          <a:lstStyle/>
          <a:p>
            <a:r>
              <a:rPr lang="en-US" altLang="zh-CN" dirty="0"/>
              <a:t>x</a:t>
            </a:r>
            <a:endParaRPr lang="zh-CN" altLang="en-US" dirty="0"/>
          </a:p>
        </p:txBody>
      </p:sp>
      <p:sp>
        <p:nvSpPr>
          <p:cNvPr id="12" name="文本框 11"/>
          <p:cNvSpPr txBox="1"/>
          <p:nvPr/>
        </p:nvSpPr>
        <p:spPr>
          <a:xfrm>
            <a:off x="6444208" y="2967539"/>
            <a:ext cx="1440160" cy="369332"/>
          </a:xfrm>
          <a:prstGeom prst="rect">
            <a:avLst/>
          </a:prstGeom>
          <a:noFill/>
        </p:spPr>
        <p:txBody>
          <a:bodyPr wrap="square" rtlCol="0">
            <a:spAutoFit/>
          </a:bodyPr>
          <a:lstStyle/>
          <a:p>
            <a:r>
              <a:rPr lang="en-US" altLang="zh-CN" dirty="0"/>
              <a:t>y</a:t>
            </a:r>
            <a:endParaRPr lang="zh-CN" altLang="en-US" dirty="0"/>
          </a:p>
        </p:txBody>
      </p:sp>
      <p:sp>
        <p:nvSpPr>
          <p:cNvPr id="13" name="对话气泡: 圆角矩形 12"/>
          <p:cNvSpPr/>
          <p:nvPr/>
        </p:nvSpPr>
        <p:spPr>
          <a:xfrm>
            <a:off x="5976156" y="4725144"/>
            <a:ext cx="2844316" cy="1584176"/>
          </a:xfrm>
          <a:prstGeom prst="wedgeRoundRectCallout">
            <a:avLst>
              <a:gd name="adj1" fmla="val -771"/>
              <a:gd name="adj2" fmla="val -179039"/>
              <a:gd name="adj3" fmla="val 16667"/>
            </a:avLst>
          </a:prstGeom>
          <a:gradFill>
            <a:gsLst>
              <a:gs pos="0">
                <a:schemeClr val="accent4">
                  <a:lumMod val="20000"/>
                  <a:lumOff val="80000"/>
                </a:schemeClr>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x=x</a:t>
            </a:r>
          </a:p>
          <a:p>
            <a:pPr algn="ctr"/>
            <a:r>
              <a:rPr lang="en-US" altLang="zh-CN" b="1" dirty="0">
                <a:solidFill>
                  <a:schemeClr val="tx1"/>
                </a:solidFill>
              </a:rPr>
              <a:t>“=”</a:t>
            </a:r>
            <a:r>
              <a:rPr lang="zh-CN" altLang="en-US" b="1" dirty="0">
                <a:solidFill>
                  <a:schemeClr val="tx1"/>
                </a:solidFill>
              </a:rPr>
              <a:t>左边的</a:t>
            </a:r>
            <a:r>
              <a:rPr lang="en-US" altLang="zh-CN" b="1" dirty="0">
                <a:solidFill>
                  <a:schemeClr val="tx1"/>
                </a:solidFill>
              </a:rPr>
              <a:t>x</a:t>
            </a:r>
            <a:r>
              <a:rPr lang="zh-CN" altLang="en-US" b="1" dirty="0">
                <a:solidFill>
                  <a:schemeClr val="tx1"/>
                </a:solidFill>
              </a:rPr>
              <a:t>是其左值，即</a:t>
            </a:r>
            <a:r>
              <a:rPr lang="en-US" altLang="zh-CN" b="1" dirty="0">
                <a:solidFill>
                  <a:schemeClr val="tx1"/>
                </a:solidFill>
              </a:rPr>
              <a:t>x</a:t>
            </a:r>
            <a:r>
              <a:rPr lang="zh-CN" altLang="en-US" b="1" dirty="0">
                <a:solidFill>
                  <a:schemeClr val="tx1"/>
                </a:solidFill>
              </a:rPr>
              <a:t>对应的内存单元，右边的</a:t>
            </a:r>
            <a:r>
              <a:rPr lang="en-US" altLang="zh-CN" b="1" dirty="0">
                <a:solidFill>
                  <a:schemeClr val="tx1"/>
                </a:solidFill>
              </a:rPr>
              <a:t>x</a:t>
            </a:r>
            <a:r>
              <a:rPr lang="zh-CN" altLang="en-US" b="1" dirty="0">
                <a:solidFill>
                  <a:schemeClr val="tx1"/>
                </a:solidFill>
              </a:rPr>
              <a:t>指其右值</a:t>
            </a:r>
            <a:r>
              <a:rPr lang="en-US" altLang="zh-CN" b="1" dirty="0">
                <a:solidFill>
                  <a:schemeClr val="tx1"/>
                </a:solidFill>
              </a:rPr>
              <a:t>8</a:t>
            </a:r>
            <a:endParaRPr lang="zh-CN" altLang="en-US" b="1" dirty="0"/>
          </a:p>
        </p:txBody>
      </p:sp>
    </p:spTree>
    <p:extLst>
      <p:ext uri="{BB962C8B-B14F-4D97-AF65-F5344CB8AC3E}">
        <p14:creationId xmlns:p14="http://schemas.microsoft.com/office/powerpoint/2010/main" val="383755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2.4.1 </a:t>
            </a:r>
            <a:r>
              <a:rPr lang="zh-CN" altLang="zh-CN" b="1" dirty="0">
                <a:solidFill>
                  <a:srgbClr val="FF0000"/>
                </a:solidFill>
              </a:rPr>
              <a:t>左值</a:t>
            </a:r>
            <a:r>
              <a:rPr lang="zh-CN" altLang="zh-CN" b="1" dirty="0"/>
              <a:t>引用</a:t>
            </a:r>
            <a:endParaRPr lang="zh-CN" altLang="en-US" dirty="0"/>
          </a:p>
        </p:txBody>
      </p:sp>
      <p:sp>
        <p:nvSpPr>
          <p:cNvPr id="3" name="内容占位符 2"/>
          <p:cNvSpPr>
            <a:spLocks noGrp="1"/>
          </p:cNvSpPr>
          <p:nvPr>
            <p:ph idx="1"/>
          </p:nvPr>
        </p:nvSpPr>
        <p:spPr/>
        <p:txBody>
          <a:bodyPr/>
          <a:lstStyle/>
          <a:p>
            <a:pPr marL="457200" indent="-457200">
              <a:buFont typeface="+mj-ea"/>
              <a:buAutoNum type="circleNumDbPlain" startAt="10"/>
            </a:pPr>
            <a:r>
              <a:rPr lang="zh-CN" altLang="zh-CN" sz="2800" b="1" dirty="0">
                <a:solidFill>
                  <a:srgbClr val="0000CC"/>
                </a:solidFill>
              </a:rPr>
              <a:t>引用与数组</a:t>
            </a:r>
            <a:endParaRPr lang="en-US" altLang="zh-CN" sz="2800" b="1" dirty="0">
              <a:solidFill>
                <a:srgbClr val="0000CC"/>
              </a:solidFill>
            </a:endParaRPr>
          </a:p>
          <a:p>
            <a:pPr marL="400050" lvl="1" indent="0">
              <a:buNone/>
            </a:pPr>
            <a:r>
              <a:rPr lang="zh-CN" altLang="zh-CN" dirty="0">
                <a:solidFill>
                  <a:srgbClr val="FF0000"/>
                </a:solidFill>
              </a:rPr>
              <a:t>可以建立数组或数组元素的引用，但不能建立引用数组</a:t>
            </a:r>
          </a:p>
          <a:p>
            <a:pPr marL="0" indent="0">
              <a:buNone/>
            </a:pPr>
            <a:r>
              <a:rPr lang="en-US" altLang="zh-CN" sz="2200" dirty="0" err="1"/>
              <a:t>int</a:t>
            </a:r>
            <a:r>
              <a:rPr lang="en-US" altLang="zh-CN" sz="2200" dirty="0"/>
              <a:t> </a:t>
            </a:r>
            <a:r>
              <a:rPr lang="en-US" altLang="zh-CN" sz="2200" dirty="0" err="1"/>
              <a:t>i</a:t>
            </a:r>
            <a:r>
              <a:rPr lang="en-US" altLang="zh-CN" sz="2200" dirty="0"/>
              <a:t> = 0, a[10] = { 1,2,3,4,5,6,7,8,9,10 }, *b[10];</a:t>
            </a:r>
            <a:endParaRPr lang="zh-CN" altLang="zh-CN" sz="2200" dirty="0"/>
          </a:p>
          <a:p>
            <a:pPr marL="0" indent="0">
              <a:buNone/>
            </a:pPr>
            <a:r>
              <a:rPr lang="en-US" altLang="zh-CN" sz="2200" dirty="0" err="1"/>
              <a:t>int</a:t>
            </a:r>
            <a:r>
              <a:rPr lang="en-US" altLang="zh-CN" sz="2200" dirty="0"/>
              <a:t> (&amp;</a:t>
            </a:r>
            <a:r>
              <a:rPr lang="en-US" altLang="zh-CN" sz="2200" dirty="0" err="1"/>
              <a:t>ra</a:t>
            </a:r>
            <a:r>
              <a:rPr lang="en-US" altLang="zh-CN" sz="2200" dirty="0"/>
              <a:t>)[10] = a;        //L1</a:t>
            </a:r>
            <a:r>
              <a:rPr lang="zh-CN" altLang="zh-CN" sz="2200" dirty="0"/>
              <a:t>：正确，</a:t>
            </a:r>
            <a:r>
              <a:rPr lang="en-US" altLang="zh-CN" sz="2200" dirty="0" err="1"/>
              <a:t>ra</a:t>
            </a:r>
            <a:r>
              <a:rPr lang="zh-CN" altLang="zh-CN" sz="2200" dirty="0"/>
              <a:t>是具有</a:t>
            </a:r>
            <a:r>
              <a:rPr lang="en-US" altLang="zh-CN" sz="2200" dirty="0"/>
              <a:t>10</a:t>
            </a:r>
            <a:r>
              <a:rPr lang="zh-CN" altLang="zh-CN" sz="2200" dirty="0"/>
              <a:t>元素的整型数组的引用</a:t>
            </a:r>
          </a:p>
          <a:p>
            <a:pPr marL="0" indent="0">
              <a:buNone/>
            </a:pPr>
            <a:r>
              <a:rPr lang="en-US" altLang="zh-CN" sz="2200" dirty="0" err="1">
                <a:solidFill>
                  <a:srgbClr val="0000CC"/>
                </a:solidFill>
              </a:rPr>
              <a:t>int</a:t>
            </a:r>
            <a:r>
              <a:rPr lang="en-US" altLang="zh-CN" sz="2200" dirty="0">
                <a:solidFill>
                  <a:srgbClr val="0000CC"/>
                </a:solidFill>
              </a:rPr>
              <a:t> &amp;aa = a[0];            //L2</a:t>
            </a:r>
            <a:r>
              <a:rPr lang="zh-CN" altLang="zh-CN" sz="2200" dirty="0">
                <a:solidFill>
                  <a:srgbClr val="0000CC"/>
                </a:solidFill>
              </a:rPr>
              <a:t>：正确，数组元素的引用</a:t>
            </a:r>
          </a:p>
          <a:p>
            <a:pPr marL="0" indent="0">
              <a:buNone/>
            </a:pPr>
            <a:r>
              <a:rPr lang="en-US" altLang="zh-CN" sz="2200" dirty="0" err="1">
                <a:solidFill>
                  <a:srgbClr val="0000CC"/>
                </a:solidFill>
              </a:rPr>
              <a:t>int</a:t>
            </a:r>
            <a:r>
              <a:rPr lang="en-US" altLang="zh-CN" sz="2200" dirty="0">
                <a:solidFill>
                  <a:srgbClr val="0000CC"/>
                </a:solidFill>
              </a:rPr>
              <a:t> *(&amp;</a:t>
            </a:r>
            <a:r>
              <a:rPr lang="en-US" altLang="zh-CN" sz="2200" dirty="0" err="1">
                <a:solidFill>
                  <a:srgbClr val="0000CC"/>
                </a:solidFill>
              </a:rPr>
              <a:t>rpa</a:t>
            </a:r>
            <a:r>
              <a:rPr lang="en-US" altLang="zh-CN" sz="2200" dirty="0">
                <a:solidFill>
                  <a:srgbClr val="0000CC"/>
                </a:solidFill>
              </a:rPr>
              <a:t>)[10] = b</a:t>
            </a:r>
            <a:r>
              <a:rPr lang="en-US" altLang="zh-CN" sz="2000" dirty="0">
                <a:solidFill>
                  <a:srgbClr val="0000CC"/>
                </a:solidFill>
              </a:rPr>
              <a:t>;      //L3</a:t>
            </a:r>
            <a:r>
              <a:rPr lang="zh-CN" altLang="zh-CN" sz="2000" dirty="0">
                <a:solidFill>
                  <a:srgbClr val="0000CC"/>
                </a:solidFill>
              </a:rPr>
              <a:t>：正确，</a:t>
            </a:r>
            <a:r>
              <a:rPr lang="en-US" altLang="zh-CN" sz="2000" dirty="0" err="1">
                <a:solidFill>
                  <a:srgbClr val="0000CC"/>
                </a:solidFill>
              </a:rPr>
              <a:t>rpa</a:t>
            </a:r>
            <a:r>
              <a:rPr lang="zh-CN" altLang="zh-CN" sz="2000" dirty="0">
                <a:solidFill>
                  <a:srgbClr val="0000CC"/>
                </a:solidFill>
              </a:rPr>
              <a:t>是具有</a:t>
            </a:r>
            <a:r>
              <a:rPr lang="en-US" altLang="zh-CN" sz="2000" dirty="0">
                <a:solidFill>
                  <a:srgbClr val="0000CC"/>
                </a:solidFill>
              </a:rPr>
              <a:t>10</a:t>
            </a:r>
            <a:r>
              <a:rPr lang="zh-CN" altLang="zh-CN" sz="2000" dirty="0">
                <a:solidFill>
                  <a:srgbClr val="0000CC"/>
                </a:solidFill>
              </a:rPr>
              <a:t>个整型指针的数组的引用</a:t>
            </a:r>
          </a:p>
          <a:p>
            <a:pPr marL="0" indent="0">
              <a:buNone/>
            </a:pPr>
            <a:r>
              <a:rPr lang="en-US" altLang="zh-CN" sz="2200" dirty="0" err="1"/>
              <a:t>int</a:t>
            </a:r>
            <a:r>
              <a:rPr lang="en-US" altLang="zh-CN" sz="2200" dirty="0"/>
              <a:t> &amp;</a:t>
            </a:r>
            <a:r>
              <a:rPr lang="en-US" altLang="zh-CN" sz="2200" dirty="0" err="1"/>
              <a:t>ia</a:t>
            </a:r>
            <a:r>
              <a:rPr lang="en-US" altLang="zh-CN" sz="2200" dirty="0"/>
              <a:t>[10]=a</a:t>
            </a:r>
            <a:r>
              <a:rPr lang="en-US" altLang="zh-CN" sz="2000" dirty="0"/>
              <a:t>;               //L4</a:t>
            </a:r>
            <a:r>
              <a:rPr lang="zh-CN" altLang="zh-CN" sz="2000" dirty="0"/>
              <a:t>：错误，</a:t>
            </a:r>
            <a:r>
              <a:rPr lang="en-US" altLang="zh-CN" sz="2000" dirty="0" err="1"/>
              <a:t>ia</a:t>
            </a:r>
            <a:r>
              <a:rPr lang="zh-CN" altLang="zh-CN" sz="2000" dirty="0"/>
              <a:t>是引用数组，每个数组元素都是引用</a:t>
            </a:r>
          </a:p>
          <a:p>
            <a:pPr marL="0" indent="0">
              <a:buNone/>
            </a:pPr>
            <a:r>
              <a:rPr lang="en-US" altLang="zh-CN" sz="2200" dirty="0" err="1"/>
              <a:t>ra</a:t>
            </a:r>
            <a:r>
              <a:rPr lang="en-US" altLang="zh-CN" sz="2200" dirty="0"/>
              <a:t>[3] = 0;                    //L5</a:t>
            </a:r>
            <a:r>
              <a:rPr lang="zh-CN" altLang="zh-CN" sz="2200" dirty="0"/>
              <a:t>：正确，数组引用的用法</a:t>
            </a:r>
          </a:p>
          <a:p>
            <a:pPr marL="0" indent="0">
              <a:buNone/>
            </a:pPr>
            <a:r>
              <a:rPr lang="en-US" altLang="zh-CN" sz="2200" dirty="0" err="1">
                <a:solidFill>
                  <a:srgbClr val="0000CC"/>
                </a:solidFill>
              </a:rPr>
              <a:t>rpa</a:t>
            </a:r>
            <a:r>
              <a:rPr lang="en-US" altLang="zh-CN" sz="2200" dirty="0">
                <a:solidFill>
                  <a:srgbClr val="0000CC"/>
                </a:solidFill>
              </a:rPr>
              <a:t>[3] = &amp;</a:t>
            </a:r>
            <a:r>
              <a:rPr lang="en-US" altLang="zh-CN" sz="2200" dirty="0" err="1">
                <a:solidFill>
                  <a:srgbClr val="0000CC"/>
                </a:solidFill>
              </a:rPr>
              <a:t>i</a:t>
            </a:r>
            <a:r>
              <a:rPr lang="en-US" altLang="zh-CN" sz="2200" dirty="0">
                <a:solidFill>
                  <a:srgbClr val="0000CC"/>
                </a:solidFill>
              </a:rPr>
              <a:t>;                 //L6</a:t>
            </a:r>
            <a:r>
              <a:rPr lang="zh-CN" altLang="zh-CN" sz="2200" dirty="0">
                <a:solidFill>
                  <a:srgbClr val="0000CC"/>
                </a:solidFill>
              </a:rPr>
              <a:t>：正确</a:t>
            </a:r>
          </a:p>
          <a:p>
            <a:pPr marL="0" indent="0">
              <a:buNone/>
            </a:pPr>
            <a:endParaRPr lang="zh-CN" altLang="en-US" sz="2000" dirty="0"/>
          </a:p>
        </p:txBody>
      </p:sp>
    </p:spTree>
    <p:extLst>
      <p:ext uri="{BB962C8B-B14F-4D97-AF65-F5344CB8AC3E}">
        <p14:creationId xmlns:p14="http://schemas.microsoft.com/office/powerpoint/2010/main" val="193703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685800" y="1196975"/>
            <a:ext cx="7772400" cy="4899025"/>
          </a:xfrm>
        </p:spPr>
        <p:txBody>
          <a:bodyPr/>
          <a:lstStyle/>
          <a:p>
            <a:pPr marL="381000" indent="-381000" eaLnBrk="1" hangingPunct="1">
              <a:lnSpc>
                <a:spcPct val="80000"/>
              </a:lnSpc>
              <a:buFontTx/>
              <a:buNone/>
            </a:pPr>
            <a:r>
              <a:rPr lang="en-US" altLang="zh-CN" sz="2800" b="1">
                <a:solidFill>
                  <a:schemeClr val="accent2"/>
                </a:solidFill>
              </a:rPr>
              <a:t>4</a:t>
            </a:r>
            <a:r>
              <a:rPr lang="zh-CN" altLang="en-US" sz="2800" b="1">
                <a:solidFill>
                  <a:schemeClr val="accent2"/>
                </a:solidFill>
              </a:rPr>
              <a:t>、</a:t>
            </a:r>
            <a:r>
              <a:rPr lang="zh-CN" altLang="en-US" sz="2800" b="1">
                <a:solidFill>
                  <a:srgbClr val="FF0000"/>
                </a:solidFill>
              </a:rPr>
              <a:t>练习：</a:t>
            </a:r>
            <a:r>
              <a:rPr lang="zh-CN" altLang="en-US" sz="2800" b="1">
                <a:solidFill>
                  <a:schemeClr val="accent2"/>
                </a:solidFill>
              </a:rPr>
              <a:t>指出下列中的错误</a:t>
            </a:r>
          </a:p>
          <a:p>
            <a:pPr marL="381000" indent="-381000" eaLnBrk="1" hangingPunct="1">
              <a:lnSpc>
                <a:spcPct val="80000"/>
              </a:lnSpc>
            </a:pPr>
            <a:r>
              <a:rPr lang="zh-CN" altLang="en-US" sz="2800" b="1"/>
              <a:t>	</a:t>
            </a:r>
            <a:r>
              <a:rPr lang="en-US" altLang="zh-CN" sz="2800" b="1"/>
              <a:t>int ival=1.01;   </a:t>
            </a:r>
          </a:p>
          <a:p>
            <a:pPr marL="381000" indent="-381000" eaLnBrk="1" hangingPunct="1">
              <a:lnSpc>
                <a:spcPct val="80000"/>
              </a:lnSpc>
            </a:pPr>
            <a:r>
              <a:rPr lang="en-US" altLang="zh-CN" sz="2800" b="1"/>
              <a:t>	int &amp;rval1=1.01; </a:t>
            </a:r>
          </a:p>
          <a:p>
            <a:pPr marL="381000" indent="-381000" eaLnBrk="1" hangingPunct="1">
              <a:lnSpc>
                <a:spcPct val="80000"/>
              </a:lnSpc>
            </a:pPr>
            <a:r>
              <a:rPr lang="en-US" altLang="zh-CN" sz="2800" b="1"/>
              <a:t>	int &amp;rval2=ival; </a:t>
            </a:r>
          </a:p>
          <a:p>
            <a:pPr marL="381000" indent="-381000" eaLnBrk="1" hangingPunct="1">
              <a:lnSpc>
                <a:spcPct val="80000"/>
              </a:lnSpc>
            </a:pPr>
            <a:r>
              <a:rPr lang="en-US" altLang="zh-CN" sz="2800" b="1"/>
              <a:t>	int &amp;rval3=&amp;ival; </a:t>
            </a:r>
          </a:p>
          <a:p>
            <a:pPr marL="381000" indent="-381000" eaLnBrk="1" hangingPunct="1">
              <a:lnSpc>
                <a:spcPct val="80000"/>
              </a:lnSpc>
            </a:pPr>
            <a:r>
              <a:rPr lang="en-US" altLang="zh-CN" sz="2800" b="1"/>
              <a:t>	int *pi=&amp;ival; </a:t>
            </a:r>
          </a:p>
          <a:p>
            <a:pPr marL="381000" indent="-381000" eaLnBrk="1" hangingPunct="1">
              <a:lnSpc>
                <a:spcPct val="80000"/>
              </a:lnSpc>
            </a:pPr>
            <a:r>
              <a:rPr lang="en-US" altLang="zh-CN" sz="2800" b="1"/>
              <a:t>	int &amp;rval4=pi;   </a:t>
            </a:r>
          </a:p>
          <a:p>
            <a:pPr marL="381000" indent="-381000" eaLnBrk="1" hangingPunct="1">
              <a:lnSpc>
                <a:spcPct val="80000"/>
              </a:lnSpc>
            </a:pPr>
            <a:r>
              <a:rPr lang="en-US" altLang="zh-CN" sz="2800" b="1"/>
              <a:t>	int &amp;rval5=*pi;  </a:t>
            </a:r>
          </a:p>
          <a:p>
            <a:pPr marL="381000" indent="-381000" eaLnBrk="1" hangingPunct="1">
              <a:lnSpc>
                <a:spcPct val="80000"/>
              </a:lnSpc>
            </a:pPr>
            <a:r>
              <a:rPr lang="en-US" altLang="zh-CN" sz="2800" b="1"/>
              <a:t>	int &amp;*prval1=pi; </a:t>
            </a:r>
          </a:p>
          <a:p>
            <a:pPr marL="381000" indent="-381000" eaLnBrk="1" hangingPunct="1">
              <a:lnSpc>
                <a:spcPct val="80000"/>
              </a:lnSpc>
            </a:pPr>
            <a:r>
              <a:rPr lang="en-US" altLang="zh-CN" sz="2800" b="1"/>
              <a:t>    const int &amp;ival2=1;</a:t>
            </a:r>
          </a:p>
          <a:p>
            <a:pPr marL="381000" indent="-381000" eaLnBrk="1" hangingPunct="1">
              <a:lnSpc>
                <a:spcPct val="80000"/>
              </a:lnSpc>
            </a:pPr>
            <a:r>
              <a:rPr lang="en-US" altLang="zh-CN" sz="2800" b="1"/>
              <a:t>	const int &amp;*prval2=&amp;ival; </a:t>
            </a:r>
          </a:p>
        </p:txBody>
      </p:sp>
      <p:sp>
        <p:nvSpPr>
          <p:cNvPr id="49156" name="Line 4"/>
          <p:cNvSpPr>
            <a:spLocks noChangeShapeType="1"/>
          </p:cNvSpPr>
          <p:nvPr/>
        </p:nvSpPr>
        <p:spPr bwMode="auto">
          <a:xfrm flipH="1">
            <a:off x="4500563" y="1052513"/>
            <a:ext cx="3024187" cy="1152525"/>
          </a:xfrm>
          <a:prstGeom prst="line">
            <a:avLst/>
          </a:prstGeom>
          <a:noFill/>
          <a:ln w="3175">
            <a:solidFill>
              <a:srgbClr val="FF00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49157" name="Line 5"/>
          <p:cNvSpPr>
            <a:spLocks noChangeShapeType="1"/>
          </p:cNvSpPr>
          <p:nvPr/>
        </p:nvSpPr>
        <p:spPr bwMode="auto">
          <a:xfrm flipH="1">
            <a:off x="4500563" y="1125538"/>
            <a:ext cx="3024187" cy="1871662"/>
          </a:xfrm>
          <a:prstGeom prst="line">
            <a:avLst/>
          </a:prstGeom>
          <a:noFill/>
          <a:ln w="3175">
            <a:solidFill>
              <a:srgbClr val="FF00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49158" name="Line 6"/>
          <p:cNvSpPr>
            <a:spLocks noChangeShapeType="1"/>
          </p:cNvSpPr>
          <p:nvPr/>
        </p:nvSpPr>
        <p:spPr bwMode="auto">
          <a:xfrm flipH="1">
            <a:off x="4067175" y="1196975"/>
            <a:ext cx="3457575" cy="2663825"/>
          </a:xfrm>
          <a:prstGeom prst="line">
            <a:avLst/>
          </a:prstGeom>
          <a:noFill/>
          <a:ln w="3175">
            <a:solidFill>
              <a:srgbClr val="FF00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49160" name="Line 8"/>
          <p:cNvSpPr>
            <a:spLocks noChangeShapeType="1"/>
          </p:cNvSpPr>
          <p:nvPr/>
        </p:nvSpPr>
        <p:spPr bwMode="auto">
          <a:xfrm flipH="1">
            <a:off x="4284663" y="1268413"/>
            <a:ext cx="3311525" cy="3455987"/>
          </a:xfrm>
          <a:prstGeom prst="line">
            <a:avLst/>
          </a:prstGeom>
          <a:noFill/>
          <a:ln w="3175">
            <a:solidFill>
              <a:srgbClr val="FF00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49161" name="Line 9"/>
          <p:cNvSpPr>
            <a:spLocks noChangeShapeType="1"/>
          </p:cNvSpPr>
          <p:nvPr/>
        </p:nvSpPr>
        <p:spPr bwMode="auto">
          <a:xfrm flipH="1">
            <a:off x="5292725" y="1268413"/>
            <a:ext cx="2374900" cy="4248150"/>
          </a:xfrm>
          <a:prstGeom prst="line">
            <a:avLst/>
          </a:prstGeom>
          <a:noFill/>
          <a:ln w="3175">
            <a:solidFill>
              <a:srgbClr val="FF0000"/>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49162" name="Oval 10"/>
          <p:cNvSpPr>
            <a:spLocks noChangeArrowheads="1"/>
          </p:cNvSpPr>
          <p:nvPr/>
        </p:nvSpPr>
        <p:spPr bwMode="auto">
          <a:xfrm>
            <a:off x="7019924" y="746100"/>
            <a:ext cx="1654175" cy="736650"/>
          </a:xfrm>
          <a:prstGeom prst="ellipse">
            <a:avLst/>
          </a:prstGeom>
          <a:gradFill>
            <a:gsLst>
              <a:gs pos="80250">
                <a:schemeClr val="bg1">
                  <a:lumMod val="95000"/>
                </a:schemeClr>
              </a:gs>
              <a:gs pos="0">
                <a:srgbClr val="C2FABA"/>
              </a:gs>
              <a:gs pos="50000">
                <a:schemeClr val="bg1"/>
              </a:gs>
              <a:gs pos="100000">
                <a:schemeClr val="accent1">
                  <a:tint val="23500"/>
                  <a:satMod val="160000"/>
                </a:schemeClr>
              </a:gs>
            </a:gsLst>
            <a:path path="circle">
              <a:fillToRect l="50000" t="50000" r="50000" b="50000"/>
            </a:path>
          </a:gradFill>
          <a:ln w="3175">
            <a:solidFill>
              <a:schemeClr val="bg1"/>
            </a:solidFill>
            <a:round/>
            <a:headEnd/>
            <a:tailEnd/>
          </a:ln>
        </p:spPr>
        <p:txBody>
          <a:bodyPr wrap="square"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zh-CN" altLang="en-US" sz="2800" b="1" dirty="0">
                <a:solidFill>
                  <a:schemeClr val="accent2"/>
                </a:solidFill>
                <a:latin typeface="Lucida Sans Unicode" panose="020B0602030504020204" pitchFamily="34" charset="0"/>
              </a:rPr>
              <a:t>错误</a:t>
            </a:r>
          </a:p>
        </p:txBody>
      </p:sp>
      <p:sp>
        <p:nvSpPr>
          <p:cNvPr id="50185" name="Rectangle 11"/>
          <p:cNvSpPr>
            <a:spLocks noChangeArrowheads="1"/>
          </p:cNvSpPr>
          <p:nvPr/>
        </p:nvSpPr>
        <p:spPr bwMode="auto">
          <a:xfrm>
            <a:off x="685800" y="-27781"/>
            <a:ext cx="77724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4400" b="1" dirty="0"/>
              <a:t>2.4.1 </a:t>
            </a:r>
            <a:r>
              <a:rPr lang="zh-CN" altLang="zh-CN" sz="4400" b="1" dirty="0">
                <a:solidFill>
                  <a:srgbClr val="FF0000"/>
                </a:solidFill>
              </a:rPr>
              <a:t>左值</a:t>
            </a:r>
            <a:r>
              <a:rPr lang="zh-CN" altLang="zh-CN" sz="4400" b="1" dirty="0"/>
              <a:t>引用</a:t>
            </a:r>
            <a:endParaRPr lang="zh-CN" altLang="en-US" sz="4400" b="1"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3343641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62"/>
                                        </p:tgtEl>
                                        <p:attrNameLst>
                                          <p:attrName>style.visibility</p:attrName>
                                        </p:attrNameLst>
                                      </p:cBhvr>
                                      <p:to>
                                        <p:strVal val="visible"/>
                                      </p:to>
                                    </p:set>
                                    <p:anim calcmode="lin" valueType="num">
                                      <p:cBhvr additive="base">
                                        <p:cTn id="7" dur="500" fill="hold"/>
                                        <p:tgtEl>
                                          <p:spTgt spid="49162"/>
                                        </p:tgtEl>
                                        <p:attrNameLst>
                                          <p:attrName>ppt_x</p:attrName>
                                        </p:attrNameLst>
                                      </p:cBhvr>
                                      <p:tavLst>
                                        <p:tav tm="0">
                                          <p:val>
                                            <p:strVal val="#ppt_x"/>
                                          </p:val>
                                        </p:tav>
                                        <p:tav tm="100000">
                                          <p:val>
                                            <p:strVal val="#ppt_x"/>
                                          </p:val>
                                        </p:tav>
                                      </p:tavLst>
                                    </p:anim>
                                    <p:anim calcmode="lin" valueType="num">
                                      <p:cBhvr additive="base">
                                        <p:cTn id="8" dur="500" fill="hold"/>
                                        <p:tgtEl>
                                          <p:spTgt spid="491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49156"/>
                                        </p:tgtEl>
                                        <p:attrNameLst>
                                          <p:attrName>style.visibility</p:attrName>
                                        </p:attrNameLst>
                                      </p:cBhvr>
                                      <p:to>
                                        <p:strVal val="visible"/>
                                      </p:to>
                                    </p:set>
                                    <p:animEffect transition="in" filter="wipe(right)">
                                      <p:cBhvr>
                                        <p:cTn id="13" dur="500"/>
                                        <p:tgtEl>
                                          <p:spTgt spid="491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49157"/>
                                        </p:tgtEl>
                                        <p:attrNameLst>
                                          <p:attrName>style.visibility</p:attrName>
                                        </p:attrNameLst>
                                      </p:cBhvr>
                                      <p:to>
                                        <p:strVal val="visible"/>
                                      </p:to>
                                    </p:set>
                                    <p:animEffect transition="in" filter="wipe(right)">
                                      <p:cBhvr>
                                        <p:cTn id="18" dur="500"/>
                                        <p:tgtEl>
                                          <p:spTgt spid="4915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49158"/>
                                        </p:tgtEl>
                                        <p:attrNameLst>
                                          <p:attrName>style.visibility</p:attrName>
                                        </p:attrNameLst>
                                      </p:cBhvr>
                                      <p:to>
                                        <p:strVal val="visible"/>
                                      </p:to>
                                    </p:set>
                                    <p:animEffect transition="in" filter="wipe(right)">
                                      <p:cBhvr>
                                        <p:cTn id="23" dur="500"/>
                                        <p:tgtEl>
                                          <p:spTgt spid="4915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49160"/>
                                        </p:tgtEl>
                                        <p:attrNameLst>
                                          <p:attrName>style.visibility</p:attrName>
                                        </p:attrNameLst>
                                      </p:cBhvr>
                                      <p:to>
                                        <p:strVal val="visible"/>
                                      </p:to>
                                    </p:set>
                                    <p:animEffect transition="in" filter="wipe(right)">
                                      <p:cBhvr>
                                        <p:cTn id="28" dur="500"/>
                                        <p:tgtEl>
                                          <p:spTgt spid="4916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49161"/>
                                        </p:tgtEl>
                                        <p:attrNameLst>
                                          <p:attrName>style.visibility</p:attrName>
                                        </p:attrNameLst>
                                      </p:cBhvr>
                                      <p:to>
                                        <p:strVal val="visible"/>
                                      </p:to>
                                    </p:set>
                                    <p:animEffect transition="in" filter="wipe(right)">
                                      <p:cBhvr>
                                        <p:cTn id="33" dur="500"/>
                                        <p:tgtEl>
                                          <p:spTgt spid="4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 </a:t>
            </a:r>
            <a:r>
              <a:rPr lang="zh-CN" altLang="zh-CN" dirty="0">
                <a:solidFill>
                  <a:srgbClr val="FF0000"/>
                </a:solidFill>
              </a:rPr>
              <a:t>右值</a:t>
            </a:r>
            <a:r>
              <a:rPr lang="zh-CN" altLang="zh-CN" dirty="0"/>
              <a:t>引用 </a:t>
            </a:r>
            <a:r>
              <a:rPr lang="zh-CN" altLang="en-US" dirty="0"/>
              <a:t>　</a:t>
            </a:r>
            <a:r>
              <a:rPr lang="en-US" altLang="zh-CN" dirty="0"/>
              <a:t>C++11</a:t>
            </a:r>
            <a:endParaRPr lang="zh-CN" altLang="en-US" dirty="0"/>
          </a:p>
        </p:txBody>
      </p:sp>
      <p:sp>
        <p:nvSpPr>
          <p:cNvPr id="3" name="内容占位符 2"/>
          <p:cNvSpPr>
            <a:spLocks noGrp="1"/>
          </p:cNvSpPr>
          <p:nvPr>
            <p:ph idx="1"/>
          </p:nvPr>
        </p:nvSpPr>
        <p:spPr>
          <a:xfrm>
            <a:off x="251520" y="1076590"/>
            <a:ext cx="8712968" cy="5168635"/>
          </a:xfrm>
        </p:spPr>
        <p:txBody>
          <a:bodyPr/>
          <a:lstStyle/>
          <a:p>
            <a:pPr marL="0" indent="0">
              <a:buNone/>
            </a:pPr>
            <a:r>
              <a:rPr lang="en-US" altLang="zh-CN" b="1" dirty="0">
                <a:solidFill>
                  <a:srgbClr val="0000CC"/>
                </a:solidFill>
              </a:rPr>
              <a:t>1．</a:t>
            </a:r>
            <a:r>
              <a:rPr lang="zh-CN" altLang="en-US" b="1" dirty="0">
                <a:solidFill>
                  <a:srgbClr val="0000CC"/>
                </a:solidFill>
              </a:rPr>
              <a:t>概念</a:t>
            </a:r>
            <a:endParaRPr lang="en-US" altLang="zh-CN" b="1" dirty="0">
              <a:solidFill>
                <a:srgbClr val="0000CC"/>
              </a:solidFill>
            </a:endParaRPr>
          </a:p>
          <a:p>
            <a:pPr lvl="1"/>
            <a:r>
              <a:rPr lang="zh-CN" altLang="zh-CN" dirty="0"/>
              <a:t>右值引用就是绑定到右值上的引用。</a:t>
            </a:r>
            <a:endParaRPr lang="en-US" altLang="zh-CN" dirty="0"/>
          </a:p>
          <a:p>
            <a:pPr lvl="1"/>
            <a:r>
              <a:rPr lang="zh-CN" altLang="zh-CN" sz="2000" dirty="0">
                <a:solidFill>
                  <a:srgbClr val="0000CC"/>
                </a:solidFill>
              </a:rPr>
              <a:t>右值引用是</a:t>
            </a:r>
            <a:r>
              <a:rPr lang="en-US" altLang="zh-CN" sz="2000" dirty="0">
                <a:solidFill>
                  <a:srgbClr val="0000CC"/>
                </a:solidFill>
              </a:rPr>
              <a:t>C++11</a:t>
            </a:r>
            <a:r>
              <a:rPr lang="zh-CN" altLang="zh-CN" sz="2000" dirty="0">
                <a:solidFill>
                  <a:srgbClr val="0000CC"/>
                </a:solidFill>
              </a:rPr>
              <a:t>为了支持移动操作而引入的新型引用类型，其重要特点就是只能绑定到即将销毁的对象上，比如常量或表达式。通过右值引用可以方便地将它引用的资源“移动”到另一个对象上。</a:t>
            </a:r>
          </a:p>
          <a:p>
            <a:pPr marL="0" indent="0">
              <a:buNone/>
            </a:pPr>
            <a:r>
              <a:rPr lang="zh-CN" altLang="en-US" b="1" dirty="0">
                <a:solidFill>
                  <a:srgbClr val="0000CC"/>
                </a:solidFill>
              </a:rPr>
              <a:t>２．定义</a:t>
            </a:r>
            <a:endParaRPr lang="en-US" altLang="zh-CN" b="1" dirty="0">
              <a:solidFill>
                <a:srgbClr val="0000CC"/>
              </a:solidFill>
            </a:endParaRPr>
          </a:p>
          <a:p>
            <a:pPr lvl="1"/>
            <a:r>
              <a:rPr lang="zh-CN" altLang="zh-CN" dirty="0">
                <a:solidFill>
                  <a:srgbClr val="FF0000"/>
                </a:solidFill>
              </a:rPr>
              <a:t>类型</a:t>
            </a:r>
            <a:r>
              <a:rPr lang="en-US" altLang="zh-CN" dirty="0">
                <a:solidFill>
                  <a:srgbClr val="FF0000"/>
                </a:solidFill>
              </a:rPr>
              <a:t> &amp;&amp;</a:t>
            </a:r>
            <a:r>
              <a:rPr lang="zh-CN" altLang="zh-CN" dirty="0">
                <a:solidFill>
                  <a:srgbClr val="FF0000"/>
                </a:solidFill>
              </a:rPr>
              <a:t>引用名</a:t>
            </a:r>
            <a:r>
              <a:rPr lang="en-US" altLang="zh-CN" dirty="0">
                <a:solidFill>
                  <a:srgbClr val="FF0000"/>
                </a:solidFill>
              </a:rPr>
              <a:t>=</a:t>
            </a:r>
            <a:r>
              <a:rPr lang="zh-CN" altLang="zh-CN" dirty="0">
                <a:solidFill>
                  <a:srgbClr val="FF0000"/>
                </a:solidFill>
              </a:rPr>
              <a:t>表达式；</a:t>
            </a:r>
            <a:endParaRPr lang="en-US" altLang="zh-CN" dirty="0">
              <a:solidFill>
                <a:srgbClr val="FF0000"/>
              </a:solidFill>
            </a:endParaRPr>
          </a:p>
          <a:p>
            <a:pPr marL="400050" lvl="1" indent="0">
              <a:buNone/>
            </a:pPr>
            <a:r>
              <a:rPr lang="en-US" altLang="zh-CN" sz="2400" dirty="0"/>
              <a:t>double r=10;</a:t>
            </a:r>
            <a:endParaRPr lang="zh-CN" altLang="zh-CN" sz="2400" dirty="0"/>
          </a:p>
          <a:p>
            <a:pPr marL="400050" lvl="1" indent="0">
              <a:buNone/>
            </a:pPr>
            <a:r>
              <a:rPr lang="en-US" altLang="zh-CN" sz="2400" dirty="0"/>
              <a:t>double &amp;lr1=r</a:t>
            </a:r>
            <a:r>
              <a:rPr lang="zh-CN" altLang="zh-CN" sz="2400" dirty="0"/>
              <a:t>；</a:t>
            </a:r>
            <a:r>
              <a:rPr lang="en-US" altLang="zh-CN" sz="2400" dirty="0"/>
              <a:t>              //</a:t>
            </a:r>
            <a:r>
              <a:rPr lang="zh-CN" altLang="zh-CN" sz="2400" dirty="0"/>
              <a:t>正确，变量名代表左值</a:t>
            </a:r>
          </a:p>
          <a:p>
            <a:pPr marL="400050" lvl="1" indent="0">
              <a:buNone/>
            </a:pPr>
            <a:r>
              <a:rPr lang="en-US" altLang="zh-CN" sz="2400" dirty="0"/>
              <a:t>double &amp;lr2=r+10;          //</a:t>
            </a:r>
            <a:r>
              <a:rPr lang="zh-CN" altLang="zh-CN" sz="2400" dirty="0"/>
              <a:t>错误，引用只能是变量</a:t>
            </a:r>
          </a:p>
          <a:p>
            <a:pPr marL="400050" lvl="1" indent="0">
              <a:buNone/>
            </a:pPr>
            <a:r>
              <a:rPr lang="en-US" altLang="zh-CN" sz="2400" dirty="0"/>
              <a:t>double &amp;&amp;</a:t>
            </a:r>
            <a:r>
              <a:rPr lang="en-US" altLang="zh-CN" sz="2400" dirty="0" err="1"/>
              <a:t>rr</a:t>
            </a:r>
            <a:r>
              <a:rPr lang="en-US" altLang="zh-CN" sz="2400" dirty="0"/>
              <a:t>=r;        　　</a:t>
            </a:r>
            <a:r>
              <a:rPr lang="en-US" altLang="zh-CN" sz="2000" dirty="0"/>
              <a:t>//</a:t>
            </a:r>
            <a:r>
              <a:rPr lang="zh-CN" altLang="zh-CN" sz="2000" dirty="0"/>
              <a:t>错误，变量名代表左值，而</a:t>
            </a:r>
            <a:r>
              <a:rPr lang="en-US" altLang="zh-CN" sz="2000" dirty="0"/>
              <a:t>&amp;&amp;</a:t>
            </a:r>
            <a:r>
              <a:rPr lang="zh-CN" altLang="zh-CN" sz="2000" dirty="0"/>
              <a:t>需要右值</a:t>
            </a:r>
          </a:p>
          <a:p>
            <a:pPr marL="400050" lvl="1" indent="0">
              <a:buNone/>
            </a:pPr>
            <a:r>
              <a:rPr lang="en-US" altLang="zh-CN" sz="2400" dirty="0"/>
              <a:t>double &amp;&amp;</a:t>
            </a:r>
            <a:r>
              <a:rPr lang="en-US" altLang="zh-CN" sz="2400" dirty="0" err="1"/>
              <a:t>rr</a:t>
            </a:r>
            <a:r>
              <a:rPr lang="en-US" altLang="zh-CN" sz="2400" dirty="0"/>
              <a:t>=r+10;         </a:t>
            </a:r>
            <a:r>
              <a:rPr lang="en-US" altLang="zh-CN" sz="2000" dirty="0"/>
              <a:t>//</a:t>
            </a:r>
            <a:r>
              <a:rPr lang="zh-CN" altLang="zh-CN" sz="2000" dirty="0"/>
              <a:t>正确，</a:t>
            </a:r>
            <a:r>
              <a:rPr lang="en-US" altLang="zh-CN" sz="2000" dirty="0" err="1"/>
              <a:t>rr</a:t>
            </a:r>
            <a:r>
              <a:rPr lang="zh-CN" altLang="zh-CN" sz="2000" dirty="0"/>
              <a:t>为表“</a:t>
            </a:r>
            <a:r>
              <a:rPr lang="en-US" altLang="zh-CN" sz="2000" dirty="0"/>
              <a:t>r+10</a:t>
            </a:r>
            <a:r>
              <a:rPr lang="zh-CN" altLang="zh-CN" sz="2000" dirty="0"/>
              <a:t>”计算结果，即</a:t>
            </a:r>
            <a:r>
              <a:rPr lang="en-US" altLang="zh-CN" sz="2000" dirty="0"/>
              <a:t>20</a:t>
            </a:r>
            <a:endParaRPr lang="zh-CN" altLang="zh-CN" sz="2000" dirty="0"/>
          </a:p>
          <a:p>
            <a:pPr lvl="1"/>
            <a:endParaRPr lang="en-US" altLang="zh-CN" dirty="0"/>
          </a:p>
          <a:p>
            <a:endParaRPr lang="zh-CN" altLang="en-US" dirty="0"/>
          </a:p>
        </p:txBody>
      </p:sp>
    </p:spTree>
    <p:extLst>
      <p:ext uri="{BB962C8B-B14F-4D97-AF65-F5344CB8AC3E}">
        <p14:creationId xmlns:p14="http://schemas.microsoft.com/office/powerpoint/2010/main" val="183529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 </a:t>
            </a:r>
            <a:r>
              <a:rPr lang="zh-CN" altLang="zh-CN" dirty="0">
                <a:solidFill>
                  <a:srgbClr val="FF0000"/>
                </a:solidFill>
              </a:rPr>
              <a:t>右值</a:t>
            </a:r>
            <a:r>
              <a:rPr lang="zh-CN" altLang="zh-CN" dirty="0"/>
              <a:t>引用 </a:t>
            </a:r>
            <a:r>
              <a:rPr lang="zh-CN" altLang="en-US" dirty="0"/>
              <a:t>　</a:t>
            </a:r>
            <a:r>
              <a:rPr lang="en-US" altLang="zh-CN" dirty="0"/>
              <a:t>C++11</a:t>
            </a:r>
            <a:endParaRPr lang="zh-CN" altLang="en-US" dirty="0"/>
          </a:p>
        </p:txBody>
      </p:sp>
      <p:sp>
        <p:nvSpPr>
          <p:cNvPr id="3" name="内容占位符 2"/>
          <p:cNvSpPr>
            <a:spLocks noGrp="1"/>
          </p:cNvSpPr>
          <p:nvPr>
            <p:ph idx="1"/>
          </p:nvPr>
        </p:nvSpPr>
        <p:spPr>
          <a:xfrm>
            <a:off x="251520" y="1076590"/>
            <a:ext cx="8892480" cy="5168635"/>
          </a:xfrm>
        </p:spPr>
        <p:txBody>
          <a:bodyPr/>
          <a:lstStyle/>
          <a:p>
            <a:pPr marL="0" indent="0">
              <a:buNone/>
            </a:pPr>
            <a:r>
              <a:rPr lang="zh-CN" altLang="zh-CN" sz="2800" b="1" dirty="0">
                <a:solidFill>
                  <a:srgbClr val="0000CC"/>
                </a:solidFill>
              </a:rPr>
              <a:t>【例</a:t>
            </a:r>
            <a:r>
              <a:rPr lang="en-US" altLang="zh-CN" sz="2800" b="1" dirty="0">
                <a:solidFill>
                  <a:srgbClr val="0000CC"/>
                </a:solidFill>
              </a:rPr>
              <a:t>2-9</a:t>
            </a:r>
            <a:r>
              <a:rPr lang="zh-CN" altLang="zh-CN" sz="2800" b="1" dirty="0">
                <a:solidFill>
                  <a:srgbClr val="0000CC"/>
                </a:solidFill>
              </a:rPr>
              <a:t>】右值引用的定义和使用。</a:t>
            </a:r>
          </a:p>
          <a:p>
            <a:pPr marL="0" indent="0">
              <a:buNone/>
            </a:pPr>
            <a:r>
              <a:rPr lang="en-US" altLang="zh-CN" sz="2000" dirty="0"/>
              <a:t>#include &lt;</a:t>
            </a:r>
            <a:r>
              <a:rPr lang="en-US" altLang="zh-CN" sz="2000" dirty="0" err="1"/>
              <a:t>iostream</a:t>
            </a:r>
            <a:r>
              <a:rPr lang="en-US" altLang="zh-CN" sz="2000" dirty="0"/>
              <a:t>&gt;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t>void main(){</a:t>
            </a:r>
            <a:endParaRPr lang="zh-CN" altLang="zh-CN" sz="2000" dirty="0"/>
          </a:p>
          <a:p>
            <a:pPr marL="0" indent="0">
              <a:buNone/>
            </a:pPr>
            <a:r>
              <a:rPr lang="en-US" altLang="zh-CN" sz="2000" dirty="0"/>
              <a:t>	</a:t>
            </a:r>
            <a:r>
              <a:rPr lang="en-US" altLang="zh-CN" sz="2000" dirty="0" err="1"/>
              <a:t>int</a:t>
            </a:r>
            <a:r>
              <a:rPr lang="en-US" altLang="zh-CN" sz="2000" dirty="0"/>
              <a:t> x = 10;</a:t>
            </a:r>
            <a:endParaRPr lang="zh-CN" altLang="zh-CN" sz="2000" dirty="0"/>
          </a:p>
          <a:p>
            <a:pPr marL="0" indent="0">
              <a:buNone/>
            </a:pPr>
            <a:r>
              <a:rPr lang="en-US" altLang="zh-CN" sz="2000" dirty="0"/>
              <a:t>	</a:t>
            </a:r>
            <a:r>
              <a:rPr lang="en-US" altLang="zh-CN" sz="2000" dirty="0" err="1"/>
              <a:t>int</a:t>
            </a:r>
            <a:r>
              <a:rPr lang="en-US" altLang="zh-CN" sz="2000" dirty="0"/>
              <a:t> &amp;r = x;</a:t>
            </a:r>
            <a:endParaRPr lang="zh-CN" altLang="zh-CN" sz="2000" dirty="0"/>
          </a:p>
          <a:p>
            <a:pPr marL="0" indent="0">
              <a:buNone/>
            </a:pPr>
            <a:r>
              <a:rPr lang="en-US" altLang="zh-CN" sz="2000" dirty="0"/>
              <a:t>	//</a:t>
            </a:r>
            <a:r>
              <a:rPr lang="en-US" altLang="zh-CN" sz="2000" dirty="0" err="1"/>
              <a:t>int</a:t>
            </a:r>
            <a:r>
              <a:rPr lang="en-US" altLang="zh-CN" sz="2000" dirty="0"/>
              <a:t> &amp;&amp;</a:t>
            </a:r>
            <a:r>
              <a:rPr lang="en-US" altLang="zh-CN" sz="2000" dirty="0" err="1"/>
              <a:t>ar</a:t>
            </a:r>
            <a:r>
              <a:rPr lang="en-US" altLang="zh-CN" sz="2000" dirty="0"/>
              <a:t> = x;                    //L1:</a:t>
            </a:r>
            <a:r>
              <a:rPr lang="zh-CN" altLang="zh-CN" sz="2000" dirty="0"/>
              <a:t>错误，变量名只能绑定到左值</a:t>
            </a:r>
          </a:p>
          <a:p>
            <a:pPr marL="0" indent="0">
              <a:buNone/>
            </a:pPr>
            <a:r>
              <a:rPr lang="en-US" altLang="zh-CN" sz="2000" dirty="0"/>
              <a:t>	</a:t>
            </a:r>
            <a:r>
              <a:rPr lang="en-US" altLang="zh-CN" sz="2000" dirty="0" err="1"/>
              <a:t>int</a:t>
            </a:r>
            <a:r>
              <a:rPr lang="en-US" altLang="zh-CN" sz="2000" dirty="0"/>
              <a:t> &amp;&amp;</a:t>
            </a:r>
            <a:r>
              <a:rPr lang="en-US" altLang="zh-CN" sz="2000" dirty="0" err="1"/>
              <a:t>rx</a:t>
            </a:r>
            <a:r>
              <a:rPr lang="en-US" altLang="zh-CN" sz="2000" dirty="0"/>
              <a:t> = x + 10 * 3;         //L2:</a:t>
            </a:r>
            <a:r>
              <a:rPr lang="zh-CN" altLang="zh-CN" sz="2000" dirty="0"/>
              <a:t>正确，</a:t>
            </a:r>
            <a:r>
              <a:rPr lang="en-US" altLang="zh-CN" sz="2000" dirty="0" err="1"/>
              <a:t>rx</a:t>
            </a:r>
            <a:r>
              <a:rPr lang="zh-CN" altLang="zh-CN" sz="2000" dirty="0"/>
              <a:t>为右值引用，保存表达式值</a:t>
            </a:r>
          </a:p>
          <a:p>
            <a:pPr marL="0" indent="0">
              <a:buNone/>
            </a:pPr>
            <a:r>
              <a:rPr lang="en-US" altLang="zh-CN" sz="2000" dirty="0"/>
              <a:t>	</a:t>
            </a:r>
            <a:r>
              <a:rPr lang="en-US" altLang="zh-CN" sz="2000" dirty="0" err="1"/>
              <a:t>cout</a:t>
            </a:r>
            <a:r>
              <a:rPr lang="en-US" altLang="zh-CN" sz="2000" dirty="0"/>
              <a:t> &lt;&lt; "x=" &lt;&lt; x &lt;&lt; "\t </a:t>
            </a:r>
            <a:r>
              <a:rPr lang="en-US" altLang="zh-CN" sz="2000" dirty="0" err="1"/>
              <a:t>rx</a:t>
            </a:r>
            <a:r>
              <a:rPr lang="en-US" altLang="zh-CN" sz="2000" dirty="0"/>
              <a:t>=" &lt;&lt; </a:t>
            </a:r>
            <a:r>
              <a:rPr lang="en-US" altLang="zh-CN" sz="2000" dirty="0" err="1"/>
              <a:t>rx</a:t>
            </a:r>
            <a:r>
              <a:rPr lang="en-US" altLang="zh-CN" sz="2000" dirty="0"/>
              <a:t> &lt;&lt; </a:t>
            </a:r>
            <a:r>
              <a:rPr lang="en-US" altLang="zh-CN" sz="2000" dirty="0" err="1"/>
              <a:t>endl</a:t>
            </a:r>
            <a:r>
              <a:rPr lang="en-US" altLang="zh-CN" sz="2000" dirty="0"/>
              <a:t>;    　//L3</a:t>
            </a:r>
            <a:endParaRPr lang="zh-CN" altLang="zh-CN" sz="2000" dirty="0"/>
          </a:p>
          <a:p>
            <a:pPr marL="0" indent="0">
              <a:buNone/>
            </a:pPr>
            <a:r>
              <a:rPr lang="en-US" altLang="zh-CN" sz="2000" dirty="0"/>
              <a:t>	x = 20;　　　　　　　　　//x</a:t>
            </a:r>
            <a:r>
              <a:rPr lang="zh-CN" altLang="en-US" sz="2000" dirty="0"/>
              <a:t>变化不影响</a:t>
            </a:r>
            <a:r>
              <a:rPr lang="en-US" altLang="zh-CN" sz="2000" dirty="0" err="1"/>
              <a:t>rx</a:t>
            </a:r>
            <a:r>
              <a:rPr lang="zh-CN" altLang="en-US" sz="2000" dirty="0"/>
              <a:t>，</a:t>
            </a:r>
            <a:endParaRPr lang="zh-CN" altLang="zh-CN" sz="2000" dirty="0"/>
          </a:p>
          <a:p>
            <a:pPr marL="0" indent="0">
              <a:buNone/>
            </a:pPr>
            <a:r>
              <a:rPr lang="en-US" altLang="zh-CN" sz="2000" dirty="0"/>
              <a:t>	</a:t>
            </a:r>
            <a:r>
              <a:rPr lang="en-US" altLang="zh-CN" sz="2000" dirty="0" err="1"/>
              <a:t>cout</a:t>
            </a:r>
            <a:r>
              <a:rPr lang="en-US" altLang="zh-CN" sz="2000" dirty="0"/>
              <a:t> &lt;&lt; "x=" &lt;&lt; x &lt;&lt; "\t </a:t>
            </a:r>
            <a:r>
              <a:rPr lang="en-US" altLang="zh-CN" sz="2000" dirty="0" err="1"/>
              <a:t>rx</a:t>
            </a:r>
            <a:r>
              <a:rPr lang="en-US" altLang="zh-CN" sz="2000" dirty="0"/>
              <a:t>=" &lt;&lt; </a:t>
            </a:r>
            <a:r>
              <a:rPr lang="en-US" altLang="zh-CN" sz="2000" dirty="0" err="1"/>
              <a:t>rx</a:t>
            </a:r>
            <a:r>
              <a:rPr lang="en-US" altLang="zh-CN" sz="2000" dirty="0"/>
              <a:t> &lt;&lt; </a:t>
            </a:r>
            <a:r>
              <a:rPr lang="en-US" altLang="zh-CN" sz="2000" dirty="0" err="1"/>
              <a:t>endl</a:t>
            </a:r>
            <a:r>
              <a:rPr lang="en-US" altLang="zh-CN" sz="2000" dirty="0"/>
              <a:t>;   　 //L4　　</a:t>
            </a:r>
            <a:r>
              <a:rPr lang="en-US" altLang="zh-CN" sz="2000" dirty="0" err="1"/>
              <a:t>rx</a:t>
            </a:r>
            <a:r>
              <a:rPr lang="en-US" altLang="zh-CN" sz="2000" dirty="0"/>
              <a:t>=40</a:t>
            </a:r>
            <a:endParaRPr lang="zh-CN" altLang="zh-CN" sz="2000" dirty="0"/>
          </a:p>
          <a:p>
            <a:pPr marL="0" indent="0">
              <a:buNone/>
            </a:pPr>
            <a:r>
              <a:rPr lang="en-US" altLang="zh-CN" sz="2000" dirty="0"/>
              <a:t>	</a:t>
            </a:r>
            <a:r>
              <a:rPr lang="en-US" altLang="zh-CN" sz="2000" dirty="0" err="1"/>
              <a:t>int</a:t>
            </a:r>
            <a:r>
              <a:rPr lang="en-US" altLang="zh-CN" sz="2000" dirty="0"/>
              <a:t> y = </a:t>
            </a:r>
            <a:r>
              <a:rPr lang="en-US" altLang="zh-CN" sz="2000" dirty="0" err="1"/>
              <a:t>rx</a:t>
            </a:r>
            <a:r>
              <a:rPr lang="en-US" altLang="zh-CN" sz="2000" dirty="0"/>
              <a:t>;                                            　　　　　//L5      y=40</a:t>
            </a:r>
            <a:endParaRPr lang="zh-CN" altLang="zh-CN" sz="2000" dirty="0"/>
          </a:p>
          <a:p>
            <a:pPr marL="0" indent="0">
              <a:buNone/>
            </a:pPr>
            <a:r>
              <a:rPr lang="en-US" altLang="zh-CN" sz="2000" dirty="0"/>
              <a:t>	</a:t>
            </a:r>
            <a:r>
              <a:rPr lang="en-US" altLang="zh-CN" sz="2000" dirty="0" err="1"/>
              <a:t>cout</a:t>
            </a:r>
            <a:r>
              <a:rPr lang="en-US" altLang="zh-CN" sz="2000" dirty="0"/>
              <a:t> &lt;&lt; "y=" &lt;&lt; y &lt;&lt; </a:t>
            </a:r>
            <a:r>
              <a:rPr lang="en-US" altLang="zh-CN" sz="2000" dirty="0" err="1"/>
              <a:t>endl</a:t>
            </a:r>
            <a:r>
              <a:rPr lang="en-US" altLang="zh-CN" sz="2000" dirty="0"/>
              <a:t>;                          　　//L6</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4229728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 </a:t>
            </a:r>
            <a:r>
              <a:rPr lang="zh-CN" altLang="zh-CN" dirty="0">
                <a:solidFill>
                  <a:srgbClr val="FF0000"/>
                </a:solidFill>
              </a:rPr>
              <a:t>右值</a:t>
            </a:r>
            <a:r>
              <a:rPr lang="zh-CN" altLang="zh-CN" dirty="0"/>
              <a:t>引用 </a:t>
            </a:r>
            <a:r>
              <a:rPr lang="zh-CN" altLang="en-US" dirty="0"/>
              <a:t>　</a:t>
            </a:r>
            <a:r>
              <a:rPr lang="en-US" altLang="zh-CN" dirty="0"/>
              <a:t>C++11</a:t>
            </a:r>
            <a:endParaRPr lang="zh-CN" altLang="en-US" dirty="0"/>
          </a:p>
        </p:txBody>
      </p:sp>
      <p:sp>
        <p:nvSpPr>
          <p:cNvPr id="3" name="内容占位符 2"/>
          <p:cNvSpPr>
            <a:spLocks noGrp="1"/>
          </p:cNvSpPr>
          <p:nvPr>
            <p:ph idx="1"/>
          </p:nvPr>
        </p:nvSpPr>
        <p:spPr>
          <a:xfrm>
            <a:off x="107504" y="1076590"/>
            <a:ext cx="8856984" cy="5168635"/>
          </a:xfrm>
        </p:spPr>
        <p:txBody>
          <a:bodyPr/>
          <a:lstStyle/>
          <a:p>
            <a:r>
              <a:rPr lang="zh-CN" altLang="zh-CN" b="1" dirty="0">
                <a:solidFill>
                  <a:srgbClr val="0000CC"/>
                </a:solidFill>
              </a:rPr>
              <a:t>左值引用</a:t>
            </a:r>
            <a:r>
              <a:rPr lang="en-US" altLang="zh-CN" b="1" dirty="0">
                <a:solidFill>
                  <a:srgbClr val="0000CC"/>
                </a:solidFill>
              </a:rPr>
              <a:t>&amp;</a:t>
            </a:r>
            <a:r>
              <a:rPr lang="zh-CN" altLang="en-US" b="1" dirty="0">
                <a:solidFill>
                  <a:srgbClr val="0000CC"/>
                </a:solidFill>
              </a:rPr>
              <a:t>右值引用的</a:t>
            </a:r>
            <a:r>
              <a:rPr lang="zh-CN" altLang="zh-CN" b="1" dirty="0">
                <a:solidFill>
                  <a:srgbClr val="0000CC"/>
                </a:solidFill>
              </a:rPr>
              <a:t>区别</a:t>
            </a:r>
          </a:p>
          <a:p>
            <a:pPr lvl="2"/>
            <a:r>
              <a:rPr lang="zh-CN" altLang="zh-CN" sz="3200" dirty="0"/>
              <a:t>左值只能够绑定到变量名（对应变量的内存区域），而且</a:t>
            </a:r>
            <a:r>
              <a:rPr lang="zh-CN" altLang="zh-CN" sz="3200" dirty="0">
                <a:solidFill>
                  <a:srgbClr val="FF0000"/>
                </a:solidFill>
              </a:rPr>
              <a:t>具有持久性</a:t>
            </a:r>
            <a:r>
              <a:rPr lang="zh-CN" altLang="zh-CN" sz="3200" dirty="0"/>
              <a:t>（变量的作用域和生存期内有效）；</a:t>
            </a:r>
            <a:endParaRPr lang="en-US" altLang="zh-CN" sz="3200" dirty="0"/>
          </a:p>
          <a:p>
            <a:pPr lvl="2"/>
            <a:r>
              <a:rPr lang="zh-CN" altLang="zh-CN" sz="3200" dirty="0"/>
              <a:t>右值只能</a:t>
            </a:r>
            <a:r>
              <a:rPr lang="zh-CN" altLang="zh-CN" sz="3200" dirty="0">
                <a:solidFill>
                  <a:srgbClr val="FF0000"/>
                </a:solidFill>
              </a:rPr>
              <a:t>绑定到常量，或者表达式求值过程中创建的临时对象</a:t>
            </a:r>
            <a:r>
              <a:rPr lang="zh-CN" altLang="zh-CN" sz="3200" dirty="0"/>
              <a:t>上，本来该临时对象是短暂的，用完就会被销毁，而右值引用“接管”了该临时对象，使它可再次被使用。</a:t>
            </a:r>
          </a:p>
          <a:p>
            <a:endParaRPr lang="zh-CN" altLang="en-US" dirty="0"/>
          </a:p>
        </p:txBody>
      </p:sp>
    </p:spTree>
    <p:extLst>
      <p:ext uri="{BB962C8B-B14F-4D97-AF65-F5344CB8AC3E}">
        <p14:creationId xmlns:p14="http://schemas.microsoft.com/office/powerpoint/2010/main" val="10819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11560" y="0"/>
            <a:ext cx="7772400" cy="836712"/>
          </a:xfrm>
        </p:spPr>
        <p:txBody>
          <a:bodyPr/>
          <a:lstStyle/>
          <a:p>
            <a:r>
              <a:rPr lang="en-US" altLang="zh-CN" b="1" dirty="0"/>
              <a:t>2.5  </a:t>
            </a:r>
            <a:r>
              <a:rPr lang="en-US" altLang="zh-CN" b="1" dirty="0" err="1">
                <a:solidFill>
                  <a:srgbClr val="FF0000"/>
                </a:solidFill>
              </a:rPr>
              <a:t>const</a:t>
            </a:r>
            <a:r>
              <a:rPr lang="zh-CN" altLang="zh-CN" b="1" dirty="0"/>
              <a:t>和</a:t>
            </a:r>
            <a:r>
              <a:rPr lang="en-US" altLang="zh-CN" b="1" dirty="0" err="1">
                <a:solidFill>
                  <a:srgbClr val="FF0000"/>
                </a:solidFill>
              </a:rPr>
              <a:t>constexpr</a:t>
            </a:r>
            <a:r>
              <a:rPr lang="zh-CN" altLang="zh-CN" b="1" dirty="0"/>
              <a:t>常量</a:t>
            </a:r>
          </a:p>
        </p:txBody>
      </p:sp>
      <p:sp>
        <p:nvSpPr>
          <p:cNvPr id="13315" name="Rectangle 3"/>
          <p:cNvSpPr>
            <a:spLocks noGrp="1" noChangeArrowheads="1"/>
          </p:cNvSpPr>
          <p:nvPr>
            <p:ph idx="1"/>
          </p:nvPr>
        </p:nvSpPr>
        <p:spPr>
          <a:xfrm>
            <a:off x="598736" y="1196752"/>
            <a:ext cx="8076952" cy="4114800"/>
          </a:xfrm>
        </p:spPr>
        <p:txBody>
          <a:bodyPr/>
          <a:lstStyle/>
          <a:p>
            <a:pPr marL="0" indent="0" eaLnBrk="1" hangingPunct="1">
              <a:buNone/>
            </a:pPr>
            <a:r>
              <a:rPr lang="en-US" altLang="zh-CN" b="1" dirty="0">
                <a:solidFill>
                  <a:srgbClr val="0000CC"/>
                </a:solidFill>
              </a:rPr>
              <a:t>2.5.1</a:t>
            </a:r>
            <a:r>
              <a:rPr lang="zh-CN" altLang="en-US" b="1" dirty="0">
                <a:solidFill>
                  <a:srgbClr val="0000CC"/>
                </a:solidFill>
              </a:rPr>
              <a:t>、常量的定义</a:t>
            </a:r>
          </a:p>
          <a:p>
            <a:pPr lvl="1" eaLnBrk="1" hangingPunct="1"/>
            <a:r>
              <a:rPr lang="en-US" altLang="zh-CN" b="1" dirty="0"/>
              <a:t>C</a:t>
            </a:r>
          </a:p>
          <a:p>
            <a:pPr lvl="2" eaLnBrk="1" hangingPunct="1"/>
            <a:r>
              <a:rPr lang="en-US" altLang="zh-CN" b="1" dirty="0">
                <a:latin typeface="Tahoma" panose="020B0604030504040204" pitchFamily="34" charset="0"/>
              </a:rPr>
              <a:t>#define </a:t>
            </a:r>
            <a:r>
              <a:rPr lang="zh-CN" altLang="en-US" b="1" dirty="0">
                <a:latin typeface="Tahoma" panose="020B0604030504040204" pitchFamily="34" charset="0"/>
              </a:rPr>
              <a:t>常量名称 常量</a:t>
            </a:r>
            <a:r>
              <a:rPr lang="zh-CN" altLang="en-US" b="1" dirty="0"/>
              <a:t> </a:t>
            </a:r>
          </a:p>
          <a:p>
            <a:pPr lvl="1" eaLnBrk="1" hangingPunct="1"/>
            <a:r>
              <a:rPr lang="en-US" altLang="zh-CN" b="1" dirty="0"/>
              <a:t>C</a:t>
            </a:r>
            <a:r>
              <a:rPr lang="zh-CN" altLang="en-US" b="1" dirty="0"/>
              <a:t>＋＋</a:t>
            </a:r>
          </a:p>
          <a:p>
            <a:pPr lvl="2" eaLnBrk="1" hangingPunct="1"/>
            <a:r>
              <a:rPr lang="en-US" altLang="zh-CN" b="1" dirty="0" err="1">
                <a:latin typeface="Tahoma" panose="020B0604030504040204" pitchFamily="34" charset="0"/>
              </a:rPr>
              <a:t>const</a:t>
            </a:r>
            <a:r>
              <a:rPr lang="en-US" altLang="zh-CN" b="1" dirty="0">
                <a:latin typeface="Tahoma" panose="020B0604030504040204" pitchFamily="34" charset="0"/>
              </a:rPr>
              <a:t> </a:t>
            </a:r>
            <a:r>
              <a:rPr lang="zh-CN" altLang="en-US" b="1" dirty="0">
                <a:latin typeface="Tahoma" panose="020B0604030504040204" pitchFamily="34" charset="0"/>
              </a:rPr>
              <a:t>类型 </a:t>
            </a:r>
            <a:r>
              <a:rPr lang="zh-CN" altLang="en-US" b="1" dirty="0">
                <a:solidFill>
                  <a:srgbClr val="FF0000"/>
                </a:solidFill>
                <a:latin typeface="Tahoma" panose="020B0604030504040204" pitchFamily="34" charset="0"/>
              </a:rPr>
              <a:t>常量名称 </a:t>
            </a:r>
            <a:r>
              <a:rPr lang="en-US" altLang="zh-CN" b="1" dirty="0">
                <a:solidFill>
                  <a:srgbClr val="FF0000"/>
                </a:solidFill>
                <a:latin typeface="Tahoma" panose="020B0604030504040204" pitchFamily="34" charset="0"/>
              </a:rPr>
              <a:t>= </a:t>
            </a:r>
            <a:r>
              <a:rPr lang="zh-CN" altLang="en-US" b="1" dirty="0">
                <a:solidFill>
                  <a:srgbClr val="FF0000"/>
                </a:solidFill>
                <a:latin typeface="Tahoma" panose="020B0604030504040204" pitchFamily="34" charset="0"/>
              </a:rPr>
              <a:t>常量</a:t>
            </a:r>
            <a:r>
              <a:rPr lang="en-US" altLang="zh-CN" b="1" dirty="0">
                <a:latin typeface="Tahoma" panose="020B0604030504040204" pitchFamily="34" charset="0"/>
              </a:rPr>
              <a:t>;</a:t>
            </a:r>
          </a:p>
          <a:p>
            <a:pPr lvl="2" eaLnBrk="1" hangingPunct="1"/>
            <a:r>
              <a:rPr lang="en-US" altLang="zh-CN" b="1" dirty="0" err="1">
                <a:solidFill>
                  <a:srgbClr val="0000CC"/>
                </a:solidFill>
              </a:rPr>
              <a:t>constexpr</a:t>
            </a:r>
            <a:r>
              <a:rPr lang="en-US" altLang="zh-CN" b="1" dirty="0">
                <a:solidFill>
                  <a:srgbClr val="0000CC"/>
                </a:solidFill>
              </a:rPr>
              <a:t> </a:t>
            </a:r>
            <a:r>
              <a:rPr lang="zh-CN" altLang="zh-CN" b="1" dirty="0"/>
              <a:t>类型</a:t>
            </a:r>
            <a:r>
              <a:rPr lang="en-US" altLang="zh-CN" b="1" dirty="0"/>
              <a:t>  </a:t>
            </a:r>
            <a:r>
              <a:rPr lang="zh-CN" altLang="zh-CN" b="1" dirty="0">
                <a:solidFill>
                  <a:srgbClr val="0000CC"/>
                </a:solidFill>
              </a:rPr>
              <a:t>常量名</a:t>
            </a:r>
            <a:r>
              <a:rPr lang="en-US" altLang="zh-CN" b="1" dirty="0">
                <a:solidFill>
                  <a:srgbClr val="0000CC"/>
                </a:solidFill>
              </a:rPr>
              <a:t>=</a:t>
            </a:r>
            <a:r>
              <a:rPr lang="zh-CN" altLang="zh-CN" b="1" dirty="0">
                <a:solidFill>
                  <a:srgbClr val="0000CC"/>
                </a:solidFill>
              </a:rPr>
              <a:t>常量表达式</a:t>
            </a:r>
            <a:r>
              <a:rPr lang="en-US" altLang="zh-CN" b="1" dirty="0"/>
              <a:t>;     </a:t>
            </a:r>
            <a:r>
              <a:rPr lang="en-US" altLang="zh-CN" dirty="0"/>
              <a:t>     11C</a:t>
            </a:r>
            <a:r>
              <a:rPr lang="en-US" altLang="zh-CN" baseline="-25000" dirty="0"/>
              <a:t>++</a:t>
            </a:r>
            <a:endParaRPr lang="zh-CN" altLang="zh-CN" dirty="0"/>
          </a:p>
          <a:p>
            <a:pPr lvl="2" eaLnBrk="1" hangingPunct="1"/>
            <a:r>
              <a:rPr lang="en-US" altLang="zh-CN" b="1" dirty="0"/>
              <a:t> </a:t>
            </a:r>
          </a:p>
        </p:txBody>
      </p:sp>
      <p:sp>
        <p:nvSpPr>
          <p:cNvPr id="13316" name="AutoShape 4"/>
          <p:cNvSpPr>
            <a:spLocks noChangeArrowheads="1"/>
          </p:cNvSpPr>
          <p:nvPr/>
        </p:nvSpPr>
        <p:spPr bwMode="auto">
          <a:xfrm>
            <a:off x="5795963" y="2205038"/>
            <a:ext cx="2879725" cy="1584325"/>
          </a:xfrm>
          <a:prstGeom prst="cloudCallout">
            <a:avLst>
              <a:gd name="adj1" fmla="val -46340"/>
              <a:gd name="adj2" fmla="val 38032"/>
            </a:avLst>
          </a:prstGeom>
          <a:solidFill>
            <a:srgbClr val="FFFF66"/>
          </a:solidFill>
          <a:ln w="3175">
            <a:solidFill>
              <a:schemeClr val="bg1"/>
            </a:solidFill>
            <a:round/>
            <a:headEnd/>
            <a:tailEnd/>
          </a:ln>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zh-CN" altLang="en-US" sz="2400" b="1">
                <a:solidFill>
                  <a:schemeClr val="accent2"/>
                </a:solidFill>
                <a:latin typeface="Lucida Sans Unicode" panose="020B0602030504020204" pitchFamily="34" charset="0"/>
              </a:rPr>
              <a:t>常量在定义时就必须初始化</a:t>
            </a:r>
          </a:p>
        </p:txBody>
      </p:sp>
    </p:spTree>
    <p:extLst>
      <p:ext uri="{BB962C8B-B14F-4D97-AF65-F5344CB8AC3E}">
        <p14:creationId xmlns:p14="http://schemas.microsoft.com/office/powerpoint/2010/main" val="330255981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3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3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331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331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31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316"/>
                                        </p:tgtEl>
                                        <p:attrNameLst>
                                          <p:attrName>style.visibility</p:attrName>
                                        </p:attrNameLst>
                                      </p:cBhvr>
                                      <p:to>
                                        <p:strVal val="visible"/>
                                      </p:to>
                                    </p:set>
                                    <p:anim calcmode="lin" valueType="num">
                                      <p:cBhvr additive="base">
                                        <p:cTn id="23" dur="500" fill="hold"/>
                                        <p:tgtEl>
                                          <p:spTgt spid="13316"/>
                                        </p:tgtEl>
                                        <p:attrNameLst>
                                          <p:attrName>ppt_x</p:attrName>
                                        </p:attrNameLst>
                                      </p:cBhvr>
                                      <p:tavLst>
                                        <p:tav tm="0">
                                          <p:val>
                                            <p:strVal val="#ppt_x"/>
                                          </p:val>
                                        </p:tav>
                                        <p:tav tm="100000">
                                          <p:val>
                                            <p:strVal val="#ppt_x"/>
                                          </p:val>
                                        </p:tav>
                                      </p:tavLst>
                                    </p:anim>
                                    <p:anim calcmode="lin" valueType="num">
                                      <p:cBhvr additive="base">
                                        <p:cTn id="24"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P spid="1331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11188" y="188640"/>
            <a:ext cx="7772400" cy="648072"/>
          </a:xfrm>
        </p:spPr>
        <p:txBody>
          <a:bodyPr/>
          <a:lstStyle/>
          <a:p>
            <a:pPr marL="0" indent="0" eaLnBrk="1" hangingPunct="1">
              <a:buNone/>
            </a:pPr>
            <a:r>
              <a:rPr lang="en-US" altLang="zh-CN" b="1" dirty="0">
                <a:solidFill>
                  <a:schemeClr val="tx1"/>
                </a:solidFill>
              </a:rPr>
              <a:t>2.5.1</a:t>
            </a:r>
            <a:r>
              <a:rPr lang="zh-CN" altLang="en-US" b="1" dirty="0">
                <a:solidFill>
                  <a:schemeClr val="tx1"/>
                </a:solidFill>
              </a:rPr>
              <a:t>、</a:t>
            </a:r>
            <a:r>
              <a:rPr lang="zh-CN" altLang="en-US" b="1" dirty="0">
                <a:solidFill>
                  <a:srgbClr val="FF0000"/>
                </a:solidFill>
              </a:rPr>
              <a:t>常量</a:t>
            </a:r>
            <a:r>
              <a:rPr lang="zh-CN" altLang="en-US" b="1" dirty="0">
                <a:solidFill>
                  <a:schemeClr val="tx1"/>
                </a:solidFill>
              </a:rPr>
              <a:t>的定义</a:t>
            </a:r>
          </a:p>
        </p:txBody>
      </p:sp>
      <p:sp>
        <p:nvSpPr>
          <p:cNvPr id="15363" name="Rectangle 3"/>
          <p:cNvSpPr>
            <a:spLocks noGrp="1" noChangeArrowheads="1"/>
          </p:cNvSpPr>
          <p:nvPr>
            <p:ph idx="1"/>
          </p:nvPr>
        </p:nvSpPr>
        <p:spPr>
          <a:xfrm>
            <a:off x="755576" y="1196752"/>
            <a:ext cx="7772400" cy="5328592"/>
          </a:xfrm>
        </p:spPr>
        <p:txBody>
          <a:bodyPr/>
          <a:lstStyle/>
          <a:p>
            <a:pPr marL="0" indent="0" eaLnBrk="1" hangingPunct="1">
              <a:lnSpc>
                <a:spcPct val="90000"/>
              </a:lnSpc>
              <a:buNone/>
            </a:pPr>
            <a:r>
              <a:rPr lang="en-US" altLang="zh-CN" b="1" dirty="0">
                <a:solidFill>
                  <a:srgbClr val="0000CC"/>
                </a:solidFill>
              </a:rPr>
              <a:t>1</a:t>
            </a:r>
            <a:r>
              <a:rPr lang="zh-CN" altLang="en-US" b="1" dirty="0">
                <a:solidFill>
                  <a:srgbClr val="0000CC"/>
                </a:solidFill>
              </a:rPr>
              <a:t>、常量注意事项</a:t>
            </a:r>
          </a:p>
          <a:p>
            <a:pPr marL="0" indent="0" eaLnBrk="1" hangingPunct="1">
              <a:lnSpc>
                <a:spcPct val="90000"/>
              </a:lnSpc>
              <a:buNone/>
            </a:pPr>
            <a:r>
              <a:rPr lang="zh-CN" altLang="en-US" sz="2400" b="1" dirty="0">
                <a:solidFill>
                  <a:srgbClr val="FF0000"/>
                </a:solidFill>
              </a:rPr>
              <a:t>① 常量一经定义就不能修改</a:t>
            </a:r>
          </a:p>
          <a:p>
            <a:pPr marL="457200" lvl="1" indent="0" eaLnBrk="1" hangingPunct="1">
              <a:lnSpc>
                <a:spcPct val="90000"/>
              </a:lnSpc>
              <a:buNone/>
            </a:pPr>
            <a:r>
              <a:rPr lang="en-US" altLang="zh-CN" sz="2000" b="1" dirty="0" err="1"/>
              <a:t>const</a:t>
            </a:r>
            <a:r>
              <a:rPr lang="en-US" altLang="zh-CN" sz="2000" b="1" dirty="0"/>
              <a:t> </a:t>
            </a:r>
            <a:r>
              <a:rPr lang="en-US" altLang="zh-CN" sz="2000" b="1" dirty="0" err="1"/>
              <a:t>int</a:t>
            </a:r>
            <a:r>
              <a:rPr lang="en-US" altLang="zh-CN" sz="2000" b="1" dirty="0"/>
              <a:t> </a:t>
            </a:r>
            <a:r>
              <a:rPr lang="en-US" altLang="zh-CN" sz="2000" b="1" dirty="0" err="1"/>
              <a:t>i</a:t>
            </a:r>
            <a:r>
              <a:rPr lang="en-US" altLang="zh-CN" sz="2000" b="1" dirty="0"/>
              <a:t> = 5;                	// </a:t>
            </a:r>
            <a:r>
              <a:rPr lang="zh-CN" altLang="en-US" sz="2000" b="1" dirty="0"/>
              <a:t>定义常量</a:t>
            </a:r>
            <a:r>
              <a:rPr lang="en-US" altLang="zh-CN" sz="2000" b="1" dirty="0"/>
              <a:t>I</a:t>
            </a:r>
          </a:p>
          <a:p>
            <a:pPr marL="457200" lvl="1" indent="0" eaLnBrk="1" hangingPunct="1">
              <a:lnSpc>
                <a:spcPct val="90000"/>
              </a:lnSpc>
              <a:buNone/>
            </a:pPr>
            <a:r>
              <a:rPr lang="en-US" altLang="zh-CN" sz="2400" dirty="0" err="1"/>
              <a:t>constexpr</a:t>
            </a:r>
            <a:r>
              <a:rPr lang="en-US" altLang="zh-CN" sz="2400" dirty="0"/>
              <a:t> </a:t>
            </a:r>
            <a:r>
              <a:rPr lang="en-US" altLang="zh-CN" sz="2400" dirty="0" err="1"/>
              <a:t>int</a:t>
            </a:r>
            <a:r>
              <a:rPr lang="en-US" altLang="zh-CN" sz="2400" dirty="0"/>
              <a:t> k = 9; 　　// </a:t>
            </a:r>
            <a:r>
              <a:rPr lang="zh-CN" altLang="en-US" sz="2400" dirty="0"/>
              <a:t>定义常量</a:t>
            </a:r>
            <a:r>
              <a:rPr lang="en-US" altLang="zh-CN" sz="2400" dirty="0" err="1"/>
              <a:t>k</a:t>
            </a:r>
            <a:endParaRPr lang="en-US" altLang="zh-CN" sz="2400" b="1" dirty="0"/>
          </a:p>
          <a:p>
            <a:pPr marL="457200" lvl="1" indent="0" eaLnBrk="1" hangingPunct="1">
              <a:lnSpc>
                <a:spcPct val="90000"/>
              </a:lnSpc>
              <a:buNone/>
            </a:pPr>
            <a:r>
              <a:rPr lang="en-US" altLang="zh-CN" sz="2000" b="1" dirty="0" err="1"/>
              <a:t>i</a:t>
            </a:r>
            <a:r>
              <a:rPr lang="en-US" altLang="zh-CN" sz="2000" b="1" dirty="0"/>
              <a:t> = 10;                      		// </a:t>
            </a:r>
            <a:r>
              <a:rPr lang="zh-CN" altLang="en-US" sz="2000" b="1" dirty="0"/>
              <a:t>错误，修改常量</a:t>
            </a:r>
          </a:p>
          <a:p>
            <a:pPr marL="457200" lvl="1" indent="0" eaLnBrk="1" hangingPunct="1">
              <a:lnSpc>
                <a:spcPct val="90000"/>
              </a:lnSpc>
              <a:buNone/>
            </a:pPr>
            <a:r>
              <a:rPr lang="en-US" altLang="zh-CN" sz="2000" b="1" dirty="0"/>
              <a:t>k++;                        		// </a:t>
            </a:r>
            <a:r>
              <a:rPr lang="zh-CN" altLang="en-US" sz="2000" b="1" dirty="0"/>
              <a:t>错误，修改常量</a:t>
            </a:r>
          </a:p>
          <a:p>
            <a:pPr marL="0" indent="0" eaLnBrk="1" hangingPunct="1">
              <a:lnSpc>
                <a:spcPct val="90000"/>
              </a:lnSpc>
              <a:buNone/>
            </a:pPr>
            <a:r>
              <a:rPr lang="zh-CN" altLang="en-US" sz="2400" b="1" dirty="0">
                <a:solidFill>
                  <a:srgbClr val="FF0000"/>
                </a:solidFill>
              </a:rPr>
              <a:t>② 常量必须在定义时初始化</a:t>
            </a:r>
          </a:p>
          <a:p>
            <a:pPr marL="457200" lvl="1" indent="0" eaLnBrk="1" hangingPunct="1">
              <a:lnSpc>
                <a:spcPct val="90000"/>
              </a:lnSpc>
              <a:buNone/>
            </a:pPr>
            <a:r>
              <a:rPr lang="en-US" altLang="zh-CN" sz="2000" b="1" dirty="0" err="1"/>
              <a:t>const</a:t>
            </a:r>
            <a:r>
              <a:rPr lang="en-US" altLang="zh-CN" sz="2000" b="1" dirty="0"/>
              <a:t> </a:t>
            </a:r>
            <a:r>
              <a:rPr lang="en-US" altLang="zh-CN" sz="2000" b="1" dirty="0" err="1"/>
              <a:t>int</a:t>
            </a:r>
            <a:r>
              <a:rPr lang="en-US" altLang="zh-CN" sz="2000" b="1" dirty="0"/>
              <a:t> n;                  </a:t>
            </a:r>
            <a:r>
              <a:rPr lang="en-US" altLang="zh-CN" sz="2000" b="1" dirty="0">
                <a:solidFill>
                  <a:schemeClr val="accent2"/>
                </a:solidFill>
              </a:rPr>
              <a:t>	//</a:t>
            </a:r>
            <a:r>
              <a:rPr lang="zh-CN" altLang="en-US" sz="2000" b="1" dirty="0">
                <a:solidFill>
                  <a:schemeClr val="accent2"/>
                </a:solidFill>
              </a:rPr>
              <a:t>错误，常量</a:t>
            </a:r>
            <a:r>
              <a:rPr lang="en-US" altLang="zh-CN" sz="2000" b="1" dirty="0">
                <a:solidFill>
                  <a:schemeClr val="accent2"/>
                </a:solidFill>
              </a:rPr>
              <a:t>n</a:t>
            </a:r>
            <a:r>
              <a:rPr lang="zh-CN" altLang="en-US" sz="2000" b="1" dirty="0">
                <a:solidFill>
                  <a:schemeClr val="accent2"/>
                </a:solidFill>
              </a:rPr>
              <a:t>未被初始化</a:t>
            </a:r>
            <a:endParaRPr lang="en-US" altLang="zh-CN" sz="2000" b="1" dirty="0">
              <a:solidFill>
                <a:schemeClr val="accent2"/>
              </a:solidFill>
            </a:endParaRPr>
          </a:p>
          <a:p>
            <a:pPr marL="457200" lvl="1" indent="0" eaLnBrk="1" hangingPunct="1">
              <a:lnSpc>
                <a:spcPct val="90000"/>
              </a:lnSpc>
              <a:buNone/>
            </a:pPr>
            <a:r>
              <a:rPr lang="en-US" altLang="zh-CN" sz="2000" dirty="0" err="1"/>
              <a:t>constexpr</a:t>
            </a:r>
            <a:r>
              <a:rPr lang="en-US" altLang="zh-CN" sz="2000" dirty="0"/>
              <a:t> </a:t>
            </a:r>
            <a:r>
              <a:rPr lang="en-US" altLang="zh-CN" sz="2000" dirty="0" err="1"/>
              <a:t>int</a:t>
            </a:r>
            <a:r>
              <a:rPr lang="en-US" altLang="zh-CN" sz="2000" dirty="0"/>
              <a:t> k;                     </a:t>
            </a:r>
            <a:r>
              <a:rPr lang="en-US" altLang="zh-CN" sz="2000" b="1" dirty="0">
                <a:solidFill>
                  <a:schemeClr val="accent2"/>
                </a:solidFill>
              </a:rPr>
              <a:t>//</a:t>
            </a:r>
            <a:r>
              <a:rPr lang="zh-CN" altLang="en-US" sz="2000" b="1" dirty="0">
                <a:solidFill>
                  <a:schemeClr val="accent2"/>
                </a:solidFill>
              </a:rPr>
              <a:t>错误，常量</a:t>
            </a:r>
            <a:r>
              <a:rPr lang="en-US" altLang="zh-CN" sz="2000" b="1" dirty="0">
                <a:solidFill>
                  <a:schemeClr val="accent2"/>
                </a:solidFill>
              </a:rPr>
              <a:t>n</a:t>
            </a:r>
            <a:r>
              <a:rPr lang="zh-CN" altLang="en-US" sz="2000" b="1" dirty="0">
                <a:solidFill>
                  <a:schemeClr val="accent2"/>
                </a:solidFill>
              </a:rPr>
              <a:t>未被初始化</a:t>
            </a:r>
          </a:p>
          <a:p>
            <a:pPr marL="0" indent="0" eaLnBrk="1" hangingPunct="1">
              <a:lnSpc>
                <a:spcPct val="90000"/>
              </a:lnSpc>
              <a:buNone/>
            </a:pPr>
            <a:r>
              <a:rPr lang="zh-CN" altLang="en-US" sz="2400" b="1" dirty="0">
                <a:solidFill>
                  <a:srgbClr val="FF0000"/>
                </a:solidFill>
              </a:rPr>
              <a:t>③ 表达式可以出现在常量定义语句中</a:t>
            </a:r>
            <a:r>
              <a:rPr lang="en-US" altLang="zh-CN" sz="2400" b="1" dirty="0">
                <a:solidFill>
                  <a:srgbClr val="0000CC"/>
                </a:solidFill>
              </a:rPr>
              <a:t>,</a:t>
            </a:r>
            <a:r>
              <a:rPr lang="en-US" altLang="zh-CN" sz="2400" b="1" dirty="0" err="1">
                <a:solidFill>
                  <a:srgbClr val="0000CC"/>
                </a:solidFill>
              </a:rPr>
              <a:t>const</a:t>
            </a:r>
            <a:r>
              <a:rPr lang="zh-CN" altLang="en-US" sz="2400" b="1" dirty="0">
                <a:solidFill>
                  <a:srgbClr val="0000CC"/>
                </a:solidFill>
              </a:rPr>
              <a:t>中可以有变量名，但</a:t>
            </a:r>
            <a:r>
              <a:rPr lang="en-US" altLang="zh-CN" sz="2400" b="1" dirty="0" err="1">
                <a:solidFill>
                  <a:srgbClr val="0000CC"/>
                </a:solidFill>
              </a:rPr>
              <a:t>constexpr</a:t>
            </a:r>
            <a:r>
              <a:rPr lang="zh-CN" altLang="en-US" sz="2400" b="1" dirty="0">
                <a:solidFill>
                  <a:srgbClr val="0000CC"/>
                </a:solidFill>
              </a:rPr>
              <a:t>的表达式中不能有变量</a:t>
            </a:r>
          </a:p>
          <a:p>
            <a:pPr marL="457200" lvl="1" indent="0" eaLnBrk="1" hangingPunct="1">
              <a:lnSpc>
                <a:spcPct val="90000"/>
              </a:lnSpc>
              <a:buNone/>
            </a:pPr>
            <a:r>
              <a:rPr lang="en-US" altLang="zh-CN" sz="2000" b="1" dirty="0" err="1"/>
              <a:t>int</a:t>
            </a:r>
            <a:r>
              <a:rPr lang="en-US" altLang="zh-CN" sz="2000" b="1" dirty="0"/>
              <a:t> </a:t>
            </a:r>
            <a:r>
              <a:rPr lang="en-US" altLang="zh-CN" sz="2000" b="1" dirty="0" err="1"/>
              <a:t>j,k</a:t>
            </a:r>
            <a:r>
              <a:rPr lang="en-US" altLang="zh-CN" sz="2000" b="1" dirty="0"/>
              <a:t>=9;                    		//L1</a:t>
            </a:r>
          </a:p>
          <a:p>
            <a:pPr marL="457200" lvl="1" indent="0" eaLnBrk="1" hangingPunct="1">
              <a:lnSpc>
                <a:spcPct val="90000"/>
              </a:lnSpc>
              <a:buNone/>
            </a:pPr>
            <a:r>
              <a:rPr lang="en-US" altLang="zh-CN" sz="2000" b="1" dirty="0" err="1"/>
              <a:t>const</a:t>
            </a:r>
            <a:r>
              <a:rPr lang="en-US" altLang="zh-CN" sz="2000" b="1" dirty="0"/>
              <a:t> </a:t>
            </a:r>
            <a:r>
              <a:rPr lang="en-US" altLang="zh-CN" sz="2000" b="1" dirty="0" err="1"/>
              <a:t>int</a:t>
            </a:r>
            <a:r>
              <a:rPr lang="en-US" altLang="zh-CN" sz="2000" b="1" dirty="0"/>
              <a:t> i1=10+k+6;             	//</a:t>
            </a:r>
            <a:r>
              <a:rPr lang="zh-CN" altLang="en-US" sz="2000" b="1" dirty="0"/>
              <a:t>正确</a:t>
            </a:r>
            <a:endParaRPr lang="en-US" altLang="zh-CN" sz="2000" b="1" dirty="0"/>
          </a:p>
          <a:p>
            <a:pPr marL="457200" lvl="1" indent="0" eaLnBrk="1" hangingPunct="1">
              <a:lnSpc>
                <a:spcPct val="90000"/>
              </a:lnSpc>
              <a:buNone/>
            </a:pPr>
            <a:r>
              <a:rPr lang="en-US" altLang="zh-CN" sz="2000" b="1" dirty="0" err="1"/>
              <a:t>constexpr</a:t>
            </a:r>
            <a:r>
              <a:rPr lang="en-US" altLang="zh-CN" sz="2000" b="1" dirty="0"/>
              <a:t> </a:t>
            </a:r>
            <a:r>
              <a:rPr lang="en-US" altLang="zh-CN" sz="2000" b="1" dirty="0" err="1"/>
              <a:t>int</a:t>
            </a:r>
            <a:r>
              <a:rPr lang="en-US" altLang="zh-CN" sz="2000" b="1" dirty="0"/>
              <a:t> i1=10+</a:t>
            </a:r>
            <a:r>
              <a:rPr lang="en-US" altLang="zh-CN" sz="2000" b="1" dirty="0">
                <a:solidFill>
                  <a:srgbClr val="FF0000"/>
                </a:solidFill>
              </a:rPr>
              <a:t>k</a:t>
            </a:r>
            <a:r>
              <a:rPr lang="en-US" altLang="zh-CN" sz="2000" b="1" dirty="0"/>
              <a:t>+6;           　　	//</a:t>
            </a:r>
            <a:r>
              <a:rPr lang="zh-CN" altLang="en-US" sz="2000" b="1" dirty="0"/>
              <a:t>错误，</a:t>
            </a:r>
            <a:r>
              <a:rPr lang="en-US" altLang="zh-CN" sz="2000" b="1" dirty="0"/>
              <a:t>k</a:t>
            </a:r>
            <a:r>
              <a:rPr lang="zh-CN" altLang="en-US" sz="2000" b="1" dirty="0"/>
              <a:t>是变量</a:t>
            </a:r>
            <a:endParaRPr lang="en-US" altLang="zh-CN" sz="2000" b="1" dirty="0"/>
          </a:p>
        </p:txBody>
      </p:sp>
    </p:spTree>
    <p:extLst>
      <p:ext uri="{BB962C8B-B14F-4D97-AF65-F5344CB8AC3E}">
        <p14:creationId xmlns:p14="http://schemas.microsoft.com/office/powerpoint/2010/main" val="132873736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3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3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53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536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36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536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1536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53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  </a:t>
            </a:r>
            <a:r>
              <a:rPr lang="en-US" altLang="zh-CN" b="1" dirty="0" err="1">
                <a:solidFill>
                  <a:srgbClr val="FF0000"/>
                </a:solidFill>
              </a:rPr>
              <a:t>const</a:t>
            </a:r>
            <a:r>
              <a:rPr lang="zh-CN" altLang="zh-CN" b="1" dirty="0"/>
              <a:t>和</a:t>
            </a:r>
            <a:r>
              <a:rPr lang="en-US" altLang="zh-CN" b="1" dirty="0" err="1">
                <a:solidFill>
                  <a:srgbClr val="FF0000"/>
                </a:solidFill>
              </a:rPr>
              <a:t>constexpr</a:t>
            </a:r>
            <a:r>
              <a:rPr lang="zh-CN" altLang="zh-CN" b="1" dirty="0"/>
              <a:t>常量</a:t>
            </a:r>
            <a:endParaRPr lang="zh-CN" altLang="en-US" dirty="0"/>
          </a:p>
        </p:txBody>
      </p:sp>
      <p:sp>
        <p:nvSpPr>
          <p:cNvPr id="3" name="内容占位符 2"/>
          <p:cNvSpPr>
            <a:spLocks noGrp="1"/>
          </p:cNvSpPr>
          <p:nvPr>
            <p:ph idx="1"/>
          </p:nvPr>
        </p:nvSpPr>
        <p:spPr>
          <a:xfrm>
            <a:off x="107504" y="1076590"/>
            <a:ext cx="9036496" cy="5168635"/>
          </a:xfrm>
        </p:spPr>
        <p:txBody>
          <a:bodyPr/>
          <a:lstStyle/>
          <a:p>
            <a:pPr marL="0" indent="0">
              <a:buNone/>
            </a:pPr>
            <a:r>
              <a:rPr lang="en-US" altLang="zh-CN" b="1" dirty="0">
                <a:solidFill>
                  <a:srgbClr val="0000CC"/>
                </a:solidFill>
              </a:rPr>
              <a:t>2</a:t>
            </a:r>
            <a:r>
              <a:rPr lang="zh-CN" altLang="en-US" b="1" dirty="0">
                <a:solidFill>
                  <a:srgbClr val="0000CC"/>
                </a:solidFill>
              </a:rPr>
              <a:t>．</a:t>
            </a:r>
            <a:r>
              <a:rPr lang="en-US" altLang="zh-CN" b="1" dirty="0" err="1">
                <a:solidFill>
                  <a:srgbClr val="0000CC"/>
                </a:solidFill>
              </a:rPr>
              <a:t>const</a:t>
            </a:r>
            <a:r>
              <a:rPr lang="zh-CN" altLang="en-US" b="1" dirty="0">
                <a:solidFill>
                  <a:srgbClr val="0000CC"/>
                </a:solidFill>
              </a:rPr>
              <a:t>和</a:t>
            </a:r>
            <a:r>
              <a:rPr lang="en-US" altLang="zh-CN" b="1" dirty="0" err="1">
                <a:solidFill>
                  <a:srgbClr val="0000CC"/>
                </a:solidFill>
              </a:rPr>
              <a:t>constexpr</a:t>
            </a:r>
            <a:r>
              <a:rPr lang="zh-CN" altLang="en-US" b="1" dirty="0">
                <a:solidFill>
                  <a:srgbClr val="0000CC"/>
                </a:solidFill>
              </a:rPr>
              <a:t>的区别</a:t>
            </a:r>
            <a:endParaRPr lang="en-US" altLang="zh-CN" b="1" dirty="0">
              <a:solidFill>
                <a:srgbClr val="0000CC"/>
              </a:solidFill>
            </a:endParaRPr>
          </a:p>
          <a:p>
            <a:pPr marL="857250" lvl="1" indent="-457200"/>
            <a:r>
              <a:rPr lang="en-US" altLang="zh-CN" sz="2400" b="1" dirty="0" err="1"/>
              <a:t>constexpr</a:t>
            </a:r>
            <a:r>
              <a:rPr lang="en-US" altLang="zh-CN" sz="2400" b="1" dirty="0"/>
              <a:t> </a:t>
            </a:r>
            <a:r>
              <a:rPr lang="zh-CN" altLang="en-US" sz="2400" b="1" dirty="0"/>
              <a:t>在</a:t>
            </a:r>
            <a:r>
              <a:rPr lang="zh-CN" altLang="zh-CN" sz="2400" b="1" dirty="0"/>
              <a:t>编译时进行初始化，</a:t>
            </a:r>
            <a:r>
              <a:rPr lang="en-US" altLang="zh-CN" sz="2400" b="1" dirty="0" err="1"/>
              <a:t>const</a:t>
            </a:r>
            <a:r>
              <a:rPr lang="en-US" altLang="zh-CN" sz="2400" b="1" dirty="0"/>
              <a:t> </a:t>
            </a:r>
            <a:r>
              <a:rPr lang="zh-CN" altLang="en-US" sz="2400" b="1" dirty="0"/>
              <a:t>在</a:t>
            </a:r>
            <a:r>
              <a:rPr lang="zh-CN" altLang="zh-CN" sz="2400" b="1" dirty="0"/>
              <a:t>运行时</a:t>
            </a:r>
            <a:r>
              <a:rPr lang="zh-CN" altLang="en-US" sz="2400" b="1" dirty="0"/>
              <a:t>初始化。</a:t>
            </a:r>
            <a:endParaRPr lang="en-US" altLang="zh-CN" sz="2400" b="1" dirty="0"/>
          </a:p>
          <a:p>
            <a:pPr lvl="2" indent="-342900"/>
            <a:r>
              <a:rPr lang="zh-CN" altLang="en-US" sz="2000" b="1" dirty="0"/>
              <a:t>此要求</a:t>
            </a:r>
            <a:r>
              <a:rPr lang="zh-CN" altLang="zh-CN" sz="2000" b="1" dirty="0"/>
              <a:t>用于初始化</a:t>
            </a:r>
            <a:r>
              <a:rPr lang="en-US" altLang="zh-CN" sz="2000" b="1" dirty="0" err="1"/>
              <a:t>constexpr</a:t>
            </a:r>
            <a:r>
              <a:rPr lang="zh-CN" altLang="zh-CN" sz="2000" b="1" dirty="0"/>
              <a:t>常量的表达式中的每部分值都是</a:t>
            </a:r>
            <a:r>
              <a:rPr lang="zh-CN" altLang="zh-CN" sz="2000" b="1" dirty="0">
                <a:solidFill>
                  <a:srgbClr val="FF0000"/>
                </a:solidFill>
              </a:rPr>
              <a:t>程序运之前就可以确定的字面值常量</a:t>
            </a:r>
            <a:r>
              <a:rPr lang="zh-CN" altLang="zh-CN" sz="2000" b="1" dirty="0"/>
              <a:t>。而</a:t>
            </a:r>
            <a:r>
              <a:rPr lang="en-US" altLang="zh-CN" sz="2000" b="1" dirty="0" err="1"/>
              <a:t>const</a:t>
            </a:r>
            <a:r>
              <a:rPr lang="zh-CN" altLang="zh-CN" sz="2000" b="1" dirty="0"/>
              <a:t>无此限定，它只限定了定义的常量在程序运行期间不可被修改，但其初始值即使在运行时才取得也是可以的。</a:t>
            </a:r>
            <a:endParaRPr lang="en-US" altLang="zh-CN" sz="2000" b="1" dirty="0"/>
          </a:p>
          <a:p>
            <a:pPr marL="800100" lvl="2" indent="0">
              <a:buNone/>
            </a:pPr>
            <a:r>
              <a:rPr lang="en-US" altLang="zh-CN" sz="2000" b="1" dirty="0" err="1">
                <a:solidFill>
                  <a:srgbClr val="0000CC"/>
                </a:solidFill>
              </a:rPr>
              <a:t>const</a:t>
            </a:r>
            <a:r>
              <a:rPr lang="en-US" altLang="zh-CN" sz="2000" b="1" dirty="0">
                <a:solidFill>
                  <a:srgbClr val="0000CC"/>
                </a:solidFill>
              </a:rPr>
              <a:t> </a:t>
            </a:r>
            <a:r>
              <a:rPr lang="en-US" altLang="zh-CN" sz="2000" b="1" dirty="0" err="1">
                <a:solidFill>
                  <a:srgbClr val="0000CC"/>
                </a:solidFill>
              </a:rPr>
              <a:t>int</a:t>
            </a:r>
            <a:r>
              <a:rPr lang="en-US" altLang="zh-CN" sz="2000" b="1" dirty="0">
                <a:solidFill>
                  <a:srgbClr val="0000CC"/>
                </a:solidFill>
              </a:rPr>
              <a:t> n=size();         	//L1</a:t>
            </a:r>
            <a:r>
              <a:rPr lang="zh-CN" altLang="zh-CN" sz="2000" b="1" dirty="0">
                <a:solidFill>
                  <a:srgbClr val="0000CC"/>
                </a:solidFill>
              </a:rPr>
              <a:t>：正确，但</a:t>
            </a:r>
            <a:r>
              <a:rPr lang="en-US" altLang="zh-CN" sz="2000" b="1" dirty="0">
                <a:solidFill>
                  <a:srgbClr val="0000CC"/>
                </a:solidFill>
              </a:rPr>
              <a:t>n</a:t>
            </a:r>
            <a:r>
              <a:rPr lang="zh-CN" altLang="zh-CN" sz="2000" b="1" dirty="0">
                <a:solidFill>
                  <a:srgbClr val="0000CC"/>
                </a:solidFill>
              </a:rPr>
              <a:t>值的取得是在执行函数时。</a:t>
            </a:r>
          </a:p>
          <a:p>
            <a:pPr marL="800100" lvl="2" indent="0">
              <a:buNone/>
            </a:pPr>
            <a:r>
              <a:rPr lang="en-US" altLang="zh-CN" sz="2000" b="1" dirty="0" err="1">
                <a:solidFill>
                  <a:srgbClr val="0000CC"/>
                </a:solidFill>
              </a:rPr>
              <a:t>constexpr</a:t>
            </a:r>
            <a:r>
              <a:rPr lang="en-US" altLang="zh-CN" sz="2000" b="1" dirty="0">
                <a:solidFill>
                  <a:srgbClr val="0000CC"/>
                </a:solidFill>
              </a:rPr>
              <a:t> </a:t>
            </a:r>
            <a:r>
              <a:rPr lang="en-US" altLang="zh-CN" sz="2000" b="1" dirty="0" err="1">
                <a:solidFill>
                  <a:srgbClr val="0000CC"/>
                </a:solidFill>
              </a:rPr>
              <a:t>int</a:t>
            </a:r>
            <a:r>
              <a:rPr lang="en-US" altLang="zh-CN" sz="2000" b="1" dirty="0">
                <a:solidFill>
                  <a:srgbClr val="0000CC"/>
                </a:solidFill>
              </a:rPr>
              <a:t> m=size();    //L2</a:t>
            </a:r>
            <a:r>
              <a:rPr lang="zh-CN" altLang="zh-CN" sz="2000" b="1" dirty="0">
                <a:solidFill>
                  <a:srgbClr val="0000CC"/>
                </a:solidFill>
              </a:rPr>
              <a:t>：错误，程序编译时不知道</a:t>
            </a:r>
            <a:r>
              <a:rPr lang="en-US" altLang="zh-CN" sz="2000" b="1" dirty="0">
                <a:solidFill>
                  <a:srgbClr val="0000CC"/>
                </a:solidFill>
              </a:rPr>
              <a:t>size()</a:t>
            </a:r>
            <a:r>
              <a:rPr lang="zh-CN" altLang="zh-CN" sz="2000" b="1" dirty="0">
                <a:solidFill>
                  <a:srgbClr val="0000CC"/>
                </a:solidFill>
              </a:rPr>
              <a:t>的值</a:t>
            </a:r>
          </a:p>
          <a:p>
            <a:pPr marL="800100" lvl="2" indent="0">
              <a:buNone/>
            </a:pPr>
            <a:r>
              <a:rPr lang="en-US" altLang="zh-CN" sz="2000" b="1" dirty="0" err="1"/>
              <a:t>const</a:t>
            </a:r>
            <a:r>
              <a:rPr lang="en-US" altLang="zh-CN" sz="2000" b="1" dirty="0"/>
              <a:t> </a:t>
            </a:r>
            <a:r>
              <a:rPr lang="en-US" altLang="zh-CN" sz="2000" b="1" dirty="0" err="1"/>
              <a:t>int</a:t>
            </a:r>
            <a:r>
              <a:rPr lang="en-US" altLang="zh-CN" sz="2000" b="1" dirty="0"/>
              <a:t> </a:t>
            </a:r>
            <a:r>
              <a:rPr lang="en-US" altLang="zh-CN" sz="2000" b="1" dirty="0" err="1"/>
              <a:t>i</a:t>
            </a:r>
            <a:r>
              <a:rPr lang="en-US" altLang="zh-CN" sz="2000" b="1" dirty="0"/>
              <a:t> = 10;            </a:t>
            </a:r>
            <a:endParaRPr lang="zh-CN" altLang="zh-CN" sz="2000" b="1" dirty="0"/>
          </a:p>
          <a:p>
            <a:pPr marL="800100" lvl="2" indent="0">
              <a:buNone/>
            </a:pPr>
            <a:r>
              <a:rPr lang="en-US" altLang="zh-CN" sz="2000" b="1" dirty="0" err="1"/>
              <a:t>int</a:t>
            </a:r>
            <a:r>
              <a:rPr lang="en-US" altLang="zh-CN" sz="2000" b="1" dirty="0"/>
              <a:t> j = 21;</a:t>
            </a:r>
            <a:endParaRPr lang="zh-CN" altLang="zh-CN" sz="2000" b="1" dirty="0"/>
          </a:p>
          <a:p>
            <a:pPr marL="800100" lvl="2" indent="0">
              <a:buNone/>
            </a:pPr>
            <a:r>
              <a:rPr lang="en-US" altLang="zh-CN" sz="2000" b="1" dirty="0" err="1"/>
              <a:t>const</a:t>
            </a:r>
            <a:r>
              <a:rPr lang="en-US" altLang="zh-CN" sz="2000" b="1" dirty="0"/>
              <a:t> </a:t>
            </a:r>
            <a:r>
              <a:rPr lang="en-US" altLang="zh-CN" sz="2000" b="1" dirty="0" err="1"/>
              <a:t>int</a:t>
            </a:r>
            <a:r>
              <a:rPr lang="en-US" altLang="zh-CN" sz="2000" b="1" dirty="0"/>
              <a:t>  i1 = </a:t>
            </a:r>
            <a:r>
              <a:rPr lang="en-US" altLang="zh-CN" sz="2000" b="1" dirty="0" err="1"/>
              <a:t>i</a:t>
            </a:r>
            <a:r>
              <a:rPr lang="en-US" altLang="zh-CN" sz="2000" b="1" dirty="0"/>
              <a:t> + 10;     		//L3</a:t>
            </a:r>
            <a:r>
              <a:rPr lang="zh-CN" altLang="zh-CN" sz="2000" b="1" dirty="0"/>
              <a:t>：正确</a:t>
            </a:r>
          </a:p>
          <a:p>
            <a:pPr marL="800100" lvl="2" indent="0">
              <a:buNone/>
            </a:pPr>
            <a:r>
              <a:rPr lang="en-US" altLang="zh-CN" sz="2000" b="1" dirty="0" err="1"/>
              <a:t>const</a:t>
            </a:r>
            <a:r>
              <a:rPr lang="en-US" altLang="zh-CN" sz="2000" b="1" dirty="0"/>
              <a:t> </a:t>
            </a:r>
            <a:r>
              <a:rPr lang="en-US" altLang="zh-CN" sz="2000" b="1" dirty="0" err="1"/>
              <a:t>int</a:t>
            </a:r>
            <a:r>
              <a:rPr lang="en-US" altLang="zh-CN" sz="2000" b="1" dirty="0"/>
              <a:t>  j1 = j + 10;     		//L4</a:t>
            </a:r>
            <a:r>
              <a:rPr lang="zh-CN" altLang="zh-CN" sz="2000" b="1" dirty="0"/>
              <a:t>：正确</a:t>
            </a:r>
          </a:p>
          <a:p>
            <a:pPr marL="800100" lvl="2" indent="0">
              <a:buNone/>
            </a:pPr>
            <a:r>
              <a:rPr lang="en-US" altLang="zh-CN" sz="2000" b="1" dirty="0" err="1">
                <a:solidFill>
                  <a:srgbClr val="0000CC"/>
                </a:solidFill>
              </a:rPr>
              <a:t>constexpr</a:t>
            </a:r>
            <a:r>
              <a:rPr lang="en-US" altLang="zh-CN" sz="2000" b="1" dirty="0">
                <a:solidFill>
                  <a:srgbClr val="0000CC"/>
                </a:solidFill>
              </a:rPr>
              <a:t> </a:t>
            </a:r>
            <a:r>
              <a:rPr lang="en-US" altLang="zh-CN" sz="2000" b="1" dirty="0" err="1">
                <a:solidFill>
                  <a:srgbClr val="0000CC"/>
                </a:solidFill>
              </a:rPr>
              <a:t>int</a:t>
            </a:r>
            <a:r>
              <a:rPr lang="en-US" altLang="zh-CN" sz="2000" b="1" dirty="0">
                <a:solidFill>
                  <a:srgbClr val="0000CC"/>
                </a:solidFill>
              </a:rPr>
              <a:t> i2 = </a:t>
            </a:r>
            <a:r>
              <a:rPr lang="en-US" altLang="zh-CN" sz="2000" b="1" dirty="0" err="1">
                <a:solidFill>
                  <a:srgbClr val="0000CC"/>
                </a:solidFill>
              </a:rPr>
              <a:t>i</a:t>
            </a:r>
            <a:r>
              <a:rPr lang="en-US" altLang="zh-CN" sz="2000" b="1" dirty="0">
                <a:solidFill>
                  <a:srgbClr val="0000CC"/>
                </a:solidFill>
              </a:rPr>
              <a:t> + 10;	//L5</a:t>
            </a:r>
            <a:r>
              <a:rPr lang="zh-CN" altLang="zh-CN" sz="2000" b="1" dirty="0">
                <a:solidFill>
                  <a:srgbClr val="0000CC"/>
                </a:solidFill>
              </a:rPr>
              <a:t>：正确，编译时可确定</a:t>
            </a:r>
            <a:r>
              <a:rPr lang="en-US" altLang="zh-CN" sz="2000" b="1" dirty="0" err="1">
                <a:solidFill>
                  <a:srgbClr val="0000CC"/>
                </a:solidFill>
              </a:rPr>
              <a:t>i</a:t>
            </a:r>
            <a:r>
              <a:rPr lang="zh-CN" altLang="zh-CN" sz="2000" b="1" dirty="0">
                <a:solidFill>
                  <a:srgbClr val="0000CC"/>
                </a:solidFill>
              </a:rPr>
              <a:t>值为</a:t>
            </a:r>
            <a:r>
              <a:rPr lang="en-US" altLang="zh-CN" sz="2000" b="1" dirty="0">
                <a:solidFill>
                  <a:srgbClr val="0000CC"/>
                </a:solidFill>
              </a:rPr>
              <a:t>10</a:t>
            </a:r>
            <a:endParaRPr lang="zh-CN" altLang="zh-CN" sz="2000" b="1" dirty="0">
              <a:solidFill>
                <a:srgbClr val="0000CC"/>
              </a:solidFill>
            </a:endParaRPr>
          </a:p>
          <a:p>
            <a:pPr marL="800100" lvl="2" indent="0">
              <a:buNone/>
            </a:pPr>
            <a:r>
              <a:rPr lang="en-US" altLang="zh-CN" sz="2000" b="1" dirty="0" err="1">
                <a:solidFill>
                  <a:srgbClr val="0000CC"/>
                </a:solidFill>
              </a:rPr>
              <a:t>constexpr</a:t>
            </a:r>
            <a:r>
              <a:rPr lang="en-US" altLang="zh-CN" sz="2000" b="1" dirty="0">
                <a:solidFill>
                  <a:srgbClr val="0000CC"/>
                </a:solidFill>
              </a:rPr>
              <a:t> </a:t>
            </a:r>
            <a:r>
              <a:rPr lang="en-US" altLang="zh-CN" sz="2000" b="1" dirty="0" err="1">
                <a:solidFill>
                  <a:srgbClr val="0000CC"/>
                </a:solidFill>
              </a:rPr>
              <a:t>int</a:t>
            </a:r>
            <a:r>
              <a:rPr lang="en-US" altLang="zh-CN" sz="2000" b="1" dirty="0">
                <a:solidFill>
                  <a:srgbClr val="0000CC"/>
                </a:solidFill>
              </a:rPr>
              <a:t> j2 = j + 10;      //L6</a:t>
            </a:r>
            <a:r>
              <a:rPr lang="zh-CN" altLang="zh-CN" sz="2000" b="1" dirty="0">
                <a:solidFill>
                  <a:srgbClr val="0000CC"/>
                </a:solidFill>
              </a:rPr>
              <a:t>：错误，</a:t>
            </a:r>
            <a:r>
              <a:rPr lang="en-US" altLang="zh-CN" sz="2000" b="1" dirty="0">
                <a:solidFill>
                  <a:srgbClr val="0000CC"/>
                </a:solidFill>
              </a:rPr>
              <a:t>j</a:t>
            </a:r>
            <a:r>
              <a:rPr lang="zh-CN" altLang="zh-CN" sz="2000" b="1" dirty="0">
                <a:solidFill>
                  <a:srgbClr val="0000CC"/>
                </a:solidFill>
              </a:rPr>
              <a:t>是变量。</a:t>
            </a:r>
          </a:p>
          <a:p>
            <a:pPr marL="857250" lvl="1" indent="-457200"/>
            <a:endParaRPr lang="zh-CN" altLang="en-US" sz="2000" b="1" dirty="0">
              <a:solidFill>
                <a:srgbClr val="0000CC"/>
              </a:solidFill>
            </a:endParaRPr>
          </a:p>
        </p:txBody>
      </p:sp>
    </p:spTree>
    <p:extLst>
      <p:ext uri="{BB962C8B-B14F-4D97-AF65-F5344CB8AC3E}">
        <p14:creationId xmlns:p14="http://schemas.microsoft.com/office/powerpoint/2010/main" val="390700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55650" y="260350"/>
            <a:ext cx="7772400" cy="658813"/>
          </a:xfrm>
        </p:spPr>
        <p:txBody>
          <a:bodyPr/>
          <a:lstStyle/>
          <a:p>
            <a:pPr eaLnBrk="1" hangingPunct="1"/>
            <a:r>
              <a:rPr lang="en-US" altLang="zh-CN" sz="4000" b="1" dirty="0"/>
              <a:t>2.5.2  </a:t>
            </a:r>
            <a:r>
              <a:rPr lang="en-US" altLang="zh-CN" sz="4000" b="1" dirty="0" err="1">
                <a:solidFill>
                  <a:srgbClr val="FF0000"/>
                </a:solidFill>
              </a:rPr>
              <a:t>const</a:t>
            </a:r>
            <a:r>
              <a:rPr lang="zh-CN" altLang="zh-CN" sz="4000" b="1" dirty="0">
                <a:solidFill>
                  <a:srgbClr val="FF0000"/>
                </a:solidFill>
              </a:rPr>
              <a:t>、</a:t>
            </a:r>
            <a:r>
              <a:rPr lang="en-US" altLang="zh-CN" sz="4000" b="1" dirty="0" err="1">
                <a:solidFill>
                  <a:srgbClr val="FF0000"/>
                </a:solidFill>
              </a:rPr>
              <a:t>constexpr</a:t>
            </a:r>
            <a:r>
              <a:rPr lang="zh-CN" altLang="zh-CN" sz="4000" b="1" dirty="0"/>
              <a:t>与指针</a:t>
            </a:r>
            <a:endParaRPr lang="zh-CN" altLang="en-US" sz="4000" b="1" dirty="0">
              <a:solidFill>
                <a:srgbClr val="FF0000"/>
              </a:solidFill>
            </a:endParaRPr>
          </a:p>
        </p:txBody>
      </p:sp>
      <p:sp>
        <p:nvSpPr>
          <p:cNvPr id="28675" name="Rectangle 3"/>
          <p:cNvSpPr>
            <a:spLocks noGrp="1" noChangeArrowheads="1"/>
          </p:cNvSpPr>
          <p:nvPr>
            <p:ph idx="1"/>
          </p:nvPr>
        </p:nvSpPr>
        <p:spPr>
          <a:xfrm>
            <a:off x="755649" y="1124744"/>
            <a:ext cx="7772400" cy="1152128"/>
          </a:xfrm>
        </p:spPr>
        <p:txBody>
          <a:bodyPr/>
          <a:lstStyle/>
          <a:p>
            <a:pPr marL="0" indent="0" eaLnBrk="1" hangingPunct="1">
              <a:buNone/>
            </a:pPr>
            <a:r>
              <a:rPr lang="en-US" altLang="zh-CN" b="1" dirty="0">
                <a:solidFill>
                  <a:srgbClr val="0000CC"/>
                </a:solidFill>
              </a:rPr>
              <a:t>1、const</a:t>
            </a:r>
            <a:r>
              <a:rPr lang="zh-CN" altLang="en-US" b="1" dirty="0">
                <a:solidFill>
                  <a:srgbClr val="0000CC"/>
                </a:solidFill>
              </a:rPr>
              <a:t>、</a:t>
            </a:r>
            <a:r>
              <a:rPr lang="en-US" altLang="zh-CN" b="1" dirty="0" err="1">
                <a:solidFill>
                  <a:srgbClr val="0000CC"/>
                </a:solidFill>
              </a:rPr>
              <a:t>constexpr</a:t>
            </a:r>
            <a:r>
              <a:rPr lang="zh-CN" altLang="en-US" b="1" dirty="0">
                <a:solidFill>
                  <a:srgbClr val="0000CC"/>
                </a:solidFill>
              </a:rPr>
              <a:t>与指针的限定关系</a:t>
            </a:r>
            <a:endParaRPr lang="en-US" altLang="zh-CN" b="1" dirty="0">
              <a:solidFill>
                <a:srgbClr val="0000CC"/>
              </a:solidFill>
            </a:endParaRPr>
          </a:p>
          <a:p>
            <a:pPr eaLnBrk="1" hangingPunct="1"/>
            <a:r>
              <a:rPr lang="zh-CN" altLang="en-US" b="1" dirty="0">
                <a:solidFill>
                  <a:srgbClr val="FF0000"/>
                </a:solidFill>
              </a:rPr>
              <a:t>指针与</a:t>
            </a:r>
            <a:r>
              <a:rPr lang="en-US" altLang="zh-CN" b="1" dirty="0" err="1">
                <a:solidFill>
                  <a:srgbClr val="FF0000"/>
                </a:solidFill>
              </a:rPr>
              <a:t>const</a:t>
            </a:r>
            <a:r>
              <a:rPr lang="zh-CN" altLang="en-US" b="1" dirty="0">
                <a:solidFill>
                  <a:srgbClr val="FF0000"/>
                </a:solidFill>
              </a:rPr>
              <a:t>的限定关系</a:t>
            </a:r>
            <a:endParaRPr lang="en-US" altLang="zh-CN"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b="4926"/>
          <a:stretch>
            <a:fillRect/>
          </a:stretch>
        </p:blipFill>
        <p:spPr bwMode="auto">
          <a:xfrm>
            <a:off x="1019389" y="2276872"/>
            <a:ext cx="7244921"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3"/>
          <p:cNvSpPr txBox="1">
            <a:spLocks noChangeArrowheads="1"/>
          </p:cNvSpPr>
          <p:nvPr/>
        </p:nvSpPr>
        <p:spPr bwMode="auto">
          <a:xfrm>
            <a:off x="755649" y="4365104"/>
            <a:ext cx="7916343"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r>
              <a:rPr lang="zh-CN" altLang="en-US" b="1" kern="0" dirty="0">
                <a:solidFill>
                  <a:srgbClr val="FF0000"/>
                </a:solidFill>
              </a:rPr>
              <a:t>指针与</a:t>
            </a:r>
            <a:r>
              <a:rPr lang="en-US" altLang="zh-CN" b="1" kern="0" dirty="0" err="1">
                <a:solidFill>
                  <a:srgbClr val="FF0000"/>
                </a:solidFill>
              </a:rPr>
              <a:t>constexpr</a:t>
            </a:r>
            <a:r>
              <a:rPr lang="zh-CN" altLang="en-US" b="1" kern="0" dirty="0">
                <a:solidFill>
                  <a:srgbClr val="FF0000"/>
                </a:solidFill>
              </a:rPr>
              <a:t>的限定关系</a:t>
            </a:r>
            <a:endParaRPr lang="en-US" altLang="zh-CN" b="1" kern="0" dirty="0">
              <a:solidFill>
                <a:srgbClr val="FF0000"/>
              </a:solidFill>
            </a:endParaRPr>
          </a:p>
          <a:p>
            <a:pPr lvl="1" eaLnBrk="1" hangingPunct="1"/>
            <a:r>
              <a:rPr lang="en-US" altLang="zh-CN" sz="2400" dirty="0" err="1"/>
              <a:t>constexpr</a:t>
            </a:r>
            <a:r>
              <a:rPr lang="zh-CN" altLang="zh-CN" sz="2400" dirty="0"/>
              <a:t>限定指针时，它</a:t>
            </a:r>
            <a:r>
              <a:rPr lang="zh-CN" altLang="zh-CN" sz="2400" dirty="0">
                <a:solidFill>
                  <a:srgbClr val="FF0000"/>
                </a:solidFill>
              </a:rPr>
              <a:t>只限制指针变量本身是常量</a:t>
            </a:r>
            <a:r>
              <a:rPr lang="zh-CN" altLang="zh-CN" sz="2400" dirty="0"/>
              <a:t>，与它所指的变量没有关系。</a:t>
            </a:r>
            <a:endParaRPr lang="en-US" altLang="zh-CN" sz="2400" b="1" dirty="0"/>
          </a:p>
          <a:p>
            <a:pPr lvl="1" eaLnBrk="1" hangingPunct="1"/>
            <a:r>
              <a:rPr lang="zh-CN" altLang="en-US" sz="2400" b="1" dirty="0"/>
              <a:t>个</a:t>
            </a:r>
            <a:r>
              <a:rPr lang="en-US" altLang="zh-CN" sz="2400" b="1" dirty="0" err="1"/>
              <a:t>constexpr</a:t>
            </a:r>
            <a:r>
              <a:rPr lang="zh-CN" altLang="en-US" sz="2400" b="1" dirty="0"/>
              <a:t>指针的初始值必须是</a:t>
            </a:r>
            <a:r>
              <a:rPr lang="en-US" altLang="zh-CN" sz="2400" b="1" dirty="0" err="1"/>
              <a:t>nullptr</a:t>
            </a:r>
            <a:r>
              <a:rPr lang="zh-CN" altLang="en-US" sz="2400" b="1" dirty="0"/>
              <a:t>、</a:t>
            </a:r>
            <a:r>
              <a:rPr lang="en-US" altLang="zh-CN" sz="2400" b="1" dirty="0"/>
              <a:t>0</a:t>
            </a:r>
            <a:r>
              <a:rPr lang="zh-CN" altLang="en-US" sz="2400" b="1" dirty="0"/>
              <a:t>，或存储某个固定地址的对象</a:t>
            </a:r>
            <a:r>
              <a:rPr lang="zh-CN" altLang="en-US" sz="2400" dirty="0"/>
              <a:t>。</a:t>
            </a:r>
            <a:endParaRPr lang="en-US" altLang="zh-CN" sz="2400" b="1" kern="0" dirty="0">
              <a:solidFill>
                <a:srgbClr val="0000CC"/>
              </a:solidFill>
            </a:endParaRPr>
          </a:p>
        </p:txBody>
      </p:sp>
    </p:spTree>
    <p:extLst>
      <p:ext uri="{BB962C8B-B14F-4D97-AF65-F5344CB8AC3E}">
        <p14:creationId xmlns:p14="http://schemas.microsoft.com/office/powerpoint/2010/main" val="3497695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a:xfrm>
            <a:off x="539552" y="188640"/>
            <a:ext cx="8280275" cy="865188"/>
          </a:xfrm>
          <a:noFill/>
        </p:spPr>
        <p:txBody>
          <a:bodyPr/>
          <a:lstStyle/>
          <a:p>
            <a:pPr eaLnBrk="1" hangingPunct="1"/>
            <a:r>
              <a:rPr lang="en-US" altLang="zh-CN" b="1" dirty="0"/>
              <a:t>2.5.2  </a:t>
            </a:r>
            <a:r>
              <a:rPr lang="en-US" altLang="zh-CN" b="1" dirty="0" err="1">
                <a:solidFill>
                  <a:srgbClr val="FF0000"/>
                </a:solidFill>
              </a:rPr>
              <a:t>const</a:t>
            </a:r>
            <a:r>
              <a:rPr lang="zh-CN" altLang="zh-CN" b="1" dirty="0">
                <a:solidFill>
                  <a:srgbClr val="FF0000"/>
                </a:solidFill>
              </a:rPr>
              <a:t>、</a:t>
            </a:r>
            <a:r>
              <a:rPr lang="en-US" altLang="zh-CN" b="1" dirty="0" err="1">
                <a:solidFill>
                  <a:srgbClr val="FF0000"/>
                </a:solidFill>
              </a:rPr>
              <a:t>constexpr</a:t>
            </a:r>
            <a:r>
              <a:rPr lang="zh-CN" altLang="zh-CN" b="1" dirty="0"/>
              <a:t>与指针</a:t>
            </a:r>
            <a:endParaRPr lang="en-US" altLang="zh-CN" b="1" dirty="0">
              <a:solidFill>
                <a:srgbClr val="FF0000"/>
              </a:solidFill>
            </a:endParaRPr>
          </a:p>
        </p:txBody>
      </p:sp>
      <p:sp>
        <p:nvSpPr>
          <p:cNvPr id="22530" name="Rectangle 2"/>
          <p:cNvSpPr>
            <a:spLocks noGrp="1" noChangeArrowheads="1"/>
          </p:cNvSpPr>
          <p:nvPr>
            <p:ph idx="1"/>
          </p:nvPr>
        </p:nvSpPr>
        <p:spPr>
          <a:xfrm>
            <a:off x="539552" y="1143241"/>
            <a:ext cx="7772400" cy="5259387"/>
          </a:xfrm>
        </p:spPr>
        <p:txBody>
          <a:bodyPr/>
          <a:lstStyle/>
          <a:p>
            <a:pPr eaLnBrk="1" hangingPunct="1">
              <a:buFontTx/>
              <a:buNone/>
            </a:pPr>
            <a:r>
              <a:rPr lang="en-US" altLang="zh-CN" sz="2400" dirty="0">
                <a:solidFill>
                  <a:srgbClr val="0000CC"/>
                </a:solidFill>
              </a:rPr>
              <a:t>2</a:t>
            </a:r>
            <a:r>
              <a:rPr lang="zh-CN" altLang="en-US" sz="2400" dirty="0">
                <a:solidFill>
                  <a:srgbClr val="0000CC"/>
                </a:solidFill>
              </a:rPr>
              <a:t>、</a:t>
            </a:r>
            <a:r>
              <a:rPr lang="en-US" altLang="zh-CN" sz="2400" dirty="0" err="1">
                <a:solidFill>
                  <a:srgbClr val="0000CC"/>
                </a:solidFill>
              </a:rPr>
              <a:t>const</a:t>
            </a:r>
            <a:r>
              <a:rPr lang="zh-CN" altLang="en-US" sz="2400" dirty="0">
                <a:solidFill>
                  <a:srgbClr val="0000CC"/>
                </a:solidFill>
              </a:rPr>
              <a:t>限制变量访问，</a:t>
            </a:r>
            <a:r>
              <a:rPr lang="zh-CN" altLang="en-US" sz="2400" b="1" dirty="0">
                <a:solidFill>
                  <a:srgbClr val="0000CC"/>
                </a:solidFill>
              </a:rPr>
              <a:t>避免非本意的数据修改</a:t>
            </a:r>
            <a:r>
              <a:rPr lang="zh-CN" altLang="en-US" sz="2400" dirty="0">
                <a:solidFill>
                  <a:srgbClr val="0000CC"/>
                </a:solidFill>
              </a:rPr>
              <a:t>举例</a:t>
            </a:r>
          </a:p>
          <a:p>
            <a:pPr lvl="2" eaLnBrk="1" hangingPunct="1">
              <a:buFontTx/>
              <a:buNone/>
            </a:pPr>
            <a:r>
              <a:rPr lang="en-US" altLang="zh-CN" sz="2000" b="1" dirty="0"/>
              <a:t>#include&lt;</a:t>
            </a:r>
            <a:r>
              <a:rPr lang="en-US" altLang="zh-CN" sz="2000" b="1" dirty="0" err="1"/>
              <a:t>iostream</a:t>
            </a:r>
            <a:r>
              <a:rPr lang="en-US" altLang="zh-CN" sz="2000" b="1" dirty="0"/>
              <a:t>&gt;</a:t>
            </a:r>
          </a:p>
          <a:p>
            <a:pPr lvl="2" eaLnBrk="1" hangingPunct="1">
              <a:buFontTx/>
              <a:buNone/>
            </a:pPr>
            <a:r>
              <a:rPr lang="en-US" altLang="zh-CN" sz="2000" b="1" dirty="0"/>
              <a:t>using namespace </a:t>
            </a:r>
            <a:r>
              <a:rPr lang="en-US" altLang="zh-CN" sz="2000" b="1" dirty="0" err="1"/>
              <a:t>std</a:t>
            </a:r>
            <a:r>
              <a:rPr lang="en-US" altLang="zh-CN" sz="2000" b="1" dirty="0"/>
              <a:t>;</a:t>
            </a:r>
          </a:p>
          <a:p>
            <a:pPr lvl="2" eaLnBrk="1" hangingPunct="1">
              <a:buFontTx/>
              <a:buNone/>
            </a:pPr>
            <a:r>
              <a:rPr lang="en-US" altLang="zh-CN" sz="2000" b="1" dirty="0"/>
              <a:t>main(){</a:t>
            </a:r>
          </a:p>
          <a:p>
            <a:pPr lvl="2" eaLnBrk="1" hangingPunct="1">
              <a:buFontTx/>
              <a:buNone/>
            </a:pPr>
            <a:r>
              <a:rPr lang="en-US" altLang="zh-CN" sz="2000" b="1" dirty="0" err="1"/>
              <a:t>int</a:t>
            </a:r>
            <a:r>
              <a:rPr lang="en-US" altLang="zh-CN" sz="2000" b="1" dirty="0"/>
              <a:t> </a:t>
            </a:r>
            <a:r>
              <a:rPr lang="en-US" altLang="zh-CN" sz="2000" b="1" dirty="0" err="1"/>
              <a:t>i</a:t>
            </a:r>
            <a:r>
              <a:rPr lang="en-US" altLang="zh-CN" sz="2000" b="1" dirty="0"/>
              <a:t>, j;</a:t>
            </a:r>
          </a:p>
          <a:p>
            <a:pPr lvl="2" eaLnBrk="1" hangingPunct="1">
              <a:buFontTx/>
              <a:buNone/>
            </a:pPr>
            <a:r>
              <a:rPr lang="en-US" altLang="zh-CN" sz="2000" b="1" dirty="0" err="1"/>
              <a:t>const</a:t>
            </a:r>
            <a:r>
              <a:rPr lang="en-US" altLang="zh-CN" sz="2000" b="1" dirty="0"/>
              <a:t> </a:t>
            </a:r>
            <a:r>
              <a:rPr lang="en-US" altLang="zh-CN" sz="2000" b="1" dirty="0" err="1"/>
              <a:t>int</a:t>
            </a:r>
            <a:r>
              <a:rPr lang="en-US" altLang="zh-CN" sz="2000" b="1" dirty="0"/>
              <a:t> </a:t>
            </a:r>
            <a:r>
              <a:rPr lang="en-US" altLang="zh-CN" sz="2000" b="1" dirty="0" err="1"/>
              <a:t>ic</a:t>
            </a:r>
            <a:r>
              <a:rPr lang="en-US" altLang="zh-CN" sz="2000" b="1" dirty="0"/>
              <a:t> = 100;</a:t>
            </a:r>
          </a:p>
          <a:p>
            <a:pPr lvl="2" eaLnBrk="1" hangingPunct="1">
              <a:buFontTx/>
              <a:buNone/>
            </a:pPr>
            <a:r>
              <a:rPr lang="en-US" altLang="zh-CN" sz="2000" b="1" dirty="0" err="1"/>
              <a:t>const</a:t>
            </a:r>
            <a:r>
              <a:rPr lang="en-US" altLang="zh-CN" sz="2000" b="1" dirty="0"/>
              <a:t> </a:t>
            </a:r>
            <a:r>
              <a:rPr lang="en-US" altLang="zh-CN" sz="2000" b="1" dirty="0" err="1"/>
              <a:t>int</a:t>
            </a:r>
            <a:r>
              <a:rPr lang="en-US" altLang="zh-CN" sz="2000" b="1" dirty="0"/>
              <a:t> * </a:t>
            </a:r>
            <a:r>
              <a:rPr lang="en-US" altLang="zh-CN" sz="2000" b="1" dirty="0" err="1"/>
              <a:t>ip</a:t>
            </a:r>
            <a:r>
              <a:rPr lang="en-US" altLang="zh-CN" sz="2000" b="1" dirty="0"/>
              <a:t> = &amp; </a:t>
            </a:r>
            <a:r>
              <a:rPr lang="en-US" altLang="zh-CN" sz="2000" b="1" dirty="0" err="1"/>
              <a:t>ic</a:t>
            </a:r>
            <a:r>
              <a:rPr lang="en-US" altLang="zh-CN" sz="2000" b="1" dirty="0"/>
              <a:t>;</a:t>
            </a:r>
          </a:p>
          <a:p>
            <a:pPr lvl="2" eaLnBrk="1" hangingPunct="1">
              <a:buFontTx/>
              <a:buNone/>
            </a:pPr>
            <a:r>
              <a:rPr lang="en-US" altLang="zh-CN" sz="2000" b="1" dirty="0" err="1"/>
              <a:t>int</a:t>
            </a:r>
            <a:r>
              <a:rPr lang="en-US" altLang="zh-CN" sz="2000" b="1" dirty="0"/>
              <a:t> * </a:t>
            </a:r>
            <a:r>
              <a:rPr lang="en-US" altLang="zh-CN" sz="2000" b="1" dirty="0" err="1"/>
              <a:t>const</a:t>
            </a:r>
            <a:r>
              <a:rPr lang="en-US" altLang="zh-CN" sz="2000" b="1" dirty="0"/>
              <a:t> </a:t>
            </a:r>
            <a:r>
              <a:rPr lang="en-US" altLang="zh-CN" sz="2000" b="1" dirty="0" err="1"/>
              <a:t>icp</a:t>
            </a:r>
            <a:r>
              <a:rPr lang="en-US" altLang="zh-CN" sz="2000" b="1" dirty="0"/>
              <a:t> = &amp; </a:t>
            </a:r>
            <a:r>
              <a:rPr lang="en-US" altLang="zh-CN" sz="2000" b="1" dirty="0" err="1"/>
              <a:t>i</a:t>
            </a:r>
            <a:r>
              <a:rPr lang="en-US" altLang="zh-CN" sz="2000" b="1" dirty="0"/>
              <a:t>;</a:t>
            </a:r>
          </a:p>
          <a:p>
            <a:pPr lvl="2" eaLnBrk="1" hangingPunct="1">
              <a:buFontTx/>
              <a:buNone/>
            </a:pPr>
            <a:r>
              <a:rPr lang="en-US" altLang="zh-CN" sz="2000" b="1" dirty="0">
                <a:solidFill>
                  <a:srgbClr val="FF0000"/>
                </a:solidFill>
              </a:rPr>
              <a:t>//</a:t>
            </a:r>
            <a:r>
              <a:rPr lang="en-US" altLang="zh-CN" sz="2000" b="1" dirty="0" err="1">
                <a:solidFill>
                  <a:srgbClr val="FF0000"/>
                </a:solidFill>
              </a:rPr>
              <a:t>icp</a:t>
            </a:r>
            <a:r>
              <a:rPr lang="en-US" altLang="zh-CN" sz="2000" b="1" dirty="0">
                <a:solidFill>
                  <a:srgbClr val="FF0000"/>
                </a:solidFill>
              </a:rPr>
              <a:t> = &amp;j;                    //err</a:t>
            </a:r>
          </a:p>
          <a:p>
            <a:pPr lvl="2" eaLnBrk="1" hangingPunct="1">
              <a:buFontTx/>
              <a:buNone/>
            </a:pPr>
            <a:r>
              <a:rPr lang="en-US" altLang="zh-CN" sz="2000" b="1" dirty="0"/>
              <a:t>*</a:t>
            </a:r>
            <a:r>
              <a:rPr lang="en-US" altLang="zh-CN" sz="2000" b="1" dirty="0" err="1"/>
              <a:t>icp</a:t>
            </a:r>
            <a:r>
              <a:rPr lang="en-US" altLang="zh-CN" sz="2000" b="1" dirty="0"/>
              <a:t> = 200;	</a:t>
            </a:r>
          </a:p>
          <a:p>
            <a:pPr lvl="2" eaLnBrk="1" hangingPunct="1">
              <a:buFontTx/>
              <a:buNone/>
            </a:pPr>
            <a:r>
              <a:rPr lang="en-US" altLang="zh-CN" sz="2000" b="1" dirty="0" err="1"/>
              <a:t>cout</a:t>
            </a:r>
            <a:r>
              <a:rPr lang="en-US" altLang="zh-CN" sz="2000" b="1" dirty="0"/>
              <a:t>&lt;&lt;"</a:t>
            </a:r>
            <a:r>
              <a:rPr lang="en-US" altLang="zh-CN" sz="2000" b="1" dirty="0" err="1"/>
              <a:t>i</a:t>
            </a:r>
            <a:r>
              <a:rPr lang="en-US" altLang="zh-CN" sz="2000" b="1" dirty="0"/>
              <a:t>="&lt;&lt;</a:t>
            </a:r>
            <a:r>
              <a:rPr lang="en-US" altLang="zh-CN" sz="2000" b="1" dirty="0" err="1"/>
              <a:t>i</a:t>
            </a:r>
            <a:r>
              <a:rPr lang="en-US" altLang="zh-CN" sz="2000" b="1" dirty="0"/>
              <a:t>&lt;&lt;</a:t>
            </a:r>
            <a:r>
              <a:rPr lang="en-US" altLang="zh-CN" sz="2000" b="1" dirty="0" err="1"/>
              <a:t>endl</a:t>
            </a:r>
            <a:r>
              <a:rPr lang="en-US" altLang="zh-CN" sz="2000" b="1" dirty="0"/>
              <a:t>;</a:t>
            </a:r>
          </a:p>
          <a:p>
            <a:pPr lvl="2" eaLnBrk="1" hangingPunct="1">
              <a:buFontTx/>
              <a:buNone/>
            </a:pPr>
            <a:r>
              <a:rPr lang="en-US" altLang="zh-CN" sz="2000" b="1" dirty="0" err="1"/>
              <a:t>cout</a:t>
            </a:r>
            <a:r>
              <a:rPr lang="en-US" altLang="zh-CN" sz="2000" b="1" dirty="0"/>
              <a:t>&lt;&lt;"j="&lt;&lt;j&lt;&lt;</a:t>
            </a:r>
            <a:r>
              <a:rPr lang="en-US" altLang="zh-CN" sz="2000" b="1" dirty="0" err="1"/>
              <a:t>endl</a:t>
            </a:r>
            <a:r>
              <a:rPr lang="en-US" altLang="zh-CN" sz="2000" b="1" dirty="0"/>
              <a:t>;</a:t>
            </a:r>
          </a:p>
          <a:p>
            <a:pPr lvl="2" eaLnBrk="1" hangingPunct="1">
              <a:buFontTx/>
              <a:buNone/>
            </a:pPr>
            <a:r>
              <a:rPr lang="en-US" altLang="zh-CN" sz="2000" b="1" dirty="0" err="1"/>
              <a:t>cout</a:t>
            </a:r>
            <a:r>
              <a:rPr lang="en-US" altLang="zh-CN" sz="2000" b="1" dirty="0"/>
              <a:t>&lt;&lt;"*</a:t>
            </a:r>
            <a:r>
              <a:rPr lang="en-US" altLang="zh-CN" sz="2000" b="1" dirty="0" err="1"/>
              <a:t>ip</a:t>
            </a:r>
            <a:r>
              <a:rPr lang="en-US" altLang="zh-CN" sz="2000" b="1" dirty="0"/>
              <a:t>="&lt;&lt;*</a:t>
            </a:r>
            <a:r>
              <a:rPr lang="en-US" altLang="zh-CN" sz="2000" b="1" dirty="0" err="1"/>
              <a:t>ip</a:t>
            </a:r>
            <a:r>
              <a:rPr lang="en-US" altLang="zh-CN" sz="2000" b="1" dirty="0"/>
              <a:t>&lt;&lt;</a:t>
            </a:r>
            <a:r>
              <a:rPr lang="en-US" altLang="zh-CN" sz="2000" b="1" dirty="0" err="1"/>
              <a:t>endl</a:t>
            </a:r>
            <a:r>
              <a:rPr lang="en-US" altLang="zh-CN" sz="2000" b="1" dirty="0"/>
              <a:t>;</a:t>
            </a:r>
          </a:p>
          <a:p>
            <a:pPr lvl="2" eaLnBrk="1" hangingPunct="1">
              <a:buFontTx/>
              <a:buNone/>
            </a:pPr>
            <a:r>
              <a:rPr lang="en-US" altLang="zh-CN" sz="2000" b="1" dirty="0" err="1"/>
              <a:t>cout</a:t>
            </a:r>
            <a:r>
              <a:rPr lang="en-US" altLang="zh-CN" sz="2000" b="1" dirty="0"/>
              <a:t>&lt;&lt;"*</a:t>
            </a:r>
            <a:r>
              <a:rPr lang="en-US" altLang="zh-CN" sz="2000" b="1" dirty="0" err="1"/>
              <a:t>icp</a:t>
            </a:r>
            <a:r>
              <a:rPr lang="en-US" altLang="zh-CN" sz="2000" b="1" dirty="0"/>
              <a:t>="&lt;&lt;*</a:t>
            </a:r>
            <a:r>
              <a:rPr lang="en-US" altLang="zh-CN" sz="2000" b="1" dirty="0" err="1"/>
              <a:t>icp</a:t>
            </a:r>
            <a:r>
              <a:rPr lang="en-US" altLang="zh-CN" sz="2000" b="1" dirty="0"/>
              <a:t>&lt;&lt;</a:t>
            </a:r>
            <a:r>
              <a:rPr lang="en-US" altLang="zh-CN" sz="2000" b="1" dirty="0" err="1"/>
              <a:t>endl</a:t>
            </a:r>
            <a:r>
              <a:rPr lang="en-US" altLang="zh-CN" sz="2000" b="1" dirty="0"/>
              <a:t>;</a:t>
            </a:r>
          </a:p>
          <a:p>
            <a:pPr lvl="2" eaLnBrk="1" hangingPunct="1">
              <a:buFontTx/>
              <a:buNone/>
            </a:pPr>
            <a:r>
              <a:rPr lang="en-US" altLang="zh-CN" sz="2000" b="1" dirty="0"/>
              <a:t>}</a:t>
            </a:r>
          </a:p>
        </p:txBody>
      </p:sp>
      <p:sp>
        <p:nvSpPr>
          <p:cNvPr id="22531" name="AutoShape 3"/>
          <p:cNvSpPr>
            <a:spLocks noChangeArrowheads="1"/>
          </p:cNvSpPr>
          <p:nvPr/>
        </p:nvSpPr>
        <p:spPr bwMode="auto">
          <a:xfrm>
            <a:off x="5436096" y="1628800"/>
            <a:ext cx="3168650" cy="1584300"/>
          </a:xfrm>
          <a:prstGeom prst="cloudCallout">
            <a:avLst>
              <a:gd name="adj1" fmla="val -75296"/>
              <a:gd name="adj2" fmla="val 119636"/>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3175">
            <a:solidFill>
              <a:schemeClr val="bg1"/>
            </a:solidFill>
            <a:round/>
            <a:headEnd/>
            <a:tailEnd/>
          </a:ln>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b="1">
                <a:latin typeface="Lucida Sans Unicode" panose="020B0602030504020204" pitchFamily="34" charset="0"/>
              </a:rPr>
              <a:t>icp</a:t>
            </a:r>
            <a:r>
              <a:rPr kumimoji="1" lang="zh-CN" altLang="en-US" sz="2400" b="1">
                <a:latin typeface="Lucida Sans Unicode" panose="020B0602030504020204" pitchFamily="34" charset="0"/>
              </a:rPr>
              <a:t>是一个常量地址</a:t>
            </a:r>
            <a:r>
              <a:rPr kumimoji="1" lang="en-US" altLang="zh-CN" sz="2400" b="1">
                <a:latin typeface="Lucida Sans Unicode" panose="020B0602030504020204" pitchFamily="34" charset="0"/>
              </a:rPr>
              <a:t>,</a:t>
            </a:r>
            <a:r>
              <a:rPr kumimoji="1" lang="zh-CN" altLang="en-US" sz="2400" b="1">
                <a:latin typeface="Lucida Sans Unicode" panose="020B0602030504020204" pitchFamily="34" charset="0"/>
              </a:rPr>
              <a:t>此处企图修改它</a:t>
            </a:r>
          </a:p>
        </p:txBody>
      </p:sp>
    </p:spTree>
    <p:extLst>
      <p:ext uri="{BB962C8B-B14F-4D97-AF65-F5344CB8AC3E}">
        <p14:creationId xmlns:p14="http://schemas.microsoft.com/office/powerpoint/2010/main" val="142273670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253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253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253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253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253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253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2530">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2530">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2530">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2530">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2530">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22530">
                                            <p:txEl>
                                              <p:pRg st="14" end="1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2531"/>
                                        </p:tgtEl>
                                        <p:attrNameLst>
                                          <p:attrName>style.visibility</p:attrName>
                                        </p:attrNameLst>
                                      </p:cBhvr>
                                      <p:to>
                                        <p:strVal val="visible"/>
                                      </p:to>
                                    </p:set>
                                    <p:anim calcmode="lin" valueType="num">
                                      <p:cBhvr additive="base">
                                        <p:cTn id="39" dur="500" fill="hold"/>
                                        <p:tgtEl>
                                          <p:spTgt spid="22531"/>
                                        </p:tgtEl>
                                        <p:attrNameLst>
                                          <p:attrName>ppt_x</p:attrName>
                                        </p:attrNameLst>
                                      </p:cBhvr>
                                      <p:tavLst>
                                        <p:tav tm="0">
                                          <p:val>
                                            <p:strVal val="#ppt_x"/>
                                          </p:val>
                                        </p:tav>
                                        <p:tav tm="100000">
                                          <p:val>
                                            <p:strVal val="#ppt_x"/>
                                          </p:val>
                                        </p:tav>
                                      </p:tavLst>
                                    </p:anim>
                                    <p:anim calcmode="lin" valueType="num">
                                      <p:cBhvr additive="base">
                                        <p:cTn id="40"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autoUpdateAnimBg="0"/>
      <p:bldP spid="22531"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116633"/>
            <a:ext cx="8568951" cy="720080"/>
          </a:xfrm>
        </p:spPr>
        <p:txBody>
          <a:bodyPr/>
          <a:lstStyle/>
          <a:p>
            <a:r>
              <a:rPr lang="en-US" altLang="zh-CN" b="1" dirty="0"/>
              <a:t>2.2.2 </a:t>
            </a:r>
            <a:r>
              <a:rPr lang="en-US" altLang="zh-CN" b="1" dirty="0">
                <a:solidFill>
                  <a:srgbClr val="FF0000"/>
                </a:solidFill>
              </a:rPr>
              <a:t>C++</a:t>
            </a:r>
            <a:r>
              <a:rPr lang="zh-CN" altLang="zh-CN" b="1" dirty="0">
                <a:solidFill>
                  <a:srgbClr val="FF0000"/>
                </a:solidFill>
              </a:rPr>
              <a:t>局部变量</a:t>
            </a:r>
            <a:r>
              <a:rPr lang="zh-CN" altLang="zh-CN" b="1" dirty="0"/>
              <a:t>的声明与</a:t>
            </a:r>
            <a:r>
              <a:rPr lang="zh-CN" altLang="zh-CN" b="1" dirty="0">
                <a:solidFill>
                  <a:srgbClr val="0000CC"/>
                </a:solidFill>
              </a:rPr>
              <a:t>定义</a:t>
            </a:r>
          </a:p>
        </p:txBody>
      </p:sp>
      <p:sp>
        <p:nvSpPr>
          <p:cNvPr id="12291" name="Rectangle 3"/>
          <p:cNvSpPr>
            <a:spLocks noGrp="1" noChangeArrowheads="1"/>
          </p:cNvSpPr>
          <p:nvPr>
            <p:ph idx="1"/>
          </p:nvPr>
        </p:nvSpPr>
        <p:spPr>
          <a:xfrm>
            <a:off x="611560" y="1268760"/>
            <a:ext cx="7772400" cy="4259262"/>
          </a:xfrm>
        </p:spPr>
        <p:txBody>
          <a:bodyPr/>
          <a:lstStyle/>
          <a:p>
            <a:pPr eaLnBrk="1" hangingPunct="1">
              <a:lnSpc>
                <a:spcPct val="90000"/>
              </a:lnSpc>
            </a:pPr>
            <a:r>
              <a:rPr lang="en-US" altLang="zh-CN" b="1" dirty="0">
                <a:solidFill>
                  <a:schemeClr val="accent2"/>
                </a:solidFill>
              </a:rPr>
              <a:t>C</a:t>
            </a:r>
            <a:r>
              <a:rPr lang="zh-CN" altLang="en-US" b="1" dirty="0">
                <a:solidFill>
                  <a:schemeClr val="accent2"/>
                </a:solidFill>
              </a:rPr>
              <a:t>局部变量的定义</a:t>
            </a:r>
          </a:p>
          <a:p>
            <a:pPr lvl="1" eaLnBrk="1" hangingPunct="1">
              <a:lnSpc>
                <a:spcPct val="90000"/>
              </a:lnSpc>
            </a:pPr>
            <a:r>
              <a:rPr lang="zh-CN" altLang="en-US" b="1" dirty="0"/>
              <a:t>在语句块内可执行语句之前</a:t>
            </a:r>
          </a:p>
          <a:p>
            <a:pPr eaLnBrk="1" hangingPunct="1">
              <a:lnSpc>
                <a:spcPct val="90000"/>
              </a:lnSpc>
            </a:pPr>
            <a:r>
              <a:rPr lang="en-US" altLang="zh-CN" b="1" dirty="0">
                <a:solidFill>
                  <a:schemeClr val="accent2"/>
                </a:solidFill>
              </a:rPr>
              <a:t>C</a:t>
            </a:r>
            <a:r>
              <a:rPr lang="zh-CN" altLang="en-US" b="1" dirty="0">
                <a:solidFill>
                  <a:schemeClr val="accent2"/>
                </a:solidFill>
              </a:rPr>
              <a:t>＋＋局部变量的定义</a:t>
            </a:r>
          </a:p>
          <a:p>
            <a:pPr lvl="1" eaLnBrk="1" hangingPunct="1">
              <a:lnSpc>
                <a:spcPct val="90000"/>
              </a:lnSpc>
            </a:pPr>
            <a:r>
              <a:rPr lang="zh-CN" altLang="en-US" b="1" dirty="0"/>
              <a:t>可在语句块内任何语句可以出现的地方</a:t>
            </a:r>
          </a:p>
          <a:p>
            <a:pPr lvl="1" eaLnBrk="1" hangingPunct="1">
              <a:lnSpc>
                <a:spcPct val="90000"/>
              </a:lnSpc>
            </a:pPr>
            <a:r>
              <a:rPr lang="zh-CN" altLang="en-US" b="1" dirty="0"/>
              <a:t>但不能被</a:t>
            </a:r>
            <a:r>
              <a:rPr lang="en-US" altLang="zh-CN" b="1" dirty="0" err="1"/>
              <a:t>goto</a:t>
            </a:r>
            <a:r>
              <a:rPr lang="zh-CN" altLang="en-US" b="1" dirty="0"/>
              <a:t>及类似语句跳过</a:t>
            </a:r>
          </a:p>
          <a:p>
            <a:pPr eaLnBrk="1" hangingPunct="1">
              <a:lnSpc>
                <a:spcPct val="90000"/>
              </a:lnSpc>
            </a:pPr>
            <a:r>
              <a:rPr lang="zh-CN" altLang="en-US" b="1" dirty="0">
                <a:solidFill>
                  <a:schemeClr val="accent2"/>
                </a:solidFill>
              </a:rPr>
              <a:t>好处</a:t>
            </a:r>
          </a:p>
          <a:p>
            <a:pPr lvl="1" eaLnBrk="1" hangingPunct="1">
              <a:lnSpc>
                <a:spcPct val="90000"/>
              </a:lnSpc>
            </a:pPr>
            <a:r>
              <a:rPr lang="zh-CN" altLang="en-US" b="1" dirty="0"/>
              <a:t>方便：使用时才定义</a:t>
            </a:r>
          </a:p>
          <a:p>
            <a:pPr lvl="1" eaLnBrk="1" hangingPunct="1">
              <a:lnSpc>
                <a:spcPct val="90000"/>
              </a:lnSpc>
            </a:pPr>
            <a:r>
              <a:rPr lang="zh-CN" altLang="en-US" b="1" dirty="0"/>
              <a:t>易读：类型信息就近获取</a:t>
            </a:r>
          </a:p>
        </p:txBody>
      </p:sp>
    </p:spTree>
    <p:extLst>
      <p:ext uri="{BB962C8B-B14F-4D97-AF65-F5344CB8AC3E}">
        <p14:creationId xmlns:p14="http://schemas.microsoft.com/office/powerpoint/2010/main" val="83529638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2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2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2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2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title"/>
          </p:nvPr>
        </p:nvSpPr>
        <p:spPr>
          <a:xfrm>
            <a:off x="539552" y="23167"/>
            <a:ext cx="8280275" cy="865188"/>
          </a:xfrm>
          <a:noFill/>
        </p:spPr>
        <p:txBody>
          <a:bodyPr/>
          <a:lstStyle/>
          <a:p>
            <a:pPr eaLnBrk="1" hangingPunct="1"/>
            <a:r>
              <a:rPr lang="en-US" altLang="zh-CN" b="1" dirty="0"/>
              <a:t>2.5.2  </a:t>
            </a:r>
            <a:r>
              <a:rPr lang="en-US" altLang="zh-CN" b="1" dirty="0" err="1">
                <a:solidFill>
                  <a:srgbClr val="FF0000"/>
                </a:solidFill>
              </a:rPr>
              <a:t>const</a:t>
            </a:r>
            <a:r>
              <a:rPr lang="zh-CN" altLang="zh-CN" b="1" dirty="0">
                <a:solidFill>
                  <a:srgbClr val="FF0000"/>
                </a:solidFill>
              </a:rPr>
              <a:t>、</a:t>
            </a:r>
            <a:r>
              <a:rPr lang="en-US" altLang="zh-CN" b="1" dirty="0" err="1">
                <a:solidFill>
                  <a:srgbClr val="FF0000"/>
                </a:solidFill>
              </a:rPr>
              <a:t>constexpr</a:t>
            </a:r>
            <a:r>
              <a:rPr lang="zh-CN" altLang="zh-CN" b="1" dirty="0"/>
              <a:t>与指针</a:t>
            </a:r>
            <a:endParaRPr lang="en-US" altLang="zh-CN" b="1" dirty="0">
              <a:solidFill>
                <a:srgbClr val="FF0000"/>
              </a:solidFill>
            </a:endParaRPr>
          </a:p>
        </p:txBody>
      </p:sp>
      <p:sp>
        <p:nvSpPr>
          <p:cNvPr id="30723" name="Rectangle 2"/>
          <p:cNvSpPr>
            <a:spLocks noGrp="1" noChangeArrowheads="1"/>
          </p:cNvSpPr>
          <p:nvPr>
            <p:ph idx="1"/>
          </p:nvPr>
        </p:nvSpPr>
        <p:spPr>
          <a:xfrm>
            <a:off x="683568" y="1124744"/>
            <a:ext cx="7772400" cy="4830762"/>
          </a:xfrm>
        </p:spPr>
        <p:txBody>
          <a:bodyPr/>
          <a:lstStyle/>
          <a:p>
            <a:pPr eaLnBrk="1" hangingPunct="1">
              <a:buFontTx/>
              <a:buNone/>
            </a:pPr>
            <a:r>
              <a:rPr lang="en-US" altLang="zh-CN" sz="2800" b="1" dirty="0">
                <a:solidFill>
                  <a:srgbClr val="0000CC"/>
                </a:solidFill>
              </a:rPr>
              <a:t>3</a:t>
            </a:r>
            <a:r>
              <a:rPr lang="zh-CN" altLang="en-US" sz="2800" b="1" dirty="0">
                <a:solidFill>
                  <a:srgbClr val="0000CC"/>
                </a:solidFill>
              </a:rPr>
              <a:t>、指向常量的指针</a:t>
            </a:r>
          </a:p>
          <a:p>
            <a:pPr lvl="1" eaLnBrk="1" hangingPunct="1"/>
            <a:r>
              <a:rPr lang="zh-CN" altLang="en-US" sz="2400" b="1" dirty="0"/>
              <a:t>在指针定义前加</a:t>
            </a:r>
            <a:r>
              <a:rPr lang="en-US" altLang="zh-CN" sz="2400" b="1" dirty="0" err="1"/>
              <a:t>const</a:t>
            </a:r>
            <a:r>
              <a:rPr lang="zh-CN" altLang="en-US" sz="2400" b="1" dirty="0"/>
              <a:t>，表示指向的对象是常量。</a:t>
            </a:r>
          </a:p>
          <a:p>
            <a:pPr lvl="2" eaLnBrk="1" hangingPunct="1">
              <a:buFontTx/>
              <a:buNone/>
            </a:pPr>
            <a:r>
              <a:rPr lang="en-US" altLang="zh-CN" sz="2000" b="1" dirty="0" err="1"/>
              <a:t>const</a:t>
            </a:r>
            <a:r>
              <a:rPr lang="en-US" altLang="zh-CN" sz="2000" b="1" dirty="0"/>
              <a:t>  </a:t>
            </a:r>
            <a:r>
              <a:rPr lang="en-US" altLang="zh-CN" sz="2000" b="1" dirty="0" err="1"/>
              <a:t>int</a:t>
            </a:r>
            <a:r>
              <a:rPr lang="en-US" altLang="zh-CN" sz="2000" b="1" dirty="0"/>
              <a:t>  a=78;</a:t>
            </a:r>
          </a:p>
          <a:p>
            <a:pPr lvl="2" eaLnBrk="1" hangingPunct="1">
              <a:buFontTx/>
              <a:buNone/>
            </a:pPr>
            <a:r>
              <a:rPr lang="en-US" altLang="zh-CN" sz="2000" b="1" dirty="0" err="1"/>
              <a:t>const</a:t>
            </a:r>
            <a:r>
              <a:rPr lang="en-US" altLang="zh-CN" sz="2000" b="1" dirty="0"/>
              <a:t>  </a:t>
            </a:r>
            <a:r>
              <a:rPr lang="en-US" altLang="zh-CN" sz="2000" b="1" dirty="0" err="1"/>
              <a:t>int</a:t>
            </a:r>
            <a:r>
              <a:rPr lang="en-US" altLang="zh-CN" sz="2000" b="1" dirty="0"/>
              <a:t>  b=28;</a:t>
            </a:r>
          </a:p>
          <a:p>
            <a:pPr lvl="2" eaLnBrk="1" hangingPunct="1">
              <a:buFontTx/>
              <a:buNone/>
            </a:pPr>
            <a:r>
              <a:rPr lang="en-US" altLang="zh-CN" sz="2000" b="1" dirty="0" err="1"/>
              <a:t>int</a:t>
            </a:r>
            <a:r>
              <a:rPr lang="en-US" altLang="zh-CN" sz="2000" b="1" dirty="0"/>
              <a:t>  c=18;</a:t>
            </a:r>
          </a:p>
          <a:p>
            <a:pPr lvl="2" eaLnBrk="1" hangingPunct="1">
              <a:buFontTx/>
              <a:buNone/>
            </a:pPr>
            <a:r>
              <a:rPr lang="en-US" altLang="zh-CN" sz="2000" b="1" dirty="0" err="1">
                <a:solidFill>
                  <a:schemeClr val="accent2"/>
                </a:solidFill>
              </a:rPr>
              <a:t>const</a:t>
            </a:r>
            <a:r>
              <a:rPr lang="en-US" altLang="zh-CN" sz="2000" b="1" dirty="0">
                <a:solidFill>
                  <a:schemeClr val="accent2"/>
                </a:solidFill>
              </a:rPr>
              <a:t>  </a:t>
            </a:r>
            <a:r>
              <a:rPr lang="en-US" altLang="zh-CN" sz="2000" b="1" dirty="0" err="1">
                <a:solidFill>
                  <a:schemeClr val="accent2"/>
                </a:solidFill>
              </a:rPr>
              <a:t>int</a:t>
            </a:r>
            <a:r>
              <a:rPr lang="en-US" altLang="zh-CN" sz="2000" b="1" dirty="0">
                <a:solidFill>
                  <a:schemeClr val="accent2"/>
                </a:solidFill>
              </a:rPr>
              <a:t>  *pi=&amp;a;   //</a:t>
            </a:r>
            <a:r>
              <a:rPr lang="zh-CN" altLang="en-US" sz="2000" b="1" dirty="0">
                <a:solidFill>
                  <a:schemeClr val="accent2"/>
                </a:solidFill>
              </a:rPr>
              <a:t>定义指向常量的指针</a:t>
            </a:r>
          </a:p>
          <a:p>
            <a:pPr lvl="2" eaLnBrk="1" hangingPunct="1">
              <a:buFontTx/>
              <a:buNone/>
            </a:pPr>
            <a:r>
              <a:rPr lang="zh-CN" altLang="en-US" sz="2000" b="1" dirty="0">
                <a:solidFill>
                  <a:srgbClr val="FF0000"/>
                </a:solidFill>
              </a:rPr>
              <a:t>*</a:t>
            </a:r>
            <a:r>
              <a:rPr lang="en-US" altLang="zh-CN" sz="2000" b="1" dirty="0">
                <a:solidFill>
                  <a:srgbClr val="FF0000"/>
                </a:solidFill>
              </a:rPr>
              <a:t>pi=58;</a:t>
            </a:r>
            <a:r>
              <a:rPr lang="en-US" altLang="zh-CN" sz="2000" b="1" dirty="0"/>
              <a:t> 	//error</a:t>
            </a:r>
            <a:r>
              <a:rPr lang="zh-CN" altLang="en-US" sz="2000" b="1" dirty="0"/>
              <a:t>，不能修改指针指向的常量 </a:t>
            </a:r>
          </a:p>
          <a:p>
            <a:pPr lvl="2" eaLnBrk="1" hangingPunct="1">
              <a:buFontTx/>
              <a:buNone/>
            </a:pPr>
            <a:r>
              <a:rPr lang="en-US" altLang="zh-CN" sz="2000" b="1" dirty="0"/>
              <a:t>pi=&amp;b;	//ok</a:t>
            </a:r>
            <a:r>
              <a:rPr lang="zh-CN" altLang="en-US" sz="2000" b="1" dirty="0"/>
              <a:t>，指针值可以修改</a:t>
            </a:r>
          </a:p>
          <a:p>
            <a:pPr lvl="2" eaLnBrk="1" hangingPunct="1">
              <a:buFontTx/>
              <a:buNone/>
            </a:pPr>
            <a:r>
              <a:rPr lang="zh-CN" altLang="en-US" sz="2000" b="1" dirty="0"/>
              <a:t>*</a:t>
            </a:r>
            <a:r>
              <a:rPr lang="en-US" altLang="zh-CN" sz="2000" b="1" dirty="0"/>
              <a:t>pi=68; 	//error</a:t>
            </a:r>
          </a:p>
          <a:p>
            <a:pPr lvl="2" eaLnBrk="1" hangingPunct="1">
              <a:buFontTx/>
              <a:buNone/>
            </a:pPr>
            <a:r>
              <a:rPr lang="en-US" altLang="zh-CN" sz="2000" b="1" dirty="0"/>
              <a:t>pi=&amp;c; 	//ok</a:t>
            </a:r>
          </a:p>
          <a:p>
            <a:pPr lvl="2" eaLnBrk="1" hangingPunct="1">
              <a:buFontTx/>
              <a:buNone/>
            </a:pPr>
            <a:r>
              <a:rPr lang="en-US" altLang="zh-CN" sz="2000" b="1" dirty="0"/>
              <a:t>*pi=88; 	//error</a:t>
            </a:r>
          </a:p>
          <a:p>
            <a:pPr lvl="2" eaLnBrk="1" hangingPunct="1">
              <a:buFontTx/>
              <a:buNone/>
            </a:pPr>
            <a:r>
              <a:rPr lang="en-US" altLang="zh-CN" sz="2000" b="1" dirty="0"/>
              <a:t>C=98; 	//ok</a:t>
            </a:r>
          </a:p>
        </p:txBody>
      </p:sp>
      <p:sp>
        <p:nvSpPr>
          <p:cNvPr id="30724" name="AutoShape 3"/>
          <p:cNvSpPr>
            <a:spLocks noChangeArrowheads="1"/>
          </p:cNvSpPr>
          <p:nvPr/>
        </p:nvSpPr>
        <p:spPr bwMode="auto">
          <a:xfrm>
            <a:off x="5147939" y="3861048"/>
            <a:ext cx="3671888" cy="1800225"/>
          </a:xfrm>
          <a:prstGeom prst="cloudCallout">
            <a:avLst>
              <a:gd name="adj1" fmla="val -95987"/>
              <a:gd name="adj2" fmla="val 27426"/>
            </a:avLst>
          </a:prstGeom>
          <a:gradFill>
            <a:gsLst>
              <a:gs pos="0">
                <a:schemeClr val="accent1">
                  <a:lumMod val="5000"/>
                  <a:lumOff val="95000"/>
                </a:schemeClr>
              </a:gs>
              <a:gs pos="74000">
                <a:srgbClr val="FFFF00"/>
              </a:gs>
              <a:gs pos="83000">
                <a:schemeClr val="accent2">
                  <a:lumMod val="20000"/>
                  <a:lumOff val="80000"/>
                </a:schemeClr>
              </a:gs>
              <a:gs pos="46546">
                <a:srgbClr val="99FF33"/>
              </a:gs>
              <a:gs pos="100000">
                <a:srgbClr val="FFFF00"/>
              </a:gs>
            </a:gsLst>
            <a:lin ang="5400000" scaled="1"/>
          </a:gradFill>
          <a:ln w="3175">
            <a:solidFill>
              <a:schemeClr val="bg1"/>
            </a:solidFill>
            <a:round/>
            <a:headEnd/>
            <a:tailEnd/>
          </a:ln>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zh-CN" altLang="en-US" sz="2000" b="1" dirty="0">
                <a:latin typeface="Lucida Sans Unicode" panose="020B0602030504020204" pitchFamily="34" charset="0"/>
              </a:rPr>
              <a:t>*</a:t>
            </a:r>
            <a:r>
              <a:rPr kumimoji="1" lang="en-US" altLang="zh-CN" sz="2000" b="1" dirty="0">
                <a:latin typeface="Lucida Sans Unicode" panose="020B0602030504020204" pitchFamily="34" charset="0"/>
              </a:rPr>
              <a:t>p</a:t>
            </a:r>
            <a:r>
              <a:rPr kumimoji="1" lang="zh-CN" altLang="en-US" sz="2000" b="1" dirty="0">
                <a:latin typeface="Lucida Sans Unicode" panose="020B0602030504020204" pitchFamily="34" charset="0"/>
              </a:rPr>
              <a:t>是常量，但通过修改Ｃ的值而使*</a:t>
            </a:r>
            <a:r>
              <a:rPr kumimoji="1" lang="en-US" altLang="zh-CN" sz="2000" b="1" dirty="0">
                <a:latin typeface="Lucida Sans Unicode" panose="020B0602030504020204" pitchFamily="34" charset="0"/>
              </a:rPr>
              <a:t>p</a:t>
            </a:r>
            <a:r>
              <a:rPr kumimoji="1" lang="zh-CN" altLang="en-US" sz="2000" b="1" dirty="0">
                <a:latin typeface="Lucida Sans Unicode" panose="020B0602030504020204" pitchFamily="34" charset="0"/>
              </a:rPr>
              <a:t>发生了变化，这种用法就有问题了，</a:t>
            </a:r>
          </a:p>
        </p:txBody>
      </p:sp>
    </p:spTree>
    <p:extLst>
      <p:ext uri="{BB962C8B-B14F-4D97-AF65-F5344CB8AC3E}">
        <p14:creationId xmlns:p14="http://schemas.microsoft.com/office/powerpoint/2010/main" val="377167138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a:xfrm>
            <a:off x="467581" y="116632"/>
            <a:ext cx="8280275" cy="865188"/>
          </a:xfrm>
          <a:noFill/>
        </p:spPr>
        <p:txBody>
          <a:bodyPr/>
          <a:lstStyle/>
          <a:p>
            <a:pPr eaLnBrk="1" hangingPunct="1"/>
            <a:r>
              <a:rPr lang="en-US" altLang="zh-CN" b="1" dirty="0"/>
              <a:t>2.5.2  </a:t>
            </a:r>
            <a:r>
              <a:rPr lang="en-US" altLang="zh-CN" b="1" dirty="0" err="1">
                <a:solidFill>
                  <a:srgbClr val="FF0000"/>
                </a:solidFill>
              </a:rPr>
              <a:t>const</a:t>
            </a:r>
            <a:r>
              <a:rPr lang="zh-CN" altLang="zh-CN" b="1" dirty="0">
                <a:solidFill>
                  <a:srgbClr val="FF0000"/>
                </a:solidFill>
              </a:rPr>
              <a:t>、</a:t>
            </a:r>
            <a:r>
              <a:rPr lang="en-US" altLang="zh-CN" b="1" dirty="0" err="1">
                <a:solidFill>
                  <a:srgbClr val="FF0000"/>
                </a:solidFill>
              </a:rPr>
              <a:t>constexpr</a:t>
            </a:r>
            <a:r>
              <a:rPr lang="zh-CN" altLang="zh-CN" b="1" dirty="0"/>
              <a:t>与指针</a:t>
            </a:r>
            <a:endParaRPr lang="en-US" altLang="zh-CN" b="1" dirty="0">
              <a:solidFill>
                <a:srgbClr val="FF0000"/>
              </a:solidFill>
            </a:endParaRPr>
          </a:p>
        </p:txBody>
      </p:sp>
      <p:sp>
        <p:nvSpPr>
          <p:cNvPr id="31747" name="Rectangle 2"/>
          <p:cNvSpPr>
            <a:spLocks noGrp="1" noChangeArrowheads="1"/>
          </p:cNvSpPr>
          <p:nvPr>
            <p:ph idx="1"/>
          </p:nvPr>
        </p:nvSpPr>
        <p:spPr>
          <a:xfrm>
            <a:off x="684213" y="1196975"/>
            <a:ext cx="7847012" cy="5340350"/>
          </a:xfrm>
        </p:spPr>
        <p:txBody>
          <a:bodyPr/>
          <a:lstStyle/>
          <a:p>
            <a:pPr lvl="1" eaLnBrk="1" hangingPunct="1">
              <a:lnSpc>
                <a:spcPct val="90000"/>
              </a:lnSpc>
            </a:pPr>
            <a:r>
              <a:rPr lang="zh-CN" altLang="en-US" sz="2400" b="1" dirty="0"/>
              <a:t>例题</a:t>
            </a:r>
            <a:r>
              <a:rPr lang="en-US" altLang="zh-CN" sz="2400" b="1" dirty="0"/>
              <a:t>:</a:t>
            </a:r>
            <a:r>
              <a:rPr lang="zh-CN" altLang="en-US" sz="2400" b="1" dirty="0">
                <a:solidFill>
                  <a:srgbClr val="FF0000"/>
                </a:solidFill>
              </a:rPr>
              <a:t>限制函数修改参数</a:t>
            </a:r>
          </a:p>
          <a:p>
            <a:pPr lvl="1" eaLnBrk="1" hangingPunct="1">
              <a:lnSpc>
                <a:spcPct val="90000"/>
              </a:lnSpc>
              <a:buFontTx/>
              <a:buNone/>
            </a:pPr>
            <a:r>
              <a:rPr lang="en-US" altLang="zh-CN" sz="2400" b="1" dirty="0"/>
              <a:t>//eg.cpp</a:t>
            </a:r>
          </a:p>
          <a:p>
            <a:pPr lvl="2" eaLnBrk="1" hangingPunct="1">
              <a:lnSpc>
                <a:spcPct val="90000"/>
              </a:lnSpc>
              <a:buFontTx/>
              <a:buNone/>
            </a:pPr>
            <a:r>
              <a:rPr lang="en-US" altLang="zh-CN" sz="2000" b="1" dirty="0"/>
              <a:t>#include &lt;</a:t>
            </a:r>
            <a:r>
              <a:rPr lang="en-US" altLang="zh-CN" sz="2000" b="1" dirty="0" err="1"/>
              <a:t>iostream.h</a:t>
            </a:r>
            <a:r>
              <a:rPr lang="en-US" altLang="zh-CN" sz="2000" b="1" dirty="0"/>
              <a:t>&gt;</a:t>
            </a:r>
          </a:p>
          <a:p>
            <a:pPr lvl="2" eaLnBrk="1" hangingPunct="1">
              <a:lnSpc>
                <a:spcPct val="90000"/>
              </a:lnSpc>
              <a:buFontTx/>
              <a:buNone/>
            </a:pPr>
            <a:r>
              <a:rPr lang="en-US" altLang="zh-CN" sz="2000" b="1" dirty="0"/>
              <a:t>void </a:t>
            </a:r>
            <a:r>
              <a:rPr lang="en-US" altLang="zh-CN" sz="2000" b="1" dirty="0" err="1"/>
              <a:t>mystrcpy</a:t>
            </a:r>
            <a:r>
              <a:rPr lang="en-US" altLang="zh-CN" sz="2000" b="1" dirty="0"/>
              <a:t>(char * </a:t>
            </a:r>
            <a:r>
              <a:rPr lang="en-US" altLang="zh-CN" sz="2000" b="1" dirty="0" err="1"/>
              <a:t>Dest,</a:t>
            </a:r>
            <a:r>
              <a:rPr lang="en-US" altLang="zh-CN" sz="2000" b="1" dirty="0" err="1">
                <a:solidFill>
                  <a:srgbClr val="FF0000"/>
                </a:solidFill>
              </a:rPr>
              <a:t>const</a:t>
            </a:r>
            <a:r>
              <a:rPr lang="en-US" altLang="zh-CN" sz="2000" b="1" dirty="0">
                <a:solidFill>
                  <a:srgbClr val="FF0000"/>
                </a:solidFill>
              </a:rPr>
              <a:t> char *</a:t>
            </a:r>
            <a:r>
              <a:rPr lang="en-US" altLang="zh-CN" sz="2000" b="1" dirty="0" err="1">
                <a:solidFill>
                  <a:srgbClr val="FF0000"/>
                </a:solidFill>
              </a:rPr>
              <a:t>Src</a:t>
            </a:r>
            <a:r>
              <a:rPr lang="en-US" altLang="zh-CN" sz="2000" b="1" dirty="0"/>
              <a:t>)</a:t>
            </a:r>
          </a:p>
          <a:p>
            <a:pPr lvl="2" eaLnBrk="1" hangingPunct="1">
              <a:lnSpc>
                <a:spcPct val="90000"/>
              </a:lnSpc>
              <a:buFontTx/>
              <a:buNone/>
            </a:pPr>
            <a:r>
              <a:rPr lang="en-US" altLang="zh-CN" sz="2000" b="1" dirty="0"/>
              <a:t>{	while(*</a:t>
            </a:r>
            <a:r>
              <a:rPr lang="en-US" altLang="zh-CN" sz="2000" b="1" dirty="0" err="1"/>
              <a:t>Dest</a:t>
            </a:r>
            <a:r>
              <a:rPr lang="en-US" altLang="zh-CN" sz="2000" b="1" dirty="0"/>
              <a:t>++=*</a:t>
            </a:r>
            <a:r>
              <a:rPr lang="en-US" altLang="zh-CN" sz="2000" b="1" dirty="0" err="1"/>
              <a:t>Src</a:t>
            </a:r>
            <a:r>
              <a:rPr lang="en-US" altLang="zh-CN" sz="2000" b="1" dirty="0"/>
              <a:t>++); }</a:t>
            </a:r>
          </a:p>
          <a:p>
            <a:pPr lvl="2" eaLnBrk="1" hangingPunct="1">
              <a:lnSpc>
                <a:spcPct val="90000"/>
              </a:lnSpc>
            </a:pPr>
            <a:endParaRPr lang="en-US" altLang="zh-CN" sz="2000" b="1" dirty="0"/>
          </a:p>
          <a:p>
            <a:pPr lvl="2" eaLnBrk="1" hangingPunct="1">
              <a:lnSpc>
                <a:spcPct val="90000"/>
              </a:lnSpc>
              <a:buFontTx/>
              <a:buNone/>
            </a:pPr>
            <a:r>
              <a:rPr lang="en-US" altLang="zh-CN" sz="2000" b="1" dirty="0"/>
              <a:t>void main(){</a:t>
            </a:r>
          </a:p>
          <a:p>
            <a:pPr lvl="2" eaLnBrk="1" hangingPunct="1">
              <a:lnSpc>
                <a:spcPct val="90000"/>
              </a:lnSpc>
              <a:buFontTx/>
              <a:buNone/>
            </a:pPr>
            <a:r>
              <a:rPr lang="en-US" altLang="zh-CN" sz="2000" b="1" dirty="0"/>
              <a:t>	char a[20]="How are you!";</a:t>
            </a:r>
          </a:p>
          <a:p>
            <a:pPr lvl="2" eaLnBrk="1" hangingPunct="1">
              <a:lnSpc>
                <a:spcPct val="90000"/>
              </a:lnSpc>
              <a:buFontTx/>
              <a:buNone/>
            </a:pPr>
            <a:r>
              <a:rPr lang="en-US" altLang="zh-CN" sz="2000" b="1" dirty="0"/>
              <a:t>	char b[20];</a:t>
            </a:r>
          </a:p>
          <a:p>
            <a:pPr lvl="2" eaLnBrk="1" hangingPunct="1">
              <a:lnSpc>
                <a:spcPct val="90000"/>
              </a:lnSpc>
              <a:buFontTx/>
              <a:buNone/>
            </a:pPr>
            <a:r>
              <a:rPr lang="en-US" altLang="zh-CN" sz="2000" b="1" dirty="0"/>
              <a:t>	</a:t>
            </a:r>
            <a:r>
              <a:rPr lang="en-US" altLang="zh-CN" sz="2000" b="1" dirty="0" err="1"/>
              <a:t>mystrcpy</a:t>
            </a:r>
            <a:r>
              <a:rPr lang="en-US" altLang="zh-CN" sz="2000" b="1" dirty="0"/>
              <a:t>(</a:t>
            </a:r>
            <a:r>
              <a:rPr lang="en-US" altLang="zh-CN" sz="2000" b="1" dirty="0" err="1"/>
              <a:t>b,</a:t>
            </a:r>
            <a:r>
              <a:rPr lang="en-US" altLang="zh-CN" sz="2000" b="1" dirty="0" err="1">
                <a:solidFill>
                  <a:srgbClr val="FF0000"/>
                </a:solidFill>
              </a:rPr>
              <a:t>a</a:t>
            </a:r>
            <a:r>
              <a:rPr lang="en-US" altLang="zh-CN" sz="2000" b="1" dirty="0"/>
              <a:t>);</a:t>
            </a:r>
          </a:p>
          <a:p>
            <a:pPr lvl="2" eaLnBrk="1" hangingPunct="1">
              <a:lnSpc>
                <a:spcPct val="90000"/>
              </a:lnSpc>
              <a:buFontTx/>
              <a:buNone/>
            </a:pPr>
            <a:r>
              <a:rPr lang="en-US" altLang="zh-CN" sz="2000" b="1" dirty="0"/>
              <a:t>	</a:t>
            </a:r>
            <a:r>
              <a:rPr lang="en-US" altLang="zh-CN" sz="2000" b="1" dirty="0" err="1"/>
              <a:t>cout</a:t>
            </a:r>
            <a:r>
              <a:rPr lang="en-US" altLang="zh-CN" sz="2000" b="1" dirty="0"/>
              <a:t>&lt;&lt;b&lt;&lt;</a:t>
            </a:r>
            <a:r>
              <a:rPr lang="en-US" altLang="zh-CN" sz="2000" b="1" dirty="0" err="1"/>
              <a:t>endl</a:t>
            </a:r>
            <a:r>
              <a:rPr lang="en-US" altLang="zh-CN" sz="2000" b="1" dirty="0"/>
              <a:t>;</a:t>
            </a:r>
          </a:p>
          <a:p>
            <a:pPr lvl="2" eaLnBrk="1" hangingPunct="1">
              <a:lnSpc>
                <a:spcPct val="90000"/>
              </a:lnSpc>
              <a:buFontTx/>
              <a:buNone/>
            </a:pPr>
            <a:r>
              <a:rPr lang="en-US" altLang="zh-CN" sz="2000" b="1" dirty="0"/>
              <a:t>}</a:t>
            </a:r>
          </a:p>
        </p:txBody>
      </p:sp>
    </p:spTree>
    <p:extLst>
      <p:ext uri="{BB962C8B-B14F-4D97-AF65-F5344CB8AC3E}">
        <p14:creationId xmlns:p14="http://schemas.microsoft.com/office/powerpoint/2010/main" val="368092541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xfrm>
            <a:off x="107504" y="152551"/>
            <a:ext cx="8349109" cy="865188"/>
          </a:xfrm>
          <a:noFill/>
        </p:spPr>
        <p:txBody>
          <a:bodyPr/>
          <a:lstStyle/>
          <a:p>
            <a:pPr eaLnBrk="1" hangingPunct="1"/>
            <a:r>
              <a:rPr lang="en-US" altLang="zh-CN" b="1" dirty="0"/>
              <a:t>2.5.2  </a:t>
            </a:r>
            <a:r>
              <a:rPr lang="en-US" altLang="zh-CN" b="1" dirty="0" err="1">
                <a:solidFill>
                  <a:srgbClr val="FF0000"/>
                </a:solidFill>
              </a:rPr>
              <a:t>const</a:t>
            </a:r>
            <a:r>
              <a:rPr lang="zh-CN" altLang="zh-CN" b="1" dirty="0">
                <a:solidFill>
                  <a:srgbClr val="FF0000"/>
                </a:solidFill>
              </a:rPr>
              <a:t>、</a:t>
            </a:r>
            <a:r>
              <a:rPr lang="en-US" altLang="zh-CN" b="1" dirty="0" err="1">
                <a:solidFill>
                  <a:srgbClr val="FF0000"/>
                </a:solidFill>
              </a:rPr>
              <a:t>constexpr</a:t>
            </a:r>
            <a:r>
              <a:rPr lang="zh-CN" altLang="zh-CN" b="1" dirty="0"/>
              <a:t>与指针</a:t>
            </a:r>
            <a:endParaRPr lang="en-US" altLang="zh-CN" b="1" dirty="0">
              <a:solidFill>
                <a:srgbClr val="FF0000"/>
              </a:solidFill>
            </a:endParaRPr>
          </a:p>
        </p:txBody>
      </p:sp>
      <p:sp>
        <p:nvSpPr>
          <p:cNvPr id="32771" name="Rectangle 2"/>
          <p:cNvSpPr>
            <a:spLocks noGrp="1" noChangeArrowheads="1"/>
          </p:cNvSpPr>
          <p:nvPr>
            <p:ph idx="1"/>
          </p:nvPr>
        </p:nvSpPr>
        <p:spPr>
          <a:xfrm>
            <a:off x="251520" y="1052513"/>
            <a:ext cx="8640960" cy="5410200"/>
          </a:xfrm>
        </p:spPr>
        <p:txBody>
          <a:bodyPr/>
          <a:lstStyle/>
          <a:p>
            <a:pPr marL="0" indent="0" eaLnBrk="1" hangingPunct="1">
              <a:buFont typeface="Arial" panose="020B0604020202020204" pitchFamily="34" charset="0"/>
              <a:buNone/>
            </a:pPr>
            <a:r>
              <a:rPr lang="en-US" altLang="zh-CN" sz="2800" b="1" dirty="0">
                <a:solidFill>
                  <a:srgbClr val="0000CC"/>
                </a:solidFill>
              </a:rPr>
              <a:t>4</a:t>
            </a:r>
            <a:r>
              <a:rPr lang="zh-CN" altLang="en-US" sz="2800" b="1" dirty="0">
                <a:solidFill>
                  <a:srgbClr val="0000CC"/>
                </a:solidFill>
              </a:rPr>
              <a:t>、指针常量</a:t>
            </a:r>
          </a:p>
          <a:p>
            <a:pPr marL="457200" lvl="1" indent="0" eaLnBrk="1" hangingPunct="1">
              <a:buFont typeface="Arial" panose="020B0604020202020204" pitchFamily="34" charset="0"/>
              <a:buNone/>
            </a:pPr>
            <a:r>
              <a:rPr lang="zh-CN" altLang="en-US" sz="2400" b="1" dirty="0">
                <a:solidFill>
                  <a:srgbClr val="FF0000"/>
                </a:solidFill>
              </a:rPr>
              <a:t>在指针定义语句的指针名前加</a:t>
            </a:r>
            <a:r>
              <a:rPr lang="en-US" altLang="zh-CN" sz="2400" b="1" dirty="0" err="1">
                <a:solidFill>
                  <a:srgbClr val="FF0000"/>
                </a:solidFill>
              </a:rPr>
              <a:t>const</a:t>
            </a:r>
            <a:r>
              <a:rPr lang="zh-CN" altLang="en-US" sz="2400" b="1" dirty="0">
                <a:solidFill>
                  <a:srgbClr val="FF0000"/>
                </a:solidFill>
              </a:rPr>
              <a:t>，表示指针本身是常量。</a:t>
            </a:r>
            <a:endParaRPr lang="en-US" altLang="zh-CN" sz="2400" b="1" dirty="0">
              <a:solidFill>
                <a:srgbClr val="FF0000"/>
              </a:solidFill>
            </a:endParaRPr>
          </a:p>
          <a:p>
            <a:pPr marL="457200" lvl="1" indent="0" eaLnBrk="1" hangingPunct="1">
              <a:buFont typeface="Arial" panose="020B0604020202020204" pitchFamily="34" charset="0"/>
              <a:buNone/>
            </a:pPr>
            <a:endParaRPr lang="zh-CN" altLang="en-US" sz="2400" b="1" dirty="0">
              <a:solidFill>
                <a:srgbClr val="FF0000"/>
              </a:solidFill>
            </a:endParaRPr>
          </a:p>
          <a:p>
            <a:pPr marL="0" indent="0">
              <a:buFont typeface="Arial" panose="020B0604020202020204" pitchFamily="34" charset="0"/>
              <a:buNone/>
            </a:pPr>
            <a:r>
              <a:rPr lang="en-US" altLang="zh-CN" sz="2000" b="1" dirty="0"/>
              <a:t>char * </a:t>
            </a:r>
            <a:r>
              <a:rPr lang="en-US" altLang="zh-CN" sz="2000" b="1" dirty="0" err="1"/>
              <a:t>const</a:t>
            </a:r>
            <a:r>
              <a:rPr lang="en-US" altLang="zh-CN" sz="2000" b="1" dirty="0"/>
              <a:t> pc = "</a:t>
            </a:r>
            <a:r>
              <a:rPr lang="en-US" altLang="zh-CN" sz="2000" b="1" dirty="0" err="1"/>
              <a:t>aaaa</a:t>
            </a:r>
            <a:r>
              <a:rPr lang="en-US" altLang="zh-CN" sz="2000" b="1" dirty="0"/>
              <a:t>";	//</a:t>
            </a:r>
            <a:r>
              <a:rPr lang="zh-CN" altLang="en-US" sz="2000" b="1" dirty="0"/>
              <a:t>定义指针常量 ，在定义时必须初始化</a:t>
            </a:r>
          </a:p>
          <a:p>
            <a:pPr marL="0" indent="0">
              <a:buFont typeface="Arial" panose="020B0604020202020204" pitchFamily="34" charset="0"/>
              <a:buNone/>
            </a:pPr>
            <a:r>
              <a:rPr lang="en-US" altLang="zh-CN" sz="2000" b="1" dirty="0"/>
              <a:t>pc = "</a:t>
            </a:r>
            <a:r>
              <a:rPr lang="en-US" altLang="zh-CN" sz="2000" b="1" dirty="0" err="1"/>
              <a:t>bbbb</a:t>
            </a:r>
            <a:r>
              <a:rPr lang="en-US" altLang="zh-CN" sz="2000" b="1" dirty="0"/>
              <a:t>";		//error</a:t>
            </a:r>
            <a:r>
              <a:rPr lang="zh-CN" altLang="en-US" sz="2000" b="1" dirty="0"/>
              <a:t>，指针常量不能改变其指针值</a:t>
            </a:r>
          </a:p>
          <a:p>
            <a:pPr marL="0" indent="0">
              <a:buFont typeface="Arial" panose="020B0604020202020204" pitchFamily="34" charset="0"/>
              <a:buNone/>
            </a:pPr>
            <a:r>
              <a:rPr lang="en-US" altLang="zh-CN" sz="2000" b="1" dirty="0"/>
              <a:t>*pc = "a"; 		//err,</a:t>
            </a:r>
            <a:r>
              <a:rPr lang="zh-CN" altLang="en-US" sz="2000" b="1" dirty="0"/>
              <a:t>所指的内容可改</a:t>
            </a:r>
          </a:p>
          <a:p>
            <a:pPr marL="0" indent="0">
              <a:buFont typeface="Arial" panose="020B0604020202020204" pitchFamily="34" charset="0"/>
              <a:buNone/>
            </a:pPr>
            <a:r>
              <a:rPr lang="zh-CN" altLang="en-US" sz="2000" b="1" dirty="0"/>
              <a:t>*</a:t>
            </a:r>
            <a:r>
              <a:rPr lang="en-US" altLang="zh-CN" sz="2000" b="1" dirty="0"/>
              <a:t>pc = 'a';       		//ok,</a:t>
            </a:r>
            <a:r>
              <a:rPr lang="zh-CN" altLang="en-US" sz="2000" b="1" dirty="0"/>
              <a:t>在</a:t>
            </a:r>
            <a:r>
              <a:rPr lang="en-US" altLang="zh-CN" sz="2000" b="1" dirty="0"/>
              <a:t>VC</a:t>
            </a:r>
            <a:r>
              <a:rPr lang="zh-CN" altLang="en-US" sz="2000" b="1" dirty="0"/>
              <a:t>环境下产生运行错误</a:t>
            </a:r>
            <a:r>
              <a:rPr lang="en-US" altLang="zh-CN" sz="2000" b="1" dirty="0"/>
              <a:t>,</a:t>
            </a:r>
            <a:endParaRPr lang="zh-CN" altLang="en-US" sz="2000" b="1" dirty="0"/>
          </a:p>
          <a:p>
            <a:pPr marL="0" indent="0">
              <a:buFont typeface="Arial" panose="020B0604020202020204" pitchFamily="34" charset="0"/>
              <a:buNone/>
            </a:pPr>
            <a:r>
              <a:rPr lang="zh-CN" altLang="en-US" sz="2000" b="1" dirty="0"/>
              <a:t>*</a:t>
            </a:r>
            <a:r>
              <a:rPr lang="en-US" altLang="zh-CN" sz="2000" b="1" dirty="0"/>
              <a:t>(pc + 1) = 'b';		//ok,</a:t>
            </a:r>
            <a:r>
              <a:rPr lang="zh-CN" altLang="en-US" sz="2000" b="1" dirty="0"/>
              <a:t>在</a:t>
            </a:r>
            <a:r>
              <a:rPr lang="en-US" altLang="zh-CN" sz="2000" b="1" dirty="0"/>
              <a:t>VC</a:t>
            </a:r>
            <a:r>
              <a:rPr lang="zh-CN" altLang="en-US" sz="2000" b="1" dirty="0"/>
              <a:t>环境下产生运行错误</a:t>
            </a:r>
          </a:p>
          <a:p>
            <a:pPr marL="0" indent="0">
              <a:buFont typeface="Arial" panose="020B0604020202020204" pitchFamily="34" charset="0"/>
              <a:buNone/>
            </a:pPr>
            <a:r>
              <a:rPr lang="en-US" altLang="zh-CN" sz="2000" b="1" dirty="0"/>
              <a:t>pc++ ='y';    		//error</a:t>
            </a:r>
          </a:p>
          <a:p>
            <a:pPr marL="0" indent="0">
              <a:buFont typeface="Arial" panose="020B0604020202020204" pitchFamily="34" charset="0"/>
              <a:buNone/>
            </a:pPr>
            <a:r>
              <a:rPr lang="en-US" altLang="zh-CN" sz="2000" b="1" dirty="0" err="1"/>
              <a:t>const</a:t>
            </a:r>
            <a:r>
              <a:rPr lang="en-US" altLang="zh-CN" sz="2000" b="1" dirty="0"/>
              <a:t> </a:t>
            </a:r>
            <a:r>
              <a:rPr lang="en-US" altLang="zh-CN" sz="2000" b="1" dirty="0" err="1"/>
              <a:t>int</a:t>
            </a:r>
            <a:r>
              <a:rPr lang="en-US" altLang="zh-CN" sz="2000" b="1" dirty="0"/>
              <a:t> b = 28;</a:t>
            </a:r>
          </a:p>
          <a:p>
            <a:pPr marL="0" indent="0">
              <a:buFont typeface="Arial" panose="020B0604020202020204" pitchFamily="34" charset="0"/>
              <a:buNone/>
            </a:pPr>
            <a:r>
              <a:rPr lang="en-US" altLang="zh-CN" sz="2000" b="1" dirty="0" err="1"/>
              <a:t>int</a:t>
            </a:r>
            <a:r>
              <a:rPr lang="en-US" altLang="zh-CN" sz="2000" b="1" dirty="0"/>
              <a:t> * </a:t>
            </a:r>
            <a:r>
              <a:rPr lang="en-US" altLang="zh-CN" sz="2000" b="1" dirty="0" err="1"/>
              <a:t>const</a:t>
            </a:r>
            <a:r>
              <a:rPr lang="en-US" altLang="zh-CN" sz="2000" b="1" dirty="0"/>
              <a:t> pi = &amp;b	;//error</a:t>
            </a:r>
            <a:r>
              <a:rPr lang="zh-CN" altLang="en-US" sz="2000" b="1" dirty="0"/>
              <a:t>，</a:t>
            </a:r>
            <a:r>
              <a:rPr lang="en-US" altLang="zh-CN" sz="2000" b="1" dirty="0"/>
              <a:t>pi</a:t>
            </a:r>
            <a:r>
              <a:rPr lang="zh-CN" altLang="en-US" sz="2000" b="1" dirty="0"/>
              <a:t>不能变</a:t>
            </a:r>
            <a:r>
              <a:rPr lang="en-US" altLang="zh-CN" sz="2000" b="1" dirty="0"/>
              <a:t>,</a:t>
            </a:r>
            <a:r>
              <a:rPr lang="zh-CN" altLang="en-US" sz="2000" b="1" dirty="0"/>
              <a:t>但它所指的内存</a:t>
            </a:r>
            <a:r>
              <a:rPr lang="zh-CN" altLang="en-US" sz="2000" b="1" dirty="0">
                <a:solidFill>
                  <a:srgbClr val="FF0000"/>
                </a:solidFill>
              </a:rPr>
              <a:t>单却可以改 </a:t>
            </a:r>
            <a:endParaRPr lang="en-US" altLang="zh-CN" sz="2000" b="1" dirty="0">
              <a:solidFill>
                <a:srgbClr val="FF0000"/>
              </a:solidFill>
            </a:endParaRPr>
          </a:p>
          <a:p>
            <a:pPr marL="0" indent="0">
              <a:buFont typeface="Arial" panose="020B0604020202020204" pitchFamily="34" charset="0"/>
              <a:buNone/>
            </a:pPr>
            <a:r>
              <a:rPr lang="en-US" altLang="zh-CN" sz="2000" b="1" dirty="0">
                <a:solidFill>
                  <a:srgbClr val="FF0000"/>
                </a:solidFill>
              </a:rPr>
              <a:t>                                            //</a:t>
            </a:r>
            <a:r>
              <a:rPr lang="zh-CN" altLang="en-US" sz="2000" b="1" dirty="0">
                <a:solidFill>
                  <a:srgbClr val="FF0000"/>
                </a:solidFill>
              </a:rPr>
              <a:t>变</a:t>
            </a:r>
            <a:r>
              <a:rPr lang="en-US" altLang="zh-CN" sz="2000" b="1" dirty="0">
                <a:solidFill>
                  <a:srgbClr val="FF0000"/>
                </a:solidFill>
              </a:rPr>
              <a:t>,</a:t>
            </a:r>
            <a:r>
              <a:rPr lang="zh-CN" altLang="en-US" sz="2000" b="1" dirty="0">
                <a:solidFill>
                  <a:srgbClr val="FF0000"/>
                </a:solidFill>
              </a:rPr>
              <a:t>此处却将它指向了一个不可变的内存单元</a:t>
            </a:r>
            <a:endParaRPr lang="en-US" altLang="zh-CN" sz="2000" b="1" dirty="0">
              <a:solidFill>
                <a:srgbClr val="FF0000"/>
              </a:solidFill>
            </a:endParaRPr>
          </a:p>
          <a:p>
            <a:pPr marL="0" indent="0">
              <a:buFont typeface="Arial" panose="020B0604020202020204" pitchFamily="34" charset="0"/>
              <a:buNone/>
            </a:pPr>
            <a:r>
              <a:rPr lang="en-US" altLang="zh-CN" sz="2000" b="1" dirty="0">
                <a:solidFill>
                  <a:srgbClr val="FF0000"/>
                </a:solidFill>
              </a:rPr>
              <a:t>                                                //,</a:t>
            </a:r>
            <a:r>
              <a:rPr lang="zh-CN" altLang="en-US" sz="2000" b="1" dirty="0">
                <a:solidFill>
                  <a:srgbClr val="FF0000"/>
                </a:solidFill>
              </a:rPr>
              <a:t>即</a:t>
            </a:r>
            <a:r>
              <a:rPr lang="en-US" altLang="zh-CN" sz="2000" b="1" dirty="0">
                <a:solidFill>
                  <a:srgbClr val="FF0000"/>
                </a:solidFill>
              </a:rPr>
              <a:t>://</a:t>
            </a:r>
            <a:r>
              <a:rPr lang="zh-CN" altLang="en-US" sz="2000" b="1" dirty="0">
                <a:solidFill>
                  <a:srgbClr val="FF0000"/>
                </a:solidFill>
              </a:rPr>
              <a:t>不能将</a:t>
            </a:r>
            <a:r>
              <a:rPr lang="en-US" altLang="zh-CN" sz="2000" b="1" dirty="0" err="1">
                <a:solidFill>
                  <a:srgbClr val="FF0000"/>
                </a:solidFill>
              </a:rPr>
              <a:t>const</a:t>
            </a:r>
            <a:r>
              <a:rPr lang="en-US" altLang="zh-CN" sz="2000" b="1" dirty="0">
                <a:solidFill>
                  <a:srgbClr val="FF0000"/>
                </a:solidFill>
              </a:rPr>
              <a:t> in * </a:t>
            </a:r>
            <a:r>
              <a:rPr lang="zh-CN" altLang="en-US" sz="2000" b="1" dirty="0">
                <a:solidFill>
                  <a:srgbClr val="FF0000"/>
                </a:solidFill>
              </a:rPr>
              <a:t>转换成</a:t>
            </a:r>
            <a:r>
              <a:rPr lang="en-US" altLang="zh-CN" sz="2000" b="1" dirty="0" err="1">
                <a:solidFill>
                  <a:srgbClr val="FF0000"/>
                </a:solidFill>
              </a:rPr>
              <a:t>int</a:t>
            </a:r>
            <a:r>
              <a:rPr lang="en-US" altLang="zh-CN" sz="2000" b="1" dirty="0">
                <a:solidFill>
                  <a:srgbClr val="FF0000"/>
                </a:solidFill>
              </a:rPr>
              <a:t> *</a:t>
            </a:r>
          </a:p>
        </p:txBody>
      </p:sp>
    </p:spTree>
    <p:extLst>
      <p:ext uri="{BB962C8B-B14F-4D97-AF65-F5344CB8AC3E}">
        <p14:creationId xmlns:p14="http://schemas.microsoft.com/office/powerpoint/2010/main" val="139043608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685800" y="1124744"/>
            <a:ext cx="7958138" cy="4971256"/>
          </a:xfrm>
        </p:spPr>
        <p:txBody>
          <a:bodyPr/>
          <a:lstStyle/>
          <a:p>
            <a:pPr eaLnBrk="1" hangingPunct="1"/>
            <a:r>
              <a:rPr lang="zh-CN" altLang="en-US" sz="2400" b="1" dirty="0"/>
              <a:t>在上面的例子中</a:t>
            </a:r>
            <a:r>
              <a:rPr lang="en-US" altLang="zh-CN" sz="2400" b="1" dirty="0"/>
              <a:t>,</a:t>
            </a:r>
            <a:r>
              <a:rPr lang="zh-CN" altLang="en-US" sz="2400" b="1" dirty="0"/>
              <a:t>下面的语句会产生运行错误</a:t>
            </a:r>
            <a:r>
              <a:rPr lang="en-US" altLang="zh-CN" sz="2400" b="1" dirty="0"/>
              <a:t>.</a:t>
            </a:r>
          </a:p>
          <a:p>
            <a:pPr marL="400050" lvl="1" indent="0" eaLnBrk="1" hangingPunct="1">
              <a:buNone/>
            </a:pPr>
            <a:r>
              <a:rPr lang="en-US" altLang="zh-CN" b="1" dirty="0">
                <a:solidFill>
                  <a:srgbClr val="0000CC"/>
                </a:solidFill>
              </a:rPr>
              <a:t>*pc='a' ;         //ok,  L5</a:t>
            </a:r>
          </a:p>
          <a:p>
            <a:pPr marL="400050" lvl="1" indent="0" eaLnBrk="1" hangingPunct="1">
              <a:buNone/>
            </a:pPr>
            <a:r>
              <a:rPr lang="en-US" altLang="zh-CN" b="1" dirty="0">
                <a:solidFill>
                  <a:srgbClr val="0000CC"/>
                </a:solidFill>
              </a:rPr>
              <a:t>   *(pc+1)='b';  //ok,   L6</a:t>
            </a:r>
          </a:p>
          <a:p>
            <a:pPr eaLnBrk="1" hangingPunct="1">
              <a:buFontTx/>
              <a:buNone/>
            </a:pPr>
            <a:r>
              <a:rPr lang="zh-CN" altLang="en-US" sz="2400" b="1" dirty="0"/>
              <a:t>其原因是定义</a:t>
            </a:r>
            <a:r>
              <a:rPr lang="en-US" altLang="zh-CN" sz="2400" b="1" dirty="0"/>
              <a:t>pc</a:t>
            </a:r>
            <a:r>
              <a:rPr lang="zh-CN" altLang="en-US" sz="2400" b="1" dirty="0"/>
              <a:t>的语句的处理方式</a:t>
            </a:r>
            <a:r>
              <a:rPr lang="en-US" altLang="zh-CN" sz="2400" b="1" dirty="0"/>
              <a:t>:</a:t>
            </a:r>
          </a:p>
          <a:p>
            <a:pPr lvl="1" eaLnBrk="1" hangingPunct="1">
              <a:buFontTx/>
              <a:buNone/>
            </a:pPr>
            <a:r>
              <a:rPr lang="en-US" altLang="zh-CN" b="1" dirty="0">
                <a:solidFill>
                  <a:srgbClr val="0000CC"/>
                </a:solidFill>
              </a:rPr>
              <a:t>char * </a:t>
            </a:r>
            <a:r>
              <a:rPr lang="en-US" altLang="zh-CN" b="1" dirty="0" err="1">
                <a:solidFill>
                  <a:srgbClr val="0000CC"/>
                </a:solidFill>
              </a:rPr>
              <a:t>const</a:t>
            </a:r>
            <a:r>
              <a:rPr lang="en-US" altLang="zh-CN" b="1" dirty="0">
                <a:solidFill>
                  <a:srgbClr val="0000CC"/>
                </a:solidFill>
              </a:rPr>
              <a:t> pc="</a:t>
            </a:r>
            <a:r>
              <a:rPr lang="en-US" altLang="zh-CN" b="1" dirty="0" err="1">
                <a:solidFill>
                  <a:srgbClr val="0000CC"/>
                </a:solidFill>
              </a:rPr>
              <a:t>baaa</a:t>
            </a:r>
            <a:r>
              <a:rPr lang="en-US" altLang="zh-CN" b="1" dirty="0">
                <a:solidFill>
                  <a:srgbClr val="0000CC"/>
                </a:solidFill>
              </a:rPr>
              <a:t>"</a:t>
            </a:r>
          </a:p>
          <a:p>
            <a:pPr eaLnBrk="1" hangingPunct="1"/>
            <a:r>
              <a:rPr lang="en-US" altLang="zh-CN" sz="2400" b="1" dirty="0"/>
              <a:t> VC++</a:t>
            </a:r>
            <a:r>
              <a:rPr lang="zh-CN" altLang="en-US" sz="2400" b="1" dirty="0"/>
              <a:t>会将</a:t>
            </a:r>
            <a:r>
              <a:rPr lang="en-US" altLang="zh-CN" sz="2400" b="1" dirty="0"/>
              <a:t>“</a:t>
            </a:r>
            <a:r>
              <a:rPr lang="en-US" altLang="zh-CN" sz="2400" b="1" dirty="0" err="1"/>
              <a:t>baaa</a:t>
            </a:r>
            <a:r>
              <a:rPr lang="en-US" altLang="zh-CN" sz="2400" b="1" dirty="0"/>
              <a:t>”</a:t>
            </a:r>
            <a:r>
              <a:rPr lang="zh-CN" altLang="en-US" sz="2400" b="1" dirty="0"/>
              <a:t>所在内容区域标识为</a:t>
            </a:r>
            <a:r>
              <a:rPr lang="en-US" altLang="zh-CN" sz="2400" b="1" dirty="0" err="1"/>
              <a:t>const</a:t>
            </a:r>
            <a:r>
              <a:rPr lang="zh-CN" altLang="en-US" sz="2400" b="1" dirty="0"/>
              <a:t>类型</a:t>
            </a:r>
            <a:r>
              <a:rPr lang="en-US" altLang="zh-CN" sz="2400" b="1" dirty="0"/>
              <a:t>,</a:t>
            </a:r>
            <a:r>
              <a:rPr lang="zh-CN" altLang="en-US" sz="2400" b="1" dirty="0"/>
              <a:t>这意味着此区域的任何内容不可被修改</a:t>
            </a:r>
            <a:r>
              <a:rPr lang="en-US" altLang="zh-CN" sz="2400" b="1" dirty="0"/>
              <a:t>.</a:t>
            </a:r>
            <a:r>
              <a:rPr lang="zh-CN" altLang="en-US" sz="2400" b="1" dirty="0"/>
              <a:t>从</a:t>
            </a:r>
            <a:r>
              <a:rPr lang="en-US" altLang="zh-CN" sz="2400" b="1" dirty="0"/>
              <a:t>pc</a:t>
            </a:r>
            <a:r>
              <a:rPr lang="zh-CN" altLang="en-US" sz="2400" b="1" dirty="0"/>
              <a:t>的定义是讲</a:t>
            </a:r>
            <a:r>
              <a:rPr lang="en-US" altLang="zh-CN" sz="2400" b="1" dirty="0"/>
              <a:t>,</a:t>
            </a:r>
            <a:r>
              <a:rPr lang="zh-CN" altLang="en-US" sz="2400" b="1" dirty="0"/>
              <a:t>虽然</a:t>
            </a:r>
            <a:r>
              <a:rPr lang="en-US" altLang="zh-CN" sz="2400" b="1" dirty="0"/>
              <a:t>*pc</a:t>
            </a:r>
            <a:r>
              <a:rPr lang="zh-CN" altLang="en-US" sz="2400" b="1" dirty="0"/>
              <a:t>所指的内容是可以修改的</a:t>
            </a:r>
            <a:r>
              <a:rPr lang="en-US" altLang="zh-CN" sz="2400" b="1" dirty="0"/>
              <a:t>,</a:t>
            </a:r>
            <a:r>
              <a:rPr lang="zh-CN" altLang="en-US" sz="2400" b="1" dirty="0"/>
              <a:t>但现在它指向了不可修改的内容</a:t>
            </a:r>
            <a:r>
              <a:rPr lang="en-US" altLang="zh-CN" sz="2400" b="1" dirty="0"/>
              <a:t>.</a:t>
            </a:r>
            <a:r>
              <a:rPr lang="zh-CN" altLang="en-US" sz="2400" b="1" dirty="0"/>
              <a:t>因此</a:t>
            </a:r>
            <a:r>
              <a:rPr lang="en-US" altLang="zh-CN" sz="2400" b="1" dirty="0"/>
              <a:t>,</a:t>
            </a:r>
            <a:r>
              <a:rPr lang="zh-CN" altLang="en-US" sz="2400" b="1" dirty="0"/>
              <a:t>上述两条修改语句会产生错误</a:t>
            </a:r>
            <a:r>
              <a:rPr lang="en-US" altLang="zh-CN" sz="2400" b="1" dirty="0"/>
              <a:t>.</a:t>
            </a:r>
          </a:p>
          <a:p>
            <a:pPr eaLnBrk="1" hangingPunct="1">
              <a:buFontTx/>
              <a:buNone/>
            </a:pPr>
            <a:r>
              <a:rPr lang="zh-CN" altLang="en-US" sz="2400" b="1" dirty="0"/>
              <a:t>用下面的方式代替</a:t>
            </a:r>
            <a:r>
              <a:rPr lang="en-US" altLang="zh-CN" sz="2400" b="1" dirty="0"/>
              <a:t>pc</a:t>
            </a:r>
            <a:r>
              <a:rPr lang="zh-CN" altLang="en-US" sz="2400" b="1" dirty="0"/>
              <a:t>的初始化</a:t>
            </a:r>
            <a:r>
              <a:rPr lang="en-US" altLang="zh-CN" sz="2400" b="1" dirty="0"/>
              <a:t>,</a:t>
            </a:r>
            <a:r>
              <a:rPr lang="zh-CN" altLang="en-US" sz="2400" b="1" dirty="0"/>
              <a:t>可验证上述说法</a:t>
            </a:r>
            <a:r>
              <a:rPr lang="en-US" altLang="zh-CN" sz="2400" b="1" dirty="0"/>
              <a:t>!</a:t>
            </a:r>
            <a:endParaRPr lang="zh-CN" altLang="en-US" sz="2400" b="1" dirty="0"/>
          </a:p>
        </p:txBody>
      </p:sp>
      <p:sp>
        <p:nvSpPr>
          <p:cNvPr id="3" name="Rectangle 4"/>
          <p:cNvSpPr>
            <a:spLocks noGrp="1" noChangeArrowheads="1"/>
          </p:cNvSpPr>
          <p:nvPr>
            <p:ph type="title"/>
          </p:nvPr>
        </p:nvSpPr>
        <p:spPr>
          <a:xfrm>
            <a:off x="107504" y="152551"/>
            <a:ext cx="8349109" cy="865188"/>
          </a:xfrm>
          <a:noFill/>
        </p:spPr>
        <p:txBody>
          <a:bodyPr/>
          <a:lstStyle/>
          <a:p>
            <a:pPr eaLnBrk="1" hangingPunct="1"/>
            <a:r>
              <a:rPr lang="en-US" altLang="zh-CN" b="1" dirty="0"/>
              <a:t>2.5.2  </a:t>
            </a:r>
            <a:r>
              <a:rPr lang="en-US" altLang="zh-CN" b="1" dirty="0" err="1">
                <a:solidFill>
                  <a:srgbClr val="FF0000"/>
                </a:solidFill>
              </a:rPr>
              <a:t>const</a:t>
            </a:r>
            <a:r>
              <a:rPr lang="zh-CN" altLang="zh-CN" b="1" dirty="0">
                <a:solidFill>
                  <a:srgbClr val="FF0000"/>
                </a:solidFill>
              </a:rPr>
              <a:t>、</a:t>
            </a:r>
            <a:r>
              <a:rPr lang="en-US" altLang="zh-CN" b="1" dirty="0" err="1">
                <a:solidFill>
                  <a:srgbClr val="FF0000"/>
                </a:solidFill>
              </a:rPr>
              <a:t>constexpr</a:t>
            </a:r>
            <a:r>
              <a:rPr lang="zh-CN" altLang="zh-CN" b="1" dirty="0"/>
              <a:t>与指针</a:t>
            </a:r>
            <a:endParaRPr lang="en-US" altLang="zh-CN" b="1" dirty="0">
              <a:solidFill>
                <a:srgbClr val="FF0000"/>
              </a:solidFill>
            </a:endParaRPr>
          </a:p>
        </p:txBody>
      </p:sp>
    </p:spTree>
    <p:extLst>
      <p:ext uri="{BB962C8B-B14F-4D97-AF65-F5344CB8AC3E}">
        <p14:creationId xmlns:p14="http://schemas.microsoft.com/office/powerpoint/2010/main" val="3122108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
          <p:cNvSpPr>
            <a:spLocks noChangeArrowheads="1"/>
          </p:cNvSpPr>
          <p:nvPr/>
        </p:nvSpPr>
        <p:spPr bwMode="auto">
          <a:xfrm>
            <a:off x="395536" y="836712"/>
            <a:ext cx="8215312"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b="1" dirty="0">
                <a:latin typeface="Times New Roman" panose="02020603050405020304" pitchFamily="18" charset="0"/>
              </a:rPr>
              <a:t>#include &lt;</a:t>
            </a:r>
            <a:r>
              <a:rPr lang="en-US" altLang="zh-CN" sz="1800" b="1" dirty="0" err="1">
                <a:latin typeface="Times New Roman" panose="02020603050405020304" pitchFamily="18" charset="0"/>
              </a:rPr>
              <a:t>iostream</a:t>
            </a:r>
            <a:r>
              <a:rPr lang="en-US" altLang="zh-CN" sz="1800" b="1" dirty="0">
                <a:latin typeface="Times New Roman" panose="02020603050405020304" pitchFamily="18" charset="0"/>
              </a:rPr>
              <a:t>&gt;</a:t>
            </a:r>
          </a:p>
          <a:p>
            <a:pPr eaLnBrk="1" hangingPunct="1">
              <a:spcBef>
                <a:spcPct val="0"/>
              </a:spcBef>
              <a:buFontTx/>
              <a:buNone/>
            </a:pPr>
            <a:r>
              <a:rPr lang="en-US" altLang="zh-CN" sz="1800" b="1" dirty="0">
                <a:latin typeface="Times New Roman" panose="02020603050405020304" pitchFamily="18" charset="0"/>
              </a:rPr>
              <a:t>using namespace </a:t>
            </a:r>
            <a:r>
              <a:rPr lang="en-US" altLang="zh-CN" sz="1800" b="1" dirty="0" err="1">
                <a:latin typeface="Times New Roman" panose="02020603050405020304" pitchFamily="18" charset="0"/>
              </a:rPr>
              <a:t>std</a:t>
            </a:r>
            <a:r>
              <a:rPr lang="en-US" altLang="zh-CN" sz="1800" b="1" dirty="0">
                <a:latin typeface="Times New Roman" panose="02020603050405020304" pitchFamily="18" charset="0"/>
              </a:rPr>
              <a:t>;</a:t>
            </a:r>
          </a:p>
          <a:p>
            <a:pPr eaLnBrk="1" hangingPunct="1">
              <a:spcBef>
                <a:spcPct val="0"/>
              </a:spcBef>
              <a:buFontTx/>
              <a:buNone/>
            </a:pPr>
            <a:r>
              <a:rPr lang="en-US" altLang="zh-CN" sz="1800" b="1" dirty="0">
                <a:latin typeface="Times New Roman" panose="02020603050405020304" pitchFamily="18" charset="0"/>
              </a:rPr>
              <a:t>void main(){</a:t>
            </a:r>
          </a:p>
          <a:p>
            <a:pPr eaLnBrk="1" hangingPunct="1">
              <a:spcBef>
                <a:spcPct val="0"/>
              </a:spcBef>
              <a:buFontTx/>
              <a:buNone/>
            </a:pPr>
            <a:r>
              <a:rPr lang="en-US" altLang="zh-CN" sz="1800" b="1" dirty="0">
                <a:latin typeface="Times New Roman" panose="02020603050405020304" pitchFamily="18" charset="0"/>
              </a:rPr>
              <a:t>char x[5]="</a:t>
            </a:r>
            <a:r>
              <a:rPr lang="en-US" altLang="zh-CN" sz="1800" b="1" dirty="0" err="1">
                <a:latin typeface="Times New Roman" panose="02020603050405020304" pitchFamily="18" charset="0"/>
              </a:rPr>
              <a:t>baaa</a:t>
            </a:r>
            <a:r>
              <a:rPr lang="en-US" altLang="zh-CN" sz="1800" b="1" dirty="0">
                <a:latin typeface="Times New Roman" panose="02020603050405020304" pitchFamily="18" charset="0"/>
              </a:rPr>
              <a:t>";</a:t>
            </a:r>
          </a:p>
          <a:p>
            <a:pPr eaLnBrk="1" hangingPunct="1">
              <a:spcBef>
                <a:spcPct val="0"/>
              </a:spcBef>
              <a:buFontTx/>
              <a:buNone/>
            </a:pPr>
            <a:r>
              <a:rPr lang="en-US" altLang="zh-CN" sz="1800" b="1" dirty="0">
                <a:latin typeface="Times New Roman" panose="02020603050405020304" pitchFamily="18" charset="0"/>
              </a:rPr>
              <a:t> //char * </a:t>
            </a:r>
            <a:r>
              <a:rPr lang="en-US" altLang="zh-CN" sz="1800" b="1" dirty="0" err="1">
                <a:latin typeface="Times New Roman" panose="02020603050405020304" pitchFamily="18" charset="0"/>
              </a:rPr>
              <a:t>const</a:t>
            </a:r>
            <a:r>
              <a:rPr lang="en-US" altLang="zh-CN" sz="1800" b="1" dirty="0">
                <a:latin typeface="Times New Roman" panose="02020603050405020304" pitchFamily="18" charset="0"/>
              </a:rPr>
              <a:t> pc="</a:t>
            </a:r>
            <a:r>
              <a:rPr lang="en-US" altLang="zh-CN" sz="1800" b="1" dirty="0" err="1">
                <a:latin typeface="Times New Roman" panose="02020603050405020304" pitchFamily="18" charset="0"/>
              </a:rPr>
              <a:t>baaa</a:t>
            </a:r>
            <a:r>
              <a:rPr lang="en-US" altLang="zh-CN" sz="1800" b="1" dirty="0">
                <a:latin typeface="Times New Roman" panose="02020603050405020304" pitchFamily="18" charset="0"/>
              </a:rPr>
              <a:t>";//</a:t>
            </a:r>
            <a:r>
              <a:rPr lang="zh-CN" altLang="en-US" sz="1800" b="1" dirty="0">
                <a:latin typeface="Times New Roman" panose="02020603050405020304" pitchFamily="18" charset="0"/>
              </a:rPr>
              <a:t>定义指针常量，在定义时必须初始化</a:t>
            </a:r>
          </a:p>
          <a:p>
            <a:pPr eaLnBrk="1" hangingPunct="1">
              <a:spcBef>
                <a:spcPct val="0"/>
              </a:spcBef>
              <a:buFontTx/>
              <a:buNone/>
            </a:pPr>
            <a:r>
              <a:rPr lang="en-US" altLang="zh-CN" sz="1800" b="1" dirty="0">
                <a:latin typeface="Times New Roman" panose="02020603050405020304" pitchFamily="18" charset="0"/>
              </a:rPr>
              <a:t>  char* </a:t>
            </a:r>
            <a:r>
              <a:rPr lang="en-US" altLang="zh-CN" sz="1800" b="1" dirty="0" err="1">
                <a:latin typeface="Times New Roman" panose="02020603050405020304" pitchFamily="18" charset="0"/>
              </a:rPr>
              <a:t>const</a:t>
            </a:r>
            <a:r>
              <a:rPr lang="en-US" altLang="zh-CN" sz="1800" b="1" dirty="0">
                <a:latin typeface="Times New Roman" panose="02020603050405020304" pitchFamily="18" charset="0"/>
              </a:rPr>
              <a:t> pc=x;</a:t>
            </a:r>
          </a:p>
          <a:p>
            <a:pPr eaLnBrk="1" hangingPunct="1">
              <a:spcBef>
                <a:spcPct val="0"/>
              </a:spcBef>
              <a:buFontTx/>
              <a:buNone/>
            </a:pPr>
            <a:r>
              <a:rPr lang="en-US" altLang="zh-CN" sz="1800" b="1" dirty="0">
                <a:latin typeface="Times New Roman" panose="02020603050405020304" pitchFamily="18" charset="0"/>
              </a:rPr>
              <a:t> // pc="</a:t>
            </a:r>
            <a:r>
              <a:rPr lang="en-US" altLang="zh-CN" sz="1800" b="1" dirty="0" err="1">
                <a:latin typeface="Times New Roman" panose="02020603050405020304" pitchFamily="18" charset="0"/>
              </a:rPr>
              <a:t>bbbb</a:t>
            </a:r>
            <a:r>
              <a:rPr lang="en-US" altLang="zh-CN" sz="1800" b="1" dirty="0">
                <a:latin typeface="Times New Roman" panose="02020603050405020304" pitchFamily="18" charset="0"/>
              </a:rPr>
              <a:t>";  //error</a:t>
            </a:r>
            <a:r>
              <a:rPr lang="zh-CN" altLang="en-US" sz="1800" b="1" dirty="0">
                <a:latin typeface="Times New Roman" panose="02020603050405020304" pitchFamily="18" charset="0"/>
              </a:rPr>
              <a:t>，指针常量不能改变其指针值</a:t>
            </a:r>
            <a:r>
              <a:rPr lang="en-US" altLang="zh-CN" sz="1800" b="1" dirty="0">
                <a:latin typeface="Times New Roman" panose="02020603050405020304" pitchFamily="18" charset="0"/>
              </a:rPr>
              <a:t>(pc</a:t>
            </a:r>
            <a:r>
              <a:rPr lang="zh-CN" altLang="en-US" sz="1800" b="1" dirty="0">
                <a:latin typeface="Times New Roman" panose="02020603050405020304" pitchFamily="18" charset="0"/>
              </a:rPr>
              <a:t>不能改变</a:t>
            </a:r>
            <a:r>
              <a:rPr lang="en-US" altLang="zh-CN" sz="1800" b="1" dirty="0">
                <a:latin typeface="Times New Roman" panose="02020603050405020304" pitchFamily="18" charset="0"/>
              </a:rPr>
              <a:t>)</a:t>
            </a:r>
          </a:p>
          <a:p>
            <a:pPr eaLnBrk="1" hangingPunct="1">
              <a:spcBef>
                <a:spcPct val="0"/>
              </a:spcBef>
              <a:buFontTx/>
              <a:buNone/>
            </a:pPr>
            <a:r>
              <a:rPr lang="en-US" altLang="zh-CN" sz="1800" b="1" dirty="0">
                <a:latin typeface="Times New Roman" panose="02020603050405020304" pitchFamily="18" charset="0"/>
              </a:rPr>
              <a:t>  //*pc="a" ;   //err ,</a:t>
            </a:r>
          </a:p>
          <a:p>
            <a:pPr eaLnBrk="1" hangingPunct="1">
              <a:spcBef>
                <a:spcPct val="0"/>
              </a:spcBef>
              <a:buFontTx/>
              <a:buNone/>
            </a:pPr>
            <a:r>
              <a:rPr lang="en-US" altLang="zh-CN" sz="1800" b="1" dirty="0">
                <a:latin typeface="Times New Roman" panose="02020603050405020304" pitchFamily="18" charset="0"/>
              </a:rPr>
              <a:t>   *pc='a' ;         //ok,  L5</a:t>
            </a:r>
          </a:p>
          <a:p>
            <a:pPr eaLnBrk="1" hangingPunct="1">
              <a:spcBef>
                <a:spcPct val="0"/>
              </a:spcBef>
              <a:buFontTx/>
              <a:buNone/>
            </a:pPr>
            <a:r>
              <a:rPr lang="en-US" altLang="zh-CN" sz="1800" b="1" dirty="0">
                <a:latin typeface="Times New Roman" panose="02020603050405020304" pitchFamily="18" charset="0"/>
              </a:rPr>
              <a:t>   *(pc+1)='b';  //ok,   L6</a:t>
            </a:r>
          </a:p>
          <a:p>
            <a:pPr eaLnBrk="1" hangingPunct="1">
              <a:spcBef>
                <a:spcPct val="0"/>
              </a:spcBef>
              <a:buFontTx/>
              <a:buNone/>
            </a:pPr>
            <a:r>
              <a:rPr lang="en-US" altLang="zh-CN" sz="1800" b="1" dirty="0">
                <a:latin typeface="Times New Roman" panose="02020603050405020304" pitchFamily="18" charset="0"/>
              </a:rPr>
              <a:t>// pc++='y';      //error</a:t>
            </a:r>
          </a:p>
          <a:p>
            <a:pPr eaLnBrk="1" hangingPunct="1">
              <a:spcBef>
                <a:spcPct val="0"/>
              </a:spcBef>
              <a:buFontTx/>
              <a:buNone/>
            </a:pP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int</a:t>
            </a:r>
            <a:r>
              <a:rPr lang="en-US" altLang="zh-CN" sz="1800" b="1" dirty="0">
                <a:latin typeface="Times New Roman" panose="02020603050405020304" pitchFamily="18" charset="0"/>
              </a:rPr>
              <a:t> b=28;</a:t>
            </a:r>
          </a:p>
          <a:p>
            <a:pPr eaLnBrk="1" hangingPunct="1">
              <a:spcBef>
                <a:spcPct val="0"/>
              </a:spcBef>
              <a:buFontTx/>
              <a:buNone/>
            </a:pP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int</a:t>
            </a:r>
            <a:r>
              <a:rPr lang="en-US" altLang="zh-CN" sz="1800" b="1" dirty="0">
                <a:latin typeface="Times New Roman" panose="02020603050405020304" pitchFamily="18" charset="0"/>
              </a:rPr>
              <a:t> * </a:t>
            </a:r>
            <a:r>
              <a:rPr lang="en-US" altLang="zh-CN" sz="1800" b="1" dirty="0" err="1">
                <a:latin typeface="Times New Roman" panose="02020603050405020304" pitchFamily="18" charset="0"/>
              </a:rPr>
              <a:t>const</a:t>
            </a:r>
            <a:r>
              <a:rPr lang="en-US" altLang="zh-CN" sz="1800" b="1" dirty="0">
                <a:latin typeface="Times New Roman" panose="02020603050405020304" pitchFamily="18" charset="0"/>
              </a:rPr>
              <a:t> pi=&amp;b;</a:t>
            </a:r>
            <a:r>
              <a:rPr lang="zh-CN" altLang="en-US" sz="1800" b="1" dirty="0">
                <a:latin typeface="Times New Roman" panose="02020603050405020304" pitchFamily="18" charset="0"/>
              </a:rPr>
              <a:t> </a:t>
            </a:r>
          </a:p>
          <a:p>
            <a:pPr eaLnBrk="1" hangingPunct="1">
              <a:spcBef>
                <a:spcPct val="0"/>
              </a:spcBef>
              <a:buFontTx/>
              <a:buNone/>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cout</a:t>
            </a:r>
            <a:r>
              <a:rPr lang="en-US" altLang="zh-CN" sz="1800" b="1" dirty="0">
                <a:latin typeface="Times New Roman" panose="02020603050405020304" pitchFamily="18" charset="0"/>
              </a:rPr>
              <a:t>&lt;&lt;pc&lt;&lt;</a:t>
            </a:r>
            <a:r>
              <a:rPr lang="en-US" altLang="zh-CN" sz="1800" b="1" dirty="0" err="1">
                <a:latin typeface="Times New Roman" panose="02020603050405020304" pitchFamily="18" charset="0"/>
              </a:rPr>
              <a:t>endl</a:t>
            </a:r>
            <a:r>
              <a:rPr lang="en-US" altLang="zh-CN" sz="1800" b="1" dirty="0">
                <a:latin typeface="Times New Roman" panose="02020603050405020304" pitchFamily="18" charset="0"/>
              </a:rPr>
              <a:t>;</a:t>
            </a:r>
          </a:p>
          <a:p>
            <a:pPr eaLnBrk="1" hangingPunct="1">
              <a:spcBef>
                <a:spcPct val="0"/>
              </a:spcBef>
              <a:buFontTx/>
              <a:buNone/>
            </a:pP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cout</a:t>
            </a:r>
            <a:r>
              <a:rPr lang="en-US" altLang="zh-CN" sz="1800" b="1" dirty="0">
                <a:latin typeface="Times New Roman" panose="02020603050405020304" pitchFamily="18" charset="0"/>
              </a:rPr>
              <a:t>&lt;&lt;*pc&lt;&lt;</a:t>
            </a:r>
            <a:r>
              <a:rPr lang="en-US" altLang="zh-CN" sz="1800" b="1" dirty="0" err="1">
                <a:latin typeface="Times New Roman" panose="02020603050405020304" pitchFamily="18" charset="0"/>
              </a:rPr>
              <a:t>endl</a:t>
            </a:r>
            <a:r>
              <a:rPr lang="en-US" altLang="zh-CN" sz="1800" b="1" dirty="0">
                <a:latin typeface="Times New Roman" panose="02020603050405020304" pitchFamily="18" charset="0"/>
              </a:rPr>
              <a:t>;</a:t>
            </a:r>
          </a:p>
          <a:p>
            <a:pPr eaLnBrk="1" hangingPunct="1">
              <a:spcBef>
                <a:spcPct val="0"/>
              </a:spcBef>
              <a:buFontTx/>
              <a:buNone/>
            </a:pP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cout</a:t>
            </a:r>
            <a:r>
              <a:rPr lang="en-US" altLang="zh-CN" sz="1800" b="1" dirty="0">
                <a:latin typeface="Times New Roman" panose="02020603050405020304" pitchFamily="18" charset="0"/>
              </a:rPr>
              <a:t>&lt;&lt;*(pc+1)&lt;&lt;</a:t>
            </a:r>
            <a:r>
              <a:rPr lang="en-US" altLang="zh-CN" sz="1800" b="1" dirty="0" err="1">
                <a:latin typeface="Times New Roman" panose="02020603050405020304" pitchFamily="18" charset="0"/>
              </a:rPr>
              <a:t>endl</a:t>
            </a:r>
            <a:r>
              <a:rPr lang="en-US" altLang="zh-CN" sz="1800" b="1" dirty="0">
                <a:latin typeface="Times New Roman" panose="02020603050405020304" pitchFamily="18" charset="0"/>
              </a:rPr>
              <a:t>;</a:t>
            </a:r>
          </a:p>
          <a:p>
            <a:pPr eaLnBrk="1" hangingPunct="1">
              <a:spcBef>
                <a:spcPct val="0"/>
              </a:spcBef>
              <a:buFontTx/>
              <a:buNone/>
            </a:pP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cout</a:t>
            </a:r>
            <a:r>
              <a:rPr lang="en-US" altLang="zh-CN" sz="1800" b="1" dirty="0">
                <a:latin typeface="Times New Roman" panose="02020603050405020304" pitchFamily="18" charset="0"/>
              </a:rPr>
              <a:t>&lt;&lt;pi&lt;&lt;</a:t>
            </a:r>
            <a:r>
              <a:rPr lang="en-US" altLang="zh-CN" sz="1800" b="1" dirty="0" err="1">
                <a:latin typeface="Times New Roman" panose="02020603050405020304" pitchFamily="18" charset="0"/>
              </a:rPr>
              <a:t>endl</a:t>
            </a:r>
            <a:r>
              <a:rPr lang="en-US" altLang="zh-CN" sz="1800" b="1" dirty="0">
                <a:latin typeface="Times New Roman" panose="02020603050405020304" pitchFamily="18" charset="0"/>
              </a:rPr>
              <a:t>;</a:t>
            </a:r>
          </a:p>
          <a:p>
            <a:pPr eaLnBrk="1" hangingPunct="1">
              <a:spcBef>
                <a:spcPct val="0"/>
              </a:spcBef>
              <a:buFontTx/>
              <a:buNone/>
            </a:pP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cout</a:t>
            </a:r>
            <a:r>
              <a:rPr lang="en-US" altLang="zh-CN" sz="1800" b="1" dirty="0">
                <a:latin typeface="Times New Roman" panose="02020603050405020304" pitchFamily="18" charset="0"/>
              </a:rPr>
              <a:t>&lt;&lt;*pi&lt;&lt;</a:t>
            </a:r>
            <a:r>
              <a:rPr lang="en-US" altLang="zh-CN" sz="1800" b="1" dirty="0" err="1">
                <a:latin typeface="Times New Roman" panose="02020603050405020304" pitchFamily="18" charset="0"/>
              </a:rPr>
              <a:t>endl</a:t>
            </a:r>
            <a:r>
              <a:rPr lang="en-US" altLang="zh-CN" sz="1800" b="1" dirty="0">
                <a:latin typeface="Times New Roman" panose="02020603050405020304" pitchFamily="18" charset="0"/>
              </a:rPr>
              <a:t>;</a:t>
            </a:r>
          </a:p>
          <a:p>
            <a:pPr eaLnBrk="1" hangingPunct="1">
              <a:spcBef>
                <a:spcPct val="0"/>
              </a:spcBef>
              <a:buFontTx/>
              <a:buNone/>
            </a:pPr>
            <a:r>
              <a:rPr lang="en-US" altLang="zh-CN" sz="1800" b="1" dirty="0">
                <a:latin typeface="Times New Roman" panose="02020603050405020304" pitchFamily="18" charset="0"/>
              </a:rPr>
              <a:t>  *pi=38;</a:t>
            </a:r>
          </a:p>
          <a:p>
            <a:pPr eaLnBrk="1" hangingPunct="1">
              <a:spcBef>
                <a:spcPct val="0"/>
              </a:spcBef>
              <a:buFontTx/>
              <a:buNone/>
            </a:pPr>
            <a:r>
              <a:rPr lang="en-US" altLang="zh-CN" sz="1800" b="1" dirty="0">
                <a:latin typeface="Times New Roman" panose="02020603050405020304" pitchFamily="18" charset="0"/>
              </a:rPr>
              <a:t>  </a:t>
            </a:r>
            <a:r>
              <a:rPr lang="en-US" altLang="zh-CN" sz="1800" b="1" dirty="0" err="1">
                <a:latin typeface="Times New Roman" panose="02020603050405020304" pitchFamily="18" charset="0"/>
              </a:rPr>
              <a:t>cout</a:t>
            </a:r>
            <a:r>
              <a:rPr lang="en-US" altLang="zh-CN" sz="1800" b="1" dirty="0">
                <a:latin typeface="Times New Roman" panose="02020603050405020304" pitchFamily="18" charset="0"/>
              </a:rPr>
              <a:t>&lt;&lt;b&lt;&lt;</a:t>
            </a:r>
            <a:r>
              <a:rPr lang="en-US" altLang="zh-CN" sz="1800" b="1" dirty="0" err="1">
                <a:latin typeface="Times New Roman" panose="02020603050405020304" pitchFamily="18" charset="0"/>
              </a:rPr>
              <a:t>endl</a:t>
            </a:r>
            <a:r>
              <a:rPr lang="en-US" altLang="zh-CN" sz="1800" b="1" dirty="0">
                <a:latin typeface="Times New Roman" panose="02020603050405020304" pitchFamily="18" charset="0"/>
              </a:rPr>
              <a:t>;</a:t>
            </a:r>
          </a:p>
          <a:p>
            <a:pPr eaLnBrk="1" hangingPunct="1">
              <a:spcBef>
                <a:spcPct val="0"/>
              </a:spcBef>
              <a:buFontTx/>
              <a:buNone/>
            </a:pP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p:txBody>
      </p:sp>
      <p:sp>
        <p:nvSpPr>
          <p:cNvPr id="3" name="Rectangle 4"/>
          <p:cNvSpPr txBox="1">
            <a:spLocks noChangeArrowheads="1"/>
          </p:cNvSpPr>
          <p:nvPr/>
        </p:nvSpPr>
        <p:spPr>
          <a:xfrm>
            <a:off x="0" y="0"/>
            <a:ext cx="8349109" cy="684161"/>
          </a:xfrm>
          <a:prstGeom prst="rect">
            <a:avLst/>
          </a:prstGeom>
          <a:noFill/>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dirty="0"/>
              <a:t>2.5.2  </a:t>
            </a:r>
            <a:r>
              <a:rPr lang="en-US" altLang="zh-CN" b="1" kern="0" dirty="0" err="1">
                <a:solidFill>
                  <a:srgbClr val="FF0000"/>
                </a:solidFill>
              </a:rPr>
              <a:t>const</a:t>
            </a:r>
            <a:r>
              <a:rPr lang="zh-CN" altLang="zh-CN" b="1" kern="0" dirty="0">
                <a:solidFill>
                  <a:srgbClr val="FF0000"/>
                </a:solidFill>
              </a:rPr>
              <a:t>、</a:t>
            </a:r>
            <a:r>
              <a:rPr lang="en-US" altLang="zh-CN" b="1" kern="0" dirty="0" err="1">
                <a:solidFill>
                  <a:srgbClr val="FF0000"/>
                </a:solidFill>
              </a:rPr>
              <a:t>constexpr</a:t>
            </a:r>
            <a:r>
              <a:rPr lang="zh-CN" altLang="zh-CN" b="1" kern="0" dirty="0"/>
              <a:t>与指针</a:t>
            </a:r>
            <a:endParaRPr lang="en-US" altLang="zh-CN" b="1" kern="0" dirty="0">
              <a:solidFill>
                <a:srgbClr val="FF0000"/>
              </a:solidFill>
            </a:endParaRPr>
          </a:p>
        </p:txBody>
      </p:sp>
    </p:spTree>
    <p:extLst>
      <p:ext uri="{BB962C8B-B14F-4D97-AF65-F5344CB8AC3E}">
        <p14:creationId xmlns:p14="http://schemas.microsoft.com/office/powerpoint/2010/main" val="1074062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a:xfrm>
            <a:off x="467519" y="21497"/>
            <a:ext cx="8208962" cy="865188"/>
          </a:xfrm>
          <a:noFill/>
        </p:spPr>
        <p:txBody>
          <a:bodyPr/>
          <a:lstStyle/>
          <a:p>
            <a:pPr eaLnBrk="1" hangingPunct="1"/>
            <a:r>
              <a:rPr lang="en-US" altLang="zh-CN" b="1" dirty="0"/>
              <a:t>2.5.2  </a:t>
            </a:r>
            <a:r>
              <a:rPr lang="en-US" altLang="zh-CN" b="1" dirty="0" err="1">
                <a:solidFill>
                  <a:srgbClr val="FF0000"/>
                </a:solidFill>
              </a:rPr>
              <a:t>const</a:t>
            </a:r>
            <a:r>
              <a:rPr lang="zh-CN" altLang="zh-CN" b="1" dirty="0">
                <a:solidFill>
                  <a:srgbClr val="FF0000"/>
                </a:solidFill>
              </a:rPr>
              <a:t>、</a:t>
            </a:r>
            <a:r>
              <a:rPr lang="en-US" altLang="zh-CN" b="1" dirty="0" err="1">
                <a:solidFill>
                  <a:srgbClr val="FF0000"/>
                </a:solidFill>
              </a:rPr>
              <a:t>constexpr</a:t>
            </a:r>
            <a:r>
              <a:rPr lang="zh-CN" altLang="zh-CN" b="1" dirty="0"/>
              <a:t>与指针</a:t>
            </a:r>
            <a:endParaRPr lang="en-US" altLang="zh-CN" b="1" dirty="0">
              <a:solidFill>
                <a:srgbClr val="FF0000"/>
              </a:solidFill>
            </a:endParaRPr>
          </a:p>
        </p:txBody>
      </p:sp>
      <p:sp>
        <p:nvSpPr>
          <p:cNvPr id="35843" name="Rectangle 2"/>
          <p:cNvSpPr>
            <a:spLocks noGrp="1" noChangeArrowheads="1"/>
          </p:cNvSpPr>
          <p:nvPr>
            <p:ph idx="1"/>
          </p:nvPr>
        </p:nvSpPr>
        <p:spPr>
          <a:xfrm>
            <a:off x="250825" y="1268760"/>
            <a:ext cx="8642350" cy="4538662"/>
          </a:xfrm>
        </p:spPr>
        <p:txBody>
          <a:bodyPr/>
          <a:lstStyle/>
          <a:p>
            <a:pPr eaLnBrk="1" hangingPunct="1">
              <a:lnSpc>
                <a:spcPct val="90000"/>
              </a:lnSpc>
              <a:buFontTx/>
              <a:buNone/>
            </a:pPr>
            <a:r>
              <a:rPr lang="en-US" altLang="zh-CN" b="1" dirty="0">
                <a:solidFill>
                  <a:srgbClr val="0000CC"/>
                </a:solidFill>
              </a:rPr>
              <a:t>5</a:t>
            </a:r>
            <a:r>
              <a:rPr lang="zh-CN" altLang="en-US" b="1" dirty="0">
                <a:solidFill>
                  <a:srgbClr val="0000CC"/>
                </a:solidFill>
              </a:rPr>
              <a:t>、指向常量的常指针</a:t>
            </a:r>
          </a:p>
          <a:p>
            <a:pPr lvl="1" eaLnBrk="1" hangingPunct="1">
              <a:lnSpc>
                <a:spcPct val="90000"/>
              </a:lnSpc>
            </a:pPr>
            <a:r>
              <a:rPr lang="zh-CN" altLang="en-US" b="1" dirty="0">
                <a:solidFill>
                  <a:srgbClr val="FF0000"/>
                </a:solidFill>
              </a:rPr>
              <a:t>可以定义一个指向常量的常指针变量，它必须在定义时进行初始化。例如：</a:t>
            </a:r>
          </a:p>
          <a:p>
            <a:pPr lvl="2" eaLnBrk="1" hangingPunct="1">
              <a:lnSpc>
                <a:spcPct val="90000"/>
              </a:lnSpc>
              <a:buFontTx/>
              <a:buNone/>
            </a:pPr>
            <a:r>
              <a:rPr lang="en-US" altLang="zh-CN" b="1" dirty="0" err="1"/>
              <a:t>const</a:t>
            </a:r>
            <a:r>
              <a:rPr lang="en-US" altLang="zh-CN" b="1" dirty="0"/>
              <a:t> </a:t>
            </a:r>
            <a:r>
              <a:rPr lang="en-US" altLang="zh-CN" b="1" dirty="0" err="1"/>
              <a:t>int</a:t>
            </a:r>
            <a:r>
              <a:rPr lang="en-US" altLang="zh-CN" b="1" dirty="0"/>
              <a:t> ci=7;</a:t>
            </a:r>
          </a:p>
          <a:p>
            <a:pPr lvl="2" eaLnBrk="1" hangingPunct="1">
              <a:lnSpc>
                <a:spcPct val="90000"/>
              </a:lnSpc>
              <a:buFontTx/>
              <a:buNone/>
            </a:pPr>
            <a:r>
              <a:rPr lang="en-US" altLang="zh-CN" b="1" dirty="0" err="1"/>
              <a:t>int</a:t>
            </a:r>
            <a:r>
              <a:rPr lang="en-US" altLang="zh-CN" b="1" dirty="0"/>
              <a:t> </a:t>
            </a:r>
            <a:r>
              <a:rPr lang="en-US" altLang="zh-CN" b="1" dirty="0" err="1"/>
              <a:t>ai</a:t>
            </a:r>
            <a:r>
              <a:rPr lang="en-US" altLang="zh-CN" b="1" dirty="0"/>
              <a:t>=8;</a:t>
            </a:r>
          </a:p>
          <a:p>
            <a:pPr lvl="2" eaLnBrk="1" hangingPunct="1">
              <a:lnSpc>
                <a:spcPct val="90000"/>
              </a:lnSpc>
              <a:buFontTx/>
              <a:buNone/>
            </a:pPr>
            <a:r>
              <a:rPr lang="en-US" altLang="zh-CN" b="1" dirty="0" err="1"/>
              <a:t>const</a:t>
            </a:r>
            <a:r>
              <a:rPr lang="en-US" altLang="zh-CN" b="1" dirty="0"/>
              <a:t> </a:t>
            </a:r>
            <a:r>
              <a:rPr lang="en-US" altLang="zh-CN" b="1" dirty="0" err="1"/>
              <a:t>int</a:t>
            </a:r>
            <a:r>
              <a:rPr lang="en-US" altLang="zh-CN" b="1" dirty="0"/>
              <a:t> * </a:t>
            </a:r>
            <a:r>
              <a:rPr lang="en-US" altLang="zh-CN" b="1" dirty="0" err="1"/>
              <a:t>const</a:t>
            </a:r>
            <a:r>
              <a:rPr lang="en-US" altLang="zh-CN" b="1" dirty="0"/>
              <a:t> </a:t>
            </a:r>
            <a:r>
              <a:rPr lang="en-US" altLang="zh-CN" b="1" dirty="0" err="1"/>
              <a:t>cpc</a:t>
            </a:r>
            <a:r>
              <a:rPr lang="en-US" altLang="zh-CN" b="1" dirty="0"/>
              <a:t>=&amp;ci; 	</a:t>
            </a:r>
            <a:r>
              <a:rPr lang="en-US" altLang="zh-CN" b="1" dirty="0">
                <a:solidFill>
                  <a:srgbClr val="FF0000"/>
                </a:solidFill>
              </a:rPr>
              <a:t>//</a:t>
            </a:r>
            <a:r>
              <a:rPr lang="zh-CN" altLang="en-US" b="1" dirty="0">
                <a:solidFill>
                  <a:srgbClr val="FF0000"/>
                </a:solidFill>
              </a:rPr>
              <a:t>指向常量的指针常量</a:t>
            </a:r>
          </a:p>
          <a:p>
            <a:pPr lvl="2" eaLnBrk="1" hangingPunct="1">
              <a:lnSpc>
                <a:spcPct val="90000"/>
              </a:lnSpc>
              <a:buFontTx/>
              <a:buNone/>
            </a:pPr>
            <a:r>
              <a:rPr lang="en-US" altLang="zh-CN" b="1" dirty="0" err="1"/>
              <a:t>const</a:t>
            </a:r>
            <a:r>
              <a:rPr lang="en-US" altLang="zh-CN" b="1" dirty="0"/>
              <a:t> </a:t>
            </a:r>
            <a:r>
              <a:rPr lang="en-US" altLang="zh-CN" b="1" dirty="0" err="1"/>
              <a:t>int</a:t>
            </a:r>
            <a:r>
              <a:rPr lang="en-US" altLang="zh-CN" b="1" dirty="0"/>
              <a:t> * </a:t>
            </a:r>
            <a:r>
              <a:rPr lang="en-US" altLang="zh-CN" b="1" dirty="0" err="1"/>
              <a:t>const</a:t>
            </a:r>
            <a:r>
              <a:rPr lang="en-US" altLang="zh-CN" b="1" dirty="0"/>
              <a:t> </a:t>
            </a:r>
            <a:r>
              <a:rPr lang="en-US" altLang="zh-CN" b="1" dirty="0" err="1"/>
              <a:t>cpi</a:t>
            </a:r>
            <a:r>
              <a:rPr lang="en-US" altLang="zh-CN" b="1" dirty="0"/>
              <a:t>=&amp;</a:t>
            </a:r>
            <a:r>
              <a:rPr lang="en-US" altLang="zh-CN" b="1" dirty="0" err="1"/>
              <a:t>ai</a:t>
            </a:r>
            <a:r>
              <a:rPr lang="en-US" altLang="zh-CN" b="1" dirty="0"/>
              <a:t>;  	 </a:t>
            </a:r>
            <a:r>
              <a:rPr lang="en-US" altLang="zh-CN" b="1" dirty="0">
                <a:solidFill>
                  <a:srgbClr val="FF0000"/>
                </a:solidFill>
              </a:rPr>
              <a:t>//ok</a:t>
            </a:r>
          </a:p>
          <a:p>
            <a:pPr lvl="2" eaLnBrk="1" hangingPunct="1">
              <a:lnSpc>
                <a:spcPct val="90000"/>
              </a:lnSpc>
              <a:buFontTx/>
              <a:buNone/>
            </a:pPr>
            <a:r>
              <a:rPr lang="en-US" altLang="zh-CN" b="1" dirty="0" err="1"/>
              <a:t>cpi</a:t>
            </a:r>
            <a:r>
              <a:rPr lang="en-US" altLang="zh-CN" b="1" dirty="0"/>
              <a:t>=&amp;</a:t>
            </a:r>
            <a:r>
              <a:rPr lang="en-US" altLang="zh-CN" b="1" dirty="0" err="1"/>
              <a:t>ai</a:t>
            </a:r>
            <a:r>
              <a:rPr lang="en-US" altLang="zh-CN" b="1" dirty="0"/>
              <a:t>;    			</a:t>
            </a:r>
            <a:r>
              <a:rPr lang="en-US" altLang="zh-CN" b="1" dirty="0">
                <a:solidFill>
                  <a:srgbClr val="FF0000"/>
                </a:solidFill>
              </a:rPr>
              <a:t>//error</a:t>
            </a:r>
            <a:r>
              <a:rPr lang="zh-CN" altLang="en-US" b="1" dirty="0">
                <a:solidFill>
                  <a:srgbClr val="FF0000"/>
                </a:solidFill>
              </a:rPr>
              <a:t>，指针不能修改</a:t>
            </a:r>
          </a:p>
          <a:p>
            <a:pPr lvl="2" eaLnBrk="1" hangingPunct="1">
              <a:lnSpc>
                <a:spcPct val="90000"/>
              </a:lnSpc>
              <a:buFontTx/>
              <a:buNone/>
            </a:pPr>
            <a:r>
              <a:rPr lang="zh-CN" altLang="en-US" b="1" dirty="0"/>
              <a:t>*</a:t>
            </a:r>
            <a:r>
              <a:rPr lang="en-US" altLang="zh-CN" b="1" dirty="0" err="1"/>
              <a:t>cpi</a:t>
            </a:r>
            <a:r>
              <a:rPr lang="en-US" altLang="zh-CN" b="1" dirty="0"/>
              <a:t>=39;   			 </a:t>
            </a:r>
            <a:r>
              <a:rPr lang="en-US" altLang="zh-CN" b="1" dirty="0">
                <a:solidFill>
                  <a:srgbClr val="FF0000"/>
                </a:solidFill>
              </a:rPr>
              <a:t>//error </a:t>
            </a:r>
            <a:r>
              <a:rPr lang="zh-CN" altLang="en-US" b="1" dirty="0">
                <a:solidFill>
                  <a:srgbClr val="FF0000"/>
                </a:solidFill>
              </a:rPr>
              <a:t>，不能修改所指对象</a:t>
            </a:r>
          </a:p>
          <a:p>
            <a:pPr lvl="2" eaLnBrk="1" hangingPunct="1">
              <a:lnSpc>
                <a:spcPct val="90000"/>
              </a:lnSpc>
              <a:buFontTx/>
              <a:buNone/>
            </a:pPr>
            <a:r>
              <a:rPr lang="en-US" altLang="zh-CN" b="1" dirty="0" err="1"/>
              <a:t>ai</a:t>
            </a:r>
            <a:r>
              <a:rPr lang="en-US" altLang="zh-CN" b="1" dirty="0"/>
              <a:t>=39;</a:t>
            </a:r>
            <a:r>
              <a:rPr lang="en-US" altLang="zh-CN" b="1" dirty="0">
                <a:solidFill>
                  <a:srgbClr val="FF0000"/>
                </a:solidFill>
              </a:rPr>
              <a:t>      			 //ok,</a:t>
            </a:r>
          </a:p>
          <a:p>
            <a:pPr lvl="2" eaLnBrk="1" hangingPunct="1">
              <a:lnSpc>
                <a:spcPct val="90000"/>
              </a:lnSpc>
              <a:buFontTx/>
              <a:buNone/>
            </a:pPr>
            <a:endParaRPr lang="zh-CN" altLang="en-US" b="1" dirty="0"/>
          </a:p>
        </p:txBody>
      </p:sp>
    </p:spTree>
    <p:extLst>
      <p:ext uri="{BB962C8B-B14F-4D97-AF65-F5344CB8AC3E}">
        <p14:creationId xmlns:p14="http://schemas.microsoft.com/office/powerpoint/2010/main" val="42274534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a:xfrm>
            <a:off x="251520" y="188640"/>
            <a:ext cx="8352927" cy="575915"/>
          </a:xfrm>
          <a:noFill/>
        </p:spPr>
        <p:txBody>
          <a:bodyPr/>
          <a:lstStyle/>
          <a:p>
            <a:pPr eaLnBrk="1" hangingPunct="1"/>
            <a:r>
              <a:rPr lang="en-US" altLang="zh-CN" b="1" dirty="0"/>
              <a:t>2.5.2  </a:t>
            </a:r>
            <a:r>
              <a:rPr lang="en-US" altLang="zh-CN" b="1" dirty="0" err="1">
                <a:solidFill>
                  <a:srgbClr val="FF0000"/>
                </a:solidFill>
              </a:rPr>
              <a:t>const</a:t>
            </a:r>
            <a:r>
              <a:rPr lang="zh-CN" altLang="zh-CN" b="1" dirty="0">
                <a:solidFill>
                  <a:srgbClr val="FF0000"/>
                </a:solidFill>
              </a:rPr>
              <a:t>、</a:t>
            </a:r>
            <a:r>
              <a:rPr lang="en-US" altLang="zh-CN" b="1" dirty="0" err="1">
                <a:solidFill>
                  <a:srgbClr val="FF0000"/>
                </a:solidFill>
              </a:rPr>
              <a:t>constexpr</a:t>
            </a:r>
            <a:r>
              <a:rPr lang="zh-CN" altLang="zh-CN" b="1" dirty="0"/>
              <a:t>与指针</a:t>
            </a:r>
            <a:endParaRPr lang="en-US" altLang="zh-CN" b="1" dirty="0">
              <a:solidFill>
                <a:srgbClr val="FF0000"/>
              </a:solidFill>
            </a:endParaRPr>
          </a:p>
        </p:txBody>
      </p:sp>
      <p:sp>
        <p:nvSpPr>
          <p:cNvPr id="36867" name="Rectangle 3"/>
          <p:cNvSpPr>
            <a:spLocks noGrp="1" noChangeArrowheads="1"/>
          </p:cNvSpPr>
          <p:nvPr>
            <p:ph idx="1"/>
          </p:nvPr>
        </p:nvSpPr>
        <p:spPr>
          <a:xfrm>
            <a:off x="251520" y="1124744"/>
            <a:ext cx="8640960" cy="4114800"/>
          </a:xfrm>
        </p:spPr>
        <p:txBody>
          <a:bodyPr/>
          <a:lstStyle/>
          <a:p>
            <a:pPr marL="609600" indent="-609600" eaLnBrk="1" hangingPunct="1">
              <a:buFontTx/>
              <a:buNone/>
            </a:pPr>
            <a:r>
              <a:rPr lang="en-US" altLang="zh-CN" b="1" dirty="0">
                <a:solidFill>
                  <a:srgbClr val="0000CC"/>
                </a:solidFill>
              </a:rPr>
              <a:t>6</a:t>
            </a:r>
            <a:r>
              <a:rPr lang="zh-CN" altLang="en-US" b="1" dirty="0">
                <a:solidFill>
                  <a:srgbClr val="0000CC"/>
                </a:solidFill>
              </a:rPr>
              <a:t>、</a:t>
            </a:r>
            <a:r>
              <a:rPr lang="en-US" altLang="zh-CN" b="1" dirty="0" err="1">
                <a:solidFill>
                  <a:srgbClr val="0000CC"/>
                </a:solidFill>
              </a:rPr>
              <a:t>const</a:t>
            </a:r>
            <a:r>
              <a:rPr lang="zh-CN" altLang="en-US" b="1" dirty="0">
                <a:solidFill>
                  <a:srgbClr val="0000CC"/>
                </a:solidFill>
              </a:rPr>
              <a:t>、指针与变量赋值</a:t>
            </a:r>
            <a:endParaRPr lang="en-US" altLang="zh-CN" b="1" dirty="0">
              <a:solidFill>
                <a:srgbClr val="0000CC"/>
              </a:solidFill>
            </a:endParaRPr>
          </a:p>
          <a:p>
            <a:pPr marL="609600" indent="-609600" eaLnBrk="1" hangingPunct="1">
              <a:buFont typeface="Wingdings" panose="05000000000000000000" pitchFamily="2" charset="2"/>
              <a:buChar char="Ø"/>
            </a:pPr>
            <a:r>
              <a:rPr lang="en-US" altLang="zh-CN" sz="2400" b="1" dirty="0" err="1"/>
              <a:t>const</a:t>
            </a:r>
            <a:r>
              <a:rPr lang="zh-CN" altLang="en-US" sz="2400" b="1" dirty="0"/>
              <a:t>对象的地址只能赋值给指向</a:t>
            </a:r>
            <a:r>
              <a:rPr lang="en-US" altLang="zh-CN" sz="2400" b="1" dirty="0" err="1"/>
              <a:t>const</a:t>
            </a:r>
            <a:r>
              <a:rPr lang="zh-CN" altLang="en-US" sz="2400" b="1" dirty="0"/>
              <a:t>对象的指针</a:t>
            </a:r>
            <a:endParaRPr lang="en-US" altLang="zh-CN" sz="2400" b="1" dirty="0"/>
          </a:p>
          <a:p>
            <a:pPr marL="609600" indent="-609600" eaLnBrk="1" hangingPunct="1">
              <a:buFont typeface="Wingdings" panose="05000000000000000000" pitchFamily="2" charset="2"/>
              <a:buChar char="Ø"/>
            </a:pPr>
            <a:r>
              <a:rPr lang="zh-CN" altLang="en-US" sz="2400" b="1" dirty="0"/>
              <a:t>但是，指向</a:t>
            </a:r>
            <a:r>
              <a:rPr lang="en-US" altLang="zh-CN" sz="2400" b="1" dirty="0" err="1"/>
              <a:t>const</a:t>
            </a:r>
            <a:r>
              <a:rPr lang="zh-CN" altLang="en-US" sz="2400" b="1" dirty="0"/>
              <a:t>对象的指针</a:t>
            </a:r>
            <a:r>
              <a:rPr lang="zh-CN" altLang="en-US" sz="2400" b="1" dirty="0">
                <a:solidFill>
                  <a:srgbClr val="FF0000"/>
                </a:solidFill>
              </a:rPr>
              <a:t>可以指向常量对象</a:t>
            </a:r>
            <a:r>
              <a:rPr lang="zh-CN" altLang="en-US" sz="2400" b="1" dirty="0"/>
              <a:t>，</a:t>
            </a:r>
            <a:r>
              <a:rPr lang="zh-CN" altLang="en-US" sz="2400" b="1" dirty="0">
                <a:solidFill>
                  <a:srgbClr val="FF0000"/>
                </a:solidFill>
              </a:rPr>
              <a:t>也可以指向非常量对象。</a:t>
            </a:r>
          </a:p>
          <a:p>
            <a:pPr marL="990600" lvl="1" indent="-533400" eaLnBrk="1" hangingPunct="1">
              <a:buFontTx/>
              <a:buNone/>
            </a:pPr>
            <a:r>
              <a:rPr lang="zh-CN" altLang="en-US" sz="2400" b="1" dirty="0"/>
              <a:t>    </a:t>
            </a:r>
            <a:r>
              <a:rPr lang="en-US" altLang="zh-CN" sz="2400" b="1" dirty="0" err="1"/>
              <a:t>const</a:t>
            </a:r>
            <a:r>
              <a:rPr lang="en-US" altLang="zh-CN" sz="2400" b="1" dirty="0"/>
              <a:t> double </a:t>
            </a:r>
            <a:r>
              <a:rPr lang="en-US" altLang="zh-CN" sz="2400" b="1" dirty="0" err="1"/>
              <a:t>minWage</a:t>
            </a:r>
            <a:r>
              <a:rPr lang="en-US" altLang="zh-CN" sz="2400" b="1" dirty="0"/>
              <a:t>=9.60</a:t>
            </a:r>
            <a:r>
              <a:rPr lang="en-US" altLang="zh-CN" sz="2400" b="1" dirty="0">
                <a:solidFill>
                  <a:srgbClr val="0000CC"/>
                </a:solidFill>
              </a:rPr>
              <a:t>;   </a:t>
            </a:r>
            <a:r>
              <a:rPr lang="en-US" altLang="zh-CN" sz="1600" b="1" dirty="0">
                <a:solidFill>
                  <a:srgbClr val="0000CC"/>
                </a:solidFill>
              </a:rPr>
              <a:t>//</a:t>
            </a:r>
            <a:r>
              <a:rPr lang="zh-CN" altLang="en-US" sz="1600" b="1" dirty="0">
                <a:solidFill>
                  <a:srgbClr val="0000CC"/>
                </a:solidFill>
              </a:rPr>
              <a:t>只能由指向常量的指针指向</a:t>
            </a:r>
            <a:endParaRPr lang="en-US" altLang="zh-CN" sz="1600" b="1" dirty="0">
              <a:solidFill>
                <a:srgbClr val="0000CC"/>
              </a:solidFill>
            </a:endParaRPr>
          </a:p>
          <a:p>
            <a:pPr marL="990600" lvl="1" indent="-533400" eaLnBrk="1" hangingPunct="1">
              <a:buFontTx/>
              <a:buNone/>
            </a:pPr>
            <a:r>
              <a:rPr lang="en-US" altLang="zh-CN" sz="2400" b="1" dirty="0"/>
              <a:t>   </a:t>
            </a:r>
            <a:r>
              <a:rPr lang="en-US" altLang="zh-CN" sz="2400" b="1" dirty="0" err="1"/>
              <a:t>const</a:t>
            </a:r>
            <a:r>
              <a:rPr lang="en-US" altLang="zh-CN" sz="2400" b="1" dirty="0"/>
              <a:t> double *</a:t>
            </a:r>
            <a:r>
              <a:rPr lang="en-US" altLang="zh-CN" sz="2400" b="1" dirty="0" err="1"/>
              <a:t>ptr</a:t>
            </a:r>
            <a:r>
              <a:rPr lang="en-US" altLang="zh-CN" sz="2400" b="1" dirty="0"/>
              <a:t>=&amp;</a:t>
            </a:r>
            <a:r>
              <a:rPr lang="en-US" altLang="zh-CN" sz="2400" b="1" dirty="0" err="1"/>
              <a:t>minWage</a:t>
            </a:r>
            <a:r>
              <a:rPr lang="en-US" altLang="zh-CN" sz="2400" b="1" dirty="0"/>
              <a:t>; </a:t>
            </a:r>
            <a:r>
              <a:rPr lang="en-US" altLang="zh-CN" sz="1600" b="1" dirty="0">
                <a:solidFill>
                  <a:srgbClr val="0000CC"/>
                </a:solidFill>
              </a:rPr>
              <a:t>//</a:t>
            </a:r>
            <a:r>
              <a:rPr lang="en-US" altLang="zh-CN" sz="1600" b="1" dirty="0" err="1">
                <a:solidFill>
                  <a:srgbClr val="0000CC"/>
                </a:solidFill>
              </a:rPr>
              <a:t>ptr</a:t>
            </a:r>
            <a:r>
              <a:rPr lang="zh-CN" altLang="en-US" sz="1600" b="1" dirty="0">
                <a:solidFill>
                  <a:srgbClr val="0000CC"/>
                </a:solidFill>
              </a:rPr>
              <a:t>既可以指向常量，也可以指向非常量</a:t>
            </a:r>
            <a:endParaRPr lang="en-US" altLang="zh-CN" sz="1600" b="1" dirty="0">
              <a:solidFill>
                <a:srgbClr val="0000CC"/>
              </a:solidFill>
            </a:endParaRPr>
          </a:p>
          <a:p>
            <a:pPr marL="990600" lvl="1" indent="-533400" eaLnBrk="1" hangingPunct="1">
              <a:buFontTx/>
              <a:buNone/>
            </a:pPr>
            <a:r>
              <a:rPr lang="en-US" altLang="zh-CN" sz="2400" b="1" dirty="0"/>
              <a:t>    double </a:t>
            </a:r>
            <a:r>
              <a:rPr lang="en-US" altLang="zh-CN" sz="2400" b="1" dirty="0" err="1"/>
              <a:t>dval</a:t>
            </a:r>
            <a:r>
              <a:rPr lang="en-US" altLang="zh-CN" sz="2400" b="1" dirty="0"/>
              <a:t>=3.14;</a:t>
            </a:r>
          </a:p>
          <a:p>
            <a:pPr marL="990600" lvl="1" indent="-533400" eaLnBrk="1" hangingPunct="1">
              <a:buFontTx/>
              <a:buNone/>
            </a:pPr>
            <a:r>
              <a:rPr lang="en-US" altLang="zh-CN" sz="2400" b="1" dirty="0"/>
              <a:t>    </a:t>
            </a:r>
            <a:r>
              <a:rPr lang="en-US" altLang="zh-CN" sz="2400" b="1" dirty="0" err="1"/>
              <a:t>ptr</a:t>
            </a:r>
            <a:r>
              <a:rPr lang="en-US" altLang="zh-CN" sz="2400" b="1" dirty="0"/>
              <a:t>=&amp;</a:t>
            </a:r>
            <a:r>
              <a:rPr lang="en-US" altLang="zh-CN" sz="2400" b="1" dirty="0" err="1"/>
              <a:t>dval</a:t>
            </a:r>
            <a:r>
              <a:rPr lang="en-US" altLang="zh-CN" sz="2400" b="1" dirty="0"/>
              <a:t>;</a:t>
            </a:r>
          </a:p>
          <a:p>
            <a:pPr marL="990600" lvl="1" indent="-533400" eaLnBrk="1" hangingPunct="1">
              <a:buFontTx/>
              <a:buNone/>
            </a:pPr>
            <a:r>
              <a:rPr lang="en-US" altLang="zh-CN" sz="2400" b="1" dirty="0"/>
              <a:t>    *</a:t>
            </a:r>
            <a:r>
              <a:rPr lang="en-US" altLang="zh-CN" sz="2400" b="1" dirty="0" err="1"/>
              <a:t>ptr</a:t>
            </a:r>
            <a:r>
              <a:rPr lang="en-US" altLang="zh-CN" sz="2400" b="1" dirty="0"/>
              <a:t>=23;</a:t>
            </a:r>
          </a:p>
          <a:p>
            <a:pPr marL="990600" lvl="1" indent="-533400" eaLnBrk="1" hangingPunct="1">
              <a:buFontTx/>
              <a:buNone/>
            </a:pPr>
            <a:r>
              <a:rPr lang="en-US" altLang="zh-CN" sz="2400" b="1" dirty="0"/>
              <a:t>     </a:t>
            </a:r>
            <a:r>
              <a:rPr lang="en-US" altLang="zh-CN" sz="2400" b="1" dirty="0" err="1"/>
              <a:t>dval</a:t>
            </a:r>
            <a:r>
              <a:rPr lang="en-US" altLang="zh-CN" sz="2400" b="1" dirty="0"/>
              <a:t>=23;</a:t>
            </a:r>
            <a:endParaRPr lang="zh-CN" altLang="en-US" sz="2400" b="1" dirty="0"/>
          </a:p>
          <a:p>
            <a:pPr marL="990600" lvl="1" indent="-533400" eaLnBrk="1" hangingPunct="1">
              <a:buFontTx/>
              <a:buNone/>
            </a:pPr>
            <a:endParaRPr lang="en-US" altLang="zh-CN" b="1" dirty="0">
              <a:solidFill>
                <a:srgbClr val="FF0000"/>
              </a:solidFill>
            </a:endParaRPr>
          </a:p>
          <a:p>
            <a:pPr marL="990600" lvl="1" indent="-533400" eaLnBrk="1" hangingPunct="1">
              <a:buFontTx/>
              <a:buNone/>
            </a:pPr>
            <a:endParaRPr lang="zh-CN" altLang="en-US" b="1" dirty="0">
              <a:solidFill>
                <a:srgbClr val="FF0000"/>
              </a:solidFill>
            </a:endParaRPr>
          </a:p>
        </p:txBody>
      </p:sp>
    </p:spTree>
    <p:extLst>
      <p:ext uri="{BB962C8B-B14F-4D97-AF65-F5344CB8AC3E}">
        <p14:creationId xmlns:p14="http://schemas.microsoft.com/office/powerpoint/2010/main" val="169052114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685800" y="1484313"/>
            <a:ext cx="7772400" cy="4611687"/>
          </a:xfrm>
        </p:spPr>
        <p:txBody>
          <a:bodyPr/>
          <a:lstStyle/>
          <a:p>
            <a:pPr eaLnBrk="1" hangingPunct="1">
              <a:buFontTx/>
              <a:buNone/>
            </a:pPr>
            <a:r>
              <a:rPr lang="zh-CN" altLang="en-US" b="1"/>
              <a:t>	练习</a:t>
            </a:r>
            <a:r>
              <a:rPr lang="en-US" altLang="zh-CN" b="1"/>
              <a:t>1</a:t>
            </a:r>
            <a:r>
              <a:rPr lang="zh-CN" altLang="en-US" b="1"/>
              <a:t>、下面的声明中，哪些是错误的？</a:t>
            </a:r>
          </a:p>
          <a:p>
            <a:pPr eaLnBrk="1" hangingPunct="1">
              <a:buFontTx/>
              <a:buNone/>
            </a:pPr>
            <a:r>
              <a:rPr lang="zh-CN" altLang="en-US" b="1"/>
              <a:t>   </a:t>
            </a:r>
            <a:r>
              <a:rPr lang="en-US" altLang="zh-CN" b="1"/>
              <a:t>int i;</a:t>
            </a:r>
          </a:p>
          <a:p>
            <a:pPr eaLnBrk="1" hangingPunct="1">
              <a:buFontTx/>
              <a:buNone/>
            </a:pPr>
            <a:r>
              <a:rPr lang="en-US" altLang="zh-CN" b="1"/>
              <a:t>	const int ic;                 </a:t>
            </a:r>
            <a:endParaRPr lang="en-US" altLang="zh-CN" b="1">
              <a:solidFill>
                <a:srgbClr val="FF0000"/>
              </a:solidFill>
            </a:endParaRPr>
          </a:p>
          <a:p>
            <a:pPr eaLnBrk="1" hangingPunct="1">
              <a:buFontTx/>
              <a:buNone/>
            </a:pPr>
            <a:r>
              <a:rPr lang="en-US" altLang="zh-CN" b="1"/>
              <a:t>	const int *pic;     </a:t>
            </a:r>
          </a:p>
          <a:p>
            <a:pPr eaLnBrk="1" hangingPunct="1">
              <a:buFontTx/>
              <a:buNone/>
            </a:pPr>
            <a:r>
              <a:rPr lang="en-US" altLang="zh-CN" b="1"/>
              <a:t>	int *const cpi; </a:t>
            </a:r>
          </a:p>
          <a:p>
            <a:pPr eaLnBrk="1" hangingPunct="1">
              <a:buFontTx/>
              <a:buNone/>
            </a:pPr>
            <a:r>
              <a:rPr lang="en-US" altLang="zh-CN" b="1"/>
              <a:t>	const int *const cpic;   </a:t>
            </a:r>
          </a:p>
        </p:txBody>
      </p:sp>
      <p:sp>
        <p:nvSpPr>
          <p:cNvPr id="30724" name="AutoShape 4"/>
          <p:cNvSpPr>
            <a:spLocks noChangeArrowheads="1"/>
          </p:cNvSpPr>
          <p:nvPr/>
        </p:nvSpPr>
        <p:spPr bwMode="auto">
          <a:xfrm>
            <a:off x="6372225" y="2420938"/>
            <a:ext cx="2447925" cy="1368425"/>
          </a:xfrm>
          <a:prstGeom prst="cloudCallout">
            <a:avLst>
              <a:gd name="adj1" fmla="val -27042"/>
              <a:gd name="adj2" fmla="val 39329"/>
            </a:avLst>
          </a:prstGeom>
          <a:solidFill>
            <a:schemeClr val="accent1"/>
          </a:solidFill>
          <a:ln w="3175">
            <a:solidFill>
              <a:schemeClr val="bg1"/>
            </a:solidFill>
            <a:round/>
            <a:headEnd/>
            <a:tailEnd/>
          </a:ln>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zh-CN" altLang="en-US" sz="3600" b="1">
                <a:solidFill>
                  <a:srgbClr val="FF0000"/>
                </a:solidFill>
                <a:latin typeface="Lucida Sans Unicode" panose="020B0602030504020204" pitchFamily="34" charset="0"/>
              </a:rPr>
              <a:t>未初始化</a:t>
            </a:r>
          </a:p>
        </p:txBody>
      </p:sp>
      <p:sp>
        <p:nvSpPr>
          <p:cNvPr id="30725" name="Line 5"/>
          <p:cNvSpPr>
            <a:spLocks noChangeShapeType="1"/>
          </p:cNvSpPr>
          <p:nvPr/>
        </p:nvSpPr>
        <p:spPr bwMode="auto">
          <a:xfrm flipH="1" flipV="1">
            <a:off x="3492500" y="2924175"/>
            <a:ext cx="2879725" cy="73025"/>
          </a:xfrm>
          <a:prstGeom prst="line">
            <a:avLst/>
          </a:prstGeom>
          <a:noFill/>
          <a:ln w="3175">
            <a:solidFill>
              <a:schemeClr val="accent2"/>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30726" name="Line 6"/>
          <p:cNvSpPr>
            <a:spLocks noChangeShapeType="1"/>
          </p:cNvSpPr>
          <p:nvPr/>
        </p:nvSpPr>
        <p:spPr bwMode="auto">
          <a:xfrm flipH="1">
            <a:off x="3779838" y="3068638"/>
            <a:ext cx="2663825" cy="1008062"/>
          </a:xfrm>
          <a:prstGeom prst="line">
            <a:avLst/>
          </a:prstGeom>
          <a:noFill/>
          <a:ln w="3175">
            <a:solidFill>
              <a:schemeClr val="accent2"/>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30727" name="Line 7"/>
          <p:cNvSpPr>
            <a:spLocks noChangeShapeType="1"/>
          </p:cNvSpPr>
          <p:nvPr/>
        </p:nvSpPr>
        <p:spPr bwMode="auto">
          <a:xfrm flipH="1">
            <a:off x="5148263" y="3213100"/>
            <a:ext cx="1368425" cy="1295400"/>
          </a:xfrm>
          <a:prstGeom prst="line">
            <a:avLst/>
          </a:prstGeom>
          <a:noFill/>
          <a:ln w="3175">
            <a:solidFill>
              <a:schemeClr val="accent2"/>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9" name="Rectangle 5"/>
          <p:cNvSpPr>
            <a:spLocks noGrp="1" noChangeArrowheads="1"/>
          </p:cNvSpPr>
          <p:nvPr>
            <p:ph type="title"/>
          </p:nvPr>
        </p:nvSpPr>
        <p:spPr>
          <a:noFill/>
        </p:spPr>
        <p:txBody>
          <a:bodyPr/>
          <a:lstStyle/>
          <a:p>
            <a:pPr eaLnBrk="1" hangingPunct="1"/>
            <a:r>
              <a:rPr lang="en-US" altLang="zh-CN" b="1" dirty="0"/>
              <a:t>2.5.2  </a:t>
            </a:r>
            <a:r>
              <a:rPr lang="en-US" altLang="zh-CN" b="1" dirty="0" err="1">
                <a:solidFill>
                  <a:srgbClr val="FF0000"/>
                </a:solidFill>
              </a:rPr>
              <a:t>const</a:t>
            </a:r>
            <a:r>
              <a:rPr lang="zh-CN" altLang="zh-CN" b="1" dirty="0">
                <a:solidFill>
                  <a:srgbClr val="FF0000"/>
                </a:solidFill>
              </a:rPr>
              <a:t>、</a:t>
            </a:r>
            <a:r>
              <a:rPr lang="en-US" altLang="zh-CN" b="1" dirty="0" err="1">
                <a:solidFill>
                  <a:srgbClr val="FF0000"/>
                </a:solidFill>
              </a:rPr>
              <a:t>constexpr</a:t>
            </a:r>
            <a:r>
              <a:rPr lang="zh-CN" altLang="zh-CN" b="1" dirty="0"/>
              <a:t>与指针</a:t>
            </a:r>
            <a:endParaRPr lang="en-US" altLang="zh-CN" b="1" dirty="0">
              <a:solidFill>
                <a:srgbClr val="FF0000"/>
              </a:solidFill>
            </a:endParaRPr>
          </a:p>
        </p:txBody>
      </p:sp>
    </p:spTree>
    <p:extLst>
      <p:ext uri="{BB962C8B-B14F-4D97-AF65-F5344CB8AC3E}">
        <p14:creationId xmlns:p14="http://schemas.microsoft.com/office/powerpoint/2010/main" val="13235373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ppt_x"/>
                                          </p:val>
                                        </p:tav>
                                        <p:tav tm="100000">
                                          <p:val>
                                            <p:strVal val="#ppt_x"/>
                                          </p:val>
                                        </p:tav>
                                      </p:tavLst>
                                    </p:anim>
                                    <p:anim calcmode="lin" valueType="num">
                                      <p:cBhvr additive="base">
                                        <p:cTn id="8" dur="500" fill="hold"/>
                                        <p:tgtEl>
                                          <p:spTgt spid="307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30725"/>
                                        </p:tgtEl>
                                        <p:attrNameLst>
                                          <p:attrName>style.visibility</p:attrName>
                                        </p:attrNameLst>
                                      </p:cBhvr>
                                      <p:to>
                                        <p:strVal val="visible"/>
                                      </p:to>
                                    </p:set>
                                    <p:animEffect transition="in" filter="wipe(right)">
                                      <p:cBhvr>
                                        <p:cTn id="13" dur="500"/>
                                        <p:tgtEl>
                                          <p:spTgt spid="307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0726"/>
                                        </p:tgtEl>
                                        <p:attrNameLst>
                                          <p:attrName>style.visibility</p:attrName>
                                        </p:attrNameLst>
                                      </p:cBhvr>
                                      <p:to>
                                        <p:strVal val="visible"/>
                                      </p:to>
                                    </p:set>
                                    <p:animEffect transition="in" filter="wipe(right)">
                                      <p:cBhvr>
                                        <p:cTn id="18" dur="500"/>
                                        <p:tgtEl>
                                          <p:spTgt spid="3072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30727"/>
                                        </p:tgtEl>
                                        <p:attrNameLst>
                                          <p:attrName>style.visibility</p:attrName>
                                        </p:attrNameLst>
                                      </p:cBhvr>
                                      <p:to>
                                        <p:strVal val="visible"/>
                                      </p:to>
                                    </p:set>
                                    <p:animEffect transition="in" filter="wipe(right)">
                                      <p:cBhvr>
                                        <p:cTn id="23" dur="500"/>
                                        <p:tgtEl>
                                          <p:spTgt spid="3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685800" y="1196975"/>
            <a:ext cx="7772400" cy="4899025"/>
          </a:xfrm>
        </p:spPr>
        <p:txBody>
          <a:bodyPr/>
          <a:lstStyle/>
          <a:p>
            <a:pPr marL="457200" indent="-457200" eaLnBrk="1" hangingPunct="1">
              <a:lnSpc>
                <a:spcPct val="90000"/>
              </a:lnSpc>
              <a:buFontTx/>
              <a:buNone/>
            </a:pPr>
            <a:r>
              <a:rPr lang="zh-CN" altLang="en-US" sz="2400" b="1">
                <a:solidFill>
                  <a:srgbClr val="FF0000"/>
                </a:solidFill>
              </a:rPr>
              <a:t>练习</a:t>
            </a:r>
            <a:r>
              <a:rPr lang="en-US" altLang="zh-CN" sz="2400" b="1">
                <a:solidFill>
                  <a:srgbClr val="FF0000"/>
                </a:solidFill>
              </a:rPr>
              <a:t>2</a:t>
            </a:r>
            <a:r>
              <a:rPr lang="zh-CN" altLang="en-US" sz="2400" b="1">
                <a:solidFill>
                  <a:srgbClr val="FF0000"/>
                </a:solidFill>
              </a:rPr>
              <a:t>、指出下面的错误</a:t>
            </a:r>
          </a:p>
          <a:p>
            <a:pPr marL="457200" indent="-457200" eaLnBrk="1" hangingPunct="1">
              <a:lnSpc>
                <a:spcPct val="90000"/>
              </a:lnSpc>
              <a:buFont typeface="Wingdings" panose="05000000000000000000" pitchFamily="2" charset="2"/>
              <a:buAutoNum type="arabicPeriod"/>
            </a:pPr>
            <a:r>
              <a:rPr lang="zh-CN" altLang="en-US" sz="2400" b="1"/>
              <a:t>    </a:t>
            </a:r>
            <a:r>
              <a:rPr lang="en-US" altLang="zh-CN" sz="2400" b="1"/>
              <a:t>int i=-1;</a:t>
            </a:r>
          </a:p>
          <a:p>
            <a:pPr marL="457200" indent="-457200" eaLnBrk="1" hangingPunct="1">
              <a:lnSpc>
                <a:spcPct val="90000"/>
              </a:lnSpc>
              <a:buFont typeface="Wingdings" panose="05000000000000000000" pitchFamily="2" charset="2"/>
              <a:buAutoNum type="arabicPeriod"/>
            </a:pPr>
            <a:r>
              <a:rPr lang="en-US" altLang="zh-CN" sz="2400" b="1"/>
              <a:t>	const int ic=i;</a:t>
            </a:r>
          </a:p>
          <a:p>
            <a:pPr marL="457200" indent="-457200" eaLnBrk="1" hangingPunct="1">
              <a:lnSpc>
                <a:spcPct val="90000"/>
              </a:lnSpc>
              <a:buFont typeface="Wingdings" panose="05000000000000000000" pitchFamily="2" charset="2"/>
              <a:buAutoNum type="arabicPeriod"/>
            </a:pPr>
            <a:r>
              <a:rPr lang="en-US" altLang="zh-CN" sz="2400" b="1"/>
              <a:t>	const int *pic=&amp;ic;</a:t>
            </a:r>
          </a:p>
          <a:p>
            <a:pPr marL="457200" indent="-457200" eaLnBrk="1" hangingPunct="1">
              <a:lnSpc>
                <a:spcPct val="90000"/>
              </a:lnSpc>
              <a:buFont typeface="Wingdings" panose="05000000000000000000" pitchFamily="2" charset="2"/>
              <a:buAutoNum type="arabicPeriod"/>
            </a:pPr>
            <a:r>
              <a:rPr lang="en-US" altLang="zh-CN" sz="2400" b="1"/>
              <a:t>	int *const cpi=&amp;ic;</a:t>
            </a:r>
          </a:p>
          <a:p>
            <a:pPr marL="457200" indent="-457200" eaLnBrk="1" hangingPunct="1">
              <a:lnSpc>
                <a:spcPct val="90000"/>
              </a:lnSpc>
              <a:buFont typeface="Wingdings" panose="05000000000000000000" pitchFamily="2" charset="2"/>
              <a:buAutoNum type="arabicPeriod"/>
            </a:pPr>
            <a:r>
              <a:rPr lang="en-US" altLang="zh-CN" sz="2400" b="1"/>
              <a:t>	const int *const cpic=&amp;ic;</a:t>
            </a:r>
          </a:p>
          <a:p>
            <a:pPr marL="457200" indent="-457200" eaLnBrk="1" hangingPunct="1">
              <a:lnSpc>
                <a:spcPct val="90000"/>
              </a:lnSpc>
              <a:buFont typeface="Wingdings" panose="05000000000000000000" pitchFamily="2" charset="2"/>
              <a:buAutoNum type="arabicPeriod"/>
            </a:pPr>
            <a:r>
              <a:rPr lang="en-US" altLang="zh-CN" sz="2400" b="1"/>
              <a:t> i=ic;</a:t>
            </a:r>
          </a:p>
          <a:p>
            <a:pPr marL="457200" indent="-457200" eaLnBrk="1" hangingPunct="1">
              <a:lnSpc>
                <a:spcPct val="90000"/>
              </a:lnSpc>
              <a:buFont typeface="Wingdings" panose="05000000000000000000" pitchFamily="2" charset="2"/>
              <a:buAutoNum type="arabicPeriod"/>
            </a:pPr>
            <a:r>
              <a:rPr lang="en-US" altLang="zh-CN" sz="2400" b="1"/>
              <a:t>pic=&amp;ic;</a:t>
            </a:r>
          </a:p>
          <a:p>
            <a:pPr marL="457200" indent="-457200" eaLnBrk="1" hangingPunct="1">
              <a:lnSpc>
                <a:spcPct val="90000"/>
              </a:lnSpc>
              <a:buFont typeface="Wingdings" panose="05000000000000000000" pitchFamily="2" charset="2"/>
              <a:buAutoNum type="arabicPeriod"/>
            </a:pPr>
            <a:r>
              <a:rPr lang="en-US" altLang="zh-CN" sz="2400" b="1"/>
              <a:t>cpi=pic;</a:t>
            </a:r>
          </a:p>
          <a:p>
            <a:pPr marL="457200" indent="-457200" eaLnBrk="1" hangingPunct="1">
              <a:lnSpc>
                <a:spcPct val="90000"/>
              </a:lnSpc>
              <a:buFont typeface="Wingdings" panose="05000000000000000000" pitchFamily="2" charset="2"/>
              <a:buAutoNum type="arabicPeriod"/>
            </a:pPr>
            <a:r>
              <a:rPr lang="en-US" altLang="zh-CN" sz="2400" b="1"/>
              <a:t>pic=cpic;</a:t>
            </a:r>
          </a:p>
          <a:p>
            <a:pPr marL="457200" indent="-457200" eaLnBrk="1" hangingPunct="1">
              <a:lnSpc>
                <a:spcPct val="90000"/>
              </a:lnSpc>
              <a:buFont typeface="Wingdings" panose="05000000000000000000" pitchFamily="2" charset="2"/>
              <a:buAutoNum type="arabicPeriod"/>
            </a:pPr>
            <a:r>
              <a:rPr lang="en-US" altLang="zh-CN" sz="2400" b="1"/>
              <a:t>cpic=&amp;ic;</a:t>
            </a:r>
          </a:p>
          <a:p>
            <a:pPr marL="457200" indent="-457200" eaLnBrk="1" hangingPunct="1">
              <a:lnSpc>
                <a:spcPct val="90000"/>
              </a:lnSpc>
              <a:buFont typeface="Wingdings" panose="05000000000000000000" pitchFamily="2" charset="2"/>
              <a:buAutoNum type="arabicPeriod"/>
            </a:pPr>
            <a:r>
              <a:rPr lang="en-US" altLang="zh-CN" sz="2400" b="1"/>
              <a:t>ic=*cpic;</a:t>
            </a:r>
          </a:p>
        </p:txBody>
      </p:sp>
      <p:sp>
        <p:nvSpPr>
          <p:cNvPr id="31748" name="AutoShape 4"/>
          <p:cNvSpPr>
            <a:spLocks noChangeArrowheads="1"/>
          </p:cNvSpPr>
          <p:nvPr/>
        </p:nvSpPr>
        <p:spPr bwMode="auto">
          <a:xfrm>
            <a:off x="6300788" y="1484313"/>
            <a:ext cx="2339975" cy="2879725"/>
          </a:xfrm>
          <a:prstGeom prst="cloudCallout">
            <a:avLst>
              <a:gd name="adj1" fmla="val -18995"/>
              <a:gd name="adj2" fmla="val 39139"/>
            </a:avLst>
          </a:prstGeom>
          <a:solidFill>
            <a:schemeClr val="accent1"/>
          </a:solidFill>
          <a:ln w="3175">
            <a:solidFill>
              <a:schemeClr val="bg1"/>
            </a:solidFill>
            <a:round/>
            <a:headEnd/>
            <a:tailEnd/>
          </a:ln>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zh-CN" altLang="en-US" sz="4000" b="1">
                <a:solidFill>
                  <a:srgbClr val="FF0000"/>
                </a:solidFill>
                <a:latin typeface="Lucida Sans Unicode" panose="020B0602030504020204" pitchFamily="34" charset="0"/>
              </a:rPr>
              <a:t>错误</a:t>
            </a:r>
          </a:p>
        </p:txBody>
      </p:sp>
      <p:sp>
        <p:nvSpPr>
          <p:cNvPr id="31749" name="Line 5"/>
          <p:cNvSpPr>
            <a:spLocks noChangeShapeType="1"/>
          </p:cNvSpPr>
          <p:nvPr/>
        </p:nvSpPr>
        <p:spPr bwMode="auto">
          <a:xfrm flipH="1">
            <a:off x="4427538" y="2708275"/>
            <a:ext cx="1944687" cy="288925"/>
          </a:xfrm>
          <a:prstGeom prst="line">
            <a:avLst/>
          </a:prstGeom>
          <a:noFill/>
          <a:ln w="3175">
            <a:solidFill>
              <a:schemeClr val="accent2"/>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31750" name="Line 6"/>
          <p:cNvSpPr>
            <a:spLocks noChangeShapeType="1"/>
          </p:cNvSpPr>
          <p:nvPr/>
        </p:nvSpPr>
        <p:spPr bwMode="auto">
          <a:xfrm flipH="1">
            <a:off x="2484438" y="3068638"/>
            <a:ext cx="3816350" cy="1512887"/>
          </a:xfrm>
          <a:prstGeom prst="line">
            <a:avLst/>
          </a:prstGeom>
          <a:noFill/>
          <a:ln w="3175">
            <a:solidFill>
              <a:schemeClr val="accent2"/>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31751" name="Line 7"/>
          <p:cNvSpPr>
            <a:spLocks noChangeShapeType="1"/>
          </p:cNvSpPr>
          <p:nvPr/>
        </p:nvSpPr>
        <p:spPr bwMode="auto">
          <a:xfrm flipH="1">
            <a:off x="2627313" y="3429000"/>
            <a:ext cx="3673475" cy="1944688"/>
          </a:xfrm>
          <a:prstGeom prst="line">
            <a:avLst/>
          </a:prstGeom>
          <a:noFill/>
          <a:ln w="3175">
            <a:solidFill>
              <a:schemeClr val="accent2"/>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31752" name="Line 8"/>
          <p:cNvSpPr>
            <a:spLocks noChangeShapeType="1"/>
          </p:cNvSpPr>
          <p:nvPr/>
        </p:nvSpPr>
        <p:spPr bwMode="auto">
          <a:xfrm flipH="1">
            <a:off x="2555875" y="3573463"/>
            <a:ext cx="3887788" cy="2232025"/>
          </a:xfrm>
          <a:prstGeom prst="line">
            <a:avLst/>
          </a:prstGeom>
          <a:noFill/>
          <a:ln w="3175">
            <a:solidFill>
              <a:schemeClr val="accent2"/>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0" name="Rectangle 5"/>
          <p:cNvSpPr txBox="1">
            <a:spLocks noChangeArrowheads="1"/>
          </p:cNvSpPr>
          <p:nvPr/>
        </p:nvSpPr>
        <p:spPr bwMode="auto">
          <a:xfrm>
            <a:off x="251520" y="188640"/>
            <a:ext cx="8352927" cy="57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dirty="0"/>
              <a:t>2.5.2  </a:t>
            </a:r>
            <a:r>
              <a:rPr lang="en-US" altLang="zh-CN" b="1" kern="0" dirty="0" err="1">
                <a:solidFill>
                  <a:srgbClr val="FF0000"/>
                </a:solidFill>
              </a:rPr>
              <a:t>const</a:t>
            </a:r>
            <a:r>
              <a:rPr lang="zh-CN" altLang="zh-CN" b="1" kern="0" dirty="0">
                <a:solidFill>
                  <a:srgbClr val="FF0000"/>
                </a:solidFill>
              </a:rPr>
              <a:t>、</a:t>
            </a:r>
            <a:r>
              <a:rPr lang="en-US" altLang="zh-CN" b="1" kern="0" dirty="0" err="1">
                <a:solidFill>
                  <a:srgbClr val="FF0000"/>
                </a:solidFill>
              </a:rPr>
              <a:t>constexpr</a:t>
            </a:r>
            <a:r>
              <a:rPr lang="zh-CN" altLang="zh-CN" b="1" kern="0" dirty="0"/>
              <a:t>与指针</a:t>
            </a:r>
            <a:endParaRPr lang="en-US" altLang="zh-CN" b="1" kern="0" dirty="0">
              <a:solidFill>
                <a:srgbClr val="FF0000"/>
              </a:solidFill>
            </a:endParaRPr>
          </a:p>
        </p:txBody>
      </p:sp>
    </p:spTree>
    <p:extLst>
      <p:ext uri="{BB962C8B-B14F-4D97-AF65-F5344CB8AC3E}">
        <p14:creationId xmlns:p14="http://schemas.microsoft.com/office/powerpoint/2010/main" val="39436652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31749"/>
                                        </p:tgtEl>
                                        <p:attrNameLst>
                                          <p:attrName>style.visibility</p:attrName>
                                        </p:attrNameLst>
                                      </p:cBhvr>
                                      <p:to>
                                        <p:strVal val="visible"/>
                                      </p:to>
                                    </p:set>
                                    <p:animEffect transition="in" filter="wipe(right)">
                                      <p:cBhvr>
                                        <p:cTn id="13" dur="500"/>
                                        <p:tgtEl>
                                          <p:spTgt spid="317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1750"/>
                                        </p:tgtEl>
                                        <p:attrNameLst>
                                          <p:attrName>style.visibility</p:attrName>
                                        </p:attrNameLst>
                                      </p:cBhvr>
                                      <p:to>
                                        <p:strVal val="visible"/>
                                      </p:to>
                                    </p:set>
                                    <p:animEffect transition="in" filter="wipe(right)">
                                      <p:cBhvr>
                                        <p:cTn id="18" dur="500"/>
                                        <p:tgtEl>
                                          <p:spTgt spid="3175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31751"/>
                                        </p:tgtEl>
                                        <p:attrNameLst>
                                          <p:attrName>style.visibility</p:attrName>
                                        </p:attrNameLst>
                                      </p:cBhvr>
                                      <p:to>
                                        <p:strVal val="visible"/>
                                      </p:to>
                                    </p:set>
                                    <p:animEffect transition="in" filter="wipe(right)">
                                      <p:cBhvr>
                                        <p:cTn id="23" dur="500"/>
                                        <p:tgtEl>
                                          <p:spTgt spid="3175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31752"/>
                                        </p:tgtEl>
                                        <p:attrNameLst>
                                          <p:attrName>style.visibility</p:attrName>
                                        </p:attrNameLst>
                                      </p:cBhvr>
                                      <p:to>
                                        <p:strVal val="visible"/>
                                      </p:to>
                                    </p:set>
                                    <p:animEffect transition="in" filter="wipe(right)">
                                      <p:cBhvr>
                                        <p:cTn id="28"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b="1" dirty="0">
                <a:solidFill>
                  <a:srgbClr val="0000CC"/>
                </a:solidFill>
              </a:rPr>
              <a:t>1、</a:t>
            </a:r>
            <a:r>
              <a:rPr lang="zh-CN" altLang="en-US" b="1" dirty="0">
                <a:solidFill>
                  <a:srgbClr val="0000CC"/>
                </a:solidFill>
              </a:rPr>
              <a:t>概念与功能</a:t>
            </a:r>
            <a:endParaRPr lang="en-US" altLang="zh-CN" b="1" dirty="0">
              <a:solidFill>
                <a:srgbClr val="0000CC"/>
              </a:solidFill>
            </a:endParaRPr>
          </a:p>
          <a:p>
            <a:pPr lvl="1"/>
            <a:r>
              <a:rPr lang="zh-CN" altLang="zh-CN" dirty="0"/>
              <a:t>在定义引用时，可以用</a:t>
            </a:r>
            <a:r>
              <a:rPr lang="en-US" altLang="zh-CN" dirty="0" err="1"/>
              <a:t>const</a:t>
            </a:r>
            <a:r>
              <a:rPr lang="zh-CN" altLang="zh-CN" dirty="0"/>
              <a:t>进行限制，使它成为不允许被修改的常量引用</a:t>
            </a:r>
            <a:r>
              <a:rPr lang="zh-CN" altLang="en-US" dirty="0"/>
              <a:t>。</a:t>
            </a:r>
            <a:endParaRPr lang="en-US" altLang="zh-CN" dirty="0"/>
          </a:p>
          <a:p>
            <a:pPr marL="800100" lvl="2" indent="0">
              <a:buNone/>
            </a:pPr>
            <a:r>
              <a:rPr lang="en-US" altLang="zh-CN" dirty="0" err="1"/>
              <a:t>int</a:t>
            </a:r>
            <a:r>
              <a:rPr lang="en-US" altLang="zh-CN" dirty="0"/>
              <a:t>  </a:t>
            </a:r>
            <a:r>
              <a:rPr lang="en-US" altLang="zh-CN" dirty="0" err="1"/>
              <a:t>i</a:t>
            </a:r>
            <a:r>
              <a:rPr lang="en-US" altLang="zh-CN" dirty="0"/>
              <a:t>=9,</a:t>
            </a:r>
            <a:endParaRPr lang="zh-CN" altLang="zh-CN" sz="3200" dirty="0"/>
          </a:p>
          <a:p>
            <a:pPr marL="800100" lvl="2" indent="0">
              <a:buNone/>
            </a:pPr>
            <a:r>
              <a:rPr lang="en-US" altLang="zh-CN" dirty="0" err="1"/>
              <a:t>int</a:t>
            </a:r>
            <a:r>
              <a:rPr lang="en-US" altLang="zh-CN" dirty="0"/>
              <a:t>  &amp;</a:t>
            </a:r>
            <a:r>
              <a:rPr lang="en-US" altLang="zh-CN" dirty="0" err="1"/>
              <a:t>rr</a:t>
            </a:r>
            <a:r>
              <a:rPr lang="en-US" altLang="zh-CN" dirty="0"/>
              <a:t>=</a:t>
            </a:r>
            <a:r>
              <a:rPr lang="en-US" altLang="zh-CN" dirty="0" err="1"/>
              <a:t>i</a:t>
            </a:r>
            <a:r>
              <a:rPr lang="en-US" altLang="zh-CN" dirty="0"/>
              <a:t>;        </a:t>
            </a:r>
            <a:endParaRPr lang="zh-CN" altLang="zh-CN" sz="3200" dirty="0"/>
          </a:p>
          <a:p>
            <a:pPr marL="800100" lvl="2" indent="0">
              <a:buNone/>
            </a:pPr>
            <a:r>
              <a:rPr lang="en-US" altLang="zh-CN" dirty="0" err="1"/>
              <a:t>const</a:t>
            </a:r>
            <a:r>
              <a:rPr lang="en-US" altLang="zh-CN" dirty="0"/>
              <a:t>	</a:t>
            </a:r>
            <a:r>
              <a:rPr lang="en-US" altLang="zh-CN" dirty="0" err="1"/>
              <a:t>int</a:t>
            </a:r>
            <a:r>
              <a:rPr lang="en-US" altLang="zh-CN" dirty="0"/>
              <a:t> &amp;</a:t>
            </a:r>
            <a:r>
              <a:rPr lang="en-US" altLang="zh-CN" dirty="0" err="1"/>
              <a:t>ir</a:t>
            </a:r>
            <a:r>
              <a:rPr lang="en-US" altLang="zh-CN" dirty="0"/>
              <a:t>=</a:t>
            </a:r>
            <a:r>
              <a:rPr lang="en-US" altLang="zh-CN" dirty="0" err="1"/>
              <a:t>i</a:t>
            </a:r>
            <a:r>
              <a:rPr lang="en-US" altLang="zh-CN" dirty="0"/>
              <a:t>;</a:t>
            </a:r>
            <a:endParaRPr lang="zh-CN" altLang="zh-CN" sz="3200" dirty="0"/>
          </a:p>
          <a:p>
            <a:pPr marL="800100" lvl="2" indent="0">
              <a:buNone/>
            </a:pPr>
            <a:r>
              <a:rPr lang="en-US" altLang="zh-CN" dirty="0" err="1"/>
              <a:t>rr</a:t>
            </a:r>
            <a:r>
              <a:rPr lang="en-US" altLang="zh-CN" dirty="0"/>
              <a:t>=8;</a:t>
            </a:r>
            <a:endParaRPr lang="zh-CN" altLang="zh-CN" sz="3200" dirty="0"/>
          </a:p>
          <a:p>
            <a:pPr marL="800100" lvl="2" indent="0">
              <a:buNone/>
            </a:pPr>
            <a:r>
              <a:rPr lang="en-US" altLang="zh-CN" dirty="0" err="1">
                <a:solidFill>
                  <a:srgbClr val="C00000"/>
                </a:solidFill>
              </a:rPr>
              <a:t>ir</a:t>
            </a:r>
            <a:r>
              <a:rPr lang="en-US" altLang="zh-CN" dirty="0">
                <a:solidFill>
                  <a:srgbClr val="C00000"/>
                </a:solidFill>
              </a:rPr>
              <a:t>=7;             </a:t>
            </a:r>
            <a:r>
              <a:rPr lang="en-US" altLang="zh-CN" dirty="0"/>
              <a:t>		//</a:t>
            </a:r>
            <a:r>
              <a:rPr lang="zh-CN" altLang="zh-CN" dirty="0"/>
              <a:t>错误</a:t>
            </a:r>
            <a:r>
              <a:rPr lang="zh-CN" altLang="en-US" dirty="0"/>
              <a:t>，</a:t>
            </a:r>
            <a:r>
              <a:rPr lang="en-US" altLang="zh-CN" dirty="0" err="1"/>
              <a:t>ir</a:t>
            </a:r>
            <a:r>
              <a:rPr lang="zh-CN" altLang="en-US" dirty="0"/>
              <a:t>为</a:t>
            </a:r>
            <a:r>
              <a:rPr lang="en-US" altLang="zh-CN" dirty="0" err="1"/>
              <a:t>const</a:t>
            </a:r>
            <a:endParaRPr lang="zh-CN" altLang="zh-CN" sz="3200" dirty="0"/>
          </a:p>
          <a:p>
            <a:pPr marL="457200" lvl="1" indent="0">
              <a:buNone/>
            </a:pPr>
            <a:endParaRPr lang="zh-CN" altLang="en-US" dirty="0"/>
          </a:p>
        </p:txBody>
      </p:sp>
      <p:sp>
        <p:nvSpPr>
          <p:cNvPr id="4" name="Rectangle 16"/>
          <p:cNvSpPr>
            <a:spLocks noChangeArrowheads="1"/>
          </p:cNvSpPr>
          <p:nvPr/>
        </p:nvSpPr>
        <p:spPr bwMode="auto">
          <a:xfrm>
            <a:off x="721519" y="102545"/>
            <a:ext cx="77724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None/>
            </a:pPr>
            <a:r>
              <a:rPr lang="en-US" altLang="zh-CN" sz="4400" b="1" kern="0" dirty="0">
                <a:solidFill>
                  <a:schemeClr val="tx2"/>
                </a:solidFill>
                <a:latin typeface="+mj-lt"/>
                <a:ea typeface="+mj-ea"/>
                <a:cs typeface="+mj-cs"/>
              </a:rPr>
              <a:t>2.5.3</a:t>
            </a:r>
            <a:r>
              <a:rPr lang="en-US" altLang="zh-CN" sz="4000" b="1" dirty="0"/>
              <a:t> </a:t>
            </a:r>
            <a:r>
              <a:rPr lang="en-US" altLang="zh-CN" sz="4000" b="1" dirty="0">
                <a:solidFill>
                  <a:srgbClr val="FF0000"/>
                </a:solidFill>
              </a:rPr>
              <a:t> </a:t>
            </a:r>
            <a:r>
              <a:rPr lang="en-US" altLang="zh-CN" sz="4400" b="1" kern="0" dirty="0" err="1">
                <a:solidFill>
                  <a:srgbClr val="FF0000"/>
                </a:solidFill>
                <a:latin typeface="+mj-lt"/>
                <a:ea typeface="+mj-ea"/>
                <a:cs typeface="+mj-cs"/>
              </a:rPr>
              <a:t>const</a:t>
            </a:r>
            <a:r>
              <a:rPr lang="zh-CN" altLang="zh-CN" sz="4000" b="1" dirty="0"/>
              <a:t>与引用</a:t>
            </a:r>
          </a:p>
        </p:txBody>
      </p:sp>
    </p:spTree>
    <p:extLst>
      <p:ext uri="{BB962C8B-B14F-4D97-AF65-F5344CB8AC3E}">
        <p14:creationId xmlns:p14="http://schemas.microsoft.com/office/powerpoint/2010/main" val="54397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a:xfrm>
            <a:off x="539552" y="116632"/>
            <a:ext cx="7772400" cy="731838"/>
          </a:xfrm>
          <a:noFill/>
        </p:spPr>
        <p:txBody>
          <a:bodyPr/>
          <a:lstStyle/>
          <a:p>
            <a:pPr eaLnBrk="1" hangingPunct="1"/>
            <a:r>
              <a:rPr lang="en-US" altLang="zh-CN" sz="4000" b="1" dirty="0"/>
              <a:t>2.3  </a:t>
            </a:r>
            <a:r>
              <a:rPr lang="zh-CN" altLang="en-US" sz="4000" b="1" dirty="0">
                <a:solidFill>
                  <a:srgbClr val="FF0000"/>
                </a:solidFill>
              </a:rPr>
              <a:t>指针</a:t>
            </a:r>
          </a:p>
        </p:txBody>
      </p:sp>
      <p:sp>
        <p:nvSpPr>
          <p:cNvPr id="21507" name="Rectangle 2"/>
          <p:cNvSpPr>
            <a:spLocks noGrp="1" noChangeArrowheads="1"/>
          </p:cNvSpPr>
          <p:nvPr>
            <p:ph idx="1"/>
          </p:nvPr>
        </p:nvSpPr>
        <p:spPr>
          <a:xfrm>
            <a:off x="685800" y="1196975"/>
            <a:ext cx="7989888" cy="4899025"/>
          </a:xfrm>
        </p:spPr>
        <p:txBody>
          <a:bodyPr/>
          <a:lstStyle/>
          <a:p>
            <a:pPr eaLnBrk="1" hangingPunct="1"/>
            <a:r>
              <a:rPr lang="zh-CN" altLang="en-US" b="1" dirty="0"/>
              <a:t>本节主要介绍</a:t>
            </a:r>
            <a:endParaRPr lang="en-US" altLang="zh-CN" b="1" dirty="0"/>
          </a:p>
          <a:p>
            <a:pPr marL="514350" indent="-514350" eaLnBrk="1" hangingPunct="1">
              <a:buFont typeface="+mj-lt"/>
              <a:buAutoNum type="arabicPeriod"/>
            </a:pPr>
            <a:r>
              <a:rPr lang="en-US" altLang="zh-CN" b="1" dirty="0"/>
              <a:t>C++</a:t>
            </a:r>
            <a:r>
              <a:rPr lang="zh-CN" altLang="en-US" b="1" dirty="0"/>
              <a:t>的指针</a:t>
            </a:r>
            <a:endParaRPr lang="en-US" altLang="zh-CN" b="1" dirty="0"/>
          </a:p>
          <a:p>
            <a:pPr marL="514350" indent="-514350" eaLnBrk="1" hangingPunct="1">
              <a:buFont typeface="+mj-lt"/>
              <a:buAutoNum type="arabicPeriod"/>
            </a:pPr>
            <a:r>
              <a:rPr lang="en-US" altLang="zh-CN" b="1" dirty="0">
                <a:solidFill>
                  <a:srgbClr val="0000CC"/>
                </a:solidFill>
              </a:rPr>
              <a:t>new</a:t>
            </a:r>
            <a:r>
              <a:rPr lang="zh-CN" altLang="en-US" b="1" dirty="0">
                <a:solidFill>
                  <a:srgbClr val="0000CC"/>
                </a:solidFill>
              </a:rPr>
              <a:t>、</a:t>
            </a:r>
            <a:r>
              <a:rPr lang="en-US" altLang="zh-CN" b="1" dirty="0">
                <a:solidFill>
                  <a:srgbClr val="0000CC"/>
                </a:solidFill>
              </a:rPr>
              <a:t>delete</a:t>
            </a:r>
          </a:p>
          <a:p>
            <a:pPr marL="514350" indent="-514350" eaLnBrk="1" hangingPunct="1">
              <a:buFont typeface="+mj-lt"/>
              <a:buAutoNum type="arabicPeriod"/>
            </a:pPr>
            <a:r>
              <a:rPr lang="zh-CN" altLang="en-US" b="1" dirty="0">
                <a:solidFill>
                  <a:srgbClr val="0000CC"/>
                </a:solidFill>
              </a:rPr>
              <a:t>指针与常量之间的关系</a:t>
            </a:r>
            <a:endParaRPr lang="en-US" altLang="zh-CN" b="1" dirty="0">
              <a:solidFill>
                <a:srgbClr val="0000CC"/>
              </a:solidFill>
            </a:endParaRPr>
          </a:p>
          <a:p>
            <a:pPr marL="514350" indent="-514350" eaLnBrk="1" hangingPunct="1">
              <a:buFont typeface="+mj-lt"/>
              <a:buAutoNum type="arabicPeriod"/>
            </a:pPr>
            <a:r>
              <a:rPr lang="en-US" altLang="zh-CN" b="1" dirty="0">
                <a:solidFill>
                  <a:srgbClr val="0000CC"/>
                </a:solidFill>
              </a:rPr>
              <a:t>0</a:t>
            </a:r>
            <a:r>
              <a:rPr lang="zh-CN" altLang="en-US" b="1" dirty="0"/>
              <a:t>指针</a:t>
            </a:r>
            <a:r>
              <a:rPr lang="zh-CN" altLang="en-US" b="1" dirty="0">
                <a:solidFill>
                  <a:srgbClr val="0000CC"/>
                </a:solidFill>
              </a:rPr>
              <a:t>、</a:t>
            </a:r>
            <a:r>
              <a:rPr lang="en-US" altLang="zh-CN" b="1" dirty="0">
                <a:solidFill>
                  <a:srgbClr val="0000CC"/>
                </a:solidFill>
              </a:rPr>
              <a:t>void</a:t>
            </a:r>
            <a:r>
              <a:rPr lang="zh-CN" altLang="en-US" b="1" dirty="0"/>
              <a:t>指针、</a:t>
            </a:r>
            <a:r>
              <a:rPr lang="zh-CN" altLang="en-US" b="1" dirty="0">
                <a:solidFill>
                  <a:srgbClr val="0000CC"/>
                </a:solidFill>
              </a:rPr>
              <a:t>智能</a:t>
            </a:r>
            <a:r>
              <a:rPr lang="zh-CN" altLang="en-US" b="1" dirty="0"/>
              <a:t>指针</a:t>
            </a:r>
          </a:p>
        </p:txBody>
      </p:sp>
    </p:spTree>
    <p:extLst>
      <p:ext uri="{BB962C8B-B14F-4D97-AF65-F5344CB8AC3E}">
        <p14:creationId xmlns:p14="http://schemas.microsoft.com/office/powerpoint/2010/main" val="254447016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179388" y="1341438"/>
            <a:ext cx="5040312" cy="4679950"/>
          </a:xfrm>
        </p:spPr>
        <p:txBody>
          <a:bodyPr/>
          <a:lstStyle/>
          <a:p>
            <a:pPr eaLnBrk="1" hangingPunct="1">
              <a:buFontTx/>
              <a:buNone/>
            </a:pPr>
            <a:r>
              <a:rPr lang="en-US" altLang="zh-CN" sz="2800" b="1" dirty="0">
                <a:solidFill>
                  <a:srgbClr val="0000CC"/>
                </a:solidFill>
              </a:rPr>
              <a:t>2</a:t>
            </a:r>
            <a:r>
              <a:rPr lang="zh-CN" altLang="en-US" sz="2800" b="1" dirty="0">
                <a:solidFill>
                  <a:srgbClr val="0000CC"/>
                </a:solidFill>
              </a:rPr>
              <a:t>、用常数或表达式初始化</a:t>
            </a:r>
            <a:endParaRPr lang="zh-CN" altLang="en-US" sz="2800" dirty="0">
              <a:solidFill>
                <a:srgbClr val="0000CC"/>
              </a:solidFill>
            </a:endParaRPr>
          </a:p>
          <a:p>
            <a:pPr lvl="1" eaLnBrk="1" hangingPunct="1">
              <a:buFontTx/>
              <a:buNone/>
            </a:pPr>
            <a:r>
              <a:rPr lang="en-US" altLang="zh-CN" sz="2000" dirty="0"/>
              <a:t>#include&lt;</a:t>
            </a:r>
            <a:r>
              <a:rPr lang="en-US" altLang="zh-CN" sz="2000" dirty="0" err="1"/>
              <a:t>iostream.h</a:t>
            </a:r>
            <a:r>
              <a:rPr lang="en-US" altLang="zh-CN" sz="2000" dirty="0"/>
              <a:t>&gt;</a:t>
            </a:r>
          </a:p>
          <a:p>
            <a:pPr lvl="1" eaLnBrk="1" hangingPunct="1">
              <a:buFontTx/>
              <a:buNone/>
            </a:pPr>
            <a:r>
              <a:rPr lang="en-US" altLang="zh-CN" sz="2000" dirty="0"/>
              <a:t>void main(){</a:t>
            </a:r>
          </a:p>
          <a:p>
            <a:pPr lvl="1" eaLnBrk="1" hangingPunct="1">
              <a:buFontTx/>
              <a:buNone/>
            </a:pPr>
            <a:r>
              <a:rPr lang="en-US" altLang="zh-CN" sz="2000" dirty="0"/>
              <a:t>	</a:t>
            </a:r>
            <a:r>
              <a:rPr lang="en-US" altLang="zh-CN" sz="2000" dirty="0" err="1"/>
              <a:t>int</a:t>
            </a:r>
            <a:r>
              <a:rPr lang="en-US" altLang="zh-CN" sz="2000" dirty="0"/>
              <a:t> </a:t>
            </a:r>
            <a:r>
              <a:rPr lang="en-US" altLang="zh-CN" sz="2000" dirty="0" err="1"/>
              <a:t>i</a:t>
            </a:r>
            <a:r>
              <a:rPr lang="en-US" altLang="zh-CN" sz="2000" dirty="0"/>
              <a:t>=10;</a:t>
            </a:r>
          </a:p>
          <a:p>
            <a:pPr lvl="1" eaLnBrk="1" hangingPunct="1">
              <a:buFontTx/>
              <a:buNone/>
            </a:pPr>
            <a:r>
              <a:rPr lang="en-US" altLang="zh-CN" sz="2000" dirty="0"/>
              <a:t>	</a:t>
            </a:r>
            <a:r>
              <a:rPr lang="en-US" altLang="zh-CN" sz="2000" dirty="0" err="1"/>
              <a:t>const</a:t>
            </a:r>
            <a:r>
              <a:rPr lang="en-US" altLang="zh-CN" sz="2000" dirty="0"/>
              <a:t> double &amp;x=23+23+i;</a:t>
            </a:r>
          </a:p>
          <a:p>
            <a:pPr lvl="1" eaLnBrk="1" hangingPunct="1">
              <a:buFontTx/>
              <a:buNone/>
            </a:pPr>
            <a:r>
              <a:rPr lang="en-US" altLang="zh-CN" sz="2000" dirty="0"/>
              <a:t>	</a:t>
            </a:r>
            <a:r>
              <a:rPr lang="en-US" altLang="zh-CN" sz="2000" dirty="0" err="1"/>
              <a:t>cout</a:t>
            </a:r>
            <a:r>
              <a:rPr lang="en-US" altLang="zh-CN" sz="2000" dirty="0"/>
              <a:t>&lt;&lt;"x="&lt;&lt;x&lt;&lt;</a:t>
            </a:r>
            <a:r>
              <a:rPr lang="en-US" altLang="zh-CN" sz="2000" dirty="0" err="1"/>
              <a:t>endl</a:t>
            </a:r>
            <a:r>
              <a:rPr lang="en-US" altLang="zh-CN" sz="2000" dirty="0"/>
              <a:t>;</a:t>
            </a:r>
          </a:p>
          <a:p>
            <a:pPr lvl="1" eaLnBrk="1" hangingPunct="1">
              <a:buFontTx/>
              <a:buNone/>
            </a:pPr>
            <a:r>
              <a:rPr lang="en-US" altLang="zh-CN" sz="2000" dirty="0"/>
              <a:t>}</a:t>
            </a:r>
          </a:p>
          <a:p>
            <a:pPr eaLnBrk="1" hangingPunct="1"/>
            <a:endParaRPr lang="zh-CN" altLang="en-US" sz="2000" dirty="0"/>
          </a:p>
        </p:txBody>
      </p:sp>
      <p:sp>
        <p:nvSpPr>
          <p:cNvPr id="59396" name="Text Box 4"/>
          <p:cNvSpPr txBox="1">
            <a:spLocks noChangeArrowheads="1"/>
          </p:cNvSpPr>
          <p:nvPr/>
        </p:nvSpPr>
        <p:spPr bwMode="auto">
          <a:xfrm>
            <a:off x="5867400" y="1196975"/>
            <a:ext cx="2952750" cy="4816475"/>
          </a:xfrm>
          <a:prstGeom prst="rect">
            <a:avLst/>
          </a:prstGeom>
          <a:solidFill>
            <a:schemeClr val="tx1"/>
          </a:solidFill>
          <a:ln>
            <a:noFill/>
          </a:ln>
          <a:extLs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zh-CN" altLang="en-US" sz="2000" b="1">
                <a:solidFill>
                  <a:schemeClr val="bg1"/>
                </a:solidFill>
                <a:latin typeface="Lucida Sans Unicode" panose="020B0602030504020204" pitchFamily="34" charset="0"/>
              </a:rPr>
              <a:t>对于形如</a:t>
            </a:r>
            <a:r>
              <a:rPr kumimoji="1" lang="en-US" altLang="zh-CN" sz="2000" b="1">
                <a:solidFill>
                  <a:srgbClr val="00FF00"/>
                </a:solidFill>
                <a:latin typeface="Lucida Sans Unicode" panose="020B0602030504020204" pitchFamily="34" charset="0"/>
              </a:rPr>
              <a:t>T&amp; x</a:t>
            </a:r>
            <a:r>
              <a:rPr kumimoji="1" lang="zh-CN" altLang="en-US" sz="2000" b="1">
                <a:solidFill>
                  <a:schemeClr val="bg1"/>
                </a:solidFill>
                <a:latin typeface="Lucida Sans Unicode" panose="020B0602030504020204" pitchFamily="34" charset="0"/>
              </a:rPr>
              <a:t>的普通引用，必须用一个类型</a:t>
            </a:r>
            <a:r>
              <a:rPr kumimoji="1" lang="en-US" altLang="zh-CN" sz="2000" b="1">
                <a:solidFill>
                  <a:schemeClr val="bg1"/>
                </a:solidFill>
                <a:latin typeface="Lucida Sans Unicode" panose="020B0602030504020204" pitchFamily="34" charset="0"/>
              </a:rPr>
              <a:t>T</a:t>
            </a:r>
            <a:r>
              <a:rPr kumimoji="1" lang="zh-CN" altLang="en-US" sz="2000" b="1">
                <a:solidFill>
                  <a:schemeClr val="bg1"/>
                </a:solidFill>
                <a:latin typeface="Lucida Sans Unicode" panose="020B0602030504020204" pitchFamily="34" charset="0"/>
              </a:rPr>
              <a:t>的左值初始化</a:t>
            </a:r>
            <a:r>
              <a:rPr kumimoji="1" lang="en-US" altLang="zh-CN" sz="2000" b="1">
                <a:solidFill>
                  <a:schemeClr val="bg1"/>
                </a:solidFill>
                <a:latin typeface="Lucida Sans Unicode" panose="020B0602030504020204" pitchFamily="34" charset="0"/>
              </a:rPr>
              <a:t>x</a:t>
            </a:r>
            <a:r>
              <a:rPr kumimoji="1" lang="zh-CN" altLang="en-US" sz="2000" b="1">
                <a:solidFill>
                  <a:schemeClr val="bg1"/>
                </a:solidFill>
                <a:latin typeface="Lucida Sans Unicode" panose="020B0602030504020204" pitchFamily="34" charset="0"/>
              </a:rPr>
              <a:t>。</a:t>
            </a:r>
          </a:p>
          <a:p>
            <a:pPr eaLnBrk="1" hangingPunct="1">
              <a:spcBef>
                <a:spcPct val="0"/>
              </a:spcBef>
              <a:buFontTx/>
              <a:buNone/>
            </a:pPr>
            <a:r>
              <a:rPr kumimoji="1" lang="zh-CN" altLang="en-US" sz="2000" b="1">
                <a:solidFill>
                  <a:schemeClr val="bg1"/>
                </a:solidFill>
                <a:latin typeface="Lucida Sans Unicode" panose="020B0602030504020204" pitchFamily="34" charset="0"/>
              </a:rPr>
              <a:t>对于一个形如</a:t>
            </a:r>
            <a:r>
              <a:rPr kumimoji="1" lang="en-US" altLang="zh-CN" sz="2000" b="1">
                <a:solidFill>
                  <a:srgbClr val="00FF00"/>
                </a:solidFill>
                <a:latin typeface="Lucida Sans Unicode" panose="020B0602030504020204" pitchFamily="34" charset="0"/>
              </a:rPr>
              <a:t>const T&amp;x</a:t>
            </a:r>
            <a:r>
              <a:rPr kumimoji="1" lang="zh-CN" altLang="en-US" sz="2000" b="1">
                <a:solidFill>
                  <a:schemeClr val="bg1"/>
                </a:solidFill>
                <a:latin typeface="Lucida Sans Unicode" panose="020B0602030504020204" pitchFamily="34" charset="0"/>
              </a:rPr>
              <a:t>的初始化，则不必是一个左值，甚至可以不是</a:t>
            </a:r>
            <a:r>
              <a:rPr kumimoji="1" lang="en-US" altLang="zh-CN" sz="2000" b="1">
                <a:solidFill>
                  <a:schemeClr val="bg1"/>
                </a:solidFill>
                <a:latin typeface="Lucida Sans Unicode" panose="020B0602030504020204" pitchFamily="34" charset="0"/>
              </a:rPr>
              <a:t>T</a:t>
            </a:r>
            <a:r>
              <a:rPr kumimoji="1" lang="zh-CN" altLang="en-US" sz="2000" b="1">
                <a:solidFill>
                  <a:schemeClr val="bg1"/>
                </a:solidFill>
                <a:latin typeface="Lucida Sans Unicode" panose="020B0602030504020204" pitchFamily="34" charset="0"/>
              </a:rPr>
              <a:t>类型的，其处理过程度如下：</a:t>
            </a:r>
          </a:p>
          <a:p>
            <a:pPr eaLnBrk="1" hangingPunct="1">
              <a:spcBef>
                <a:spcPct val="0"/>
              </a:spcBef>
              <a:buFontTx/>
              <a:buNone/>
            </a:pPr>
            <a:r>
              <a:rPr kumimoji="1" lang="en-US" altLang="zh-CN" sz="2000" b="1">
                <a:solidFill>
                  <a:srgbClr val="00FF00"/>
                </a:solidFill>
                <a:latin typeface="Lucida Sans Unicode" panose="020B0602030504020204" pitchFamily="34" charset="0"/>
              </a:rPr>
              <a:t>1</a:t>
            </a:r>
            <a:r>
              <a:rPr kumimoji="1" lang="zh-CN" altLang="en-US" sz="2000" b="1">
                <a:solidFill>
                  <a:srgbClr val="00FF00"/>
                </a:solidFill>
                <a:latin typeface="Lucida Sans Unicode" panose="020B0602030504020204" pitchFamily="34" charset="0"/>
              </a:rPr>
              <a:t>、首先，如果需要，将应用</a:t>
            </a:r>
            <a:r>
              <a:rPr kumimoji="1" lang="en-US" altLang="zh-CN" sz="2000" b="1">
                <a:solidFill>
                  <a:srgbClr val="00FF00"/>
                </a:solidFill>
                <a:latin typeface="Lucida Sans Unicode" panose="020B0602030504020204" pitchFamily="34" charset="0"/>
              </a:rPr>
              <a:t>T</a:t>
            </a:r>
            <a:r>
              <a:rPr kumimoji="1" lang="zh-CN" altLang="en-US" sz="2000" b="1">
                <a:solidFill>
                  <a:srgbClr val="00FF00"/>
                </a:solidFill>
                <a:latin typeface="Lucida Sans Unicode" panose="020B0602030504020204" pitchFamily="34" charset="0"/>
              </a:rPr>
              <a:t>的类型转换。</a:t>
            </a:r>
          </a:p>
          <a:p>
            <a:pPr eaLnBrk="1" hangingPunct="1">
              <a:spcBef>
                <a:spcPct val="0"/>
              </a:spcBef>
              <a:buFontTx/>
              <a:buNone/>
            </a:pPr>
            <a:r>
              <a:rPr kumimoji="1" lang="en-US" altLang="zh-CN" sz="2000" b="1">
                <a:solidFill>
                  <a:srgbClr val="00FF00"/>
                </a:solidFill>
                <a:latin typeface="Lucida Sans Unicode" panose="020B0602030504020204" pitchFamily="34" charset="0"/>
              </a:rPr>
              <a:t>2</a:t>
            </a:r>
            <a:r>
              <a:rPr kumimoji="1" lang="zh-CN" altLang="en-US" sz="2000" b="1">
                <a:solidFill>
                  <a:srgbClr val="00FF00"/>
                </a:solidFill>
                <a:latin typeface="Lucida Sans Unicode" panose="020B0602030504020204" pitchFamily="34" charset="0"/>
              </a:rPr>
              <a:t>、而后将结果存入一个类型</a:t>
            </a:r>
            <a:r>
              <a:rPr kumimoji="1" lang="en-US" altLang="zh-CN" sz="2000" b="1">
                <a:solidFill>
                  <a:srgbClr val="00FF00"/>
                </a:solidFill>
                <a:latin typeface="Lucida Sans Unicode" panose="020B0602030504020204" pitchFamily="34" charset="0"/>
              </a:rPr>
              <a:t>T</a:t>
            </a:r>
            <a:r>
              <a:rPr kumimoji="1" lang="zh-CN" altLang="en-US" sz="2000" b="1">
                <a:solidFill>
                  <a:srgbClr val="00FF00"/>
                </a:solidFill>
                <a:latin typeface="Lucida Sans Unicode" panose="020B0602030504020204" pitchFamily="34" charset="0"/>
              </a:rPr>
              <a:t>的临时变量。</a:t>
            </a:r>
          </a:p>
          <a:p>
            <a:pPr eaLnBrk="1" hangingPunct="1">
              <a:spcBef>
                <a:spcPct val="0"/>
              </a:spcBef>
              <a:buFontTx/>
              <a:buNone/>
            </a:pPr>
            <a:r>
              <a:rPr kumimoji="1" lang="en-US" altLang="zh-CN" sz="2000" b="1">
                <a:solidFill>
                  <a:srgbClr val="00FF00"/>
                </a:solidFill>
                <a:latin typeface="Lucida Sans Unicode" panose="020B0602030504020204" pitchFamily="34" charset="0"/>
              </a:rPr>
              <a:t>3</a:t>
            </a:r>
            <a:r>
              <a:rPr kumimoji="1" lang="zh-CN" altLang="en-US" sz="2000" b="1">
                <a:solidFill>
                  <a:srgbClr val="00FF00"/>
                </a:solidFill>
                <a:latin typeface="Lucida Sans Unicode" panose="020B0602030504020204" pitchFamily="34" charset="0"/>
              </a:rPr>
              <a:t>、最后将此临时变量用作初始式的值。</a:t>
            </a:r>
          </a:p>
          <a:p>
            <a:pPr eaLnBrk="1" hangingPunct="1">
              <a:spcBef>
                <a:spcPct val="50000"/>
              </a:spcBef>
              <a:buFontTx/>
              <a:buNone/>
            </a:pPr>
            <a:endParaRPr kumimoji="1" lang="zh-CN" altLang="en-US" sz="2000" b="1">
              <a:solidFill>
                <a:schemeClr val="bg1"/>
              </a:solidFill>
              <a:latin typeface="Lucida Sans Unicode" panose="020B0602030504020204" pitchFamily="34" charset="0"/>
            </a:endParaRPr>
          </a:p>
        </p:txBody>
      </p:sp>
      <p:sp>
        <p:nvSpPr>
          <p:cNvPr id="59397" name="Line 5"/>
          <p:cNvSpPr>
            <a:spLocks noChangeShapeType="1"/>
          </p:cNvSpPr>
          <p:nvPr/>
        </p:nvSpPr>
        <p:spPr bwMode="auto">
          <a:xfrm>
            <a:off x="3132138" y="1484313"/>
            <a:ext cx="2592387" cy="576262"/>
          </a:xfrm>
          <a:prstGeom prst="line">
            <a:avLst/>
          </a:prstGeom>
          <a:noFill/>
          <a:ln w="3175">
            <a:solidFill>
              <a:schemeClr val="accent2"/>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59398" name="Rectangle 6"/>
          <p:cNvSpPr>
            <a:spLocks noChangeArrowheads="1"/>
          </p:cNvSpPr>
          <p:nvPr/>
        </p:nvSpPr>
        <p:spPr bwMode="auto">
          <a:xfrm>
            <a:off x="2555875" y="4221163"/>
            <a:ext cx="825500" cy="460375"/>
          </a:xfrm>
          <a:prstGeom prst="rect">
            <a:avLst/>
          </a:prstGeom>
          <a:solidFill>
            <a:schemeClr val="accent1"/>
          </a:solidFill>
          <a:ln w="3175">
            <a:solidFill>
              <a:schemeClr val="bg1"/>
            </a:solidFill>
            <a:miter lim="800000"/>
            <a:headEnd/>
            <a:tailEnd/>
          </a:ln>
        </p:spPr>
        <p:txBody>
          <a:bodyPr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56</a:t>
            </a:r>
          </a:p>
        </p:txBody>
      </p:sp>
      <p:sp>
        <p:nvSpPr>
          <p:cNvPr id="59399" name="Text Box 7"/>
          <p:cNvSpPr txBox="1">
            <a:spLocks noChangeArrowheads="1"/>
          </p:cNvSpPr>
          <p:nvPr/>
        </p:nvSpPr>
        <p:spPr bwMode="auto">
          <a:xfrm>
            <a:off x="4140200" y="3573463"/>
            <a:ext cx="9350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zh-CN" altLang="en-US" sz="2400" b="1">
                <a:solidFill>
                  <a:srgbClr val="FF0000"/>
                </a:solidFill>
                <a:latin typeface="Lucida Sans Unicode" panose="020B0602030504020204" pitchFamily="34" charset="0"/>
              </a:rPr>
              <a:t>临时内存</a:t>
            </a:r>
          </a:p>
        </p:txBody>
      </p:sp>
      <p:sp>
        <p:nvSpPr>
          <p:cNvPr id="59400" name="Rectangle 8"/>
          <p:cNvSpPr>
            <a:spLocks noChangeArrowheads="1"/>
          </p:cNvSpPr>
          <p:nvPr/>
        </p:nvSpPr>
        <p:spPr bwMode="auto">
          <a:xfrm>
            <a:off x="2555875" y="5084763"/>
            <a:ext cx="1511300" cy="460375"/>
          </a:xfrm>
          <a:prstGeom prst="rect">
            <a:avLst/>
          </a:prstGeom>
          <a:solidFill>
            <a:schemeClr val="accent1"/>
          </a:solidFill>
          <a:ln w="3175">
            <a:solidFill>
              <a:schemeClr val="bg1"/>
            </a:solidFill>
            <a:miter lim="800000"/>
            <a:headEnd/>
            <a:tailEnd/>
          </a:ln>
        </p:spPr>
        <p:txBody>
          <a:bodyPr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56.00</a:t>
            </a:r>
          </a:p>
        </p:txBody>
      </p:sp>
      <p:sp>
        <p:nvSpPr>
          <p:cNvPr id="59401" name="Rectangle 9"/>
          <p:cNvSpPr>
            <a:spLocks noChangeArrowheads="1"/>
          </p:cNvSpPr>
          <p:nvPr/>
        </p:nvSpPr>
        <p:spPr bwMode="auto">
          <a:xfrm>
            <a:off x="2555875" y="5734050"/>
            <a:ext cx="1511300" cy="460375"/>
          </a:xfrm>
          <a:prstGeom prst="rect">
            <a:avLst/>
          </a:prstGeom>
          <a:solidFill>
            <a:schemeClr val="accent1"/>
          </a:solidFill>
          <a:ln w="3175">
            <a:solidFill>
              <a:schemeClr val="bg1"/>
            </a:solidFill>
            <a:miter lim="800000"/>
            <a:headEnd/>
            <a:tailEnd/>
          </a:ln>
        </p:spPr>
        <p:txBody>
          <a:bodyPr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56.00</a:t>
            </a:r>
          </a:p>
        </p:txBody>
      </p:sp>
      <p:sp>
        <p:nvSpPr>
          <p:cNvPr id="59402" name="Text Box 10"/>
          <p:cNvSpPr txBox="1">
            <a:spLocks noChangeArrowheads="1"/>
          </p:cNvSpPr>
          <p:nvPr/>
        </p:nvSpPr>
        <p:spPr bwMode="auto">
          <a:xfrm>
            <a:off x="2195513" y="5661025"/>
            <a:ext cx="36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Lucida Sans Unicode" panose="020B0602030504020204" pitchFamily="34" charset="0"/>
              </a:rPr>
              <a:t>x</a:t>
            </a:r>
          </a:p>
        </p:txBody>
      </p:sp>
      <p:sp>
        <p:nvSpPr>
          <p:cNvPr id="59403" name="Freeform 11"/>
          <p:cNvSpPr>
            <a:spLocks/>
          </p:cNvSpPr>
          <p:nvPr/>
        </p:nvSpPr>
        <p:spPr bwMode="auto">
          <a:xfrm>
            <a:off x="3398838" y="3068638"/>
            <a:ext cx="1722437" cy="1266825"/>
          </a:xfrm>
          <a:custGeom>
            <a:avLst/>
            <a:gdLst>
              <a:gd name="T0" fmla="*/ 2147483646 w 1085"/>
              <a:gd name="T1" fmla="*/ 2147483646 h 896"/>
              <a:gd name="T2" fmla="*/ 2147483646 w 1085"/>
              <a:gd name="T3" fmla="*/ 2147483646 h 896"/>
              <a:gd name="T4" fmla="*/ 2147483646 w 1085"/>
              <a:gd name="T5" fmla="*/ 2147483646 h 896"/>
              <a:gd name="T6" fmla="*/ 2147483646 w 1085"/>
              <a:gd name="T7" fmla="*/ 2147483646 h 896"/>
              <a:gd name="T8" fmla="*/ 2147483646 w 1085"/>
              <a:gd name="T9" fmla="*/ 2147483646 h 896"/>
              <a:gd name="T10" fmla="*/ 2147483646 w 1085"/>
              <a:gd name="T11" fmla="*/ 2147483646 h 896"/>
              <a:gd name="T12" fmla="*/ 2147483646 w 1085"/>
              <a:gd name="T13" fmla="*/ 2147483646 h 896"/>
              <a:gd name="T14" fmla="*/ 2147483646 w 1085"/>
              <a:gd name="T15" fmla="*/ 2147483646 h 896"/>
              <a:gd name="T16" fmla="*/ 2147483646 w 1085"/>
              <a:gd name="T17" fmla="*/ 2147483646 h 896"/>
              <a:gd name="T18" fmla="*/ 2147483646 w 1085"/>
              <a:gd name="T19" fmla="*/ 2147483646 h 896"/>
              <a:gd name="T20" fmla="*/ 2147483646 w 1085"/>
              <a:gd name="T21" fmla="*/ 2147483646 h 896"/>
              <a:gd name="T22" fmla="*/ 2147483646 w 1085"/>
              <a:gd name="T23" fmla="*/ 2147483646 h 896"/>
              <a:gd name="T24" fmla="*/ 2147483646 w 1085"/>
              <a:gd name="T25" fmla="*/ 2147483646 h 896"/>
              <a:gd name="T26" fmla="*/ 2147483646 w 1085"/>
              <a:gd name="T27" fmla="*/ 2147483646 h 896"/>
              <a:gd name="T28" fmla="*/ 2147483646 w 1085"/>
              <a:gd name="T29" fmla="*/ 2147483646 h 896"/>
              <a:gd name="T30" fmla="*/ 2147483646 w 1085"/>
              <a:gd name="T31" fmla="*/ 2147483646 h 896"/>
              <a:gd name="T32" fmla="*/ 0 w 1085"/>
              <a:gd name="T33" fmla="*/ 2147483646 h 8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5"/>
              <a:gd name="T52" fmla="*/ 0 h 896"/>
              <a:gd name="T53" fmla="*/ 1085 w 1085"/>
              <a:gd name="T54" fmla="*/ 896 h 8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5" h="896">
                <a:moveTo>
                  <a:pt x="732" y="22"/>
                </a:moveTo>
                <a:cubicBezTo>
                  <a:pt x="816" y="0"/>
                  <a:pt x="798" y="9"/>
                  <a:pt x="936" y="15"/>
                </a:cubicBezTo>
                <a:cubicBezTo>
                  <a:pt x="983" y="31"/>
                  <a:pt x="931" y="9"/>
                  <a:pt x="969" y="42"/>
                </a:cubicBezTo>
                <a:cubicBezTo>
                  <a:pt x="981" y="53"/>
                  <a:pt x="1010" y="69"/>
                  <a:pt x="1010" y="69"/>
                </a:cubicBezTo>
                <a:cubicBezTo>
                  <a:pt x="1012" y="76"/>
                  <a:pt x="1014" y="83"/>
                  <a:pt x="1017" y="90"/>
                </a:cubicBezTo>
                <a:cubicBezTo>
                  <a:pt x="1020" y="97"/>
                  <a:pt x="1027" y="103"/>
                  <a:pt x="1030" y="110"/>
                </a:cubicBezTo>
                <a:cubicBezTo>
                  <a:pt x="1041" y="137"/>
                  <a:pt x="1044" y="170"/>
                  <a:pt x="1051" y="198"/>
                </a:cubicBezTo>
                <a:cubicBezTo>
                  <a:pt x="1061" y="287"/>
                  <a:pt x="1085" y="391"/>
                  <a:pt x="1030" y="469"/>
                </a:cubicBezTo>
                <a:cubicBezTo>
                  <a:pt x="1022" y="505"/>
                  <a:pt x="1021" y="530"/>
                  <a:pt x="990" y="550"/>
                </a:cubicBezTo>
                <a:cubicBezTo>
                  <a:pt x="958" y="598"/>
                  <a:pt x="920" y="620"/>
                  <a:pt x="875" y="652"/>
                </a:cubicBezTo>
                <a:cubicBezTo>
                  <a:pt x="855" y="666"/>
                  <a:pt x="824" y="682"/>
                  <a:pt x="807" y="699"/>
                </a:cubicBezTo>
                <a:cubicBezTo>
                  <a:pt x="793" y="713"/>
                  <a:pt x="784" y="725"/>
                  <a:pt x="766" y="733"/>
                </a:cubicBezTo>
                <a:cubicBezTo>
                  <a:pt x="744" y="743"/>
                  <a:pt x="721" y="748"/>
                  <a:pt x="698" y="754"/>
                </a:cubicBezTo>
                <a:cubicBezTo>
                  <a:pt x="667" y="774"/>
                  <a:pt x="640" y="776"/>
                  <a:pt x="603" y="781"/>
                </a:cubicBezTo>
                <a:cubicBezTo>
                  <a:pt x="533" y="802"/>
                  <a:pt x="460" y="814"/>
                  <a:pt x="387" y="821"/>
                </a:cubicBezTo>
                <a:cubicBezTo>
                  <a:pt x="311" y="846"/>
                  <a:pt x="191" y="854"/>
                  <a:pt x="109" y="869"/>
                </a:cubicBezTo>
                <a:cubicBezTo>
                  <a:pt x="70" y="876"/>
                  <a:pt x="35" y="878"/>
                  <a:pt x="0" y="896"/>
                </a:cubicBezTo>
              </a:path>
            </a:pathLst>
          </a:custGeom>
          <a:noFill/>
          <a:ln w="31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zh-CN" altLang="en-US"/>
          </a:p>
        </p:txBody>
      </p:sp>
      <p:sp>
        <p:nvSpPr>
          <p:cNvPr id="59404" name="Freeform 12"/>
          <p:cNvSpPr>
            <a:spLocks/>
          </p:cNvSpPr>
          <p:nvPr/>
        </p:nvSpPr>
        <p:spPr bwMode="auto">
          <a:xfrm>
            <a:off x="3432175" y="4475163"/>
            <a:ext cx="1538288" cy="936625"/>
          </a:xfrm>
          <a:custGeom>
            <a:avLst/>
            <a:gdLst>
              <a:gd name="T0" fmla="*/ 0 w 969"/>
              <a:gd name="T1" fmla="*/ 2147483646 h 590"/>
              <a:gd name="T2" fmla="*/ 2147483646 w 969"/>
              <a:gd name="T3" fmla="*/ 0 h 590"/>
              <a:gd name="T4" fmla="*/ 2147483646 w 969"/>
              <a:gd name="T5" fmla="*/ 2147483646 h 590"/>
              <a:gd name="T6" fmla="*/ 2147483646 w 969"/>
              <a:gd name="T7" fmla="*/ 2147483646 h 590"/>
              <a:gd name="T8" fmla="*/ 2147483646 w 969"/>
              <a:gd name="T9" fmla="*/ 2147483646 h 590"/>
              <a:gd name="T10" fmla="*/ 2147483646 w 969"/>
              <a:gd name="T11" fmla="*/ 2147483646 h 590"/>
              <a:gd name="T12" fmla="*/ 2147483646 w 969"/>
              <a:gd name="T13" fmla="*/ 2147483646 h 590"/>
              <a:gd name="T14" fmla="*/ 2147483646 w 969"/>
              <a:gd name="T15" fmla="*/ 2147483646 h 590"/>
              <a:gd name="T16" fmla="*/ 2147483646 w 969"/>
              <a:gd name="T17" fmla="*/ 2147483646 h 590"/>
              <a:gd name="T18" fmla="*/ 2147483646 w 969"/>
              <a:gd name="T19" fmla="*/ 2147483646 h 590"/>
              <a:gd name="T20" fmla="*/ 2147483646 w 969"/>
              <a:gd name="T21" fmla="*/ 2147483646 h 590"/>
              <a:gd name="T22" fmla="*/ 2147483646 w 969"/>
              <a:gd name="T23" fmla="*/ 2147483646 h 590"/>
              <a:gd name="T24" fmla="*/ 2147483646 w 969"/>
              <a:gd name="T25" fmla="*/ 2147483646 h 590"/>
              <a:gd name="T26" fmla="*/ 2147483646 w 969"/>
              <a:gd name="T27" fmla="*/ 2147483646 h 590"/>
              <a:gd name="T28" fmla="*/ 2147483646 w 969"/>
              <a:gd name="T29" fmla="*/ 2147483646 h 590"/>
              <a:gd name="T30" fmla="*/ 2147483646 w 969"/>
              <a:gd name="T31" fmla="*/ 2147483646 h 590"/>
              <a:gd name="T32" fmla="*/ 2147483646 w 969"/>
              <a:gd name="T33" fmla="*/ 2147483646 h 5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69"/>
              <a:gd name="T52" fmla="*/ 0 h 590"/>
              <a:gd name="T53" fmla="*/ 969 w 969"/>
              <a:gd name="T54" fmla="*/ 590 h 5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69" h="590">
                <a:moveTo>
                  <a:pt x="0" y="54"/>
                </a:moveTo>
                <a:cubicBezTo>
                  <a:pt x="87" y="23"/>
                  <a:pt x="179" y="9"/>
                  <a:pt x="271" y="0"/>
                </a:cubicBezTo>
                <a:cubicBezTo>
                  <a:pt x="343" y="2"/>
                  <a:pt x="416" y="3"/>
                  <a:pt x="488" y="7"/>
                </a:cubicBezTo>
                <a:cubicBezTo>
                  <a:pt x="576" y="12"/>
                  <a:pt x="665" y="41"/>
                  <a:pt x="752" y="54"/>
                </a:cubicBezTo>
                <a:cubicBezTo>
                  <a:pt x="779" y="63"/>
                  <a:pt x="806" y="73"/>
                  <a:pt x="833" y="81"/>
                </a:cubicBezTo>
                <a:cubicBezTo>
                  <a:pt x="861" y="99"/>
                  <a:pt x="888" y="111"/>
                  <a:pt x="915" y="129"/>
                </a:cubicBezTo>
                <a:cubicBezTo>
                  <a:pt x="924" y="143"/>
                  <a:pt x="940" y="154"/>
                  <a:pt x="948" y="169"/>
                </a:cubicBezTo>
                <a:cubicBezTo>
                  <a:pt x="955" y="182"/>
                  <a:pt x="957" y="196"/>
                  <a:pt x="962" y="210"/>
                </a:cubicBezTo>
                <a:cubicBezTo>
                  <a:pt x="964" y="217"/>
                  <a:pt x="969" y="230"/>
                  <a:pt x="969" y="230"/>
                </a:cubicBezTo>
                <a:cubicBezTo>
                  <a:pt x="967" y="255"/>
                  <a:pt x="967" y="280"/>
                  <a:pt x="962" y="305"/>
                </a:cubicBezTo>
                <a:cubicBezTo>
                  <a:pt x="960" y="313"/>
                  <a:pt x="952" y="318"/>
                  <a:pt x="948" y="325"/>
                </a:cubicBezTo>
                <a:cubicBezTo>
                  <a:pt x="909" y="384"/>
                  <a:pt x="856" y="429"/>
                  <a:pt x="786" y="447"/>
                </a:cubicBezTo>
                <a:cubicBezTo>
                  <a:pt x="765" y="461"/>
                  <a:pt x="749" y="467"/>
                  <a:pt x="725" y="474"/>
                </a:cubicBezTo>
                <a:cubicBezTo>
                  <a:pt x="685" y="501"/>
                  <a:pt x="635" y="513"/>
                  <a:pt x="589" y="529"/>
                </a:cubicBezTo>
                <a:cubicBezTo>
                  <a:pt x="570" y="536"/>
                  <a:pt x="555" y="553"/>
                  <a:pt x="535" y="556"/>
                </a:cubicBezTo>
                <a:cubicBezTo>
                  <a:pt x="492" y="564"/>
                  <a:pt x="512" y="559"/>
                  <a:pt x="474" y="569"/>
                </a:cubicBezTo>
                <a:cubicBezTo>
                  <a:pt x="452" y="584"/>
                  <a:pt x="440" y="590"/>
                  <a:pt x="413" y="590"/>
                </a:cubicBezTo>
              </a:path>
            </a:pathLst>
          </a:custGeom>
          <a:noFill/>
          <a:ln w="31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zh-CN" altLang="en-US"/>
          </a:p>
        </p:txBody>
      </p:sp>
      <p:sp>
        <p:nvSpPr>
          <p:cNvPr id="59405" name="Text Box 13"/>
          <p:cNvSpPr txBox="1">
            <a:spLocks noChangeArrowheads="1"/>
          </p:cNvSpPr>
          <p:nvPr/>
        </p:nvSpPr>
        <p:spPr bwMode="auto">
          <a:xfrm>
            <a:off x="4140200" y="4652963"/>
            <a:ext cx="143986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zh-CN" altLang="en-US" sz="2400">
                <a:solidFill>
                  <a:srgbClr val="FF0000"/>
                </a:solidFill>
                <a:latin typeface="Lucida Sans Unicode" panose="020B0602030504020204" pitchFamily="34" charset="0"/>
              </a:rPr>
              <a:t>转换成</a:t>
            </a:r>
            <a:r>
              <a:rPr kumimoji="1" lang="en-US" altLang="zh-CN" sz="2400">
                <a:solidFill>
                  <a:srgbClr val="FF0000"/>
                </a:solidFill>
                <a:latin typeface="Lucida Sans Unicode" panose="020B0602030504020204" pitchFamily="34" charset="0"/>
              </a:rPr>
              <a:t>double</a:t>
            </a:r>
            <a:r>
              <a:rPr kumimoji="1" lang="zh-CN" altLang="en-US" sz="2400">
                <a:solidFill>
                  <a:srgbClr val="FF0000"/>
                </a:solidFill>
                <a:latin typeface="Lucida Sans Unicode" panose="020B0602030504020204" pitchFamily="34" charset="0"/>
              </a:rPr>
              <a:t>类型</a:t>
            </a:r>
          </a:p>
        </p:txBody>
      </p:sp>
      <p:sp>
        <p:nvSpPr>
          <p:cNvPr id="59406" name="Freeform 14"/>
          <p:cNvSpPr>
            <a:spLocks/>
          </p:cNvSpPr>
          <p:nvPr/>
        </p:nvSpPr>
        <p:spPr bwMode="auto">
          <a:xfrm>
            <a:off x="1247775" y="4949825"/>
            <a:ext cx="1290638" cy="1081088"/>
          </a:xfrm>
          <a:custGeom>
            <a:avLst/>
            <a:gdLst>
              <a:gd name="T0" fmla="*/ 2147483646 w 813"/>
              <a:gd name="T1" fmla="*/ 2147483646 h 681"/>
              <a:gd name="T2" fmla="*/ 2147483646 w 813"/>
              <a:gd name="T3" fmla="*/ 2147483646 h 681"/>
              <a:gd name="T4" fmla="*/ 2147483646 w 813"/>
              <a:gd name="T5" fmla="*/ 2147483646 h 681"/>
              <a:gd name="T6" fmla="*/ 2147483646 w 813"/>
              <a:gd name="T7" fmla="*/ 2147483646 h 681"/>
              <a:gd name="T8" fmla="*/ 2147483646 w 813"/>
              <a:gd name="T9" fmla="*/ 2147483646 h 681"/>
              <a:gd name="T10" fmla="*/ 2147483646 w 813"/>
              <a:gd name="T11" fmla="*/ 2147483646 h 681"/>
              <a:gd name="T12" fmla="*/ 2147483646 w 813"/>
              <a:gd name="T13" fmla="*/ 2147483646 h 681"/>
              <a:gd name="T14" fmla="*/ 2147483646 w 813"/>
              <a:gd name="T15" fmla="*/ 2147483646 h 681"/>
              <a:gd name="T16" fmla="*/ 0 w 813"/>
              <a:gd name="T17" fmla="*/ 2147483646 h 681"/>
              <a:gd name="T18" fmla="*/ 2147483646 w 813"/>
              <a:gd name="T19" fmla="*/ 2147483646 h 681"/>
              <a:gd name="T20" fmla="*/ 2147483646 w 813"/>
              <a:gd name="T21" fmla="*/ 2147483646 h 681"/>
              <a:gd name="T22" fmla="*/ 2147483646 w 813"/>
              <a:gd name="T23" fmla="*/ 2147483646 h 681"/>
              <a:gd name="T24" fmla="*/ 2147483646 w 813"/>
              <a:gd name="T25" fmla="*/ 2147483646 h 681"/>
              <a:gd name="T26" fmla="*/ 2147483646 w 813"/>
              <a:gd name="T27" fmla="*/ 2147483646 h 68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3"/>
              <a:gd name="T43" fmla="*/ 0 h 681"/>
              <a:gd name="T44" fmla="*/ 813 w 813"/>
              <a:gd name="T45" fmla="*/ 681 h 68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3" h="681">
                <a:moveTo>
                  <a:pt x="813" y="230"/>
                </a:moveTo>
                <a:cubicBezTo>
                  <a:pt x="786" y="219"/>
                  <a:pt x="755" y="214"/>
                  <a:pt x="732" y="196"/>
                </a:cubicBezTo>
                <a:cubicBezTo>
                  <a:pt x="723" y="189"/>
                  <a:pt x="715" y="180"/>
                  <a:pt x="705" y="175"/>
                </a:cubicBezTo>
                <a:cubicBezTo>
                  <a:pt x="683" y="166"/>
                  <a:pt x="659" y="164"/>
                  <a:pt x="637" y="155"/>
                </a:cubicBezTo>
                <a:cubicBezTo>
                  <a:pt x="573" y="129"/>
                  <a:pt x="513" y="89"/>
                  <a:pt x="447" y="67"/>
                </a:cubicBezTo>
                <a:cubicBezTo>
                  <a:pt x="351" y="0"/>
                  <a:pt x="218" y="44"/>
                  <a:pt x="108" y="67"/>
                </a:cubicBezTo>
                <a:cubicBezTo>
                  <a:pt x="89" y="86"/>
                  <a:pt x="78" y="106"/>
                  <a:pt x="61" y="128"/>
                </a:cubicBezTo>
                <a:cubicBezTo>
                  <a:pt x="51" y="141"/>
                  <a:pt x="34" y="169"/>
                  <a:pt x="34" y="169"/>
                </a:cubicBezTo>
                <a:cubicBezTo>
                  <a:pt x="25" y="204"/>
                  <a:pt x="17" y="238"/>
                  <a:pt x="0" y="270"/>
                </a:cubicBezTo>
                <a:cubicBezTo>
                  <a:pt x="4" y="308"/>
                  <a:pt x="4" y="362"/>
                  <a:pt x="20" y="399"/>
                </a:cubicBezTo>
                <a:cubicBezTo>
                  <a:pt x="28" y="418"/>
                  <a:pt x="42" y="424"/>
                  <a:pt x="54" y="440"/>
                </a:cubicBezTo>
                <a:cubicBezTo>
                  <a:pt x="105" y="508"/>
                  <a:pt x="146" y="549"/>
                  <a:pt x="230" y="568"/>
                </a:cubicBezTo>
                <a:cubicBezTo>
                  <a:pt x="347" y="646"/>
                  <a:pt x="499" y="636"/>
                  <a:pt x="630" y="670"/>
                </a:cubicBezTo>
                <a:cubicBezTo>
                  <a:pt x="757" y="663"/>
                  <a:pt x="716" y="681"/>
                  <a:pt x="766" y="656"/>
                </a:cubicBezTo>
              </a:path>
            </a:pathLst>
          </a:custGeom>
          <a:noFill/>
          <a:ln w="31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zh-CN" altLang="en-US"/>
          </a:p>
        </p:txBody>
      </p:sp>
      <p:sp>
        <p:nvSpPr>
          <p:cNvPr id="59407" name="Text Box 15"/>
          <p:cNvSpPr txBox="1">
            <a:spLocks noChangeArrowheads="1"/>
          </p:cNvSpPr>
          <p:nvPr/>
        </p:nvSpPr>
        <p:spPr bwMode="auto">
          <a:xfrm>
            <a:off x="684213" y="4941888"/>
            <a:ext cx="136683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zh-CN" altLang="en-US" sz="1800" b="1">
                <a:solidFill>
                  <a:srgbClr val="FF0000"/>
                </a:solidFill>
                <a:latin typeface="Lucida Sans Unicode" panose="020B0602030504020204" pitchFamily="34" charset="0"/>
              </a:rPr>
              <a:t>将</a:t>
            </a:r>
            <a:r>
              <a:rPr kumimoji="1" lang="en-US" altLang="zh-CN" sz="1800" b="1">
                <a:solidFill>
                  <a:srgbClr val="FF0000"/>
                </a:solidFill>
                <a:latin typeface="Lucida Sans Unicode" panose="020B0602030504020204" pitchFamily="34" charset="0"/>
              </a:rPr>
              <a:t>X</a:t>
            </a:r>
            <a:r>
              <a:rPr kumimoji="1" lang="zh-CN" altLang="en-US" sz="1800" b="1">
                <a:solidFill>
                  <a:srgbClr val="FF0000"/>
                </a:solidFill>
                <a:latin typeface="Lucida Sans Unicode" panose="020B0602030504020204" pitchFamily="34" charset="0"/>
              </a:rPr>
              <a:t>作为此临时内存的别名，直到</a:t>
            </a:r>
            <a:r>
              <a:rPr kumimoji="1" lang="en-US" altLang="zh-CN" sz="1800" b="1">
                <a:solidFill>
                  <a:srgbClr val="FF0000"/>
                </a:solidFill>
                <a:latin typeface="Lucida Sans Unicode" panose="020B0602030504020204" pitchFamily="34" charset="0"/>
              </a:rPr>
              <a:t>X“</a:t>
            </a:r>
            <a:r>
              <a:rPr kumimoji="1" lang="zh-CN" altLang="en-US" sz="1800" b="1">
                <a:solidFill>
                  <a:srgbClr val="FF0000"/>
                </a:solidFill>
                <a:latin typeface="Lucida Sans Unicode" panose="020B0602030504020204" pitchFamily="34" charset="0"/>
              </a:rPr>
              <a:t>死亡”</a:t>
            </a:r>
          </a:p>
        </p:txBody>
      </p:sp>
      <p:sp>
        <p:nvSpPr>
          <p:cNvPr id="51215" name="Rectangle 16"/>
          <p:cNvSpPr>
            <a:spLocks noChangeArrowheads="1"/>
          </p:cNvSpPr>
          <p:nvPr/>
        </p:nvSpPr>
        <p:spPr bwMode="auto">
          <a:xfrm>
            <a:off x="721519" y="102545"/>
            <a:ext cx="77724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None/>
            </a:pPr>
            <a:r>
              <a:rPr lang="en-US" altLang="zh-CN" sz="4400" b="1" kern="0" dirty="0">
                <a:solidFill>
                  <a:schemeClr val="tx2"/>
                </a:solidFill>
                <a:latin typeface="+mj-lt"/>
                <a:ea typeface="+mj-ea"/>
                <a:cs typeface="+mj-cs"/>
              </a:rPr>
              <a:t>2.5.3</a:t>
            </a:r>
            <a:r>
              <a:rPr lang="en-US" altLang="zh-CN" sz="4000" b="1" dirty="0"/>
              <a:t> </a:t>
            </a:r>
            <a:r>
              <a:rPr lang="en-US" altLang="zh-CN" sz="4000" b="1" dirty="0">
                <a:solidFill>
                  <a:srgbClr val="FF0000"/>
                </a:solidFill>
              </a:rPr>
              <a:t> </a:t>
            </a:r>
            <a:r>
              <a:rPr lang="en-US" altLang="zh-CN" sz="4400" b="1" kern="0" dirty="0" err="1">
                <a:solidFill>
                  <a:srgbClr val="FF0000"/>
                </a:solidFill>
                <a:latin typeface="+mj-lt"/>
                <a:ea typeface="+mj-ea"/>
                <a:cs typeface="+mj-cs"/>
              </a:rPr>
              <a:t>const</a:t>
            </a:r>
            <a:r>
              <a:rPr lang="zh-CN" altLang="zh-CN" sz="4000" b="1" dirty="0"/>
              <a:t>与引用</a:t>
            </a:r>
          </a:p>
        </p:txBody>
      </p:sp>
    </p:spTree>
    <p:extLst>
      <p:ext uri="{BB962C8B-B14F-4D97-AF65-F5344CB8AC3E}">
        <p14:creationId xmlns:p14="http://schemas.microsoft.com/office/powerpoint/2010/main" val="24525587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397"/>
                                        </p:tgtEl>
                                        <p:attrNameLst>
                                          <p:attrName>style.visibility</p:attrName>
                                        </p:attrNameLst>
                                      </p:cBhvr>
                                      <p:to>
                                        <p:strVal val="visible"/>
                                      </p:to>
                                    </p:set>
                                    <p:animEffect transition="in" filter="wipe(left)">
                                      <p:cBhvr>
                                        <p:cTn id="7" dur="500"/>
                                        <p:tgtEl>
                                          <p:spTgt spid="593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9396"/>
                                        </p:tgtEl>
                                        <p:attrNameLst>
                                          <p:attrName>style.visibility</p:attrName>
                                        </p:attrNameLst>
                                      </p:cBhvr>
                                      <p:to>
                                        <p:strVal val="visible"/>
                                      </p:to>
                                    </p:set>
                                    <p:anim calcmode="lin" valueType="num">
                                      <p:cBhvr additive="base">
                                        <p:cTn id="12" dur="500" fill="hold"/>
                                        <p:tgtEl>
                                          <p:spTgt spid="59396"/>
                                        </p:tgtEl>
                                        <p:attrNameLst>
                                          <p:attrName>ppt_x</p:attrName>
                                        </p:attrNameLst>
                                      </p:cBhvr>
                                      <p:tavLst>
                                        <p:tav tm="0">
                                          <p:val>
                                            <p:strVal val="#ppt_x"/>
                                          </p:val>
                                        </p:tav>
                                        <p:tav tm="100000">
                                          <p:val>
                                            <p:strVal val="#ppt_x"/>
                                          </p:val>
                                        </p:tav>
                                      </p:tavLst>
                                    </p:anim>
                                    <p:anim calcmode="lin" valueType="num">
                                      <p:cBhvr additive="base">
                                        <p:cTn id="13"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9395">
                                            <p:txEl>
                                              <p:pRg st="1" end="1"/>
                                            </p:txEl>
                                          </p:spTgt>
                                        </p:tgtEl>
                                        <p:attrNameLst>
                                          <p:attrName>style.visibility</p:attrName>
                                        </p:attrNameLst>
                                      </p:cBhvr>
                                      <p:to>
                                        <p:strVal val="visible"/>
                                      </p:to>
                                    </p:set>
                                    <p:anim calcmode="lin" valueType="num">
                                      <p:cBhvr additive="base">
                                        <p:cTn id="18"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9395">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9395">
                                            <p:txEl>
                                              <p:pRg st="2" end="2"/>
                                            </p:txEl>
                                          </p:spTgt>
                                        </p:tgtEl>
                                        <p:attrNameLst>
                                          <p:attrName>style.visibility</p:attrName>
                                        </p:attrNameLst>
                                      </p:cBhvr>
                                      <p:to>
                                        <p:strVal val="visible"/>
                                      </p:to>
                                    </p:set>
                                    <p:anim calcmode="lin" valueType="num">
                                      <p:cBhvr additive="base">
                                        <p:cTn id="22"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9395">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9395">
                                            <p:txEl>
                                              <p:pRg st="3" end="3"/>
                                            </p:txEl>
                                          </p:spTgt>
                                        </p:tgtEl>
                                        <p:attrNameLst>
                                          <p:attrName>style.visibility</p:attrName>
                                        </p:attrNameLst>
                                      </p:cBhvr>
                                      <p:to>
                                        <p:strVal val="visible"/>
                                      </p:to>
                                    </p:set>
                                    <p:anim calcmode="lin" valueType="num">
                                      <p:cBhvr additive="base">
                                        <p:cTn id="26"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9395">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59395">
                                            <p:txEl>
                                              <p:pRg st="4" end="4"/>
                                            </p:txEl>
                                          </p:spTgt>
                                        </p:tgtEl>
                                        <p:attrNameLst>
                                          <p:attrName>style.visibility</p:attrName>
                                        </p:attrNameLst>
                                      </p:cBhvr>
                                      <p:to>
                                        <p:strVal val="visible"/>
                                      </p:to>
                                    </p:set>
                                    <p:anim calcmode="lin" valueType="num">
                                      <p:cBhvr additive="base">
                                        <p:cTn id="30"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9395">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9395">
                                            <p:txEl>
                                              <p:pRg st="5" end="5"/>
                                            </p:txEl>
                                          </p:spTgt>
                                        </p:tgtEl>
                                        <p:attrNameLst>
                                          <p:attrName>style.visibility</p:attrName>
                                        </p:attrNameLst>
                                      </p:cBhvr>
                                      <p:to>
                                        <p:strVal val="visible"/>
                                      </p:to>
                                    </p:set>
                                    <p:anim calcmode="lin" valueType="num">
                                      <p:cBhvr additive="base">
                                        <p:cTn id="34"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9395">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59395">
                                            <p:txEl>
                                              <p:pRg st="6" end="6"/>
                                            </p:txEl>
                                          </p:spTgt>
                                        </p:tgtEl>
                                        <p:attrNameLst>
                                          <p:attrName>style.visibility</p:attrName>
                                        </p:attrNameLst>
                                      </p:cBhvr>
                                      <p:to>
                                        <p:strVal val="visible"/>
                                      </p:to>
                                    </p:set>
                                    <p:anim calcmode="lin" valueType="num">
                                      <p:cBhvr additive="base">
                                        <p:cTn id="38" dur="5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93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59403"/>
                                        </p:tgtEl>
                                        <p:attrNameLst>
                                          <p:attrName>style.visibility</p:attrName>
                                        </p:attrNameLst>
                                      </p:cBhvr>
                                      <p:to>
                                        <p:strVal val="visible"/>
                                      </p:to>
                                    </p:set>
                                    <p:animEffect transition="in" filter="wipe(up)">
                                      <p:cBhvr>
                                        <p:cTn id="44" dur="500"/>
                                        <p:tgtEl>
                                          <p:spTgt spid="59403"/>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59399"/>
                                        </p:tgtEl>
                                        <p:attrNameLst>
                                          <p:attrName>style.visibility</p:attrName>
                                        </p:attrNameLst>
                                      </p:cBhvr>
                                      <p:to>
                                        <p:strVal val="visible"/>
                                      </p:to>
                                    </p:set>
                                    <p:animEffect transition="in" filter="wipe(up)">
                                      <p:cBhvr>
                                        <p:cTn id="47" dur="500"/>
                                        <p:tgtEl>
                                          <p:spTgt spid="5939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9398"/>
                                        </p:tgtEl>
                                        <p:attrNameLst>
                                          <p:attrName>style.visibility</p:attrName>
                                        </p:attrNameLst>
                                      </p:cBhvr>
                                      <p:to>
                                        <p:strVal val="visible"/>
                                      </p:to>
                                    </p:set>
                                    <p:animEffect transition="in" filter="wipe(down)">
                                      <p:cBhvr>
                                        <p:cTn id="52" dur="500"/>
                                        <p:tgtEl>
                                          <p:spTgt spid="5939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59404"/>
                                        </p:tgtEl>
                                        <p:attrNameLst>
                                          <p:attrName>style.visibility</p:attrName>
                                        </p:attrNameLst>
                                      </p:cBhvr>
                                      <p:to>
                                        <p:strVal val="visible"/>
                                      </p:to>
                                    </p:set>
                                    <p:animEffect transition="in" filter="wipe(up)">
                                      <p:cBhvr>
                                        <p:cTn id="57" dur="500"/>
                                        <p:tgtEl>
                                          <p:spTgt spid="59404"/>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9405"/>
                                        </p:tgtEl>
                                        <p:attrNameLst>
                                          <p:attrName>style.visibility</p:attrName>
                                        </p:attrNameLst>
                                      </p:cBhvr>
                                      <p:to>
                                        <p:strVal val="visible"/>
                                      </p:to>
                                    </p:set>
                                    <p:animEffect transition="in" filter="wipe(up)">
                                      <p:cBhvr>
                                        <p:cTn id="60" dur="500"/>
                                        <p:tgtEl>
                                          <p:spTgt spid="5940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59400"/>
                                        </p:tgtEl>
                                        <p:attrNameLst>
                                          <p:attrName>style.visibility</p:attrName>
                                        </p:attrNameLst>
                                      </p:cBhvr>
                                      <p:to>
                                        <p:strVal val="visible"/>
                                      </p:to>
                                    </p:set>
                                    <p:animEffect transition="in" filter="wipe(down)">
                                      <p:cBhvr>
                                        <p:cTn id="65" dur="500"/>
                                        <p:tgtEl>
                                          <p:spTgt spid="5940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59406"/>
                                        </p:tgtEl>
                                        <p:attrNameLst>
                                          <p:attrName>style.visibility</p:attrName>
                                        </p:attrNameLst>
                                      </p:cBhvr>
                                      <p:to>
                                        <p:strVal val="visible"/>
                                      </p:to>
                                    </p:set>
                                    <p:animEffect transition="in" filter="wipe(up)">
                                      <p:cBhvr>
                                        <p:cTn id="70" dur="500"/>
                                        <p:tgtEl>
                                          <p:spTgt spid="59406"/>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59407"/>
                                        </p:tgtEl>
                                        <p:attrNameLst>
                                          <p:attrName>style.visibility</p:attrName>
                                        </p:attrNameLst>
                                      </p:cBhvr>
                                      <p:to>
                                        <p:strVal val="visible"/>
                                      </p:to>
                                    </p:set>
                                    <p:animEffect transition="in" filter="wipe(up)">
                                      <p:cBhvr>
                                        <p:cTn id="73" dur="500"/>
                                        <p:tgtEl>
                                          <p:spTgt spid="5940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9401"/>
                                        </p:tgtEl>
                                        <p:attrNameLst>
                                          <p:attrName>style.visibility</p:attrName>
                                        </p:attrNameLst>
                                      </p:cBhvr>
                                      <p:to>
                                        <p:strVal val="visible"/>
                                      </p:to>
                                    </p:set>
                                    <p:animEffect transition="in" filter="wipe(down)">
                                      <p:cBhvr>
                                        <p:cTn id="78" dur="500"/>
                                        <p:tgtEl>
                                          <p:spTgt spid="5940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59402"/>
                                        </p:tgtEl>
                                        <p:attrNameLst>
                                          <p:attrName>style.visibility</p:attrName>
                                        </p:attrNameLst>
                                      </p:cBhvr>
                                      <p:to>
                                        <p:strVal val="visible"/>
                                      </p:to>
                                    </p:set>
                                    <p:animEffect transition="in" filter="wipe(down)">
                                      <p:cBhvr>
                                        <p:cTn id="83" dur="500"/>
                                        <p:tgtEl>
                                          <p:spTgt spid="59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nimBg="1"/>
      <p:bldP spid="59398" grpId="0" animBg="1"/>
      <p:bldP spid="59399" grpId="0"/>
      <p:bldP spid="59400" grpId="0" animBg="1"/>
      <p:bldP spid="59401" grpId="0" animBg="1"/>
      <p:bldP spid="59402" grpId="0"/>
      <p:bldP spid="59405" grpId="0"/>
      <p:bldP spid="5940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611188" y="1700213"/>
            <a:ext cx="7772400" cy="4330700"/>
          </a:xfrm>
        </p:spPr>
        <p:txBody>
          <a:bodyPr/>
          <a:lstStyle/>
          <a:p>
            <a:pPr eaLnBrk="1" hangingPunct="1">
              <a:lnSpc>
                <a:spcPct val="80000"/>
              </a:lnSpc>
              <a:buFontTx/>
              <a:buNone/>
            </a:pPr>
            <a:r>
              <a:rPr lang="zh-CN" altLang="fr-FR" sz="2800" dirty="0"/>
              <a:t>	</a:t>
            </a:r>
            <a:r>
              <a:rPr lang="fr-FR" altLang="zh-CN" sz="2800" dirty="0"/>
              <a:t>double dval=1024;</a:t>
            </a:r>
          </a:p>
          <a:p>
            <a:pPr eaLnBrk="1" hangingPunct="1">
              <a:lnSpc>
                <a:spcPct val="80000"/>
              </a:lnSpc>
              <a:buFontTx/>
              <a:buNone/>
            </a:pPr>
            <a:r>
              <a:rPr lang="fr-FR" altLang="zh-CN" sz="2800" dirty="0"/>
              <a:t>	const int &amp;ri=dval;</a:t>
            </a:r>
          </a:p>
          <a:p>
            <a:pPr eaLnBrk="1" hangingPunct="1">
              <a:lnSpc>
                <a:spcPct val="80000"/>
              </a:lnSpc>
              <a:buFontTx/>
              <a:buNone/>
            </a:pPr>
            <a:r>
              <a:rPr lang="fr-FR" altLang="zh-CN" sz="2800" dirty="0"/>
              <a:t>	dval=90;</a:t>
            </a:r>
          </a:p>
          <a:p>
            <a:pPr eaLnBrk="1" hangingPunct="1">
              <a:lnSpc>
                <a:spcPct val="80000"/>
              </a:lnSpc>
              <a:buFontTx/>
              <a:buNone/>
            </a:pPr>
            <a:r>
              <a:rPr lang="fr-FR" altLang="zh-CN" sz="2800" dirty="0"/>
              <a:t>	cout&lt;&lt;"dval="&lt;&lt;dval&lt;&lt;endl;</a:t>
            </a:r>
          </a:p>
          <a:p>
            <a:pPr eaLnBrk="1" hangingPunct="1">
              <a:lnSpc>
                <a:spcPct val="80000"/>
              </a:lnSpc>
              <a:buFontTx/>
              <a:buNone/>
            </a:pPr>
            <a:r>
              <a:rPr lang="fr-FR" altLang="zh-CN" sz="2800" dirty="0"/>
              <a:t>  	cout&lt;&lt;"ri="&lt;&lt;ri&lt;&lt;endl;</a:t>
            </a:r>
          </a:p>
          <a:p>
            <a:pPr eaLnBrk="1" hangingPunct="1">
              <a:lnSpc>
                <a:spcPct val="80000"/>
              </a:lnSpc>
              <a:buFontTx/>
              <a:buNone/>
            </a:pPr>
            <a:r>
              <a:rPr lang="fr-FR" altLang="zh-CN" sz="2800" dirty="0"/>
              <a:t>   ri=90;     </a:t>
            </a:r>
            <a:r>
              <a:rPr lang="fr-FR" altLang="zh-CN" sz="2800" dirty="0">
                <a:solidFill>
                  <a:srgbClr val="FF0000"/>
                </a:solidFill>
              </a:rPr>
              <a:t>//</a:t>
            </a:r>
            <a:r>
              <a:rPr lang="zh-CN" altLang="fr-FR" sz="2800" dirty="0">
                <a:solidFill>
                  <a:srgbClr val="FF0000"/>
                </a:solidFill>
              </a:rPr>
              <a:t>错误，修改常量</a:t>
            </a:r>
          </a:p>
          <a:p>
            <a:pPr eaLnBrk="1" hangingPunct="1">
              <a:lnSpc>
                <a:spcPct val="80000"/>
              </a:lnSpc>
              <a:buFontTx/>
              <a:buNone/>
            </a:pPr>
            <a:r>
              <a:rPr lang="zh-CN" altLang="fr-FR" sz="2800" dirty="0">
                <a:solidFill>
                  <a:srgbClr val="FF0000"/>
                </a:solidFill>
              </a:rPr>
              <a:t>程序输出结果：</a:t>
            </a:r>
          </a:p>
          <a:p>
            <a:pPr eaLnBrk="1" hangingPunct="1">
              <a:lnSpc>
                <a:spcPct val="80000"/>
              </a:lnSpc>
              <a:buFontTx/>
              <a:buNone/>
            </a:pPr>
            <a:r>
              <a:rPr lang="zh-CN" altLang="fr-FR" sz="2800" dirty="0">
                <a:solidFill>
                  <a:srgbClr val="FF0000"/>
                </a:solidFill>
              </a:rPr>
              <a:t>   </a:t>
            </a:r>
            <a:r>
              <a:rPr lang="fr-FR" altLang="zh-CN" sz="2800" dirty="0">
                <a:solidFill>
                  <a:srgbClr val="FF0000"/>
                </a:solidFill>
              </a:rPr>
              <a:t>dval=90</a:t>
            </a:r>
          </a:p>
          <a:p>
            <a:pPr eaLnBrk="1" hangingPunct="1">
              <a:lnSpc>
                <a:spcPct val="80000"/>
              </a:lnSpc>
              <a:buFontTx/>
              <a:buNone/>
            </a:pPr>
            <a:r>
              <a:rPr lang="fr-FR" altLang="zh-CN" sz="2800" dirty="0">
                <a:solidFill>
                  <a:srgbClr val="FF0000"/>
                </a:solidFill>
              </a:rPr>
              <a:t>   ri=1024</a:t>
            </a:r>
          </a:p>
          <a:p>
            <a:pPr eaLnBrk="1" hangingPunct="1">
              <a:lnSpc>
                <a:spcPct val="80000"/>
              </a:lnSpc>
              <a:buFontTx/>
              <a:buNone/>
            </a:pPr>
            <a:r>
              <a:rPr lang="en-US" altLang="zh-CN" sz="2800" dirty="0"/>
              <a:t> why </a:t>
            </a:r>
            <a:r>
              <a:rPr lang="en-US" altLang="zh-CN" sz="2800" dirty="0" err="1"/>
              <a:t>ri</a:t>
            </a:r>
            <a:r>
              <a:rPr lang="en-US" altLang="zh-CN" sz="2800" dirty="0"/>
              <a:t> is 1024?</a:t>
            </a:r>
          </a:p>
        </p:txBody>
      </p:sp>
      <p:sp>
        <p:nvSpPr>
          <p:cNvPr id="60420" name="Text Box 4"/>
          <p:cNvSpPr txBox="1">
            <a:spLocks noChangeArrowheads="1"/>
          </p:cNvSpPr>
          <p:nvPr/>
        </p:nvSpPr>
        <p:spPr bwMode="auto">
          <a:xfrm>
            <a:off x="5724525" y="1700213"/>
            <a:ext cx="3095625" cy="3560762"/>
          </a:xfrm>
          <a:prstGeom prst="rect">
            <a:avLst/>
          </a:prstGeom>
          <a:solidFill>
            <a:srgbClr val="DDDDDD"/>
          </a:solidFill>
          <a:ln w="3175">
            <a:noFill/>
            <a:miter lim="800000"/>
            <a:headEnd/>
            <a:tailEnd/>
          </a:ln>
          <a:effectLst/>
        </p:spPr>
        <p:txBody>
          <a:bodyPr lIns="92075" tIns="46038" rIns="92075" bIns="46038">
            <a:spAutoFit/>
          </a:bodyPr>
          <a:lstStyle/>
          <a:p>
            <a:pPr eaLnBrk="1" hangingPunct="1">
              <a:spcBef>
                <a:spcPct val="50000"/>
              </a:spcBef>
              <a:defRPr/>
            </a:pPr>
            <a:r>
              <a:rPr kumimoji="1" lang="zh-CN" altLang="en-US" b="1">
                <a:effectLst>
                  <a:outerShdw blurRad="38100" dist="38100" dir="2700000" algn="tl">
                    <a:srgbClr val="FFFFFF"/>
                  </a:outerShdw>
                </a:effectLst>
                <a:latin typeface="Lucida Sans Unicode" pitchFamily="34" charset="0"/>
              </a:rPr>
              <a:t>编译器将此定义转换成类似如下的代码：</a:t>
            </a:r>
          </a:p>
          <a:p>
            <a:pPr eaLnBrk="1" hangingPunct="1">
              <a:spcBef>
                <a:spcPct val="50000"/>
              </a:spcBef>
              <a:defRPr/>
            </a:pPr>
            <a:r>
              <a:rPr kumimoji="1" lang="en-US" altLang="zh-CN" b="1">
                <a:solidFill>
                  <a:srgbClr val="FF0000"/>
                </a:solidFill>
                <a:effectLst>
                  <a:outerShdw blurRad="38100" dist="38100" dir="2700000" algn="tl">
                    <a:srgbClr val="000000"/>
                  </a:outerShdw>
                </a:effectLst>
                <a:latin typeface="Lucida Sans Unicode" pitchFamily="34" charset="0"/>
              </a:rPr>
              <a:t>int temp=dval;</a:t>
            </a:r>
          </a:p>
          <a:p>
            <a:pPr eaLnBrk="1" hangingPunct="1">
              <a:spcBef>
                <a:spcPct val="50000"/>
              </a:spcBef>
              <a:defRPr/>
            </a:pPr>
            <a:r>
              <a:rPr kumimoji="1" lang="en-US" altLang="zh-CN" b="1">
                <a:solidFill>
                  <a:srgbClr val="FF0000"/>
                </a:solidFill>
                <a:effectLst>
                  <a:outerShdw blurRad="38100" dist="38100" dir="2700000" algn="tl">
                    <a:srgbClr val="000000"/>
                  </a:outerShdw>
                </a:effectLst>
                <a:latin typeface="Lucida Sans Unicode" pitchFamily="34" charset="0"/>
              </a:rPr>
              <a:t>const int &amp;ri=temp;</a:t>
            </a:r>
          </a:p>
          <a:p>
            <a:pPr eaLnBrk="1" hangingPunct="1">
              <a:spcBef>
                <a:spcPct val="50000"/>
              </a:spcBef>
              <a:defRPr/>
            </a:pPr>
            <a:r>
              <a:rPr kumimoji="1" lang="en-US" altLang="zh-CN" b="1">
                <a:effectLst>
                  <a:outerShdw blurRad="38100" dist="38100" dir="2700000" algn="tl">
                    <a:srgbClr val="FFFFFF"/>
                  </a:outerShdw>
                </a:effectLst>
                <a:latin typeface="Lucida Sans Unicode" pitchFamily="34" charset="0"/>
              </a:rPr>
              <a:t> </a:t>
            </a:r>
            <a:r>
              <a:rPr kumimoji="1" lang="zh-CN" altLang="en-US" b="1">
                <a:effectLst>
                  <a:outerShdw blurRad="38100" dist="38100" dir="2700000" algn="tl">
                    <a:srgbClr val="FFFFFF"/>
                  </a:outerShdw>
                </a:effectLst>
                <a:latin typeface="Lucida Sans Unicode" pitchFamily="34" charset="0"/>
              </a:rPr>
              <a:t>对</a:t>
            </a:r>
            <a:r>
              <a:rPr kumimoji="1" lang="en-US" altLang="zh-CN" b="1">
                <a:solidFill>
                  <a:srgbClr val="FF0000"/>
                </a:solidFill>
                <a:effectLst>
                  <a:outerShdw blurRad="38100" dist="38100" dir="2700000" algn="tl">
                    <a:srgbClr val="000000"/>
                  </a:outerShdw>
                </a:effectLst>
                <a:latin typeface="Lucida Sans Unicode" pitchFamily="34" charset="0"/>
              </a:rPr>
              <a:t>dval</a:t>
            </a:r>
            <a:r>
              <a:rPr kumimoji="1" lang="zh-CN" altLang="en-US" b="1">
                <a:effectLst>
                  <a:outerShdw blurRad="38100" dist="38100" dir="2700000" algn="tl">
                    <a:srgbClr val="FFFFFF"/>
                  </a:outerShdw>
                </a:effectLst>
                <a:latin typeface="Lucida Sans Unicode" pitchFamily="34" charset="0"/>
              </a:rPr>
              <a:t>的修改不会影响到</a:t>
            </a:r>
            <a:r>
              <a:rPr kumimoji="1" lang="en-US" altLang="zh-CN" b="1">
                <a:solidFill>
                  <a:srgbClr val="FF0000"/>
                </a:solidFill>
                <a:effectLst>
                  <a:outerShdw blurRad="38100" dist="38100" dir="2700000" algn="tl">
                    <a:srgbClr val="000000"/>
                  </a:outerShdw>
                </a:effectLst>
                <a:latin typeface="Lucida Sans Unicode" pitchFamily="34" charset="0"/>
              </a:rPr>
              <a:t>temp</a:t>
            </a:r>
            <a:r>
              <a:rPr kumimoji="1" lang="zh-CN" altLang="en-US" b="1">
                <a:effectLst>
                  <a:outerShdw blurRad="38100" dist="38100" dir="2700000" algn="tl">
                    <a:srgbClr val="FFFFFF"/>
                  </a:outerShdw>
                </a:effectLst>
                <a:latin typeface="Lucida Sans Unicode" pitchFamily="34" charset="0"/>
              </a:rPr>
              <a:t>，所以</a:t>
            </a:r>
            <a:r>
              <a:rPr kumimoji="1" lang="en-US" altLang="zh-CN" b="1">
                <a:solidFill>
                  <a:srgbClr val="FF0000"/>
                </a:solidFill>
                <a:effectLst>
                  <a:outerShdw blurRad="38100" dist="38100" dir="2700000" algn="tl">
                    <a:srgbClr val="000000"/>
                  </a:outerShdw>
                </a:effectLst>
                <a:latin typeface="Lucida Sans Unicode" pitchFamily="34" charset="0"/>
              </a:rPr>
              <a:t>ri</a:t>
            </a:r>
            <a:r>
              <a:rPr kumimoji="1" lang="zh-CN" altLang="en-US" b="1">
                <a:effectLst>
                  <a:outerShdw blurRad="38100" dist="38100" dir="2700000" algn="tl">
                    <a:srgbClr val="FFFFFF"/>
                  </a:outerShdw>
                </a:effectLst>
                <a:latin typeface="Lucida Sans Unicode" pitchFamily="34" charset="0"/>
              </a:rPr>
              <a:t>的值不会因</a:t>
            </a:r>
            <a:r>
              <a:rPr kumimoji="1" lang="en-US" altLang="zh-CN" b="1">
                <a:solidFill>
                  <a:srgbClr val="FF0000"/>
                </a:solidFill>
                <a:effectLst>
                  <a:outerShdw blurRad="38100" dist="38100" dir="2700000" algn="tl">
                    <a:srgbClr val="000000"/>
                  </a:outerShdw>
                </a:effectLst>
                <a:latin typeface="Lucida Sans Unicode" pitchFamily="34" charset="0"/>
              </a:rPr>
              <a:t>dval</a:t>
            </a:r>
            <a:r>
              <a:rPr kumimoji="1" lang="zh-CN" altLang="en-US" b="1">
                <a:effectLst>
                  <a:outerShdw blurRad="38100" dist="38100" dir="2700000" algn="tl">
                    <a:srgbClr val="FFFFFF"/>
                  </a:outerShdw>
                </a:effectLst>
                <a:latin typeface="Lucida Sans Unicode" pitchFamily="34" charset="0"/>
              </a:rPr>
              <a:t>而变动。</a:t>
            </a:r>
          </a:p>
        </p:txBody>
      </p:sp>
      <p:sp>
        <p:nvSpPr>
          <p:cNvPr id="60421" name="Line 5"/>
          <p:cNvSpPr>
            <a:spLocks noChangeShapeType="1"/>
          </p:cNvSpPr>
          <p:nvPr/>
        </p:nvSpPr>
        <p:spPr bwMode="auto">
          <a:xfrm>
            <a:off x="3851275" y="2349500"/>
            <a:ext cx="2016125" cy="71438"/>
          </a:xfrm>
          <a:prstGeom prst="line">
            <a:avLst/>
          </a:prstGeom>
          <a:noFill/>
          <a:ln w="3175">
            <a:solidFill>
              <a:schemeClr val="accent2"/>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52229" name="Rectangle 6"/>
          <p:cNvSpPr>
            <a:spLocks noChangeArrowheads="1"/>
          </p:cNvSpPr>
          <p:nvPr/>
        </p:nvSpPr>
        <p:spPr bwMode="auto">
          <a:xfrm>
            <a:off x="684213" y="84931"/>
            <a:ext cx="77724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None/>
            </a:pPr>
            <a:r>
              <a:rPr lang="en-US" altLang="zh-CN" sz="4400" b="1" kern="0" dirty="0">
                <a:solidFill>
                  <a:schemeClr val="tx2"/>
                </a:solidFill>
              </a:rPr>
              <a:t>2.5.3</a:t>
            </a:r>
            <a:r>
              <a:rPr lang="en-US" altLang="zh-CN" sz="4000" b="1" dirty="0"/>
              <a:t> </a:t>
            </a:r>
            <a:r>
              <a:rPr lang="en-US" altLang="zh-CN" sz="4000" b="1" dirty="0">
                <a:solidFill>
                  <a:srgbClr val="FF0000"/>
                </a:solidFill>
              </a:rPr>
              <a:t> </a:t>
            </a:r>
            <a:r>
              <a:rPr lang="en-US" altLang="zh-CN" sz="4400" b="1" kern="0" dirty="0" err="1">
                <a:solidFill>
                  <a:srgbClr val="FF0000"/>
                </a:solidFill>
              </a:rPr>
              <a:t>const</a:t>
            </a:r>
            <a:r>
              <a:rPr lang="zh-CN" altLang="zh-CN" sz="4000" b="1" dirty="0"/>
              <a:t>与引用</a:t>
            </a:r>
          </a:p>
        </p:txBody>
      </p:sp>
      <p:sp>
        <p:nvSpPr>
          <p:cNvPr id="52230" name="Text Box 8"/>
          <p:cNvSpPr txBox="1">
            <a:spLocks noChangeArrowheads="1"/>
          </p:cNvSpPr>
          <p:nvPr/>
        </p:nvSpPr>
        <p:spPr bwMode="auto">
          <a:xfrm>
            <a:off x="582027" y="1025400"/>
            <a:ext cx="60480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zh-CN" b="1" dirty="0">
                <a:solidFill>
                  <a:srgbClr val="0000CC"/>
                </a:solidFill>
                <a:latin typeface="Times New Roman" panose="02020603050405020304" pitchFamily="18" charset="0"/>
              </a:rPr>
              <a:t>3</a:t>
            </a:r>
            <a:r>
              <a:rPr lang="zh-CN" altLang="en-US" b="1" dirty="0">
                <a:solidFill>
                  <a:srgbClr val="0000CC"/>
                </a:solidFill>
                <a:latin typeface="Times New Roman" panose="02020603050405020304" pitchFamily="18" charset="0"/>
              </a:rPr>
              <a:t>、用变量初始化</a:t>
            </a:r>
            <a:r>
              <a:rPr lang="en-US" altLang="zh-CN" b="1" dirty="0" err="1">
                <a:solidFill>
                  <a:srgbClr val="0000CC"/>
                </a:solidFill>
                <a:latin typeface="Times New Roman" panose="02020603050405020304" pitchFamily="18" charset="0"/>
              </a:rPr>
              <a:t>const</a:t>
            </a:r>
            <a:r>
              <a:rPr lang="zh-CN" altLang="en-US" b="1" dirty="0">
                <a:solidFill>
                  <a:srgbClr val="0000CC"/>
                </a:solidFill>
                <a:latin typeface="Times New Roman" panose="02020603050405020304" pitchFamily="18" charset="0"/>
              </a:rPr>
              <a:t>引用</a:t>
            </a:r>
            <a:endParaRPr lang="en-US" altLang="zh-CN" b="1" dirty="0">
              <a:solidFill>
                <a:srgbClr val="0000CC"/>
              </a:solidFill>
              <a:latin typeface="Times New Roman" panose="02020603050405020304" pitchFamily="18" charset="0"/>
            </a:endParaRPr>
          </a:p>
        </p:txBody>
      </p:sp>
    </p:spTree>
    <p:extLst>
      <p:ext uri="{BB962C8B-B14F-4D97-AF65-F5344CB8AC3E}">
        <p14:creationId xmlns:p14="http://schemas.microsoft.com/office/powerpoint/2010/main" val="34572982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wipe(up)">
                                      <p:cBhvr>
                                        <p:cTn id="7" dur="500"/>
                                        <p:tgtEl>
                                          <p:spTgt spid="604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0420"/>
                                        </p:tgtEl>
                                        <p:attrNameLst>
                                          <p:attrName>style.visibility</p:attrName>
                                        </p:attrNameLst>
                                      </p:cBhvr>
                                      <p:to>
                                        <p:strVal val="visible"/>
                                      </p:to>
                                    </p:set>
                                    <p:anim calcmode="lin" valueType="num">
                                      <p:cBhvr additive="base">
                                        <p:cTn id="12" dur="500" fill="hold"/>
                                        <p:tgtEl>
                                          <p:spTgt spid="60420"/>
                                        </p:tgtEl>
                                        <p:attrNameLst>
                                          <p:attrName>ppt_x</p:attrName>
                                        </p:attrNameLst>
                                      </p:cBhvr>
                                      <p:tavLst>
                                        <p:tav tm="0">
                                          <p:val>
                                            <p:strVal val="#ppt_x"/>
                                          </p:val>
                                        </p:tav>
                                        <p:tav tm="100000">
                                          <p:val>
                                            <p:strVal val="#ppt_x"/>
                                          </p:val>
                                        </p:tav>
                                      </p:tavLst>
                                    </p:anim>
                                    <p:anim calcmode="lin" valueType="num">
                                      <p:cBhvr additive="base">
                                        <p:cTn id="13" dur="500" fill="hold"/>
                                        <p:tgtEl>
                                          <p:spTgt spid="60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2.5.4 </a:t>
            </a:r>
            <a:r>
              <a:rPr lang="zh-CN" altLang="zh-CN" b="1" dirty="0">
                <a:solidFill>
                  <a:srgbClr val="FF0000"/>
                </a:solidFill>
              </a:rPr>
              <a:t>顶层</a:t>
            </a:r>
            <a:r>
              <a:rPr lang="en-US" altLang="zh-CN" b="1" dirty="0" err="1">
                <a:solidFill>
                  <a:srgbClr val="FF0000"/>
                </a:solidFill>
              </a:rPr>
              <a:t>const</a:t>
            </a:r>
            <a:r>
              <a:rPr lang="zh-CN" altLang="zh-CN" b="1" dirty="0"/>
              <a:t>与</a:t>
            </a:r>
            <a:r>
              <a:rPr lang="zh-CN" altLang="zh-CN" b="1" dirty="0">
                <a:solidFill>
                  <a:srgbClr val="0000CC"/>
                </a:solidFill>
              </a:rPr>
              <a:t>底层</a:t>
            </a:r>
            <a:r>
              <a:rPr lang="en-US" altLang="zh-CN" b="1" dirty="0" err="1">
                <a:solidFill>
                  <a:srgbClr val="0000CC"/>
                </a:solidFill>
              </a:rPr>
              <a:t>const</a:t>
            </a:r>
            <a:endParaRPr lang="zh-CN" altLang="en-US" dirty="0">
              <a:solidFill>
                <a:srgbClr val="0000CC"/>
              </a:solidFill>
            </a:endParaRPr>
          </a:p>
        </p:txBody>
      </p:sp>
      <p:sp>
        <p:nvSpPr>
          <p:cNvPr id="3" name="内容占位符 2"/>
          <p:cNvSpPr>
            <a:spLocks noGrp="1"/>
          </p:cNvSpPr>
          <p:nvPr>
            <p:ph idx="1"/>
          </p:nvPr>
        </p:nvSpPr>
        <p:spPr/>
        <p:txBody>
          <a:bodyPr/>
          <a:lstStyle/>
          <a:p>
            <a:r>
              <a:rPr lang="en-US" altLang="zh-CN" b="1" dirty="0">
                <a:solidFill>
                  <a:srgbClr val="0000CC"/>
                </a:solidFill>
              </a:rPr>
              <a:t>1、</a:t>
            </a:r>
            <a:r>
              <a:rPr lang="zh-CN" altLang="en-US" b="1" dirty="0">
                <a:solidFill>
                  <a:srgbClr val="0000CC"/>
                </a:solidFill>
              </a:rPr>
              <a:t>概念</a:t>
            </a:r>
            <a:endParaRPr lang="en-US" altLang="zh-CN" b="1" dirty="0">
              <a:solidFill>
                <a:srgbClr val="0000CC"/>
              </a:solidFill>
            </a:endParaRPr>
          </a:p>
          <a:p>
            <a:pPr lvl="1"/>
            <a:r>
              <a:rPr lang="zh-CN" altLang="zh-CN" sz="2000" dirty="0"/>
              <a:t>指针实际上定义了两个对象：指针本身和它所指的对象。这两个对象都可以用</a:t>
            </a:r>
            <a:r>
              <a:rPr lang="en-US" altLang="zh-CN" sz="2000" dirty="0" err="1"/>
              <a:t>const</a:t>
            </a:r>
            <a:r>
              <a:rPr lang="zh-CN" altLang="zh-CN" sz="2000" dirty="0"/>
              <a:t>进行限定，当指针本身被限定为常量时，称指针为</a:t>
            </a:r>
            <a:r>
              <a:rPr lang="zh-CN" altLang="zh-CN" sz="2000" dirty="0">
                <a:solidFill>
                  <a:srgbClr val="FF0000"/>
                </a:solidFill>
              </a:rPr>
              <a:t>顶层</a:t>
            </a:r>
            <a:r>
              <a:rPr lang="en-US" altLang="zh-CN" sz="2000" dirty="0" err="1">
                <a:solidFill>
                  <a:srgbClr val="FF0000"/>
                </a:solidFill>
              </a:rPr>
              <a:t>const</a:t>
            </a:r>
            <a:r>
              <a:rPr lang="zh-CN" altLang="zh-CN" sz="2000" dirty="0"/>
              <a:t>；当所指的对象被限定为常量，而指针本身未被限定时，称指针为</a:t>
            </a:r>
            <a:r>
              <a:rPr lang="zh-CN" altLang="zh-CN" sz="2000" dirty="0">
                <a:solidFill>
                  <a:srgbClr val="FF0000"/>
                </a:solidFill>
              </a:rPr>
              <a:t>底层</a:t>
            </a:r>
            <a:r>
              <a:rPr lang="en-US" altLang="zh-CN" sz="2000" dirty="0" err="1">
                <a:solidFill>
                  <a:srgbClr val="FF0000"/>
                </a:solidFill>
              </a:rPr>
              <a:t>const</a:t>
            </a:r>
            <a:r>
              <a:rPr lang="zh-CN" altLang="zh-CN" sz="2000" dirty="0"/>
              <a:t>；</a:t>
            </a:r>
            <a:endParaRPr lang="en-US" altLang="zh-CN" sz="2000" dirty="0"/>
          </a:p>
          <a:p>
            <a:pPr lvl="1"/>
            <a:r>
              <a:rPr lang="zh-CN" altLang="zh-CN" sz="2000" dirty="0"/>
              <a:t>当指针和所指对象两者都被限定为常量时，则</a:t>
            </a:r>
            <a:r>
              <a:rPr lang="zh-CN" altLang="zh-CN" sz="2000" dirty="0">
                <a:solidFill>
                  <a:srgbClr val="FF0000"/>
                </a:solidFill>
              </a:rPr>
              <a:t>指针为顶层</a:t>
            </a:r>
            <a:r>
              <a:rPr lang="en-US" altLang="zh-CN" sz="2000" dirty="0" err="1">
                <a:solidFill>
                  <a:srgbClr val="FF0000"/>
                </a:solidFill>
              </a:rPr>
              <a:t>const</a:t>
            </a:r>
            <a:r>
              <a:rPr lang="zh-CN" altLang="zh-CN" sz="2000" dirty="0"/>
              <a:t>，所指对象为</a:t>
            </a:r>
            <a:r>
              <a:rPr lang="zh-CN" altLang="zh-CN" sz="2000" dirty="0">
                <a:solidFill>
                  <a:srgbClr val="FF0000"/>
                </a:solidFill>
              </a:rPr>
              <a:t>底层</a:t>
            </a:r>
            <a:r>
              <a:rPr lang="en-US" altLang="zh-CN" sz="2000" dirty="0" err="1">
                <a:solidFill>
                  <a:srgbClr val="FF0000"/>
                </a:solidFill>
              </a:rPr>
              <a:t>const</a:t>
            </a:r>
            <a:r>
              <a:rPr lang="zh-CN" altLang="zh-CN" sz="2000" dirty="0"/>
              <a:t>。</a:t>
            </a:r>
            <a:endParaRPr lang="en-US" altLang="zh-CN" sz="2000" dirty="0"/>
          </a:p>
          <a:p>
            <a:pPr lvl="1"/>
            <a:r>
              <a:rPr lang="zh-CN" altLang="en-US" sz="2000" dirty="0"/>
              <a:t>例如：</a:t>
            </a:r>
            <a:endParaRPr lang="en-US" altLang="zh-CN" sz="2000" dirty="0"/>
          </a:p>
          <a:p>
            <a:pPr marL="800100" lvl="2" indent="0">
              <a:buNone/>
            </a:pPr>
            <a:r>
              <a:rPr lang="en-US" altLang="zh-CN" sz="2000" dirty="0" err="1"/>
              <a:t>int</a:t>
            </a:r>
            <a:r>
              <a:rPr lang="en-US" altLang="zh-CN" sz="2000" dirty="0"/>
              <a:t> </a:t>
            </a:r>
            <a:r>
              <a:rPr lang="en-US" altLang="zh-CN" sz="2000" dirty="0" err="1"/>
              <a:t>i</a:t>
            </a:r>
            <a:r>
              <a:rPr lang="en-US" altLang="zh-CN" sz="2000" dirty="0"/>
              <a:t> = 0;</a:t>
            </a:r>
            <a:endParaRPr lang="zh-CN" altLang="zh-CN" sz="2000" dirty="0"/>
          </a:p>
          <a:p>
            <a:pPr marL="800100" lvl="2" indent="0">
              <a:buNone/>
            </a:pPr>
            <a:r>
              <a:rPr lang="en-US" altLang="zh-CN" sz="2000" dirty="0" err="1"/>
              <a:t>const</a:t>
            </a:r>
            <a:r>
              <a:rPr lang="en-US" altLang="zh-CN" sz="2000" dirty="0"/>
              <a:t> </a:t>
            </a:r>
            <a:r>
              <a:rPr lang="en-US" altLang="zh-CN" sz="2000" dirty="0" err="1"/>
              <a:t>int</a:t>
            </a:r>
            <a:r>
              <a:rPr lang="en-US" altLang="zh-CN" sz="2000" dirty="0"/>
              <a:t> </a:t>
            </a:r>
            <a:r>
              <a:rPr lang="en-US" altLang="zh-CN" sz="2000" dirty="0" err="1"/>
              <a:t>ic</a:t>
            </a:r>
            <a:r>
              <a:rPr lang="en-US" altLang="zh-CN" sz="2000" dirty="0"/>
              <a:t> = 32;                        </a:t>
            </a:r>
            <a:endParaRPr lang="zh-CN" altLang="zh-CN" sz="2000" dirty="0"/>
          </a:p>
          <a:p>
            <a:pPr marL="800100" lvl="2" indent="0">
              <a:buNone/>
            </a:pPr>
            <a:r>
              <a:rPr lang="en-US" altLang="zh-CN" sz="2000" dirty="0" err="1"/>
              <a:t>int</a:t>
            </a:r>
            <a:r>
              <a:rPr lang="en-US" altLang="zh-CN" sz="2000" dirty="0"/>
              <a:t> *</a:t>
            </a:r>
            <a:r>
              <a:rPr lang="en-US" altLang="zh-CN" sz="2000" dirty="0" err="1"/>
              <a:t>const</a:t>
            </a:r>
            <a:r>
              <a:rPr lang="en-US" altLang="zh-CN" sz="2000" dirty="0"/>
              <a:t> p1 = &amp;</a:t>
            </a:r>
            <a:r>
              <a:rPr lang="en-US" altLang="zh-CN" sz="2000" dirty="0" err="1"/>
              <a:t>i</a:t>
            </a:r>
            <a:r>
              <a:rPr lang="en-US" altLang="zh-CN" sz="2000" dirty="0"/>
              <a:t>;                        //p1</a:t>
            </a:r>
            <a:r>
              <a:rPr lang="zh-CN" altLang="zh-CN" sz="2000" dirty="0"/>
              <a:t>为顶层</a:t>
            </a:r>
            <a:r>
              <a:rPr lang="en-US" altLang="zh-CN" sz="2000" dirty="0" err="1"/>
              <a:t>const</a:t>
            </a:r>
            <a:endParaRPr lang="zh-CN" altLang="zh-CN" sz="2000" dirty="0"/>
          </a:p>
          <a:p>
            <a:pPr marL="800100" lvl="2" indent="0">
              <a:buNone/>
            </a:pPr>
            <a:r>
              <a:rPr lang="en-US" altLang="zh-CN" sz="2000" dirty="0" err="1"/>
              <a:t>const</a:t>
            </a:r>
            <a:r>
              <a:rPr lang="en-US" altLang="zh-CN" sz="2000" dirty="0"/>
              <a:t> </a:t>
            </a:r>
            <a:r>
              <a:rPr lang="en-US" altLang="zh-CN" sz="2000" dirty="0" err="1"/>
              <a:t>int</a:t>
            </a:r>
            <a:r>
              <a:rPr lang="en-US" altLang="zh-CN" sz="2000" dirty="0"/>
              <a:t> *p2;                              //P2</a:t>
            </a:r>
            <a:r>
              <a:rPr lang="zh-CN" altLang="zh-CN" sz="2000" dirty="0"/>
              <a:t>为底层</a:t>
            </a:r>
            <a:r>
              <a:rPr lang="en-US" altLang="zh-CN" sz="2000" dirty="0" err="1"/>
              <a:t>const</a:t>
            </a:r>
            <a:endParaRPr lang="zh-CN" altLang="zh-CN" sz="2000" dirty="0"/>
          </a:p>
          <a:p>
            <a:pPr marL="800100" lvl="2" indent="0">
              <a:buNone/>
            </a:pPr>
            <a:r>
              <a:rPr lang="en-US" altLang="zh-CN" sz="2000" dirty="0" err="1"/>
              <a:t>const</a:t>
            </a:r>
            <a:r>
              <a:rPr lang="en-US" altLang="zh-CN" sz="2000" dirty="0"/>
              <a:t> </a:t>
            </a:r>
            <a:r>
              <a:rPr lang="en-US" altLang="zh-CN" sz="2000" dirty="0" err="1"/>
              <a:t>int</a:t>
            </a:r>
            <a:r>
              <a:rPr lang="en-US" altLang="zh-CN" sz="2000" dirty="0"/>
              <a:t> *</a:t>
            </a:r>
            <a:r>
              <a:rPr lang="en-US" altLang="zh-CN" sz="2000" dirty="0" err="1"/>
              <a:t>const</a:t>
            </a:r>
            <a:r>
              <a:rPr lang="en-US" altLang="zh-CN" sz="2000" dirty="0"/>
              <a:t> p3 = &amp;</a:t>
            </a:r>
            <a:r>
              <a:rPr lang="en-US" altLang="zh-CN" sz="2000" dirty="0" err="1"/>
              <a:t>ic</a:t>
            </a:r>
            <a:r>
              <a:rPr lang="en-US" altLang="zh-CN" sz="2000" dirty="0"/>
              <a:t>;                   //p3</a:t>
            </a:r>
            <a:r>
              <a:rPr lang="zh-CN" altLang="zh-CN" sz="2000" dirty="0"/>
              <a:t>为顶层</a:t>
            </a:r>
            <a:r>
              <a:rPr lang="en-US" altLang="zh-CN" sz="2000" dirty="0" err="1"/>
              <a:t>const</a:t>
            </a:r>
            <a:r>
              <a:rPr lang="en-US" altLang="zh-CN" sz="2000" dirty="0"/>
              <a:t>,(*p3)</a:t>
            </a:r>
            <a:r>
              <a:rPr lang="zh-CN" altLang="zh-CN" sz="2000" dirty="0"/>
              <a:t>为底层</a:t>
            </a:r>
            <a:r>
              <a:rPr lang="en-US" altLang="zh-CN" sz="2000" dirty="0" err="1"/>
              <a:t>const</a:t>
            </a:r>
            <a:endParaRPr lang="zh-CN" altLang="zh-CN" sz="2000" dirty="0"/>
          </a:p>
          <a:p>
            <a:pPr lvl="1"/>
            <a:endParaRPr lang="zh-CN" altLang="zh-CN" dirty="0"/>
          </a:p>
          <a:p>
            <a:endParaRPr lang="zh-CN" altLang="en-US" dirty="0"/>
          </a:p>
        </p:txBody>
      </p:sp>
    </p:spTree>
    <p:extLst>
      <p:ext uri="{BB962C8B-B14F-4D97-AF65-F5344CB8AC3E}">
        <p14:creationId xmlns:p14="http://schemas.microsoft.com/office/powerpoint/2010/main" val="286301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2.5.4 </a:t>
            </a:r>
            <a:r>
              <a:rPr lang="zh-CN" altLang="zh-CN" b="1" dirty="0">
                <a:solidFill>
                  <a:srgbClr val="FF0000"/>
                </a:solidFill>
              </a:rPr>
              <a:t>顶层</a:t>
            </a:r>
            <a:r>
              <a:rPr lang="en-US" altLang="zh-CN" b="1" dirty="0" err="1">
                <a:solidFill>
                  <a:srgbClr val="FF0000"/>
                </a:solidFill>
              </a:rPr>
              <a:t>const</a:t>
            </a:r>
            <a:r>
              <a:rPr lang="zh-CN" altLang="zh-CN" b="1" dirty="0"/>
              <a:t>与</a:t>
            </a:r>
            <a:r>
              <a:rPr lang="zh-CN" altLang="zh-CN" b="1" dirty="0">
                <a:solidFill>
                  <a:srgbClr val="0000CC"/>
                </a:solidFill>
              </a:rPr>
              <a:t>底层</a:t>
            </a:r>
            <a:r>
              <a:rPr lang="en-US" altLang="zh-CN" b="1" dirty="0" err="1">
                <a:solidFill>
                  <a:srgbClr val="0000CC"/>
                </a:solidFill>
              </a:rPr>
              <a:t>const</a:t>
            </a:r>
            <a:endParaRPr lang="zh-CN" altLang="en-US" dirty="0">
              <a:solidFill>
                <a:srgbClr val="0000CC"/>
              </a:solidFill>
            </a:endParaRPr>
          </a:p>
        </p:txBody>
      </p:sp>
      <p:sp>
        <p:nvSpPr>
          <p:cNvPr id="3" name="内容占位符 2"/>
          <p:cNvSpPr>
            <a:spLocks noGrp="1"/>
          </p:cNvSpPr>
          <p:nvPr>
            <p:ph idx="1"/>
          </p:nvPr>
        </p:nvSpPr>
        <p:spPr/>
        <p:txBody>
          <a:bodyPr/>
          <a:lstStyle/>
          <a:p>
            <a:r>
              <a:rPr lang="en-US" altLang="zh-CN" b="1" dirty="0">
                <a:solidFill>
                  <a:srgbClr val="0000CC"/>
                </a:solidFill>
              </a:rPr>
              <a:t>2、</a:t>
            </a:r>
            <a:r>
              <a:rPr lang="zh-CN" altLang="en-US" b="1" dirty="0">
                <a:solidFill>
                  <a:srgbClr val="0000CC"/>
                </a:solidFill>
              </a:rPr>
              <a:t>概念延伸</a:t>
            </a:r>
            <a:endParaRPr lang="en-US" altLang="zh-CN" b="1" dirty="0">
              <a:solidFill>
                <a:srgbClr val="0000CC"/>
              </a:solidFill>
            </a:endParaRPr>
          </a:p>
          <a:p>
            <a:pPr lvl="1"/>
            <a:r>
              <a:rPr lang="zh-CN" altLang="zh-CN" sz="2400" dirty="0"/>
              <a:t>一般地，</a:t>
            </a:r>
            <a:r>
              <a:rPr lang="zh-CN" altLang="zh-CN" sz="2400" b="1" dirty="0">
                <a:solidFill>
                  <a:srgbClr val="FF0000"/>
                </a:solidFill>
              </a:rPr>
              <a:t>顶层</a:t>
            </a:r>
            <a:r>
              <a:rPr lang="en-US" altLang="zh-CN" sz="2400" b="1" dirty="0" err="1">
                <a:solidFill>
                  <a:srgbClr val="FF0000"/>
                </a:solidFill>
              </a:rPr>
              <a:t>const</a:t>
            </a:r>
            <a:r>
              <a:rPr lang="zh-CN" altLang="zh-CN" sz="2400" b="1" dirty="0">
                <a:solidFill>
                  <a:srgbClr val="FF0000"/>
                </a:solidFill>
              </a:rPr>
              <a:t>其实是指不可被修改的常量对象</a:t>
            </a:r>
            <a:r>
              <a:rPr lang="zh-CN" altLang="zh-CN" sz="2400" dirty="0"/>
              <a:t>，此概念可以推广到任意的数据类型，它们定义的常量对象都是顶层</a:t>
            </a:r>
            <a:r>
              <a:rPr lang="en-US" altLang="zh-CN" sz="2400" dirty="0" err="1"/>
              <a:t>const</a:t>
            </a:r>
            <a:r>
              <a:rPr lang="en-US" altLang="zh-CN" sz="2400" dirty="0"/>
              <a:t>。</a:t>
            </a:r>
          </a:p>
          <a:p>
            <a:pPr lvl="1"/>
            <a:r>
              <a:rPr lang="zh-CN" altLang="zh-CN" sz="2400" dirty="0"/>
              <a:t>底层</a:t>
            </a:r>
            <a:r>
              <a:rPr lang="en-US" altLang="zh-CN" sz="2400" dirty="0" err="1"/>
              <a:t>const</a:t>
            </a:r>
            <a:r>
              <a:rPr lang="zh-CN" altLang="zh-CN" sz="2400" dirty="0"/>
              <a:t>则与指针和引用这样的复合类型定义有关，其中指针比较特殊，既可以顶层</a:t>
            </a:r>
            <a:r>
              <a:rPr lang="en-US" altLang="zh-CN" sz="2400" dirty="0" err="1"/>
              <a:t>const</a:t>
            </a:r>
            <a:r>
              <a:rPr lang="zh-CN" altLang="zh-CN" sz="2400" dirty="0"/>
              <a:t>，也可能是底层</a:t>
            </a:r>
            <a:r>
              <a:rPr lang="en-US" altLang="zh-CN" sz="2400" dirty="0" err="1"/>
              <a:t>const</a:t>
            </a:r>
            <a:r>
              <a:rPr lang="zh-CN" altLang="zh-CN" sz="2400" dirty="0"/>
              <a:t>。而所有声明为</a:t>
            </a:r>
            <a:r>
              <a:rPr lang="en-US" altLang="zh-CN" sz="2400" dirty="0" err="1"/>
              <a:t>const</a:t>
            </a:r>
            <a:r>
              <a:rPr lang="zh-CN" altLang="zh-CN" sz="2400" dirty="0"/>
              <a:t>的</a:t>
            </a:r>
            <a:r>
              <a:rPr lang="zh-CN" altLang="zh-CN" sz="2400" b="1" dirty="0">
                <a:solidFill>
                  <a:srgbClr val="FF0000"/>
                </a:solidFill>
              </a:rPr>
              <a:t>引用都是底层</a:t>
            </a:r>
            <a:r>
              <a:rPr lang="en-US" altLang="zh-CN" sz="2400" b="1" dirty="0" err="1">
                <a:solidFill>
                  <a:srgbClr val="FF0000"/>
                </a:solidFill>
              </a:rPr>
              <a:t>const</a:t>
            </a:r>
            <a:r>
              <a:rPr lang="zh-CN" altLang="zh-CN" sz="2400" dirty="0"/>
              <a:t>。</a:t>
            </a:r>
          </a:p>
          <a:p>
            <a:pPr marL="800100" lvl="2" indent="0">
              <a:buNone/>
            </a:pPr>
            <a:r>
              <a:rPr lang="en-US" altLang="zh-CN" dirty="0" err="1"/>
              <a:t>int</a:t>
            </a:r>
            <a:r>
              <a:rPr lang="en-US" altLang="zh-CN" dirty="0"/>
              <a:t> </a:t>
            </a:r>
            <a:r>
              <a:rPr lang="en-US" altLang="zh-CN" dirty="0" err="1"/>
              <a:t>i</a:t>
            </a:r>
            <a:r>
              <a:rPr lang="en-US" altLang="zh-CN" dirty="0"/>
              <a:t>=3;</a:t>
            </a:r>
            <a:endParaRPr lang="zh-CN" altLang="zh-CN" dirty="0"/>
          </a:p>
          <a:p>
            <a:pPr marL="800100" lvl="2" indent="0">
              <a:buNone/>
            </a:pPr>
            <a:r>
              <a:rPr lang="en-US" altLang="zh-CN" dirty="0" err="1"/>
              <a:t>const</a:t>
            </a:r>
            <a:r>
              <a:rPr lang="en-US" altLang="zh-CN" dirty="0"/>
              <a:t> double d=9.0                   //</a:t>
            </a:r>
            <a:r>
              <a:rPr lang="en-US" altLang="zh-CN" dirty="0" err="1"/>
              <a:t>ic</a:t>
            </a:r>
            <a:r>
              <a:rPr lang="zh-CN" altLang="zh-CN" dirty="0"/>
              <a:t>为顶层</a:t>
            </a:r>
            <a:r>
              <a:rPr lang="en-US" altLang="zh-CN" dirty="0" err="1"/>
              <a:t>const</a:t>
            </a:r>
            <a:endParaRPr lang="zh-CN" altLang="zh-CN" dirty="0"/>
          </a:p>
          <a:p>
            <a:pPr marL="800100" lvl="2" indent="0">
              <a:buNone/>
            </a:pPr>
            <a:r>
              <a:rPr lang="en-US" altLang="zh-CN" dirty="0" err="1"/>
              <a:t>const</a:t>
            </a:r>
            <a:r>
              <a:rPr lang="en-US" altLang="zh-CN" dirty="0"/>
              <a:t> </a:t>
            </a:r>
            <a:r>
              <a:rPr lang="en-US" altLang="zh-CN" dirty="0" err="1"/>
              <a:t>int</a:t>
            </a:r>
            <a:r>
              <a:rPr lang="en-US" altLang="zh-CN" dirty="0"/>
              <a:t> </a:t>
            </a:r>
            <a:r>
              <a:rPr lang="en-US" altLang="zh-CN" dirty="0" err="1"/>
              <a:t>ic</a:t>
            </a:r>
            <a:r>
              <a:rPr lang="en-US" altLang="zh-CN" dirty="0"/>
              <a:t> = 32;                        //</a:t>
            </a:r>
            <a:r>
              <a:rPr lang="en-US" altLang="zh-CN" dirty="0" err="1"/>
              <a:t>ic</a:t>
            </a:r>
            <a:r>
              <a:rPr lang="zh-CN" altLang="zh-CN" dirty="0"/>
              <a:t>为顶层</a:t>
            </a:r>
            <a:r>
              <a:rPr lang="en-US" altLang="zh-CN" dirty="0" err="1"/>
              <a:t>const</a:t>
            </a:r>
            <a:endParaRPr lang="zh-CN" altLang="zh-CN" dirty="0"/>
          </a:p>
          <a:p>
            <a:pPr marL="800100" lvl="2" indent="0">
              <a:buNone/>
            </a:pPr>
            <a:r>
              <a:rPr lang="en-US" altLang="zh-CN" dirty="0" err="1"/>
              <a:t>const</a:t>
            </a:r>
            <a:r>
              <a:rPr lang="en-US" altLang="zh-CN" dirty="0"/>
              <a:t> </a:t>
            </a:r>
            <a:r>
              <a:rPr lang="en-US" altLang="zh-CN" dirty="0" err="1"/>
              <a:t>int</a:t>
            </a:r>
            <a:r>
              <a:rPr lang="en-US" altLang="zh-CN" dirty="0"/>
              <a:t> &amp;</a:t>
            </a:r>
            <a:r>
              <a:rPr lang="en-US" altLang="zh-CN" dirty="0" err="1"/>
              <a:t>ri</a:t>
            </a:r>
            <a:r>
              <a:rPr lang="en-US" altLang="zh-CN" dirty="0"/>
              <a:t> = </a:t>
            </a:r>
            <a:r>
              <a:rPr lang="en-US" altLang="zh-CN" dirty="0" err="1"/>
              <a:t>i</a:t>
            </a:r>
            <a:r>
              <a:rPr lang="en-US" altLang="zh-CN" dirty="0"/>
              <a:t>;                          //</a:t>
            </a:r>
            <a:r>
              <a:rPr lang="en-US" altLang="zh-CN" dirty="0" err="1"/>
              <a:t>ri</a:t>
            </a:r>
            <a:r>
              <a:rPr lang="zh-CN" altLang="zh-CN" dirty="0"/>
              <a:t>为底层</a:t>
            </a:r>
            <a:r>
              <a:rPr lang="en-US" altLang="zh-CN" dirty="0" err="1"/>
              <a:t>const</a:t>
            </a:r>
            <a:endParaRPr lang="zh-CN" altLang="zh-CN" dirty="0"/>
          </a:p>
          <a:p>
            <a:pPr marL="800100" lvl="2" indent="0">
              <a:buNone/>
            </a:pPr>
            <a:r>
              <a:rPr lang="en-US" altLang="zh-CN" dirty="0" err="1"/>
              <a:t>const</a:t>
            </a:r>
            <a:r>
              <a:rPr lang="en-US" altLang="zh-CN" dirty="0"/>
              <a:t> </a:t>
            </a:r>
            <a:r>
              <a:rPr lang="en-US" altLang="zh-CN" dirty="0" err="1"/>
              <a:t>int</a:t>
            </a:r>
            <a:r>
              <a:rPr lang="en-US" altLang="zh-CN" dirty="0"/>
              <a:t> &amp;</a:t>
            </a:r>
            <a:r>
              <a:rPr lang="en-US" altLang="zh-CN" dirty="0" err="1"/>
              <a:t>ric</a:t>
            </a:r>
            <a:r>
              <a:rPr lang="en-US" altLang="zh-CN" dirty="0"/>
              <a:t> = </a:t>
            </a:r>
            <a:r>
              <a:rPr lang="en-US" altLang="zh-CN" dirty="0" err="1"/>
              <a:t>ic</a:t>
            </a:r>
            <a:r>
              <a:rPr lang="en-US" altLang="zh-CN" dirty="0"/>
              <a:t>;                      //</a:t>
            </a:r>
            <a:r>
              <a:rPr lang="en-US" altLang="zh-CN" dirty="0" err="1"/>
              <a:t>ric</a:t>
            </a:r>
            <a:r>
              <a:rPr lang="zh-CN" altLang="zh-CN" dirty="0"/>
              <a:t>为底层</a:t>
            </a:r>
            <a:r>
              <a:rPr lang="en-US" altLang="zh-CN" dirty="0" err="1"/>
              <a:t>const</a:t>
            </a:r>
            <a:endParaRPr lang="zh-CN" altLang="zh-CN" dirty="0"/>
          </a:p>
          <a:p>
            <a:pPr lvl="2"/>
            <a:endParaRPr lang="zh-CN" altLang="en-US" b="1" dirty="0">
              <a:solidFill>
                <a:srgbClr val="0000CC"/>
              </a:solidFill>
            </a:endParaRPr>
          </a:p>
        </p:txBody>
      </p:sp>
    </p:spTree>
    <p:extLst>
      <p:ext uri="{BB962C8B-B14F-4D97-AF65-F5344CB8AC3E}">
        <p14:creationId xmlns:p14="http://schemas.microsoft.com/office/powerpoint/2010/main" val="36347392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2.5.4 </a:t>
            </a:r>
            <a:r>
              <a:rPr lang="zh-CN" altLang="zh-CN" b="1" dirty="0">
                <a:solidFill>
                  <a:srgbClr val="FF0000"/>
                </a:solidFill>
              </a:rPr>
              <a:t>顶层</a:t>
            </a:r>
            <a:r>
              <a:rPr lang="en-US" altLang="zh-CN" b="1" dirty="0" err="1">
                <a:solidFill>
                  <a:srgbClr val="FF0000"/>
                </a:solidFill>
              </a:rPr>
              <a:t>const</a:t>
            </a:r>
            <a:r>
              <a:rPr lang="zh-CN" altLang="zh-CN" b="1" dirty="0"/>
              <a:t>与</a:t>
            </a:r>
            <a:r>
              <a:rPr lang="zh-CN" altLang="zh-CN" b="1" dirty="0">
                <a:solidFill>
                  <a:srgbClr val="0000CC"/>
                </a:solidFill>
              </a:rPr>
              <a:t>底层</a:t>
            </a:r>
            <a:r>
              <a:rPr lang="en-US" altLang="zh-CN" b="1" dirty="0" err="1">
                <a:solidFill>
                  <a:srgbClr val="0000CC"/>
                </a:solidFill>
              </a:rPr>
              <a:t>const</a:t>
            </a:r>
            <a:endParaRPr lang="zh-CN" altLang="en-US" dirty="0">
              <a:solidFill>
                <a:srgbClr val="0000CC"/>
              </a:solidFill>
            </a:endParaRPr>
          </a:p>
        </p:txBody>
      </p:sp>
      <p:sp>
        <p:nvSpPr>
          <p:cNvPr id="3" name="内容占位符 2"/>
          <p:cNvSpPr>
            <a:spLocks noGrp="1"/>
          </p:cNvSpPr>
          <p:nvPr>
            <p:ph idx="1"/>
          </p:nvPr>
        </p:nvSpPr>
        <p:spPr/>
        <p:txBody>
          <a:bodyPr/>
          <a:lstStyle/>
          <a:p>
            <a:pPr marL="0" indent="0">
              <a:buNone/>
            </a:pPr>
            <a:r>
              <a:rPr lang="en-US" altLang="zh-CN" b="1" dirty="0">
                <a:solidFill>
                  <a:srgbClr val="0000CC"/>
                </a:solidFill>
              </a:rPr>
              <a:t>3、</a:t>
            </a:r>
            <a:r>
              <a:rPr lang="zh-CN" altLang="en-US" b="1" dirty="0">
                <a:solidFill>
                  <a:srgbClr val="0000CC"/>
                </a:solidFill>
              </a:rPr>
              <a:t>应用</a:t>
            </a:r>
            <a:endParaRPr lang="en-US" altLang="zh-CN" b="1" dirty="0">
              <a:solidFill>
                <a:srgbClr val="0000CC"/>
              </a:solidFill>
            </a:endParaRPr>
          </a:p>
          <a:p>
            <a:r>
              <a:rPr lang="zh-CN" altLang="zh-CN" sz="2400" dirty="0">
                <a:solidFill>
                  <a:srgbClr val="FF0000"/>
                </a:solidFill>
              </a:rPr>
              <a:t>（</a:t>
            </a:r>
            <a:r>
              <a:rPr lang="en-US" altLang="zh-CN" sz="2400" dirty="0">
                <a:solidFill>
                  <a:srgbClr val="FF0000"/>
                </a:solidFill>
              </a:rPr>
              <a:t>1</a:t>
            </a:r>
            <a:r>
              <a:rPr lang="zh-CN" altLang="zh-CN" sz="2400" dirty="0">
                <a:solidFill>
                  <a:srgbClr val="FF0000"/>
                </a:solidFill>
              </a:rPr>
              <a:t>）复制顶层</a:t>
            </a:r>
            <a:r>
              <a:rPr lang="en-US" altLang="zh-CN" sz="2400" dirty="0">
                <a:solidFill>
                  <a:srgbClr val="FF0000"/>
                </a:solidFill>
              </a:rPr>
              <a:t> </a:t>
            </a:r>
            <a:r>
              <a:rPr lang="en-US" altLang="zh-CN" sz="2400" dirty="0" err="1">
                <a:solidFill>
                  <a:srgbClr val="FF0000"/>
                </a:solidFill>
              </a:rPr>
              <a:t>const</a:t>
            </a:r>
            <a:r>
              <a:rPr lang="en-US" altLang="zh-CN" sz="2400" dirty="0">
                <a:solidFill>
                  <a:srgbClr val="FF0000"/>
                </a:solidFill>
              </a:rPr>
              <a:t> </a:t>
            </a:r>
            <a:r>
              <a:rPr lang="zh-CN" altLang="zh-CN" sz="2400" dirty="0">
                <a:solidFill>
                  <a:srgbClr val="FF0000"/>
                </a:solidFill>
              </a:rPr>
              <a:t>不受影响。</a:t>
            </a:r>
            <a:endParaRPr lang="en-US" altLang="zh-CN" sz="2400" dirty="0">
              <a:solidFill>
                <a:srgbClr val="FF0000"/>
              </a:solidFill>
            </a:endParaRPr>
          </a:p>
          <a:p>
            <a:pPr lvl="1"/>
            <a:r>
              <a:rPr lang="zh-CN" altLang="zh-CN" sz="2400" dirty="0"/>
              <a:t>由于执行复制时不影响被复制对象的值，因此它是否为常量对复制没有影响。</a:t>
            </a:r>
            <a:r>
              <a:rPr lang="zh-CN" altLang="en-US" sz="2400" dirty="0"/>
              <a:t>例如，</a:t>
            </a:r>
            <a:endParaRPr lang="en-US" altLang="zh-CN" sz="2400" dirty="0"/>
          </a:p>
          <a:p>
            <a:pPr marL="457200" lvl="1" indent="0">
              <a:buNone/>
            </a:pPr>
            <a:r>
              <a:rPr lang="en-US" altLang="zh-CN" sz="2000" dirty="0" err="1"/>
              <a:t>int</a:t>
            </a:r>
            <a:r>
              <a:rPr lang="en-US" altLang="zh-CN" sz="2000" dirty="0"/>
              <a:t> </a:t>
            </a:r>
            <a:r>
              <a:rPr lang="en-US" altLang="zh-CN" sz="2000" dirty="0" err="1"/>
              <a:t>i</a:t>
            </a:r>
            <a:r>
              <a:rPr lang="en-US" altLang="zh-CN" sz="2000" dirty="0"/>
              <a:t>=3;</a:t>
            </a:r>
            <a:endParaRPr lang="zh-CN" altLang="zh-CN" sz="2000" dirty="0"/>
          </a:p>
          <a:p>
            <a:pPr marL="457200" lvl="1" indent="0">
              <a:buNone/>
            </a:pPr>
            <a:r>
              <a:rPr lang="en-US" altLang="zh-CN" sz="2000" dirty="0" err="1"/>
              <a:t>const</a:t>
            </a:r>
            <a:r>
              <a:rPr lang="en-US" altLang="zh-CN" sz="2000" dirty="0"/>
              <a:t> double d=9.0                         	//</a:t>
            </a:r>
            <a:r>
              <a:rPr lang="en-US" altLang="zh-CN" sz="2000" dirty="0" err="1"/>
              <a:t>ic</a:t>
            </a:r>
            <a:r>
              <a:rPr lang="zh-CN" altLang="zh-CN" sz="2000" dirty="0"/>
              <a:t>为顶层</a:t>
            </a:r>
            <a:r>
              <a:rPr lang="en-US" altLang="zh-CN" sz="2000" dirty="0" err="1"/>
              <a:t>const</a:t>
            </a:r>
            <a:endParaRPr lang="zh-CN" altLang="zh-CN" sz="2000" dirty="0"/>
          </a:p>
          <a:p>
            <a:pPr marL="457200" lvl="1" indent="0">
              <a:buNone/>
            </a:pPr>
            <a:r>
              <a:rPr lang="en-US" altLang="zh-CN" sz="2000" dirty="0" err="1"/>
              <a:t>const</a:t>
            </a:r>
            <a:r>
              <a:rPr lang="en-US" altLang="zh-CN" sz="2000" dirty="0"/>
              <a:t> </a:t>
            </a:r>
            <a:r>
              <a:rPr lang="en-US" altLang="zh-CN" sz="2000" dirty="0" err="1"/>
              <a:t>int</a:t>
            </a:r>
            <a:r>
              <a:rPr lang="en-US" altLang="zh-CN" sz="2000" dirty="0"/>
              <a:t> </a:t>
            </a:r>
            <a:r>
              <a:rPr lang="en-US" altLang="zh-CN" sz="2000" dirty="0" err="1"/>
              <a:t>ic</a:t>
            </a:r>
            <a:r>
              <a:rPr lang="en-US" altLang="zh-CN" sz="2000" dirty="0"/>
              <a:t> = 32;                         	//</a:t>
            </a:r>
            <a:r>
              <a:rPr lang="en-US" altLang="zh-CN" sz="2000" dirty="0" err="1"/>
              <a:t>ic</a:t>
            </a:r>
            <a:r>
              <a:rPr lang="zh-CN" altLang="zh-CN" sz="2000" dirty="0"/>
              <a:t>为顶层</a:t>
            </a:r>
            <a:r>
              <a:rPr lang="en-US" altLang="zh-CN" sz="2000" dirty="0" err="1"/>
              <a:t>const</a:t>
            </a:r>
            <a:endParaRPr lang="zh-CN" altLang="zh-CN" sz="2000" dirty="0"/>
          </a:p>
          <a:p>
            <a:pPr marL="457200" lvl="1" indent="0">
              <a:buNone/>
            </a:pPr>
            <a:r>
              <a:rPr lang="en-US" altLang="zh-CN" sz="2000" dirty="0" err="1"/>
              <a:t>const</a:t>
            </a:r>
            <a:r>
              <a:rPr lang="en-US" altLang="zh-CN" sz="2000" dirty="0"/>
              <a:t> </a:t>
            </a:r>
            <a:r>
              <a:rPr lang="en-US" altLang="zh-CN" sz="2000" dirty="0" err="1"/>
              <a:t>int</a:t>
            </a:r>
            <a:r>
              <a:rPr lang="en-US" altLang="zh-CN" sz="2000" dirty="0"/>
              <a:t> &amp;</a:t>
            </a:r>
            <a:r>
              <a:rPr lang="en-US" altLang="zh-CN" sz="2000" dirty="0" err="1"/>
              <a:t>ric</a:t>
            </a:r>
            <a:r>
              <a:rPr lang="en-US" altLang="zh-CN" sz="2000" dirty="0"/>
              <a:t> = </a:t>
            </a:r>
            <a:r>
              <a:rPr lang="en-US" altLang="zh-CN" sz="2000" dirty="0" err="1"/>
              <a:t>ic</a:t>
            </a:r>
            <a:r>
              <a:rPr lang="en-US" altLang="zh-CN" sz="2000" dirty="0"/>
              <a:t>; </a:t>
            </a:r>
          </a:p>
          <a:p>
            <a:pPr marL="400050" lvl="1" indent="0">
              <a:buNone/>
            </a:pPr>
            <a:r>
              <a:rPr lang="en-US" altLang="zh-CN" sz="2400" dirty="0" err="1"/>
              <a:t>const</a:t>
            </a:r>
            <a:r>
              <a:rPr lang="en-US" altLang="zh-CN" sz="2400" dirty="0"/>
              <a:t> </a:t>
            </a:r>
            <a:r>
              <a:rPr lang="en-US" altLang="zh-CN" sz="2400" dirty="0" err="1"/>
              <a:t>int</a:t>
            </a:r>
            <a:r>
              <a:rPr lang="en-US" altLang="zh-CN" sz="2400" dirty="0"/>
              <a:t> *p2;                              //P2</a:t>
            </a:r>
            <a:r>
              <a:rPr lang="zh-CN" altLang="zh-CN" sz="2400" dirty="0"/>
              <a:t>为底层</a:t>
            </a:r>
            <a:r>
              <a:rPr lang="en-US" altLang="zh-CN" sz="2400" dirty="0" err="1"/>
              <a:t>const</a:t>
            </a:r>
            <a:endParaRPr lang="zh-CN" altLang="zh-CN" sz="2400" dirty="0"/>
          </a:p>
          <a:p>
            <a:pPr marL="400050" lvl="1" indent="0">
              <a:buNone/>
            </a:pPr>
            <a:r>
              <a:rPr lang="en-US" altLang="zh-CN" sz="2400" dirty="0" err="1"/>
              <a:t>const</a:t>
            </a:r>
            <a:r>
              <a:rPr lang="en-US" altLang="zh-CN" sz="2400" dirty="0"/>
              <a:t> </a:t>
            </a:r>
            <a:r>
              <a:rPr lang="en-US" altLang="zh-CN" sz="2400" dirty="0" err="1"/>
              <a:t>int</a:t>
            </a:r>
            <a:r>
              <a:rPr lang="en-US" altLang="zh-CN" sz="2400" dirty="0"/>
              <a:t> *</a:t>
            </a:r>
            <a:r>
              <a:rPr lang="en-US" altLang="zh-CN" sz="2400" dirty="0" err="1"/>
              <a:t>const</a:t>
            </a:r>
            <a:r>
              <a:rPr lang="en-US" altLang="zh-CN" sz="2400" dirty="0"/>
              <a:t> p3 = &amp;</a:t>
            </a:r>
            <a:r>
              <a:rPr lang="en-US" altLang="zh-CN" sz="2400" dirty="0" err="1"/>
              <a:t>ic</a:t>
            </a:r>
            <a:r>
              <a:rPr lang="en-US" altLang="zh-CN" sz="2400" dirty="0"/>
              <a:t>;</a:t>
            </a:r>
            <a:endParaRPr lang="zh-CN" altLang="zh-CN" sz="2400" dirty="0"/>
          </a:p>
          <a:p>
            <a:pPr marL="457200" lvl="1" indent="0">
              <a:buNone/>
            </a:pPr>
            <a:r>
              <a:rPr lang="en-US" altLang="zh-CN" sz="2000" dirty="0" err="1"/>
              <a:t>i</a:t>
            </a:r>
            <a:r>
              <a:rPr lang="en-US" altLang="zh-CN" sz="2000" dirty="0"/>
              <a:t> = </a:t>
            </a:r>
            <a:r>
              <a:rPr lang="en-US" altLang="zh-CN" sz="2000" dirty="0" err="1"/>
              <a:t>ic</a:t>
            </a:r>
            <a:r>
              <a:rPr lang="en-US" altLang="zh-CN" sz="2000" dirty="0"/>
              <a:t>;         // </a:t>
            </a:r>
            <a:r>
              <a:rPr lang="zh-CN" altLang="zh-CN" sz="2000" dirty="0"/>
              <a:t>正确：</a:t>
            </a:r>
            <a:r>
              <a:rPr lang="en-US" altLang="zh-CN" sz="2000" dirty="0" err="1"/>
              <a:t>ic</a:t>
            </a:r>
            <a:r>
              <a:rPr lang="en-US" altLang="zh-CN" sz="2000" dirty="0"/>
              <a:t> </a:t>
            </a:r>
            <a:r>
              <a:rPr lang="zh-CN" altLang="zh-CN" sz="2000" dirty="0"/>
              <a:t>是一个顶层</a:t>
            </a:r>
            <a:r>
              <a:rPr lang="en-US" altLang="zh-CN" sz="2000" dirty="0"/>
              <a:t> </a:t>
            </a:r>
            <a:r>
              <a:rPr lang="en-US" altLang="zh-CN" sz="2000" dirty="0" err="1"/>
              <a:t>const</a:t>
            </a:r>
            <a:r>
              <a:rPr lang="zh-CN" altLang="zh-CN" sz="2000" dirty="0"/>
              <a:t>，对此操作无影响</a:t>
            </a:r>
            <a:r>
              <a:rPr lang="en-US" altLang="zh-CN" sz="2000" dirty="0"/>
              <a:t>  </a:t>
            </a:r>
            <a:endParaRPr lang="zh-CN" altLang="zh-CN" sz="2000" dirty="0"/>
          </a:p>
          <a:p>
            <a:pPr marL="457200" lvl="1" indent="0">
              <a:buNone/>
            </a:pPr>
            <a:r>
              <a:rPr lang="en-US" altLang="zh-CN" sz="2000" dirty="0"/>
              <a:t>p2 = p3;        // </a:t>
            </a:r>
            <a:r>
              <a:rPr lang="zh-CN" altLang="zh-CN" sz="2000" dirty="0"/>
              <a:t>正确：</a:t>
            </a:r>
            <a:r>
              <a:rPr lang="en-US" altLang="zh-CN" sz="2000" dirty="0"/>
              <a:t>p2 </a:t>
            </a:r>
            <a:r>
              <a:rPr lang="zh-CN" altLang="zh-CN" sz="2000" dirty="0"/>
              <a:t>和</a:t>
            </a:r>
            <a:r>
              <a:rPr lang="en-US" altLang="zh-CN" sz="2000" dirty="0"/>
              <a:t> p3 </a:t>
            </a:r>
            <a:r>
              <a:rPr lang="zh-CN" altLang="zh-CN" sz="2000" dirty="0"/>
              <a:t>指向的对象类型相同，</a:t>
            </a:r>
            <a:r>
              <a:rPr lang="en-US" altLang="zh-CN" sz="2000" dirty="0"/>
              <a:t>p3 </a:t>
            </a:r>
            <a:r>
              <a:rPr lang="zh-CN" altLang="zh-CN" sz="2000" dirty="0"/>
              <a:t>顶层</a:t>
            </a:r>
            <a:r>
              <a:rPr lang="en-US" altLang="zh-CN" sz="2000" dirty="0"/>
              <a:t> </a:t>
            </a:r>
            <a:r>
              <a:rPr lang="en-US" altLang="zh-CN" sz="2000" dirty="0" err="1"/>
              <a:t>const</a:t>
            </a:r>
            <a:r>
              <a:rPr lang="en-US" altLang="zh-CN" sz="2000" dirty="0"/>
              <a:t> </a:t>
            </a:r>
            <a:r>
              <a:rPr lang="zh-CN" altLang="zh-CN" sz="2000" dirty="0"/>
              <a:t>部分不影响</a:t>
            </a:r>
            <a:r>
              <a:rPr lang="en-US" altLang="zh-CN" sz="2000" dirty="0"/>
              <a:t> </a:t>
            </a:r>
            <a:endParaRPr lang="zh-CN" altLang="zh-CN" sz="2000" dirty="0"/>
          </a:p>
          <a:p>
            <a:pPr lvl="1"/>
            <a:endParaRPr lang="zh-CN" altLang="en-US" b="1" dirty="0">
              <a:solidFill>
                <a:srgbClr val="0000CC"/>
              </a:solidFill>
            </a:endParaRPr>
          </a:p>
        </p:txBody>
      </p:sp>
    </p:spTree>
    <p:extLst>
      <p:ext uri="{BB962C8B-B14F-4D97-AF65-F5344CB8AC3E}">
        <p14:creationId xmlns:p14="http://schemas.microsoft.com/office/powerpoint/2010/main" val="4648260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2.5.4 </a:t>
            </a:r>
            <a:r>
              <a:rPr lang="zh-CN" altLang="zh-CN" b="1" dirty="0">
                <a:solidFill>
                  <a:srgbClr val="FF0000"/>
                </a:solidFill>
              </a:rPr>
              <a:t>顶层</a:t>
            </a:r>
            <a:r>
              <a:rPr lang="en-US" altLang="zh-CN" b="1" dirty="0" err="1">
                <a:solidFill>
                  <a:srgbClr val="FF0000"/>
                </a:solidFill>
              </a:rPr>
              <a:t>const</a:t>
            </a:r>
            <a:r>
              <a:rPr lang="zh-CN" altLang="zh-CN" b="1" dirty="0"/>
              <a:t>与</a:t>
            </a:r>
            <a:r>
              <a:rPr lang="zh-CN" altLang="zh-CN" b="1" dirty="0">
                <a:solidFill>
                  <a:srgbClr val="0000CC"/>
                </a:solidFill>
              </a:rPr>
              <a:t>底层</a:t>
            </a:r>
            <a:r>
              <a:rPr lang="en-US" altLang="zh-CN" b="1" dirty="0" err="1">
                <a:solidFill>
                  <a:srgbClr val="0000CC"/>
                </a:solidFill>
              </a:rPr>
              <a:t>const</a:t>
            </a:r>
            <a:endParaRPr lang="zh-CN" altLang="en-US" dirty="0">
              <a:solidFill>
                <a:srgbClr val="0000CC"/>
              </a:solidFill>
            </a:endParaRPr>
          </a:p>
        </p:txBody>
      </p:sp>
      <p:sp>
        <p:nvSpPr>
          <p:cNvPr id="3" name="内容占位符 2"/>
          <p:cNvSpPr>
            <a:spLocks noGrp="1"/>
          </p:cNvSpPr>
          <p:nvPr>
            <p:ph idx="1"/>
          </p:nvPr>
        </p:nvSpPr>
        <p:spPr>
          <a:xfrm>
            <a:off x="260394" y="1052736"/>
            <a:ext cx="8623212" cy="5168635"/>
          </a:xfrm>
        </p:spPr>
        <p:txBody>
          <a:bodyPr/>
          <a:lstStyle/>
          <a:p>
            <a:r>
              <a:rPr lang="en-US" altLang="zh-CN" dirty="0">
                <a:solidFill>
                  <a:srgbClr val="FF0000"/>
                </a:solidFill>
              </a:rPr>
              <a:t>（2</a:t>
            </a:r>
            <a:r>
              <a:rPr lang="zh-CN" altLang="zh-CN" dirty="0">
                <a:solidFill>
                  <a:srgbClr val="FF0000"/>
                </a:solidFill>
              </a:rPr>
              <a:t>）底层</a:t>
            </a:r>
            <a:r>
              <a:rPr lang="en-US" altLang="zh-CN" dirty="0">
                <a:solidFill>
                  <a:srgbClr val="FF0000"/>
                </a:solidFill>
              </a:rPr>
              <a:t>cons</a:t>
            </a:r>
            <a:r>
              <a:rPr lang="zh-CN" altLang="zh-CN" dirty="0">
                <a:solidFill>
                  <a:srgbClr val="FF0000"/>
                </a:solidFill>
              </a:rPr>
              <a:t>的复制是受限制的。</a:t>
            </a:r>
            <a:endParaRPr lang="en-US" altLang="zh-CN" dirty="0">
              <a:solidFill>
                <a:srgbClr val="FF0000"/>
              </a:solidFill>
            </a:endParaRPr>
          </a:p>
          <a:p>
            <a:r>
              <a:rPr lang="zh-CN" altLang="zh-CN" sz="2000" dirty="0"/>
              <a:t>要求拷入和拷出的对象有相同的底层</a:t>
            </a:r>
            <a:r>
              <a:rPr lang="en-US" altLang="zh-CN" sz="2000" dirty="0"/>
              <a:t> </a:t>
            </a:r>
            <a:r>
              <a:rPr lang="en-US" altLang="zh-CN" sz="2000" dirty="0" err="1"/>
              <a:t>const</a:t>
            </a:r>
            <a:r>
              <a:rPr lang="en-US" altLang="zh-CN" sz="2000" dirty="0"/>
              <a:t> </a:t>
            </a:r>
            <a:r>
              <a:rPr lang="zh-CN" altLang="zh-CN" sz="2000" dirty="0"/>
              <a:t>或者能够转换为相同的数据类型，一般而言，非常量能够转换成常量，反之则不行。</a:t>
            </a:r>
          </a:p>
          <a:p>
            <a:r>
              <a:rPr lang="zh-CN" altLang="zh-CN" sz="2000" dirty="0"/>
              <a:t>例如，针对前面的语句组，执行下面的复制操作。</a:t>
            </a:r>
            <a:endParaRPr lang="en-US" altLang="zh-CN" sz="2000" dirty="0"/>
          </a:p>
          <a:p>
            <a:pPr marL="457200" lvl="1" indent="0">
              <a:buNone/>
            </a:pPr>
            <a:r>
              <a:rPr lang="en-US" altLang="zh-CN" sz="1600" dirty="0" err="1"/>
              <a:t>int</a:t>
            </a:r>
            <a:r>
              <a:rPr lang="en-US" altLang="zh-CN" sz="1600" dirty="0"/>
              <a:t> </a:t>
            </a:r>
            <a:r>
              <a:rPr lang="en-US" altLang="zh-CN" sz="1600" dirty="0" err="1"/>
              <a:t>i</a:t>
            </a:r>
            <a:r>
              <a:rPr lang="en-US" altLang="zh-CN" sz="1600" dirty="0"/>
              <a:t>=3;</a:t>
            </a:r>
            <a:endParaRPr lang="zh-CN" altLang="zh-CN" sz="1600" dirty="0"/>
          </a:p>
          <a:p>
            <a:pPr marL="457200" lvl="1" indent="0">
              <a:buNone/>
            </a:pPr>
            <a:r>
              <a:rPr lang="en-US" altLang="zh-CN" sz="1600" dirty="0" err="1"/>
              <a:t>const</a:t>
            </a:r>
            <a:r>
              <a:rPr lang="en-US" altLang="zh-CN" sz="1600" dirty="0"/>
              <a:t> double d=9.0;                        	//</a:t>
            </a:r>
            <a:r>
              <a:rPr lang="en-US" altLang="zh-CN" sz="1600" dirty="0" err="1"/>
              <a:t>ic</a:t>
            </a:r>
            <a:r>
              <a:rPr lang="zh-CN" altLang="zh-CN" sz="1600" dirty="0"/>
              <a:t>为顶层</a:t>
            </a:r>
            <a:r>
              <a:rPr lang="en-US" altLang="zh-CN" sz="1600" dirty="0" err="1"/>
              <a:t>const</a:t>
            </a:r>
            <a:endParaRPr lang="zh-CN" altLang="zh-CN" sz="1600" dirty="0"/>
          </a:p>
          <a:p>
            <a:pPr marL="457200" lvl="1" indent="0">
              <a:buNone/>
            </a:pPr>
            <a:r>
              <a:rPr lang="en-US" altLang="zh-CN" sz="1600" dirty="0" err="1"/>
              <a:t>const</a:t>
            </a:r>
            <a:r>
              <a:rPr lang="en-US" altLang="zh-CN" sz="1600" dirty="0"/>
              <a:t> </a:t>
            </a:r>
            <a:r>
              <a:rPr lang="en-US" altLang="zh-CN" sz="1600" dirty="0" err="1"/>
              <a:t>int</a:t>
            </a:r>
            <a:r>
              <a:rPr lang="en-US" altLang="zh-CN" sz="1600" dirty="0"/>
              <a:t> </a:t>
            </a:r>
            <a:r>
              <a:rPr lang="en-US" altLang="zh-CN" sz="1600" dirty="0" err="1"/>
              <a:t>ic</a:t>
            </a:r>
            <a:r>
              <a:rPr lang="en-US" altLang="zh-CN" sz="1600" dirty="0"/>
              <a:t> = 32;                         	//</a:t>
            </a:r>
            <a:r>
              <a:rPr lang="en-US" altLang="zh-CN" sz="1600" dirty="0" err="1"/>
              <a:t>ic</a:t>
            </a:r>
            <a:r>
              <a:rPr lang="zh-CN" altLang="zh-CN" sz="1600" dirty="0"/>
              <a:t>为顶层</a:t>
            </a:r>
            <a:r>
              <a:rPr lang="en-US" altLang="zh-CN" sz="1600" dirty="0" err="1"/>
              <a:t>const</a:t>
            </a:r>
            <a:endParaRPr lang="zh-CN" altLang="zh-CN" sz="1600" dirty="0"/>
          </a:p>
          <a:p>
            <a:pPr marL="457200" lvl="1" indent="0">
              <a:buNone/>
            </a:pPr>
            <a:r>
              <a:rPr lang="en-US" altLang="zh-CN" sz="1600" dirty="0" err="1"/>
              <a:t>const</a:t>
            </a:r>
            <a:r>
              <a:rPr lang="en-US" altLang="zh-CN" sz="1600" dirty="0"/>
              <a:t> </a:t>
            </a:r>
            <a:r>
              <a:rPr lang="en-US" altLang="zh-CN" sz="1600" dirty="0" err="1"/>
              <a:t>int</a:t>
            </a:r>
            <a:r>
              <a:rPr lang="en-US" altLang="zh-CN" sz="1600" dirty="0"/>
              <a:t> &amp;</a:t>
            </a:r>
            <a:r>
              <a:rPr lang="en-US" altLang="zh-CN" sz="1600" dirty="0" err="1"/>
              <a:t>ric</a:t>
            </a:r>
            <a:r>
              <a:rPr lang="en-US" altLang="zh-CN" sz="1600" dirty="0"/>
              <a:t> = </a:t>
            </a:r>
            <a:r>
              <a:rPr lang="en-US" altLang="zh-CN" sz="1600" dirty="0" err="1"/>
              <a:t>ic</a:t>
            </a:r>
            <a:r>
              <a:rPr lang="en-US" altLang="zh-CN" sz="1600" dirty="0"/>
              <a:t>; </a:t>
            </a:r>
          </a:p>
          <a:p>
            <a:pPr marL="400050" lvl="1" indent="0">
              <a:buNone/>
            </a:pPr>
            <a:r>
              <a:rPr lang="en-US" altLang="zh-CN" sz="1600" dirty="0"/>
              <a:t> </a:t>
            </a:r>
            <a:r>
              <a:rPr lang="en-US" altLang="zh-CN" sz="1600" dirty="0" err="1"/>
              <a:t>const</a:t>
            </a:r>
            <a:r>
              <a:rPr lang="en-US" altLang="zh-CN" sz="1600" dirty="0"/>
              <a:t> </a:t>
            </a:r>
            <a:r>
              <a:rPr lang="en-US" altLang="zh-CN" sz="1600" dirty="0" err="1"/>
              <a:t>int</a:t>
            </a:r>
            <a:r>
              <a:rPr lang="en-US" altLang="zh-CN" sz="1600" dirty="0"/>
              <a:t> *p2;                              	//P2</a:t>
            </a:r>
            <a:r>
              <a:rPr lang="zh-CN" altLang="zh-CN" sz="1600" dirty="0"/>
              <a:t>为底层</a:t>
            </a:r>
            <a:r>
              <a:rPr lang="en-US" altLang="zh-CN" sz="1600" dirty="0" err="1"/>
              <a:t>const</a:t>
            </a:r>
            <a:endParaRPr lang="zh-CN" altLang="zh-CN" sz="1600" dirty="0"/>
          </a:p>
          <a:p>
            <a:pPr marL="400050" lvl="1" indent="0">
              <a:buNone/>
            </a:pPr>
            <a:r>
              <a:rPr lang="en-US" altLang="zh-CN" sz="1600" dirty="0"/>
              <a:t> </a:t>
            </a:r>
            <a:r>
              <a:rPr lang="en-US" altLang="zh-CN" sz="1600" dirty="0" err="1"/>
              <a:t>const</a:t>
            </a:r>
            <a:r>
              <a:rPr lang="en-US" altLang="zh-CN" sz="1600" dirty="0"/>
              <a:t> </a:t>
            </a:r>
            <a:r>
              <a:rPr lang="en-US" altLang="zh-CN" sz="1600" dirty="0" err="1"/>
              <a:t>int</a:t>
            </a:r>
            <a:r>
              <a:rPr lang="en-US" altLang="zh-CN" sz="1600" dirty="0"/>
              <a:t> *</a:t>
            </a:r>
            <a:r>
              <a:rPr lang="en-US" altLang="zh-CN" sz="1600" dirty="0" err="1"/>
              <a:t>const</a:t>
            </a:r>
            <a:r>
              <a:rPr lang="en-US" altLang="zh-CN" sz="1600" dirty="0"/>
              <a:t> p3 = &amp;</a:t>
            </a:r>
            <a:r>
              <a:rPr lang="en-US" altLang="zh-CN" sz="1600" dirty="0" err="1"/>
              <a:t>ic</a:t>
            </a:r>
            <a:r>
              <a:rPr lang="en-US" altLang="zh-CN" sz="1600" dirty="0"/>
              <a:t>;</a:t>
            </a:r>
            <a:endParaRPr lang="zh-CN" altLang="zh-CN" sz="1600" dirty="0"/>
          </a:p>
          <a:p>
            <a:pPr marL="400050" lvl="1" indent="0">
              <a:buNone/>
            </a:pPr>
            <a:r>
              <a:rPr lang="en-US" altLang="zh-CN" sz="1600" dirty="0"/>
              <a:t> p2 = p3;             // </a:t>
            </a:r>
            <a:r>
              <a:rPr lang="zh-CN" altLang="zh-CN" sz="1600" dirty="0"/>
              <a:t>正确：</a:t>
            </a:r>
            <a:r>
              <a:rPr lang="en-US" altLang="zh-CN" sz="1600" dirty="0"/>
              <a:t>p2</a:t>
            </a:r>
            <a:r>
              <a:rPr lang="zh-CN" altLang="zh-CN" sz="1600" dirty="0"/>
              <a:t>为底层</a:t>
            </a:r>
            <a:r>
              <a:rPr lang="en-US" altLang="zh-CN" sz="1600" dirty="0" err="1"/>
              <a:t>const</a:t>
            </a:r>
            <a:r>
              <a:rPr lang="zh-CN" altLang="zh-CN" sz="1600" dirty="0"/>
              <a:t>，</a:t>
            </a:r>
            <a:r>
              <a:rPr lang="en-US" altLang="zh-CN" sz="1600" dirty="0"/>
              <a:t>p3</a:t>
            </a:r>
            <a:r>
              <a:rPr lang="zh-CN" altLang="zh-CN" sz="1600" dirty="0"/>
              <a:t>是顶层也是底层</a:t>
            </a:r>
            <a:r>
              <a:rPr lang="en-US" altLang="zh-CN" sz="1600" dirty="0" err="1"/>
              <a:t>const</a:t>
            </a:r>
            <a:r>
              <a:rPr lang="zh-CN" altLang="zh-CN" sz="1600" dirty="0"/>
              <a:t>，且类型同。</a:t>
            </a:r>
          </a:p>
          <a:p>
            <a:pPr marL="400050" lvl="1" indent="0">
              <a:buNone/>
            </a:pPr>
            <a:r>
              <a:rPr lang="en-US" altLang="zh-CN" sz="1600" dirty="0"/>
              <a:t> p2 = &amp;</a:t>
            </a:r>
            <a:r>
              <a:rPr lang="en-US" altLang="zh-CN" sz="1600" dirty="0" err="1"/>
              <a:t>i</a:t>
            </a:r>
            <a:r>
              <a:rPr lang="en-US" altLang="zh-CN" sz="1600" dirty="0"/>
              <a:t>;             // </a:t>
            </a:r>
            <a:r>
              <a:rPr lang="zh-CN" altLang="zh-CN" sz="1600" dirty="0"/>
              <a:t>正确：</a:t>
            </a:r>
            <a:r>
              <a:rPr lang="en-US" altLang="zh-CN" sz="1600" dirty="0"/>
              <a:t>p2</a:t>
            </a:r>
            <a:r>
              <a:rPr lang="zh-CN" altLang="zh-CN" sz="1600" dirty="0"/>
              <a:t>为底层</a:t>
            </a:r>
            <a:r>
              <a:rPr lang="en-US" altLang="zh-CN" sz="1600" dirty="0" err="1"/>
              <a:t>const</a:t>
            </a:r>
            <a:r>
              <a:rPr lang="zh-CN" altLang="zh-CN" sz="1600" dirty="0"/>
              <a:t>，</a:t>
            </a:r>
            <a:r>
              <a:rPr lang="en-US" altLang="zh-CN" sz="1600" dirty="0"/>
              <a:t>&amp;</a:t>
            </a:r>
            <a:r>
              <a:rPr lang="en-US" altLang="zh-CN" sz="1600" dirty="0" err="1"/>
              <a:t>i</a:t>
            </a:r>
            <a:r>
              <a:rPr lang="zh-CN" altLang="zh-CN" sz="1600" dirty="0"/>
              <a:t>为</a:t>
            </a:r>
            <a:r>
              <a:rPr lang="en-US" altLang="zh-CN" sz="1600" dirty="0" err="1"/>
              <a:t>int</a:t>
            </a:r>
            <a:r>
              <a:rPr lang="en-US" altLang="zh-CN" sz="1600" dirty="0"/>
              <a:t>*</a:t>
            </a:r>
            <a:r>
              <a:rPr lang="zh-CN" altLang="zh-CN" sz="1600" dirty="0"/>
              <a:t>，且能转换成</a:t>
            </a:r>
            <a:r>
              <a:rPr lang="en-US" altLang="zh-CN" sz="1600" dirty="0"/>
              <a:t> </a:t>
            </a:r>
            <a:r>
              <a:rPr lang="en-US" altLang="zh-CN" sz="1600" dirty="0" err="1"/>
              <a:t>const</a:t>
            </a:r>
            <a:r>
              <a:rPr lang="en-US" altLang="zh-CN" sz="1600" dirty="0"/>
              <a:t> </a:t>
            </a:r>
            <a:r>
              <a:rPr lang="en-US" altLang="zh-CN" sz="1600" dirty="0" err="1"/>
              <a:t>int</a:t>
            </a:r>
            <a:r>
              <a:rPr lang="en-US" altLang="zh-CN" sz="1600" dirty="0"/>
              <a:t>* </a:t>
            </a:r>
            <a:endParaRPr lang="zh-CN" altLang="zh-CN" sz="1600" dirty="0"/>
          </a:p>
          <a:p>
            <a:pPr marL="400050" lvl="1" indent="0">
              <a:buNone/>
            </a:pPr>
            <a:r>
              <a:rPr lang="en-US" altLang="zh-CN" sz="1600" dirty="0"/>
              <a:t> p2= &amp;</a:t>
            </a:r>
            <a:r>
              <a:rPr lang="en-US" altLang="zh-CN" sz="1600" dirty="0" err="1"/>
              <a:t>ic</a:t>
            </a:r>
            <a:r>
              <a:rPr lang="en-US" altLang="zh-CN" sz="1600" dirty="0"/>
              <a:t>;              // </a:t>
            </a:r>
            <a:r>
              <a:rPr lang="zh-CN" altLang="zh-CN" sz="1600" dirty="0"/>
              <a:t>正确：</a:t>
            </a:r>
            <a:r>
              <a:rPr lang="en-US" altLang="zh-CN" sz="1600" dirty="0"/>
              <a:t>p2</a:t>
            </a:r>
            <a:r>
              <a:rPr lang="zh-CN" altLang="zh-CN" sz="1600" dirty="0"/>
              <a:t>为底层</a:t>
            </a:r>
            <a:r>
              <a:rPr lang="en-US" altLang="zh-CN" sz="1600" dirty="0" err="1"/>
              <a:t>const</a:t>
            </a:r>
            <a:r>
              <a:rPr lang="zh-CN" altLang="zh-CN" sz="1600" dirty="0"/>
              <a:t>，</a:t>
            </a:r>
            <a:r>
              <a:rPr lang="en-US" altLang="zh-CN" sz="1600" dirty="0"/>
              <a:t>&amp;</a:t>
            </a:r>
            <a:r>
              <a:rPr lang="en-US" altLang="zh-CN" sz="1600" dirty="0" err="1"/>
              <a:t>ic</a:t>
            </a:r>
            <a:r>
              <a:rPr lang="zh-CN" altLang="zh-CN" sz="1600" dirty="0"/>
              <a:t>为</a:t>
            </a:r>
            <a:r>
              <a:rPr lang="en-US" altLang="zh-CN" sz="1600" dirty="0" err="1"/>
              <a:t>const</a:t>
            </a:r>
            <a:r>
              <a:rPr lang="en-US" altLang="zh-CN" sz="1600" dirty="0"/>
              <a:t> </a:t>
            </a:r>
            <a:r>
              <a:rPr lang="en-US" altLang="zh-CN" sz="1600" dirty="0" err="1"/>
              <a:t>int</a:t>
            </a:r>
            <a:r>
              <a:rPr lang="en-US" altLang="zh-CN" sz="1600" dirty="0"/>
              <a:t> *</a:t>
            </a:r>
            <a:endParaRPr lang="zh-CN" altLang="zh-CN" sz="1600" dirty="0"/>
          </a:p>
          <a:p>
            <a:pPr marL="400050" lvl="1" indent="0">
              <a:buNone/>
            </a:pPr>
            <a:r>
              <a:rPr lang="en-US" altLang="zh-CN" sz="1600" dirty="0"/>
              <a:t> p2 = &amp;</a:t>
            </a:r>
            <a:r>
              <a:rPr lang="en-US" altLang="zh-CN" sz="1600" dirty="0" err="1"/>
              <a:t>ric</a:t>
            </a:r>
            <a:r>
              <a:rPr lang="en-US" altLang="zh-CN" sz="1600" dirty="0"/>
              <a:t>;            // </a:t>
            </a:r>
            <a:r>
              <a:rPr lang="zh-CN" altLang="zh-CN" sz="1600" dirty="0"/>
              <a:t>正确：</a:t>
            </a:r>
            <a:r>
              <a:rPr lang="en-US" altLang="zh-CN" sz="1600" dirty="0"/>
              <a:t>p2</a:t>
            </a:r>
            <a:r>
              <a:rPr lang="zh-CN" altLang="zh-CN" sz="1600" dirty="0"/>
              <a:t>的</a:t>
            </a:r>
            <a:r>
              <a:rPr lang="en-US" altLang="zh-CN" sz="1600" dirty="0" err="1"/>
              <a:t>ri</a:t>
            </a:r>
            <a:r>
              <a:rPr lang="zh-CN" altLang="zh-CN" sz="1600" dirty="0"/>
              <a:t>为相同类型的底层</a:t>
            </a:r>
            <a:r>
              <a:rPr lang="en-US" altLang="zh-CN" sz="1600" dirty="0" err="1"/>
              <a:t>const</a:t>
            </a:r>
            <a:endParaRPr lang="zh-CN" altLang="zh-CN" sz="1600" dirty="0"/>
          </a:p>
          <a:p>
            <a:pPr marL="400050" lvl="1" indent="0">
              <a:buNone/>
            </a:pPr>
            <a:r>
              <a:rPr lang="en-US" altLang="zh-CN" sz="1600" b="1" dirty="0" err="1">
                <a:solidFill>
                  <a:srgbClr val="FF0000"/>
                </a:solidFill>
              </a:rPr>
              <a:t>int</a:t>
            </a:r>
            <a:r>
              <a:rPr lang="en-US" altLang="zh-CN" sz="1600" b="1" dirty="0">
                <a:solidFill>
                  <a:srgbClr val="FF0000"/>
                </a:solidFill>
              </a:rPr>
              <a:t> *p = p3;        // </a:t>
            </a:r>
            <a:r>
              <a:rPr lang="zh-CN" altLang="zh-CN" sz="1600" b="1" dirty="0">
                <a:solidFill>
                  <a:srgbClr val="FF0000"/>
                </a:solidFill>
              </a:rPr>
              <a:t>错误：</a:t>
            </a:r>
            <a:r>
              <a:rPr lang="en-US" altLang="zh-CN" sz="1600" b="1" dirty="0">
                <a:solidFill>
                  <a:srgbClr val="FF0000"/>
                </a:solidFill>
              </a:rPr>
              <a:t>p3 </a:t>
            </a:r>
            <a:r>
              <a:rPr lang="zh-CN" altLang="zh-CN" sz="1600" b="1" dirty="0">
                <a:solidFill>
                  <a:srgbClr val="FF0000"/>
                </a:solidFill>
              </a:rPr>
              <a:t>包括底层</a:t>
            </a:r>
            <a:r>
              <a:rPr lang="en-US" altLang="zh-CN" sz="1600" b="1" dirty="0">
                <a:solidFill>
                  <a:srgbClr val="FF0000"/>
                </a:solidFill>
              </a:rPr>
              <a:t> </a:t>
            </a:r>
            <a:r>
              <a:rPr lang="en-US" altLang="zh-CN" sz="1600" b="1" dirty="0" err="1">
                <a:solidFill>
                  <a:srgbClr val="FF0000"/>
                </a:solidFill>
              </a:rPr>
              <a:t>const</a:t>
            </a:r>
            <a:r>
              <a:rPr lang="en-US" altLang="zh-CN" sz="1600" b="1" dirty="0">
                <a:solidFill>
                  <a:srgbClr val="FF0000"/>
                </a:solidFill>
              </a:rPr>
              <a:t> </a:t>
            </a:r>
            <a:r>
              <a:rPr lang="zh-CN" altLang="zh-CN" sz="1600" b="1" dirty="0">
                <a:solidFill>
                  <a:srgbClr val="FF0000"/>
                </a:solidFill>
              </a:rPr>
              <a:t>定义，而</a:t>
            </a:r>
            <a:r>
              <a:rPr lang="en-US" altLang="zh-CN" sz="1600" b="1" dirty="0">
                <a:solidFill>
                  <a:srgbClr val="FF0000"/>
                </a:solidFill>
              </a:rPr>
              <a:t> p </a:t>
            </a:r>
            <a:r>
              <a:rPr lang="zh-CN" altLang="zh-CN" sz="1600" b="1" dirty="0">
                <a:solidFill>
                  <a:srgbClr val="FF0000"/>
                </a:solidFill>
              </a:rPr>
              <a:t>没有</a:t>
            </a:r>
            <a:r>
              <a:rPr lang="en-US" altLang="zh-CN" sz="1600" b="1" dirty="0">
                <a:solidFill>
                  <a:srgbClr val="FF0000"/>
                </a:solidFill>
              </a:rPr>
              <a:t>  </a:t>
            </a:r>
            <a:endParaRPr lang="zh-CN" altLang="zh-CN" sz="1600" b="1" dirty="0">
              <a:solidFill>
                <a:srgbClr val="FF0000"/>
              </a:solidFill>
            </a:endParaRPr>
          </a:p>
          <a:p>
            <a:pPr marL="400050" lvl="1" indent="0">
              <a:buNone/>
            </a:pPr>
            <a:r>
              <a:rPr lang="en-US" altLang="zh-CN" sz="1600" dirty="0" err="1"/>
              <a:t>const</a:t>
            </a:r>
            <a:r>
              <a:rPr lang="en-US" altLang="zh-CN" sz="1600" dirty="0"/>
              <a:t> </a:t>
            </a:r>
            <a:r>
              <a:rPr lang="en-US" altLang="zh-CN" sz="1600" dirty="0" err="1"/>
              <a:t>int</a:t>
            </a:r>
            <a:r>
              <a:rPr lang="en-US" altLang="zh-CN" sz="1600" dirty="0"/>
              <a:t> &amp;r2 = </a:t>
            </a:r>
            <a:r>
              <a:rPr lang="en-US" altLang="zh-CN" sz="1600" dirty="0" err="1"/>
              <a:t>i</a:t>
            </a:r>
            <a:r>
              <a:rPr lang="en-US" altLang="zh-CN" sz="1600" dirty="0"/>
              <a:t>; // </a:t>
            </a:r>
            <a:r>
              <a:rPr lang="zh-CN" altLang="zh-CN" sz="1600" dirty="0"/>
              <a:t>正确：</a:t>
            </a:r>
            <a:r>
              <a:rPr lang="en-US" altLang="zh-CN" sz="1600" dirty="0"/>
              <a:t>r2</a:t>
            </a:r>
            <a:r>
              <a:rPr lang="zh-CN" altLang="en-US" sz="1600" dirty="0"/>
              <a:t>为底层</a:t>
            </a:r>
            <a:r>
              <a:rPr lang="en-US" altLang="zh-CN" sz="1600" dirty="0" err="1"/>
              <a:t>const</a:t>
            </a:r>
            <a:r>
              <a:rPr lang="zh-CN" altLang="en-US" sz="1600" dirty="0"/>
              <a:t>，而</a:t>
            </a:r>
            <a:r>
              <a:rPr lang="en-US" altLang="zh-CN" sz="1600" dirty="0" err="1"/>
              <a:t>i</a:t>
            </a:r>
            <a:r>
              <a:rPr lang="zh-CN" altLang="en-US" sz="1600" dirty="0"/>
              <a:t>可以转换成底层</a:t>
            </a:r>
            <a:r>
              <a:rPr lang="en-US" altLang="zh-CN" sz="1600" dirty="0" err="1"/>
              <a:t>const</a:t>
            </a:r>
            <a:endParaRPr lang="zh-CN" altLang="zh-CN" sz="1600" dirty="0"/>
          </a:p>
          <a:p>
            <a:pPr marL="400050" lvl="1" indent="0">
              <a:buNone/>
            </a:pPr>
            <a:r>
              <a:rPr lang="en-US" altLang="zh-CN" sz="1600" b="1" dirty="0" err="1">
                <a:solidFill>
                  <a:srgbClr val="FF0000"/>
                </a:solidFill>
              </a:rPr>
              <a:t>int</a:t>
            </a:r>
            <a:r>
              <a:rPr lang="en-US" altLang="zh-CN" sz="1600" b="1" dirty="0">
                <a:solidFill>
                  <a:srgbClr val="FF0000"/>
                </a:solidFill>
              </a:rPr>
              <a:t> &amp;r = </a:t>
            </a:r>
            <a:r>
              <a:rPr lang="en-US" altLang="zh-CN" sz="1600" b="1" dirty="0" err="1">
                <a:solidFill>
                  <a:srgbClr val="FF0000"/>
                </a:solidFill>
              </a:rPr>
              <a:t>ic</a:t>
            </a:r>
            <a:r>
              <a:rPr lang="en-US" altLang="zh-CN" sz="1600" b="1" dirty="0">
                <a:solidFill>
                  <a:srgbClr val="FF0000"/>
                </a:solidFill>
              </a:rPr>
              <a:t>;        // </a:t>
            </a:r>
            <a:r>
              <a:rPr lang="zh-CN" altLang="zh-CN" sz="1600" b="1" dirty="0">
                <a:solidFill>
                  <a:srgbClr val="FF0000"/>
                </a:solidFill>
              </a:rPr>
              <a:t>错误</a:t>
            </a:r>
            <a:r>
              <a:rPr lang="zh-CN" altLang="en-US" sz="1600" b="1" dirty="0">
                <a:solidFill>
                  <a:srgbClr val="FF0000"/>
                </a:solidFill>
              </a:rPr>
              <a:t>：</a:t>
            </a:r>
            <a:r>
              <a:rPr lang="en-US" altLang="zh-CN" sz="1600" b="1" dirty="0">
                <a:solidFill>
                  <a:srgbClr val="FF0000"/>
                </a:solidFill>
              </a:rPr>
              <a:t>r</a:t>
            </a:r>
            <a:r>
              <a:rPr lang="zh-CN" altLang="en-US" sz="1600" b="1" dirty="0">
                <a:solidFill>
                  <a:srgbClr val="FF0000"/>
                </a:solidFill>
              </a:rPr>
              <a:t>为底层</a:t>
            </a:r>
            <a:r>
              <a:rPr lang="en-US" altLang="zh-CN" sz="1600" b="1" dirty="0">
                <a:solidFill>
                  <a:srgbClr val="FF0000"/>
                </a:solidFill>
              </a:rPr>
              <a:t> </a:t>
            </a:r>
            <a:r>
              <a:rPr lang="en-US" altLang="zh-CN" sz="1600" b="1" dirty="0" err="1">
                <a:solidFill>
                  <a:srgbClr val="FF0000"/>
                </a:solidFill>
              </a:rPr>
              <a:t>const</a:t>
            </a:r>
            <a:r>
              <a:rPr lang="zh-CN" altLang="en-US" sz="1600" b="1" dirty="0">
                <a:solidFill>
                  <a:srgbClr val="FF0000"/>
                </a:solidFill>
              </a:rPr>
              <a:t>，而</a:t>
            </a:r>
            <a:r>
              <a:rPr lang="en-US" altLang="zh-CN" sz="1600" b="1" dirty="0" err="1">
                <a:solidFill>
                  <a:srgbClr val="FF0000"/>
                </a:solidFill>
              </a:rPr>
              <a:t>ic</a:t>
            </a:r>
            <a:r>
              <a:rPr lang="zh-CN" altLang="en-US" sz="1600" b="1" dirty="0">
                <a:solidFill>
                  <a:srgbClr val="FF0000"/>
                </a:solidFill>
              </a:rPr>
              <a:t>为顶层</a:t>
            </a:r>
            <a:r>
              <a:rPr lang="en-US" altLang="zh-CN" sz="1600" b="1" dirty="0" err="1">
                <a:solidFill>
                  <a:srgbClr val="FF0000"/>
                </a:solidFill>
              </a:rPr>
              <a:t>const</a:t>
            </a:r>
            <a:endParaRPr lang="zh-CN" altLang="en-US" sz="1600" b="1" dirty="0">
              <a:solidFill>
                <a:srgbClr val="FF0000"/>
              </a:solidFill>
            </a:endParaRPr>
          </a:p>
        </p:txBody>
      </p:sp>
    </p:spTree>
    <p:extLst>
      <p:ext uri="{BB962C8B-B14F-4D97-AF65-F5344CB8AC3E}">
        <p14:creationId xmlns:p14="http://schemas.microsoft.com/office/powerpoint/2010/main" val="38065987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2.5.4 </a:t>
            </a:r>
            <a:r>
              <a:rPr lang="zh-CN" altLang="zh-CN" b="1" dirty="0">
                <a:solidFill>
                  <a:srgbClr val="FF0000"/>
                </a:solidFill>
              </a:rPr>
              <a:t>顶层</a:t>
            </a:r>
            <a:r>
              <a:rPr lang="en-US" altLang="zh-CN" b="1" dirty="0" err="1">
                <a:solidFill>
                  <a:srgbClr val="FF0000"/>
                </a:solidFill>
              </a:rPr>
              <a:t>const</a:t>
            </a:r>
            <a:r>
              <a:rPr lang="zh-CN" altLang="zh-CN" b="1" dirty="0"/>
              <a:t>与</a:t>
            </a:r>
            <a:r>
              <a:rPr lang="zh-CN" altLang="zh-CN" b="1" dirty="0">
                <a:solidFill>
                  <a:srgbClr val="0000CC"/>
                </a:solidFill>
              </a:rPr>
              <a:t>底层</a:t>
            </a:r>
            <a:r>
              <a:rPr lang="en-US" altLang="zh-CN" b="1" dirty="0" err="1">
                <a:solidFill>
                  <a:srgbClr val="0000CC"/>
                </a:solidFill>
              </a:rPr>
              <a:t>const</a:t>
            </a:r>
            <a:endParaRPr lang="zh-CN" altLang="en-US" dirty="0">
              <a:solidFill>
                <a:srgbClr val="0000CC"/>
              </a:solidFill>
            </a:endParaRPr>
          </a:p>
        </p:txBody>
      </p:sp>
      <p:sp>
        <p:nvSpPr>
          <p:cNvPr id="3" name="内容占位符 2"/>
          <p:cNvSpPr>
            <a:spLocks noGrp="1"/>
          </p:cNvSpPr>
          <p:nvPr>
            <p:ph idx="1"/>
          </p:nvPr>
        </p:nvSpPr>
        <p:spPr/>
        <p:txBody>
          <a:bodyPr/>
          <a:lstStyle/>
          <a:p>
            <a:pPr marL="0" indent="0">
              <a:buNone/>
            </a:pPr>
            <a:r>
              <a:rPr lang="zh-CN" altLang="en-US" dirty="0">
                <a:solidFill>
                  <a:srgbClr val="FF0000"/>
                </a:solidFill>
              </a:rPr>
              <a:t>（</a:t>
            </a:r>
            <a:r>
              <a:rPr lang="en-US" altLang="zh-CN" dirty="0">
                <a:solidFill>
                  <a:srgbClr val="FF0000"/>
                </a:solidFill>
              </a:rPr>
              <a:t>3）</a:t>
            </a:r>
            <a:r>
              <a:rPr lang="zh-CN" altLang="en-US" dirty="0">
                <a:solidFill>
                  <a:srgbClr val="FF0000"/>
                </a:solidFill>
              </a:rPr>
              <a:t>常见应用</a:t>
            </a:r>
            <a:r>
              <a:rPr lang="en-US" altLang="zh-CN" dirty="0">
                <a:solidFill>
                  <a:srgbClr val="FF0000"/>
                </a:solidFill>
              </a:rPr>
              <a:t>——</a:t>
            </a:r>
            <a:r>
              <a:rPr lang="zh-CN" altLang="en-US" dirty="0">
                <a:solidFill>
                  <a:srgbClr val="FF0000"/>
                </a:solidFill>
              </a:rPr>
              <a:t>限定函数参数</a:t>
            </a:r>
            <a:endParaRPr lang="en-US" altLang="zh-CN" dirty="0">
              <a:solidFill>
                <a:srgbClr val="FF0000"/>
              </a:solidFill>
            </a:endParaRPr>
          </a:p>
          <a:p>
            <a:pPr lvl="1"/>
            <a:r>
              <a:rPr lang="zh-CN" altLang="en-US" dirty="0"/>
              <a:t>在</a:t>
            </a:r>
            <a:r>
              <a:rPr lang="en-US" altLang="zh-CN" dirty="0"/>
              <a:t>C++</a:t>
            </a:r>
            <a:r>
              <a:rPr lang="zh-CN" altLang="en-US" dirty="0"/>
              <a:t>库函数中，常见到许多函数的形参用</a:t>
            </a:r>
            <a:r>
              <a:rPr lang="en-US" altLang="zh-CN" dirty="0" err="1"/>
              <a:t>const</a:t>
            </a:r>
            <a:r>
              <a:rPr lang="zh-CN" altLang="en-US" dirty="0"/>
              <a:t>限定，可以简单理解为：</a:t>
            </a:r>
            <a:r>
              <a:rPr lang="zh-CN" altLang="en-US" b="1" dirty="0">
                <a:solidFill>
                  <a:srgbClr val="0000CC"/>
                </a:solidFill>
              </a:rPr>
              <a:t>提供了更多的调用形式</a:t>
            </a:r>
            <a:r>
              <a:rPr lang="zh-CN" altLang="en-US" dirty="0"/>
              <a:t>！因为，</a:t>
            </a:r>
            <a:endParaRPr lang="en-US" altLang="zh-CN" dirty="0"/>
          </a:p>
          <a:p>
            <a:pPr lvl="2"/>
            <a:r>
              <a:rPr lang="zh-CN" altLang="en-US" dirty="0"/>
              <a:t>（</a:t>
            </a:r>
            <a:r>
              <a:rPr lang="en-US" altLang="zh-CN" dirty="0"/>
              <a:t>1）</a:t>
            </a:r>
            <a:r>
              <a:rPr lang="zh-CN" altLang="en-US" dirty="0"/>
              <a:t>用</a:t>
            </a:r>
            <a:r>
              <a:rPr lang="en-US" altLang="zh-CN" dirty="0" err="1"/>
              <a:t>const</a:t>
            </a:r>
            <a:r>
              <a:rPr lang="zh-CN" altLang="en-US" dirty="0"/>
              <a:t>限定的参数，可以接受</a:t>
            </a:r>
            <a:r>
              <a:rPr lang="en-US" altLang="zh-CN" dirty="0" err="1"/>
              <a:t>const</a:t>
            </a:r>
            <a:r>
              <a:rPr lang="zh-CN" altLang="en-US" dirty="0"/>
              <a:t>和非</a:t>
            </a:r>
            <a:r>
              <a:rPr lang="en-US" altLang="zh-CN" dirty="0" err="1"/>
              <a:t>const</a:t>
            </a:r>
            <a:r>
              <a:rPr lang="zh-CN" altLang="en-US" dirty="0"/>
              <a:t>类型的参数（非</a:t>
            </a:r>
            <a:r>
              <a:rPr lang="en-US" altLang="zh-CN" dirty="0" err="1"/>
              <a:t>const</a:t>
            </a:r>
            <a:r>
              <a:rPr lang="zh-CN" altLang="en-US" dirty="0"/>
              <a:t>可以转换成</a:t>
            </a:r>
            <a:r>
              <a:rPr lang="en-US" altLang="zh-CN" dirty="0" err="1"/>
              <a:t>const</a:t>
            </a:r>
            <a:r>
              <a:rPr lang="en-US" altLang="zh-CN" dirty="0"/>
              <a:t>)</a:t>
            </a:r>
          </a:p>
          <a:p>
            <a:pPr lvl="2"/>
            <a:r>
              <a:rPr lang="zh-CN" altLang="en-US" dirty="0"/>
              <a:t>（</a:t>
            </a:r>
            <a:r>
              <a:rPr lang="en-US" altLang="zh-CN" dirty="0"/>
              <a:t>2）</a:t>
            </a:r>
            <a:r>
              <a:rPr lang="zh-CN" altLang="en-US" dirty="0"/>
              <a:t>若函数参数为非</a:t>
            </a:r>
            <a:r>
              <a:rPr lang="en-US" altLang="zh-CN" dirty="0" err="1"/>
              <a:t>const</a:t>
            </a:r>
            <a:r>
              <a:rPr lang="zh-CN" altLang="en-US" dirty="0"/>
              <a:t>类型，则不能接受</a:t>
            </a:r>
            <a:r>
              <a:rPr lang="en-US" altLang="zh-CN" dirty="0" err="1"/>
              <a:t>const</a:t>
            </a:r>
            <a:r>
              <a:rPr lang="zh-CN" altLang="en-US" dirty="0"/>
              <a:t>类型的实参。</a:t>
            </a:r>
          </a:p>
        </p:txBody>
      </p:sp>
    </p:spTree>
    <p:extLst>
      <p:ext uri="{BB962C8B-B14F-4D97-AF65-F5344CB8AC3E}">
        <p14:creationId xmlns:p14="http://schemas.microsoft.com/office/powerpoint/2010/main" val="19708527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2.6 </a:t>
            </a:r>
            <a:r>
              <a:rPr lang="en-US" altLang="zh-CN" sz="3600" b="1" dirty="0">
                <a:solidFill>
                  <a:srgbClr val="FF0000"/>
                </a:solidFill>
              </a:rPr>
              <a:t>auto</a:t>
            </a:r>
            <a:r>
              <a:rPr lang="zh-CN" altLang="zh-CN" sz="3600" b="1" dirty="0"/>
              <a:t>和</a:t>
            </a:r>
            <a:r>
              <a:rPr lang="en-US" altLang="zh-CN" sz="3600" b="1" dirty="0" err="1">
                <a:solidFill>
                  <a:srgbClr val="0000CC"/>
                </a:solidFill>
              </a:rPr>
              <a:t>decltype</a:t>
            </a:r>
            <a:r>
              <a:rPr lang="en-US" altLang="zh-CN" sz="3600" b="1" dirty="0"/>
              <a:t> </a:t>
            </a:r>
            <a:r>
              <a:rPr lang="zh-CN" altLang="zh-CN" sz="3600" b="1" dirty="0"/>
              <a:t>类型</a:t>
            </a:r>
            <a:r>
              <a:rPr lang="en-US" altLang="zh-CN" sz="3600" b="1" dirty="0"/>
              <a:t>       11C++</a:t>
            </a:r>
            <a:endParaRPr lang="zh-CN" altLang="en-US" sz="3600" dirty="0"/>
          </a:p>
        </p:txBody>
      </p:sp>
      <p:sp>
        <p:nvSpPr>
          <p:cNvPr id="3" name="内容占位符 2"/>
          <p:cNvSpPr>
            <a:spLocks noGrp="1"/>
          </p:cNvSpPr>
          <p:nvPr>
            <p:ph idx="1"/>
          </p:nvPr>
        </p:nvSpPr>
        <p:spPr>
          <a:xfrm>
            <a:off x="251520" y="1076590"/>
            <a:ext cx="8784976" cy="5168635"/>
          </a:xfrm>
        </p:spPr>
        <p:txBody>
          <a:bodyPr/>
          <a:lstStyle/>
          <a:p>
            <a:pPr marL="0" indent="0">
              <a:buNone/>
            </a:pPr>
            <a:r>
              <a:rPr lang="en-US" altLang="zh-CN" b="1" dirty="0">
                <a:solidFill>
                  <a:srgbClr val="0000CC"/>
                </a:solidFill>
              </a:rPr>
              <a:t>1． auto</a:t>
            </a:r>
            <a:r>
              <a:rPr lang="zh-CN" altLang="zh-CN" b="1" dirty="0">
                <a:solidFill>
                  <a:srgbClr val="0000CC"/>
                </a:solidFill>
              </a:rPr>
              <a:t>和</a:t>
            </a:r>
            <a:r>
              <a:rPr lang="en-US" altLang="zh-CN" b="1" dirty="0" err="1">
                <a:solidFill>
                  <a:srgbClr val="0000CC"/>
                </a:solidFill>
              </a:rPr>
              <a:t>decltype</a:t>
            </a:r>
            <a:r>
              <a:rPr lang="zh-CN" altLang="en-US" b="1" dirty="0">
                <a:solidFill>
                  <a:srgbClr val="0000CC"/>
                </a:solidFill>
              </a:rPr>
              <a:t>的功能</a:t>
            </a:r>
            <a:endParaRPr lang="en-US" altLang="zh-CN" b="1" dirty="0">
              <a:solidFill>
                <a:srgbClr val="0000CC"/>
              </a:solidFill>
            </a:endParaRPr>
          </a:p>
          <a:p>
            <a:pPr lvl="1"/>
            <a:r>
              <a:rPr lang="zh-CN" altLang="en-US" dirty="0"/>
              <a:t>从变量或表达式中</a:t>
            </a:r>
            <a:r>
              <a:rPr lang="zh-CN" altLang="en-US" b="1" dirty="0">
                <a:solidFill>
                  <a:srgbClr val="FF0000"/>
                </a:solidFill>
              </a:rPr>
              <a:t>自动推断</a:t>
            </a:r>
            <a:r>
              <a:rPr lang="zh-CN" altLang="en-US" dirty="0"/>
              <a:t>出数据</a:t>
            </a:r>
            <a:r>
              <a:rPr lang="zh-CN" altLang="zh-CN" dirty="0"/>
              <a:t>类型</a:t>
            </a:r>
            <a:r>
              <a:rPr lang="zh-CN" altLang="en-US" dirty="0"/>
              <a:t>。</a:t>
            </a:r>
            <a:endParaRPr lang="en-US" altLang="zh-CN" dirty="0"/>
          </a:p>
          <a:p>
            <a:pPr marL="0" indent="0">
              <a:buNone/>
            </a:pPr>
            <a:r>
              <a:rPr lang="en-US" altLang="zh-CN" b="1" dirty="0">
                <a:solidFill>
                  <a:srgbClr val="0000CC"/>
                </a:solidFill>
              </a:rPr>
              <a:t>2．auto</a:t>
            </a:r>
            <a:r>
              <a:rPr lang="zh-CN" altLang="en-US" b="1" dirty="0">
                <a:solidFill>
                  <a:srgbClr val="0000CC"/>
                </a:solidFill>
              </a:rPr>
              <a:t>和</a:t>
            </a:r>
            <a:r>
              <a:rPr lang="en-US" altLang="zh-CN" b="1" dirty="0" err="1">
                <a:solidFill>
                  <a:srgbClr val="0000CC"/>
                </a:solidFill>
              </a:rPr>
              <a:t>decltype</a:t>
            </a:r>
            <a:r>
              <a:rPr lang="zh-CN" altLang="en-US" b="1" dirty="0">
                <a:solidFill>
                  <a:srgbClr val="0000CC"/>
                </a:solidFill>
              </a:rPr>
              <a:t>的区别</a:t>
            </a:r>
            <a:endParaRPr lang="en-US" altLang="zh-CN" b="1" dirty="0">
              <a:solidFill>
                <a:srgbClr val="0000CC"/>
              </a:solidFill>
            </a:endParaRPr>
          </a:p>
          <a:p>
            <a:pPr marL="857250" lvl="1" indent="-457200"/>
            <a:r>
              <a:rPr lang="en-US" altLang="zh-CN" sz="2400" dirty="0"/>
              <a:t>auto</a:t>
            </a:r>
            <a:r>
              <a:rPr lang="zh-CN" altLang="zh-CN" sz="2400" dirty="0"/>
              <a:t>使编译器运用从表达式结果推断出的类型定义变量，</a:t>
            </a:r>
            <a:r>
              <a:rPr lang="zh-CN" altLang="zh-CN" sz="2400" b="1" dirty="0">
                <a:solidFill>
                  <a:srgbClr val="0000CC"/>
                </a:solidFill>
              </a:rPr>
              <a:t>并</a:t>
            </a:r>
            <a:r>
              <a:rPr lang="zh-CN" altLang="zh-CN" sz="2400" b="1" dirty="0">
                <a:solidFill>
                  <a:srgbClr val="FF0000"/>
                </a:solidFill>
              </a:rPr>
              <a:t>用</a:t>
            </a:r>
            <a:r>
              <a:rPr lang="zh-CN" altLang="zh-CN" sz="2400" b="1" dirty="0">
                <a:solidFill>
                  <a:srgbClr val="0000CC"/>
                </a:solidFill>
              </a:rPr>
              <a:t>表达式的结果值初始化定义的变量</a:t>
            </a:r>
            <a:r>
              <a:rPr lang="en-US" altLang="zh-CN" sz="2400" b="1" dirty="0">
                <a:solidFill>
                  <a:srgbClr val="0000CC"/>
                </a:solidFill>
              </a:rPr>
              <a:t>,</a:t>
            </a:r>
            <a:r>
              <a:rPr lang="en-US" altLang="zh-CN" sz="2400" dirty="0" err="1"/>
              <a:t>decltype</a:t>
            </a:r>
            <a:r>
              <a:rPr lang="zh-CN" altLang="zh-CN" sz="2400" dirty="0"/>
              <a:t>用于从表达式推断出类型并定义变量，但</a:t>
            </a:r>
            <a:r>
              <a:rPr lang="zh-CN" altLang="zh-CN" sz="2400" b="1" dirty="0">
                <a:solidFill>
                  <a:srgbClr val="0000CC"/>
                </a:solidFill>
              </a:rPr>
              <a:t>并</a:t>
            </a:r>
            <a:r>
              <a:rPr lang="zh-CN" altLang="zh-CN" sz="2400" b="1" dirty="0">
                <a:solidFill>
                  <a:srgbClr val="FF0000"/>
                </a:solidFill>
              </a:rPr>
              <a:t>不用</a:t>
            </a:r>
            <a:r>
              <a:rPr lang="zh-CN" altLang="zh-CN" sz="2400" b="1" dirty="0">
                <a:solidFill>
                  <a:srgbClr val="0000CC"/>
                </a:solidFill>
              </a:rPr>
              <a:t>表达式的值初始化定义的变量</a:t>
            </a:r>
            <a:r>
              <a:rPr lang="zh-CN" altLang="zh-CN" sz="2400" dirty="0"/>
              <a:t>。</a:t>
            </a:r>
            <a:endParaRPr lang="en-US" altLang="zh-CN" sz="2400" dirty="0"/>
          </a:p>
          <a:p>
            <a:pPr marL="857250" lvl="1" indent="-457200"/>
            <a:r>
              <a:rPr lang="en-US" altLang="zh-CN" sz="2400" dirty="0"/>
              <a:t>auto</a:t>
            </a:r>
            <a:r>
              <a:rPr lang="zh-CN" altLang="zh-CN" sz="2400" dirty="0"/>
              <a:t>会</a:t>
            </a:r>
            <a:r>
              <a:rPr lang="zh-CN" altLang="zh-CN" sz="2400" b="1" dirty="0">
                <a:solidFill>
                  <a:srgbClr val="FF0000"/>
                </a:solidFill>
              </a:rPr>
              <a:t>忽略</a:t>
            </a:r>
            <a:r>
              <a:rPr lang="zh-CN" altLang="zh-CN" sz="2400" dirty="0"/>
              <a:t>表达式的顶层</a:t>
            </a:r>
            <a:r>
              <a:rPr lang="en-US" altLang="zh-CN" sz="2400" dirty="0" err="1"/>
              <a:t>const</a:t>
            </a:r>
            <a:r>
              <a:rPr lang="zh-CN" altLang="zh-CN" sz="2400" dirty="0"/>
              <a:t>和引用的</a:t>
            </a:r>
            <a:r>
              <a:rPr lang="en-US" altLang="zh-CN" sz="2400" dirty="0" err="1"/>
              <a:t>const</a:t>
            </a:r>
            <a:r>
              <a:rPr lang="zh-CN" altLang="zh-CN" sz="2400" dirty="0"/>
              <a:t>，而指针底层</a:t>
            </a:r>
            <a:r>
              <a:rPr lang="en-US" altLang="zh-CN" sz="2400" dirty="0" err="1"/>
              <a:t>const</a:t>
            </a:r>
            <a:r>
              <a:rPr lang="zh-CN" altLang="zh-CN" sz="2400" dirty="0"/>
              <a:t>则会保留下来</a:t>
            </a:r>
            <a:r>
              <a:rPr lang="en-US" altLang="zh-CN" sz="2400" dirty="0"/>
              <a:t>; </a:t>
            </a:r>
            <a:r>
              <a:rPr lang="en-US" altLang="zh-CN" sz="2400" dirty="0" err="1"/>
              <a:t>decltype</a:t>
            </a:r>
            <a:r>
              <a:rPr lang="zh-CN" altLang="zh-CN" sz="2400" b="1" dirty="0">
                <a:solidFill>
                  <a:srgbClr val="FF0000"/>
                </a:solidFill>
              </a:rPr>
              <a:t>不会忽略</a:t>
            </a:r>
            <a:r>
              <a:rPr lang="zh-CN" altLang="zh-CN" sz="2400" dirty="0"/>
              <a:t>顶层</a:t>
            </a:r>
            <a:r>
              <a:rPr lang="en-US" altLang="zh-CN" sz="2400" dirty="0" err="1"/>
              <a:t>const</a:t>
            </a:r>
            <a:r>
              <a:rPr lang="zh-CN" altLang="zh-CN" sz="2400" dirty="0"/>
              <a:t>，其结果是定义与变量相同类型的变量（包括顶层</a:t>
            </a:r>
            <a:r>
              <a:rPr lang="en-US" altLang="zh-CN" sz="2400" dirty="0" err="1"/>
              <a:t>const</a:t>
            </a:r>
            <a:r>
              <a:rPr lang="zh-CN" altLang="zh-CN" sz="2400" dirty="0"/>
              <a:t>和引用在内）</a:t>
            </a:r>
            <a:endParaRPr lang="en-US" altLang="zh-CN" sz="2400" b="1" dirty="0">
              <a:solidFill>
                <a:srgbClr val="0000CC"/>
              </a:solidFill>
            </a:endParaRPr>
          </a:p>
          <a:p>
            <a:pPr lvl="1"/>
            <a:endParaRPr lang="zh-CN" altLang="zh-CN" sz="2400" b="1" dirty="0"/>
          </a:p>
          <a:p>
            <a:pPr lvl="1"/>
            <a:endParaRPr lang="zh-CN" altLang="en-US" b="1" dirty="0">
              <a:solidFill>
                <a:srgbClr val="0000CC"/>
              </a:solidFill>
            </a:endParaRPr>
          </a:p>
        </p:txBody>
      </p:sp>
    </p:spTree>
    <p:extLst>
      <p:ext uri="{BB962C8B-B14F-4D97-AF65-F5344CB8AC3E}">
        <p14:creationId xmlns:p14="http://schemas.microsoft.com/office/powerpoint/2010/main" val="138808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 </a:t>
            </a:r>
            <a:r>
              <a:rPr lang="en-US" altLang="zh-CN" b="1" dirty="0">
                <a:solidFill>
                  <a:srgbClr val="FF0000"/>
                </a:solidFill>
              </a:rPr>
              <a:t>auto</a:t>
            </a:r>
            <a:r>
              <a:rPr lang="zh-CN" altLang="zh-CN" b="1" dirty="0"/>
              <a:t>和</a:t>
            </a:r>
            <a:r>
              <a:rPr lang="en-US" altLang="zh-CN" b="1" dirty="0" err="1">
                <a:solidFill>
                  <a:srgbClr val="0000CC"/>
                </a:solidFill>
              </a:rPr>
              <a:t>decltype</a:t>
            </a:r>
            <a:r>
              <a:rPr lang="en-US" altLang="zh-CN" b="1" dirty="0"/>
              <a:t> </a:t>
            </a:r>
            <a:r>
              <a:rPr lang="zh-CN" altLang="zh-CN" b="1" dirty="0"/>
              <a:t>类型</a:t>
            </a:r>
            <a:endParaRPr lang="zh-CN" altLang="en-US" dirty="0"/>
          </a:p>
        </p:txBody>
      </p:sp>
      <p:sp>
        <p:nvSpPr>
          <p:cNvPr id="3" name="内容占位符 2"/>
          <p:cNvSpPr>
            <a:spLocks noGrp="1"/>
          </p:cNvSpPr>
          <p:nvPr>
            <p:ph idx="1"/>
          </p:nvPr>
        </p:nvSpPr>
        <p:spPr>
          <a:xfrm>
            <a:off x="251520" y="1076590"/>
            <a:ext cx="8892480" cy="5168635"/>
          </a:xfrm>
        </p:spPr>
        <p:txBody>
          <a:bodyPr/>
          <a:lstStyle/>
          <a:p>
            <a:pPr marL="0" indent="0">
              <a:buNone/>
            </a:pPr>
            <a:r>
              <a:rPr lang="en-US" altLang="zh-CN" sz="2800" dirty="0">
                <a:solidFill>
                  <a:srgbClr val="0000CC"/>
                </a:solidFill>
              </a:rPr>
              <a:t>3</a:t>
            </a:r>
            <a:r>
              <a:rPr lang="zh-CN" altLang="en-US" sz="2800" dirty="0">
                <a:solidFill>
                  <a:srgbClr val="0000CC"/>
                </a:solidFill>
              </a:rPr>
              <a:t>．</a:t>
            </a:r>
            <a:r>
              <a:rPr lang="en-US" altLang="zh-CN" sz="2800" dirty="0">
                <a:solidFill>
                  <a:srgbClr val="0000CC"/>
                </a:solidFill>
              </a:rPr>
              <a:t>auto</a:t>
            </a:r>
            <a:r>
              <a:rPr lang="zh-CN" altLang="en-US" sz="2800" dirty="0">
                <a:solidFill>
                  <a:srgbClr val="0000CC"/>
                </a:solidFill>
              </a:rPr>
              <a:t>类型推断</a:t>
            </a:r>
            <a:endParaRPr lang="en-US" altLang="zh-CN" sz="2800" dirty="0">
              <a:solidFill>
                <a:srgbClr val="0000CC"/>
              </a:solidFill>
            </a:endParaRPr>
          </a:p>
          <a:p>
            <a:pPr marL="0" indent="0">
              <a:buNone/>
            </a:pPr>
            <a:r>
              <a:rPr lang="zh-CN" altLang="en-US" sz="2400" b="1" dirty="0">
                <a:solidFill>
                  <a:srgbClr val="FF0000"/>
                </a:solidFill>
              </a:rPr>
              <a:t>（</a:t>
            </a:r>
            <a:r>
              <a:rPr lang="en-US" altLang="zh-CN" sz="2400" b="1" dirty="0">
                <a:solidFill>
                  <a:srgbClr val="FF0000"/>
                </a:solidFill>
              </a:rPr>
              <a:t>1）</a:t>
            </a:r>
            <a:r>
              <a:rPr lang="zh-CN" altLang="en-US" sz="2400" b="1" dirty="0">
                <a:solidFill>
                  <a:srgbClr val="FF0000"/>
                </a:solidFill>
              </a:rPr>
              <a:t>定义语法</a:t>
            </a:r>
            <a:endParaRPr lang="en-US" altLang="zh-CN" sz="2400" b="1" dirty="0">
              <a:solidFill>
                <a:srgbClr val="FF0000"/>
              </a:solidFill>
            </a:endParaRPr>
          </a:p>
          <a:p>
            <a:pPr marL="457200" lvl="1" indent="0">
              <a:buNone/>
            </a:pPr>
            <a:r>
              <a:rPr lang="en-US" altLang="zh-CN" sz="2400" dirty="0"/>
              <a:t>auto </a:t>
            </a:r>
            <a:r>
              <a:rPr lang="zh-CN" altLang="zh-CN" sz="2400" dirty="0"/>
              <a:t>变量名</a:t>
            </a:r>
            <a:r>
              <a:rPr lang="en-US" altLang="zh-CN" sz="2400" dirty="0"/>
              <a:t>1=</a:t>
            </a:r>
            <a:r>
              <a:rPr lang="zh-CN" altLang="zh-CN" sz="2400" dirty="0"/>
              <a:t>表达式</a:t>
            </a:r>
            <a:r>
              <a:rPr lang="en-US" altLang="zh-CN" sz="2400" dirty="0"/>
              <a:t>1</a:t>
            </a:r>
            <a:r>
              <a:rPr lang="zh-CN" altLang="zh-CN" sz="2400" dirty="0"/>
              <a:t>，变量名</a:t>
            </a:r>
            <a:r>
              <a:rPr lang="en-US" altLang="zh-CN" sz="2400" dirty="0"/>
              <a:t>2=</a:t>
            </a:r>
            <a:r>
              <a:rPr lang="zh-CN" altLang="zh-CN" sz="2400" dirty="0"/>
              <a:t>表达式</a:t>
            </a:r>
            <a:r>
              <a:rPr lang="en-US" altLang="zh-CN" sz="2400" dirty="0"/>
              <a:t>2……</a:t>
            </a:r>
            <a:r>
              <a:rPr lang="zh-CN" altLang="zh-CN" sz="2400" dirty="0"/>
              <a:t>；</a:t>
            </a:r>
          </a:p>
          <a:p>
            <a:pPr marL="400050" lvl="1" indent="0">
              <a:buNone/>
            </a:pPr>
            <a:r>
              <a:rPr lang="en-US" altLang="zh-CN" sz="1800" b="1" dirty="0" err="1">
                <a:solidFill>
                  <a:srgbClr val="0000CC"/>
                </a:solidFill>
              </a:rPr>
              <a:t>int</a:t>
            </a:r>
            <a:r>
              <a:rPr lang="en-US" altLang="zh-CN" sz="1800" b="1" dirty="0">
                <a:solidFill>
                  <a:srgbClr val="0000CC"/>
                </a:solidFill>
              </a:rPr>
              <a:t> </a:t>
            </a:r>
            <a:r>
              <a:rPr lang="en-US" altLang="zh-CN" sz="1800" b="1" dirty="0" err="1">
                <a:solidFill>
                  <a:srgbClr val="0000CC"/>
                </a:solidFill>
              </a:rPr>
              <a:t>i</a:t>
            </a:r>
            <a:r>
              <a:rPr lang="en-US" altLang="zh-CN" sz="1800" b="1" dirty="0">
                <a:solidFill>
                  <a:srgbClr val="0000CC"/>
                </a:solidFill>
              </a:rPr>
              <a:t>;</a:t>
            </a:r>
            <a:endParaRPr lang="zh-CN" altLang="zh-CN" sz="1800" b="1" dirty="0">
              <a:solidFill>
                <a:srgbClr val="0000CC"/>
              </a:solidFill>
            </a:endParaRPr>
          </a:p>
          <a:p>
            <a:pPr marL="400050" lvl="1" indent="0">
              <a:buNone/>
            </a:pPr>
            <a:r>
              <a:rPr lang="en-US" altLang="zh-CN" sz="1800" b="1" dirty="0" err="1">
                <a:solidFill>
                  <a:srgbClr val="0000CC"/>
                </a:solidFill>
              </a:rPr>
              <a:t>const</a:t>
            </a:r>
            <a:r>
              <a:rPr lang="en-US" altLang="zh-CN" sz="1800" b="1" dirty="0">
                <a:solidFill>
                  <a:srgbClr val="0000CC"/>
                </a:solidFill>
              </a:rPr>
              <a:t> </a:t>
            </a:r>
            <a:r>
              <a:rPr lang="en-US" altLang="zh-CN" sz="1800" b="1" dirty="0" err="1">
                <a:solidFill>
                  <a:srgbClr val="0000CC"/>
                </a:solidFill>
              </a:rPr>
              <a:t>int</a:t>
            </a:r>
            <a:r>
              <a:rPr lang="en-US" altLang="zh-CN" sz="1800" b="1" dirty="0">
                <a:solidFill>
                  <a:srgbClr val="0000CC"/>
                </a:solidFill>
              </a:rPr>
              <a:t> *</a:t>
            </a:r>
            <a:r>
              <a:rPr lang="en-US" altLang="zh-CN" sz="1800" b="1" dirty="0" err="1">
                <a:solidFill>
                  <a:srgbClr val="0000CC"/>
                </a:solidFill>
              </a:rPr>
              <a:t>const</a:t>
            </a:r>
            <a:r>
              <a:rPr lang="en-US" altLang="zh-CN" sz="1800" b="1" dirty="0">
                <a:solidFill>
                  <a:srgbClr val="0000CC"/>
                </a:solidFill>
              </a:rPr>
              <a:t> p=&amp;</a:t>
            </a:r>
            <a:r>
              <a:rPr lang="en-US" altLang="zh-CN" sz="1800" b="1" dirty="0" err="1">
                <a:solidFill>
                  <a:srgbClr val="0000CC"/>
                </a:solidFill>
              </a:rPr>
              <a:t>i</a:t>
            </a:r>
            <a:r>
              <a:rPr lang="en-US" altLang="zh-CN" sz="1800" b="1" dirty="0">
                <a:solidFill>
                  <a:srgbClr val="0000CC"/>
                </a:solidFill>
              </a:rPr>
              <a:t>;</a:t>
            </a:r>
            <a:endParaRPr lang="zh-CN" altLang="zh-CN" sz="1800" b="1" dirty="0">
              <a:solidFill>
                <a:srgbClr val="0000CC"/>
              </a:solidFill>
            </a:endParaRPr>
          </a:p>
          <a:p>
            <a:pPr marL="400050" lvl="1" indent="0">
              <a:buNone/>
            </a:pPr>
            <a:r>
              <a:rPr lang="en-US" altLang="zh-CN" sz="1800" b="1" dirty="0" err="1">
                <a:solidFill>
                  <a:srgbClr val="0000CC"/>
                </a:solidFill>
              </a:rPr>
              <a:t>const</a:t>
            </a:r>
            <a:r>
              <a:rPr lang="en-US" altLang="zh-CN" sz="1800" b="1" dirty="0">
                <a:solidFill>
                  <a:srgbClr val="0000CC"/>
                </a:solidFill>
              </a:rPr>
              <a:t> </a:t>
            </a:r>
            <a:r>
              <a:rPr lang="en-US" altLang="zh-CN" sz="1800" b="1" dirty="0" err="1">
                <a:solidFill>
                  <a:srgbClr val="0000CC"/>
                </a:solidFill>
              </a:rPr>
              <a:t>int</a:t>
            </a:r>
            <a:r>
              <a:rPr lang="en-US" altLang="zh-CN" sz="1800" b="1" dirty="0">
                <a:solidFill>
                  <a:srgbClr val="0000CC"/>
                </a:solidFill>
              </a:rPr>
              <a:t> </a:t>
            </a:r>
            <a:r>
              <a:rPr lang="en-US" altLang="zh-CN" sz="1800" b="1" dirty="0" err="1">
                <a:solidFill>
                  <a:srgbClr val="0000CC"/>
                </a:solidFill>
              </a:rPr>
              <a:t>ic</a:t>
            </a:r>
            <a:r>
              <a:rPr lang="en-US" altLang="zh-CN" sz="1800" b="1" dirty="0">
                <a:solidFill>
                  <a:srgbClr val="0000CC"/>
                </a:solidFill>
              </a:rPr>
              <a:t> = </a:t>
            </a:r>
            <a:r>
              <a:rPr lang="en-US" altLang="zh-CN" sz="1800" b="1" dirty="0" err="1">
                <a:solidFill>
                  <a:srgbClr val="0000CC"/>
                </a:solidFill>
              </a:rPr>
              <a:t>i</a:t>
            </a:r>
            <a:r>
              <a:rPr lang="en-US" altLang="zh-CN" sz="1800" b="1" dirty="0">
                <a:solidFill>
                  <a:srgbClr val="0000CC"/>
                </a:solidFill>
              </a:rPr>
              <a:t>,&amp;</a:t>
            </a:r>
            <a:r>
              <a:rPr lang="en-US" altLang="zh-CN" sz="1800" b="1" dirty="0" err="1">
                <a:solidFill>
                  <a:srgbClr val="0000CC"/>
                </a:solidFill>
              </a:rPr>
              <a:t>rc</a:t>
            </a:r>
            <a:r>
              <a:rPr lang="en-US" altLang="zh-CN" sz="1800" b="1" dirty="0">
                <a:solidFill>
                  <a:srgbClr val="0000CC"/>
                </a:solidFill>
              </a:rPr>
              <a:t>=</a:t>
            </a:r>
            <a:r>
              <a:rPr lang="en-US" altLang="zh-CN" sz="1800" b="1" dirty="0" err="1">
                <a:solidFill>
                  <a:srgbClr val="0000CC"/>
                </a:solidFill>
              </a:rPr>
              <a:t>ic</a:t>
            </a:r>
            <a:r>
              <a:rPr lang="en-US" altLang="zh-CN" sz="1800" b="1" dirty="0">
                <a:solidFill>
                  <a:srgbClr val="0000CC"/>
                </a:solidFill>
              </a:rPr>
              <a:t>;</a:t>
            </a:r>
            <a:endParaRPr lang="zh-CN" altLang="zh-CN" sz="1800" b="1" dirty="0">
              <a:solidFill>
                <a:srgbClr val="0000CC"/>
              </a:solidFill>
            </a:endParaRPr>
          </a:p>
          <a:p>
            <a:pPr marL="400050" lvl="1" indent="0">
              <a:buNone/>
            </a:pPr>
            <a:r>
              <a:rPr lang="en-US" altLang="zh-CN" sz="1800" b="1" dirty="0"/>
              <a:t>auto x = 3 + 8;                            // </a:t>
            </a:r>
            <a:r>
              <a:rPr lang="en-US" altLang="zh-CN" sz="1800" b="1" dirty="0" err="1"/>
              <a:t>int</a:t>
            </a:r>
            <a:r>
              <a:rPr lang="en-US" altLang="zh-CN" sz="1800" b="1" dirty="0"/>
              <a:t> x=3+8;</a:t>
            </a:r>
            <a:endParaRPr lang="zh-CN" altLang="zh-CN" sz="1800" b="1" dirty="0"/>
          </a:p>
          <a:p>
            <a:pPr marL="400050" lvl="1" indent="0">
              <a:buNone/>
            </a:pPr>
            <a:r>
              <a:rPr lang="en-US" altLang="zh-CN" sz="1800" b="1" dirty="0"/>
              <a:t>auto c = 's';                               // char c=’s’</a:t>
            </a:r>
            <a:endParaRPr lang="zh-CN" altLang="zh-CN" sz="1800" b="1" dirty="0"/>
          </a:p>
          <a:p>
            <a:pPr marL="400050" lvl="1" indent="0">
              <a:buNone/>
            </a:pPr>
            <a:r>
              <a:rPr lang="en-US" altLang="zh-CN" sz="1800" b="1" dirty="0"/>
              <a:t>auto s = "</a:t>
            </a:r>
            <a:r>
              <a:rPr lang="en-US" altLang="zh-CN" sz="1800" b="1" dirty="0" err="1"/>
              <a:t>abcde</a:t>
            </a:r>
            <a:r>
              <a:rPr lang="en-US" altLang="zh-CN" sz="1800" b="1" dirty="0"/>
              <a:t>";                         // char *s=”</a:t>
            </a:r>
            <a:r>
              <a:rPr lang="en-US" altLang="zh-CN" sz="1800" b="1" dirty="0" err="1"/>
              <a:t>abcde</a:t>
            </a:r>
            <a:r>
              <a:rPr lang="en-US" altLang="zh-CN" sz="1800" b="1" dirty="0"/>
              <a:t>”</a:t>
            </a:r>
            <a:endParaRPr lang="zh-CN" altLang="zh-CN" sz="1800" b="1" dirty="0"/>
          </a:p>
          <a:p>
            <a:pPr marL="400050" lvl="1" indent="0">
              <a:buNone/>
            </a:pPr>
            <a:r>
              <a:rPr lang="en-US" altLang="zh-CN" sz="1800" b="1" dirty="0"/>
              <a:t>auto z = x + 3.8;                          // double z=</a:t>
            </a:r>
            <a:r>
              <a:rPr lang="en-US" altLang="zh-CN" sz="1800" b="1" dirty="0" err="1"/>
              <a:t>x+y</a:t>
            </a:r>
            <a:endParaRPr lang="zh-CN" altLang="zh-CN" sz="1800" b="1" dirty="0"/>
          </a:p>
          <a:p>
            <a:pPr marL="400050" lvl="1" indent="0">
              <a:buNone/>
            </a:pPr>
            <a:r>
              <a:rPr lang="en-US" altLang="zh-CN" sz="1800" b="1" dirty="0"/>
              <a:t>auto pi = &amp;</a:t>
            </a:r>
            <a:r>
              <a:rPr lang="en-US" altLang="zh-CN" sz="1800" b="1" dirty="0" err="1"/>
              <a:t>i</a:t>
            </a:r>
            <a:r>
              <a:rPr lang="en-US" altLang="zh-CN" sz="1800" b="1" dirty="0"/>
              <a:t>;                               // </a:t>
            </a:r>
            <a:r>
              <a:rPr lang="en-US" altLang="zh-CN" sz="1800" b="1" dirty="0" err="1"/>
              <a:t>int</a:t>
            </a:r>
            <a:r>
              <a:rPr lang="en-US" altLang="zh-CN" sz="1800" b="1" dirty="0"/>
              <a:t> *pi=&amp;</a:t>
            </a:r>
            <a:r>
              <a:rPr lang="en-US" altLang="zh-CN" sz="1800" b="1" dirty="0" err="1"/>
              <a:t>i</a:t>
            </a:r>
            <a:endParaRPr lang="zh-CN" altLang="zh-CN" sz="1800" b="1" dirty="0"/>
          </a:p>
          <a:p>
            <a:pPr marL="400050" lvl="1" indent="0">
              <a:buNone/>
            </a:pPr>
            <a:r>
              <a:rPr lang="en-US" altLang="zh-CN" sz="1800" b="1" dirty="0"/>
              <a:t>auto pc = &amp;</a:t>
            </a:r>
            <a:r>
              <a:rPr lang="en-US" altLang="zh-CN" sz="1800" b="1" dirty="0" err="1"/>
              <a:t>ic</a:t>
            </a:r>
            <a:r>
              <a:rPr lang="en-US" altLang="zh-CN" sz="1800" b="1" dirty="0"/>
              <a:t>;                // </a:t>
            </a:r>
            <a:r>
              <a:rPr lang="en-US" altLang="zh-CN" sz="1800" b="1" dirty="0" err="1"/>
              <a:t>const</a:t>
            </a:r>
            <a:r>
              <a:rPr lang="en-US" altLang="zh-CN" sz="1800" b="1" dirty="0"/>
              <a:t> </a:t>
            </a:r>
            <a:r>
              <a:rPr lang="en-US" altLang="zh-CN" sz="1800" b="1" dirty="0" err="1"/>
              <a:t>int</a:t>
            </a:r>
            <a:r>
              <a:rPr lang="en-US" altLang="zh-CN" sz="1800" b="1" dirty="0"/>
              <a:t> *pc=&amp;</a:t>
            </a:r>
            <a:r>
              <a:rPr lang="en-US" altLang="zh-CN" sz="1800" b="1" dirty="0" err="1"/>
              <a:t>ic</a:t>
            </a:r>
            <a:r>
              <a:rPr lang="en-US" altLang="zh-CN" sz="1800" b="1" dirty="0"/>
              <a:t>,</a:t>
            </a:r>
            <a:r>
              <a:rPr lang="zh-CN" altLang="zh-CN" sz="1800" b="1" dirty="0"/>
              <a:t>对常量对象取地址是底层</a:t>
            </a:r>
            <a:r>
              <a:rPr lang="en-US" altLang="zh-CN" sz="1800" b="1" dirty="0" err="1"/>
              <a:t>const</a:t>
            </a:r>
            <a:endParaRPr lang="zh-CN" altLang="zh-CN" sz="1800" b="1" dirty="0"/>
          </a:p>
          <a:p>
            <a:pPr marL="400050" lvl="1" indent="0">
              <a:buNone/>
            </a:pPr>
            <a:r>
              <a:rPr lang="en-US" altLang="zh-CN" sz="1800" b="1" dirty="0"/>
              <a:t>auto </a:t>
            </a:r>
            <a:r>
              <a:rPr lang="en-US" altLang="zh-CN" sz="1800" b="1" dirty="0" err="1"/>
              <a:t>rrc</a:t>
            </a:r>
            <a:r>
              <a:rPr lang="en-US" altLang="zh-CN" sz="1800" b="1" dirty="0"/>
              <a:t> = </a:t>
            </a:r>
            <a:r>
              <a:rPr lang="en-US" altLang="zh-CN" sz="1800" b="1" dirty="0" err="1"/>
              <a:t>rc</a:t>
            </a:r>
            <a:r>
              <a:rPr lang="en-US" altLang="zh-CN" sz="1800" b="1" dirty="0"/>
              <a:t>;                              //</a:t>
            </a:r>
            <a:r>
              <a:rPr lang="en-US" altLang="zh-CN" sz="1800" b="1" dirty="0" err="1"/>
              <a:t>int</a:t>
            </a:r>
            <a:r>
              <a:rPr lang="en-US" altLang="zh-CN" sz="1800" b="1" dirty="0"/>
              <a:t> </a:t>
            </a:r>
            <a:r>
              <a:rPr lang="en-US" altLang="zh-CN" sz="1800" b="1" dirty="0" err="1"/>
              <a:t>rrc</a:t>
            </a:r>
            <a:r>
              <a:rPr lang="zh-CN" altLang="zh-CN" sz="1800" b="1" dirty="0"/>
              <a:t>，忽略引用的</a:t>
            </a:r>
            <a:r>
              <a:rPr lang="en-US" altLang="zh-CN" sz="1800" b="1" dirty="0" err="1"/>
              <a:t>const</a:t>
            </a:r>
            <a:endParaRPr lang="zh-CN" altLang="zh-CN" sz="1800" b="1" dirty="0"/>
          </a:p>
          <a:p>
            <a:pPr marL="400050" lvl="1" indent="0">
              <a:buNone/>
            </a:pPr>
            <a:r>
              <a:rPr lang="en-US" altLang="zh-CN" sz="1800" b="1" dirty="0"/>
              <a:t>auto </a:t>
            </a:r>
            <a:r>
              <a:rPr lang="en-US" altLang="zh-CN" sz="1800" b="1" dirty="0" err="1"/>
              <a:t>ric</a:t>
            </a:r>
            <a:r>
              <a:rPr lang="en-US" altLang="zh-CN" sz="1800" b="1" dirty="0"/>
              <a:t> = </a:t>
            </a:r>
            <a:r>
              <a:rPr lang="en-US" altLang="zh-CN" sz="1800" b="1" dirty="0" err="1"/>
              <a:t>ic</a:t>
            </a:r>
            <a:r>
              <a:rPr lang="en-US" altLang="zh-CN" sz="1800" b="1" dirty="0"/>
              <a:t>;                              //</a:t>
            </a:r>
            <a:r>
              <a:rPr lang="en-US" altLang="zh-CN" sz="1800" b="1" dirty="0" err="1"/>
              <a:t>int</a:t>
            </a:r>
            <a:r>
              <a:rPr lang="en-US" altLang="zh-CN" sz="1800" b="1" dirty="0"/>
              <a:t> </a:t>
            </a:r>
            <a:r>
              <a:rPr lang="en-US" altLang="zh-CN" sz="1800" b="1" dirty="0" err="1"/>
              <a:t>ric</a:t>
            </a:r>
            <a:r>
              <a:rPr lang="en-US" altLang="zh-CN" sz="1800" b="1" dirty="0"/>
              <a:t>, </a:t>
            </a:r>
            <a:r>
              <a:rPr lang="zh-CN" altLang="zh-CN" sz="1800" b="1" dirty="0"/>
              <a:t>忽略顶层</a:t>
            </a:r>
            <a:r>
              <a:rPr lang="en-US" altLang="zh-CN" sz="1800" b="1" dirty="0" err="1"/>
              <a:t>const</a:t>
            </a:r>
            <a:endParaRPr lang="zh-CN" altLang="zh-CN" sz="1800" b="1" dirty="0"/>
          </a:p>
          <a:p>
            <a:pPr marL="400050" lvl="1" indent="0">
              <a:buNone/>
            </a:pPr>
            <a:r>
              <a:rPr lang="en-US" altLang="zh-CN" sz="1800" b="1" dirty="0"/>
              <a:t>auto pp = p;                               //</a:t>
            </a:r>
            <a:r>
              <a:rPr lang="en-US" altLang="zh-CN" sz="1800" b="1" dirty="0" err="1"/>
              <a:t>const</a:t>
            </a:r>
            <a:r>
              <a:rPr lang="en-US" altLang="zh-CN" sz="1800" b="1" dirty="0"/>
              <a:t> </a:t>
            </a:r>
            <a:r>
              <a:rPr lang="en-US" altLang="zh-CN" sz="1800" b="1" dirty="0" err="1"/>
              <a:t>int</a:t>
            </a:r>
            <a:r>
              <a:rPr lang="en-US" altLang="zh-CN" sz="1800" b="1" dirty="0"/>
              <a:t> *p, </a:t>
            </a:r>
            <a:r>
              <a:rPr lang="zh-CN" altLang="zh-CN" sz="1800" b="1" dirty="0"/>
              <a:t>忽略顶层</a:t>
            </a:r>
            <a:r>
              <a:rPr lang="en-US" altLang="zh-CN" sz="1800" b="1" dirty="0" err="1"/>
              <a:t>const</a:t>
            </a:r>
            <a:endParaRPr lang="zh-CN" altLang="zh-CN" sz="1800" b="1" dirty="0"/>
          </a:p>
          <a:p>
            <a:pPr lvl="1"/>
            <a:endParaRPr lang="zh-CN" altLang="en-US" dirty="0"/>
          </a:p>
        </p:txBody>
      </p:sp>
    </p:spTree>
    <p:extLst>
      <p:ext uri="{BB962C8B-B14F-4D97-AF65-F5344CB8AC3E}">
        <p14:creationId xmlns:p14="http://schemas.microsoft.com/office/powerpoint/2010/main" val="289451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 </a:t>
            </a:r>
            <a:r>
              <a:rPr lang="en-US" altLang="zh-CN" b="1" dirty="0">
                <a:solidFill>
                  <a:srgbClr val="FF0000"/>
                </a:solidFill>
              </a:rPr>
              <a:t>auto</a:t>
            </a:r>
            <a:r>
              <a:rPr lang="zh-CN" altLang="zh-CN" b="1" dirty="0"/>
              <a:t>和</a:t>
            </a:r>
            <a:r>
              <a:rPr lang="en-US" altLang="zh-CN" b="1" dirty="0" err="1">
                <a:solidFill>
                  <a:srgbClr val="0000CC"/>
                </a:solidFill>
              </a:rPr>
              <a:t>decltype</a:t>
            </a:r>
            <a:r>
              <a:rPr lang="en-US" altLang="zh-CN" b="1" dirty="0"/>
              <a:t> </a:t>
            </a:r>
            <a:r>
              <a:rPr lang="zh-CN" altLang="zh-CN" b="1" dirty="0"/>
              <a:t>类型</a:t>
            </a:r>
            <a:endParaRPr lang="zh-CN" altLang="en-US" dirty="0"/>
          </a:p>
        </p:txBody>
      </p:sp>
      <p:sp>
        <p:nvSpPr>
          <p:cNvPr id="3" name="内容占位符 2"/>
          <p:cNvSpPr>
            <a:spLocks noGrp="1"/>
          </p:cNvSpPr>
          <p:nvPr>
            <p:ph idx="1"/>
          </p:nvPr>
        </p:nvSpPr>
        <p:spPr/>
        <p:txBody>
          <a:bodyPr/>
          <a:lstStyle/>
          <a:p>
            <a:pPr marL="400050" lvl="1" indent="0">
              <a:buNone/>
            </a:pPr>
            <a:r>
              <a:rPr lang="zh-CN" altLang="en-US" sz="3200" b="1" dirty="0">
                <a:solidFill>
                  <a:srgbClr val="FF0000"/>
                </a:solidFill>
              </a:rPr>
              <a:t>（</a:t>
            </a:r>
            <a:r>
              <a:rPr lang="en-US" altLang="zh-CN" sz="3200" b="1" dirty="0">
                <a:solidFill>
                  <a:srgbClr val="FF0000"/>
                </a:solidFill>
              </a:rPr>
              <a:t>2）auto</a:t>
            </a:r>
            <a:r>
              <a:rPr lang="zh-CN" altLang="en-US" sz="3200" b="1" dirty="0">
                <a:solidFill>
                  <a:srgbClr val="FF0000"/>
                </a:solidFill>
              </a:rPr>
              <a:t>定义引用</a:t>
            </a:r>
            <a:endParaRPr lang="en-US" altLang="zh-CN" sz="3200" b="1" dirty="0">
              <a:solidFill>
                <a:srgbClr val="FF0000"/>
              </a:solidFill>
            </a:endParaRPr>
          </a:p>
          <a:p>
            <a:pPr lvl="1"/>
            <a:r>
              <a:rPr lang="zh-CN" altLang="zh-CN" dirty="0"/>
              <a:t>用</a:t>
            </a:r>
            <a:r>
              <a:rPr lang="en-US" altLang="zh-CN" dirty="0"/>
              <a:t>auto</a:t>
            </a:r>
            <a:r>
              <a:rPr lang="zh-CN" altLang="zh-CN" dirty="0"/>
              <a:t>设置一个引用类型时，初始值中的顶层</a:t>
            </a:r>
            <a:r>
              <a:rPr lang="en-US" altLang="zh-CN" dirty="0" err="1"/>
              <a:t>const</a:t>
            </a:r>
            <a:r>
              <a:rPr lang="zh-CN" altLang="zh-CN" dirty="0"/>
              <a:t>会被保留，而引用字面常量时需要指定为</a:t>
            </a:r>
            <a:r>
              <a:rPr lang="en-US" altLang="zh-CN" dirty="0" err="1"/>
              <a:t>const</a:t>
            </a:r>
            <a:r>
              <a:rPr lang="zh-CN" altLang="zh-CN" dirty="0"/>
              <a:t>引用。</a:t>
            </a:r>
            <a:endParaRPr lang="en-US" altLang="zh-CN" dirty="0"/>
          </a:p>
          <a:p>
            <a:pPr marL="457200" lvl="1" indent="0">
              <a:buNone/>
            </a:pPr>
            <a:r>
              <a:rPr lang="en-US" altLang="zh-CN" dirty="0" err="1"/>
              <a:t>int</a:t>
            </a:r>
            <a:r>
              <a:rPr lang="en-US" altLang="zh-CN" dirty="0"/>
              <a:t> </a:t>
            </a:r>
            <a:r>
              <a:rPr lang="en-US" altLang="zh-CN" dirty="0" err="1"/>
              <a:t>i</a:t>
            </a:r>
            <a:r>
              <a:rPr lang="en-US" altLang="zh-CN" dirty="0"/>
              <a:t>;</a:t>
            </a:r>
          </a:p>
          <a:p>
            <a:pPr marL="457200" lvl="1" indent="0">
              <a:buNone/>
            </a:pPr>
            <a:r>
              <a:rPr lang="en-US" altLang="zh-CN" dirty="0" err="1"/>
              <a:t>const</a:t>
            </a:r>
            <a:r>
              <a:rPr lang="en-US" altLang="zh-CN" dirty="0"/>
              <a:t> </a:t>
            </a:r>
            <a:r>
              <a:rPr lang="en-US" altLang="zh-CN" dirty="0" err="1"/>
              <a:t>int</a:t>
            </a:r>
            <a:r>
              <a:rPr lang="en-US" altLang="zh-CN" dirty="0"/>
              <a:t> </a:t>
            </a:r>
            <a:r>
              <a:rPr lang="en-US" altLang="zh-CN" dirty="0" err="1"/>
              <a:t>ic</a:t>
            </a:r>
            <a:r>
              <a:rPr lang="en-US" altLang="zh-CN" dirty="0"/>
              <a:t> = I;</a:t>
            </a:r>
            <a:endParaRPr lang="zh-CN" altLang="zh-CN" dirty="0"/>
          </a:p>
          <a:p>
            <a:pPr marL="457200" lvl="1" indent="0">
              <a:buNone/>
            </a:pPr>
            <a:r>
              <a:rPr lang="en-US" altLang="zh-CN" dirty="0"/>
              <a:t>auto &amp;</a:t>
            </a:r>
            <a:r>
              <a:rPr lang="en-US" altLang="zh-CN" dirty="0" err="1"/>
              <a:t>ri</a:t>
            </a:r>
            <a:r>
              <a:rPr lang="en-US" altLang="zh-CN" dirty="0"/>
              <a:t> = </a:t>
            </a:r>
            <a:r>
              <a:rPr lang="en-US" altLang="zh-CN" dirty="0" err="1"/>
              <a:t>i</a:t>
            </a:r>
            <a:r>
              <a:rPr lang="en-US" altLang="zh-CN" dirty="0"/>
              <a:t>;                 // </a:t>
            </a:r>
            <a:r>
              <a:rPr lang="en-US" altLang="zh-CN" dirty="0" err="1"/>
              <a:t>int</a:t>
            </a:r>
            <a:r>
              <a:rPr lang="en-US" altLang="zh-CN" dirty="0"/>
              <a:t> &amp;</a:t>
            </a:r>
            <a:r>
              <a:rPr lang="en-US" altLang="zh-CN" dirty="0" err="1"/>
              <a:t>ri</a:t>
            </a:r>
            <a:r>
              <a:rPr lang="en-US" altLang="zh-CN" dirty="0"/>
              <a:t>=</a:t>
            </a:r>
            <a:r>
              <a:rPr lang="en-US" altLang="zh-CN" dirty="0" err="1"/>
              <a:t>i</a:t>
            </a:r>
            <a:endParaRPr lang="zh-CN" altLang="zh-CN" dirty="0"/>
          </a:p>
          <a:p>
            <a:pPr marL="457200" lvl="1" indent="0">
              <a:buNone/>
            </a:pPr>
            <a:r>
              <a:rPr lang="en-US" altLang="zh-CN" dirty="0"/>
              <a:t>auto &amp;</a:t>
            </a:r>
            <a:r>
              <a:rPr lang="en-US" altLang="zh-CN" dirty="0" err="1"/>
              <a:t>rc</a:t>
            </a:r>
            <a:r>
              <a:rPr lang="en-US" altLang="zh-CN" dirty="0"/>
              <a:t> = </a:t>
            </a:r>
            <a:r>
              <a:rPr lang="en-US" altLang="zh-CN" dirty="0" err="1"/>
              <a:t>ic</a:t>
            </a:r>
            <a:r>
              <a:rPr lang="en-US" altLang="zh-CN" dirty="0"/>
              <a:t>;              </a:t>
            </a:r>
            <a:r>
              <a:rPr lang="en-US" altLang="zh-CN" sz="2400" dirty="0"/>
              <a:t>// </a:t>
            </a:r>
            <a:r>
              <a:rPr lang="en-US" altLang="zh-CN" sz="2400" dirty="0" err="1"/>
              <a:t>const</a:t>
            </a:r>
            <a:r>
              <a:rPr lang="en-US" altLang="zh-CN" sz="2400" dirty="0"/>
              <a:t> </a:t>
            </a:r>
            <a:r>
              <a:rPr lang="en-US" altLang="zh-CN" sz="2400" dirty="0" err="1"/>
              <a:t>int</a:t>
            </a:r>
            <a:r>
              <a:rPr lang="en-US" altLang="zh-CN" sz="2400" dirty="0"/>
              <a:t> &amp;</a:t>
            </a:r>
            <a:r>
              <a:rPr lang="en-US" altLang="zh-CN" sz="2400" dirty="0" err="1"/>
              <a:t>rc</a:t>
            </a:r>
            <a:r>
              <a:rPr lang="en-US" altLang="zh-CN" sz="2400" dirty="0"/>
              <a:t>=</a:t>
            </a:r>
            <a:r>
              <a:rPr lang="en-US" altLang="zh-CN" sz="2400" dirty="0" err="1"/>
              <a:t>ic</a:t>
            </a:r>
            <a:r>
              <a:rPr lang="en-US" altLang="zh-CN" sz="2400" dirty="0"/>
              <a:t>, </a:t>
            </a:r>
            <a:r>
              <a:rPr lang="zh-CN" altLang="zh-CN" sz="2400" dirty="0"/>
              <a:t>顶层</a:t>
            </a:r>
            <a:r>
              <a:rPr lang="en-US" altLang="zh-CN" sz="2400" dirty="0" err="1"/>
              <a:t>const</a:t>
            </a:r>
            <a:endParaRPr lang="zh-CN" altLang="zh-CN" sz="2400" dirty="0"/>
          </a:p>
          <a:p>
            <a:pPr marL="457200" lvl="1" indent="0">
              <a:buNone/>
            </a:pPr>
            <a:r>
              <a:rPr lang="en-US" altLang="zh-CN" b="1" dirty="0">
                <a:solidFill>
                  <a:srgbClr val="FF0000"/>
                </a:solidFill>
              </a:rPr>
              <a:t>auto &amp;</a:t>
            </a:r>
            <a:r>
              <a:rPr lang="en-US" altLang="zh-CN" sz="2400" b="1" dirty="0">
                <a:solidFill>
                  <a:srgbClr val="FF0000"/>
                </a:solidFill>
              </a:rPr>
              <a:t>r0=4.3                  //</a:t>
            </a:r>
            <a:r>
              <a:rPr lang="zh-CN" altLang="zh-CN" sz="2400" b="1" dirty="0">
                <a:solidFill>
                  <a:srgbClr val="FF0000"/>
                </a:solidFill>
              </a:rPr>
              <a:t>错误，不能够将非常绑定到常数</a:t>
            </a:r>
          </a:p>
          <a:p>
            <a:pPr marL="457200" lvl="1" indent="0">
              <a:buNone/>
            </a:pPr>
            <a:r>
              <a:rPr lang="en-US" altLang="zh-CN" dirty="0" err="1"/>
              <a:t>const</a:t>
            </a:r>
            <a:r>
              <a:rPr lang="en-US" altLang="zh-CN" dirty="0"/>
              <a:t> auto &amp;r1=4.3          //</a:t>
            </a:r>
            <a:r>
              <a:rPr lang="zh-CN" altLang="zh-CN" dirty="0"/>
              <a:t>正确</a:t>
            </a:r>
          </a:p>
          <a:p>
            <a:pPr marL="400050" lvl="1" indent="0">
              <a:buNone/>
            </a:pPr>
            <a:endParaRPr lang="zh-CN" altLang="en-US" b="1" dirty="0">
              <a:solidFill>
                <a:srgbClr val="0000CC"/>
              </a:solidFill>
            </a:endParaRPr>
          </a:p>
        </p:txBody>
      </p:sp>
    </p:spTree>
    <p:extLst>
      <p:ext uri="{BB962C8B-B14F-4D97-AF65-F5344CB8AC3E}">
        <p14:creationId xmlns:p14="http://schemas.microsoft.com/office/powerpoint/2010/main" val="1351575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685800" y="116632"/>
            <a:ext cx="7772400" cy="731838"/>
          </a:xfrm>
          <a:noFill/>
        </p:spPr>
        <p:txBody>
          <a:bodyPr/>
          <a:lstStyle/>
          <a:p>
            <a:pPr eaLnBrk="1" hangingPunct="1"/>
            <a:r>
              <a:rPr lang="en-US" altLang="zh-CN" sz="4000" b="1" dirty="0"/>
              <a:t>2.3.1  </a:t>
            </a:r>
            <a:r>
              <a:rPr lang="zh-CN" altLang="en-US" sz="4000" b="1" dirty="0"/>
              <a:t>指针</a:t>
            </a:r>
            <a:r>
              <a:rPr lang="zh-CN" altLang="en-US" sz="4000" b="1" dirty="0">
                <a:solidFill>
                  <a:srgbClr val="FF0000"/>
                </a:solidFill>
              </a:rPr>
              <a:t>概念的回顾</a:t>
            </a:r>
          </a:p>
        </p:txBody>
      </p:sp>
      <p:sp>
        <p:nvSpPr>
          <p:cNvPr id="18434" name="Rectangle 2"/>
          <p:cNvSpPr>
            <a:spLocks noGrp="1" noChangeArrowheads="1"/>
          </p:cNvSpPr>
          <p:nvPr>
            <p:ph idx="1"/>
          </p:nvPr>
        </p:nvSpPr>
        <p:spPr>
          <a:xfrm>
            <a:off x="685800" y="1052736"/>
            <a:ext cx="7772400" cy="4899025"/>
          </a:xfrm>
        </p:spPr>
        <p:txBody>
          <a:bodyPr/>
          <a:lstStyle/>
          <a:p>
            <a:pPr eaLnBrk="1" hangingPunct="1">
              <a:buFontTx/>
              <a:buNone/>
            </a:pPr>
            <a:r>
              <a:rPr lang="en-US" altLang="zh-CN" sz="2800" b="1" dirty="0">
                <a:solidFill>
                  <a:srgbClr val="0000CC"/>
                </a:solidFill>
              </a:rPr>
              <a:t>1</a:t>
            </a:r>
            <a:r>
              <a:rPr lang="zh-CN" altLang="en-US" sz="2800" b="1" dirty="0">
                <a:solidFill>
                  <a:srgbClr val="0000CC"/>
                </a:solidFill>
              </a:rPr>
              <a:t>、</a:t>
            </a:r>
            <a:r>
              <a:rPr lang="en-US" altLang="zh-CN" sz="2800" b="1" dirty="0">
                <a:solidFill>
                  <a:srgbClr val="0000CC"/>
                </a:solidFill>
              </a:rPr>
              <a:t>C++</a:t>
            </a:r>
            <a:r>
              <a:rPr lang="zh-CN" altLang="en-US" sz="2800" b="1" dirty="0">
                <a:solidFill>
                  <a:srgbClr val="0000CC"/>
                </a:solidFill>
              </a:rPr>
              <a:t>内存分配方式</a:t>
            </a:r>
          </a:p>
          <a:p>
            <a:pPr lvl="1" eaLnBrk="1" hangingPunct="1"/>
            <a:r>
              <a:rPr lang="zh-CN" altLang="en-US" sz="2400" b="1" dirty="0">
                <a:solidFill>
                  <a:srgbClr val="FF0000"/>
                </a:solidFill>
              </a:rPr>
              <a:t>静态分配（静态变量）</a:t>
            </a:r>
          </a:p>
          <a:p>
            <a:pPr lvl="2" eaLnBrk="1" hangingPunct="1"/>
            <a:r>
              <a:rPr lang="zh-CN" altLang="en-US" sz="2000" b="1" dirty="0"/>
              <a:t>编译器在处理源代码时为变量分配内存，其效率较高，但缺少灵活性（要求程序执行之前就知道变量所需的内存类型和数量）</a:t>
            </a:r>
          </a:p>
          <a:p>
            <a:pPr lvl="1" eaLnBrk="1" hangingPunct="1"/>
            <a:r>
              <a:rPr lang="zh-CN" altLang="en-US" sz="2400" b="1" dirty="0">
                <a:solidFill>
                  <a:srgbClr val="FF0000"/>
                </a:solidFill>
              </a:rPr>
              <a:t>动态分配（动态变量）</a:t>
            </a:r>
          </a:p>
          <a:p>
            <a:pPr lvl="2" eaLnBrk="1" hangingPunct="1"/>
            <a:r>
              <a:rPr lang="zh-CN" altLang="en-US" sz="2000" b="1" dirty="0"/>
              <a:t>程序执行时调用运行时刻库函数来分配变量的内存。</a:t>
            </a:r>
          </a:p>
          <a:p>
            <a:pPr lvl="1" eaLnBrk="1" hangingPunct="1"/>
            <a:r>
              <a:rPr lang="zh-CN" altLang="en-US" sz="2400" b="1" dirty="0">
                <a:solidFill>
                  <a:srgbClr val="FF0000"/>
                </a:solidFill>
              </a:rPr>
              <a:t>两者的区别</a:t>
            </a:r>
          </a:p>
          <a:p>
            <a:pPr lvl="2" eaLnBrk="1" hangingPunct="1"/>
            <a:r>
              <a:rPr lang="zh-CN" altLang="en-US" sz="2000" b="1" dirty="0"/>
              <a:t>静态变量是有名字的变量，可以通过名字对它所代表的内存进行操作；动态变量是没有名字的内存变量，只能通过指针进行操作。</a:t>
            </a:r>
          </a:p>
          <a:p>
            <a:pPr lvl="2" eaLnBrk="1" hangingPunct="1"/>
            <a:r>
              <a:rPr lang="zh-CN" altLang="en-US" sz="2000" b="1" dirty="0"/>
              <a:t>静态变量的分配和释放由编译器自动处理，动态变量的分配与释放必须由程序员控制。</a:t>
            </a:r>
          </a:p>
          <a:p>
            <a:pPr lvl="2" eaLnBrk="1" hangingPunct="1"/>
            <a:endParaRPr lang="zh-CN" altLang="en-US" sz="2000" b="1" dirty="0"/>
          </a:p>
        </p:txBody>
      </p:sp>
    </p:spTree>
    <p:extLst>
      <p:ext uri="{BB962C8B-B14F-4D97-AF65-F5344CB8AC3E}">
        <p14:creationId xmlns:p14="http://schemas.microsoft.com/office/powerpoint/2010/main" val="20472071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animEffect transition="in" filter="wipe(down)">
                                      <p:cBhvr>
                                        <p:cTn id="7" dur="500"/>
                                        <p:tgtEl>
                                          <p:spTgt spid="1843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8434">
                                            <p:txEl>
                                              <p:pRg st="3" end="3"/>
                                            </p:txEl>
                                          </p:spTgt>
                                        </p:tgtEl>
                                        <p:attrNameLst>
                                          <p:attrName>style.visibility</p:attrName>
                                        </p:attrNameLst>
                                      </p:cBhvr>
                                      <p:to>
                                        <p:strVal val="visible"/>
                                      </p:to>
                                    </p:set>
                                    <p:animEffect transition="in" filter="wipe(down)">
                                      <p:cBhvr>
                                        <p:cTn id="10" dur="500"/>
                                        <p:tgtEl>
                                          <p:spTgt spid="18434">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8434">
                                            <p:txEl>
                                              <p:pRg st="5" end="5"/>
                                            </p:txEl>
                                          </p:spTgt>
                                        </p:tgtEl>
                                        <p:attrNameLst>
                                          <p:attrName>style.visibility</p:attrName>
                                        </p:attrNameLst>
                                      </p:cBhvr>
                                      <p:to>
                                        <p:strVal val="visible"/>
                                      </p:to>
                                    </p:set>
                                    <p:animEffect transition="in" filter="wipe(down)">
                                      <p:cBhvr>
                                        <p:cTn id="13" dur="500"/>
                                        <p:tgtEl>
                                          <p:spTgt spid="18434">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18434">
                                            <p:txEl>
                                              <p:pRg st="2" end="2"/>
                                            </p:txEl>
                                          </p:spTgt>
                                        </p:tgtEl>
                                        <p:attrNameLst>
                                          <p:attrName>style.visibility</p:attrName>
                                        </p:attrNameLst>
                                      </p:cBhvr>
                                      <p:to>
                                        <p:strVal val="visible"/>
                                      </p:to>
                                    </p:set>
                                    <p:animEffect transition="in" filter="wipe(down)">
                                      <p:cBhvr>
                                        <p:cTn id="18" dur="500"/>
                                        <p:tgtEl>
                                          <p:spTgt spid="18434">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8434">
                                            <p:txEl>
                                              <p:pRg st="4" end="4"/>
                                            </p:txEl>
                                          </p:spTgt>
                                        </p:tgtEl>
                                        <p:attrNameLst>
                                          <p:attrName>style.visibility</p:attrName>
                                        </p:attrNameLst>
                                      </p:cBhvr>
                                      <p:to>
                                        <p:strVal val="visible"/>
                                      </p:to>
                                    </p:set>
                                    <p:animEffect transition="in" filter="wipe(down)">
                                      <p:cBhvr>
                                        <p:cTn id="23" dur="500"/>
                                        <p:tgtEl>
                                          <p:spTgt spid="1843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18434">
                                            <p:txEl>
                                              <p:pRg st="6" end="6"/>
                                            </p:txEl>
                                          </p:spTgt>
                                        </p:tgtEl>
                                        <p:attrNameLst>
                                          <p:attrName>style.visibility</p:attrName>
                                        </p:attrNameLst>
                                      </p:cBhvr>
                                      <p:to>
                                        <p:strVal val="visible"/>
                                      </p:to>
                                    </p:set>
                                    <p:animEffect transition="in" filter="wipe(down)">
                                      <p:cBhvr>
                                        <p:cTn id="28" dur="500"/>
                                        <p:tgtEl>
                                          <p:spTgt spid="18434">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18434">
                                            <p:txEl>
                                              <p:pRg st="7" end="7"/>
                                            </p:txEl>
                                          </p:spTgt>
                                        </p:tgtEl>
                                        <p:attrNameLst>
                                          <p:attrName>style.visibility</p:attrName>
                                        </p:attrNameLst>
                                      </p:cBhvr>
                                      <p:to>
                                        <p:strVal val="visible"/>
                                      </p:to>
                                    </p:set>
                                    <p:animEffect transition="in" filter="wipe(down)">
                                      <p:cBhvr>
                                        <p:cTn id="33" dur="500"/>
                                        <p:tgtEl>
                                          <p:spTgt spid="184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 </a:t>
            </a:r>
            <a:r>
              <a:rPr lang="en-US" altLang="zh-CN" b="1" dirty="0">
                <a:solidFill>
                  <a:srgbClr val="FF0000"/>
                </a:solidFill>
              </a:rPr>
              <a:t>auto</a:t>
            </a:r>
            <a:r>
              <a:rPr lang="zh-CN" altLang="zh-CN" b="1" dirty="0"/>
              <a:t>和</a:t>
            </a:r>
            <a:r>
              <a:rPr lang="en-US" altLang="zh-CN" b="1" dirty="0" err="1">
                <a:solidFill>
                  <a:srgbClr val="0000CC"/>
                </a:solidFill>
              </a:rPr>
              <a:t>decltype</a:t>
            </a:r>
            <a:r>
              <a:rPr lang="en-US" altLang="zh-CN" b="1" dirty="0"/>
              <a:t> </a:t>
            </a:r>
            <a:r>
              <a:rPr lang="zh-CN" altLang="zh-CN" b="1" dirty="0"/>
              <a:t>类型</a:t>
            </a:r>
            <a:endParaRPr lang="zh-CN" altLang="en-US" dirty="0"/>
          </a:p>
        </p:txBody>
      </p:sp>
      <p:sp>
        <p:nvSpPr>
          <p:cNvPr id="3" name="内容占位符 2"/>
          <p:cNvSpPr>
            <a:spLocks noGrp="1"/>
          </p:cNvSpPr>
          <p:nvPr>
            <p:ph idx="1"/>
          </p:nvPr>
        </p:nvSpPr>
        <p:spPr/>
        <p:txBody>
          <a:bodyPr/>
          <a:lstStyle/>
          <a:p>
            <a:pPr marL="0" indent="0">
              <a:buNone/>
            </a:pPr>
            <a:r>
              <a:rPr lang="en-US" altLang="zh-CN" b="1" dirty="0">
                <a:solidFill>
                  <a:srgbClr val="FF0000"/>
                </a:solidFill>
              </a:rPr>
              <a:t>（3）auto</a:t>
            </a:r>
            <a:r>
              <a:rPr lang="zh-CN" altLang="en-US" b="1" dirty="0">
                <a:solidFill>
                  <a:srgbClr val="FF0000"/>
                </a:solidFill>
              </a:rPr>
              <a:t>注意事项</a:t>
            </a:r>
            <a:endParaRPr lang="en-US" altLang="zh-CN" b="1" dirty="0">
              <a:solidFill>
                <a:srgbClr val="FF0000"/>
              </a:solidFill>
            </a:endParaRPr>
          </a:p>
          <a:p>
            <a:pPr lvl="1"/>
            <a:r>
              <a:rPr lang="en-US" altLang="zh-CN" dirty="0"/>
              <a:t>auto</a:t>
            </a:r>
            <a:r>
              <a:rPr lang="zh-CN" altLang="zh-CN" dirty="0"/>
              <a:t>需要根据表达式的值推断数据类型，</a:t>
            </a:r>
            <a:r>
              <a:rPr lang="zh-CN" altLang="en-US" dirty="0"/>
              <a:t>因此</a:t>
            </a:r>
            <a:r>
              <a:rPr lang="zh-CN" altLang="zh-CN" dirty="0"/>
              <a:t>要求</a:t>
            </a:r>
            <a:r>
              <a:rPr lang="zh-CN" altLang="zh-CN" b="1" dirty="0">
                <a:solidFill>
                  <a:srgbClr val="FF0000"/>
                </a:solidFill>
              </a:rPr>
              <a:t>在用</a:t>
            </a:r>
            <a:r>
              <a:rPr lang="en-US" altLang="zh-CN" b="1" dirty="0">
                <a:solidFill>
                  <a:srgbClr val="FF0000"/>
                </a:solidFill>
              </a:rPr>
              <a:t>auto</a:t>
            </a:r>
            <a:r>
              <a:rPr lang="zh-CN" altLang="zh-CN" b="1" dirty="0">
                <a:solidFill>
                  <a:srgbClr val="FF0000"/>
                </a:solidFill>
              </a:rPr>
              <a:t>定义变量时，表达式的类型是清楚而明确的</a:t>
            </a:r>
            <a:r>
              <a:rPr lang="zh-CN" altLang="zh-CN" dirty="0"/>
              <a:t>。</a:t>
            </a:r>
            <a:endParaRPr lang="en-US" altLang="zh-CN" dirty="0"/>
          </a:p>
          <a:p>
            <a:pPr lvl="1"/>
            <a:r>
              <a:rPr lang="zh-CN" altLang="en-US" dirty="0"/>
              <a:t>一条</a:t>
            </a:r>
            <a:r>
              <a:rPr lang="en-US" altLang="zh-CN" dirty="0"/>
              <a:t>auto</a:t>
            </a:r>
            <a:r>
              <a:rPr lang="zh-CN" altLang="zh-CN" b="1" dirty="0">
                <a:solidFill>
                  <a:srgbClr val="FF0000"/>
                </a:solidFill>
              </a:rPr>
              <a:t>可以同时定义多个变量，但数据类型只能有一种</a:t>
            </a:r>
            <a:r>
              <a:rPr lang="zh-CN" altLang="zh-CN" dirty="0"/>
              <a:t>。</a:t>
            </a:r>
            <a:endParaRPr lang="zh-CN" altLang="zh-CN" sz="3200" dirty="0"/>
          </a:p>
          <a:p>
            <a:pPr marL="457200" lvl="1" indent="0">
              <a:buNone/>
            </a:pPr>
            <a:r>
              <a:rPr lang="en-US" altLang="zh-CN" dirty="0"/>
              <a:t>auto x = 3, y = 12, z = 30;         </a:t>
            </a:r>
            <a:r>
              <a:rPr lang="en-US" altLang="zh-CN" sz="2400" dirty="0"/>
              <a:t>//</a:t>
            </a:r>
            <a:r>
              <a:rPr lang="zh-CN" altLang="zh-CN" sz="2400" dirty="0"/>
              <a:t>正确，</a:t>
            </a:r>
            <a:r>
              <a:rPr lang="en-US" altLang="zh-CN" sz="2400" dirty="0" err="1"/>
              <a:t>x,y,z</a:t>
            </a:r>
            <a:r>
              <a:rPr lang="zh-CN" altLang="zh-CN" sz="2400" dirty="0"/>
              <a:t>为</a:t>
            </a:r>
            <a:r>
              <a:rPr lang="en-US" altLang="zh-CN" sz="2400" dirty="0" err="1"/>
              <a:t>int</a:t>
            </a:r>
            <a:r>
              <a:rPr lang="zh-CN" altLang="zh-CN" sz="2400" dirty="0"/>
              <a:t>类型</a:t>
            </a:r>
          </a:p>
          <a:p>
            <a:pPr marL="457200" lvl="1" indent="0">
              <a:buNone/>
            </a:pPr>
            <a:r>
              <a:rPr lang="en-US" altLang="zh-CN" dirty="0">
                <a:solidFill>
                  <a:srgbClr val="FF0000"/>
                </a:solidFill>
              </a:rPr>
              <a:t>auto a = 3, b = 3.2;                </a:t>
            </a:r>
            <a:r>
              <a:rPr lang="en-US" altLang="zh-CN" sz="2400" dirty="0">
                <a:solidFill>
                  <a:srgbClr val="FF0000"/>
                </a:solidFill>
              </a:rPr>
              <a:t>//</a:t>
            </a:r>
            <a:r>
              <a:rPr lang="zh-CN" altLang="zh-CN" sz="2400" dirty="0">
                <a:solidFill>
                  <a:srgbClr val="FF0000"/>
                </a:solidFill>
              </a:rPr>
              <a:t>错误，</a:t>
            </a:r>
            <a:r>
              <a:rPr lang="en-US" altLang="zh-CN" sz="2400" dirty="0">
                <a:solidFill>
                  <a:srgbClr val="FF0000"/>
                </a:solidFill>
              </a:rPr>
              <a:t>a</a:t>
            </a:r>
            <a:r>
              <a:rPr lang="zh-CN" altLang="zh-CN" sz="2400" dirty="0">
                <a:solidFill>
                  <a:srgbClr val="FF0000"/>
                </a:solidFill>
              </a:rPr>
              <a:t>和</a:t>
            </a:r>
            <a:r>
              <a:rPr lang="en-US" altLang="zh-CN" sz="2400" dirty="0">
                <a:solidFill>
                  <a:srgbClr val="FF0000"/>
                </a:solidFill>
              </a:rPr>
              <a:t>b</a:t>
            </a:r>
            <a:r>
              <a:rPr lang="zh-CN" altLang="zh-CN" sz="2400" dirty="0">
                <a:solidFill>
                  <a:srgbClr val="FF0000"/>
                </a:solidFill>
              </a:rPr>
              <a:t>的类型不同</a:t>
            </a:r>
          </a:p>
          <a:p>
            <a:pPr marL="400050" lvl="1" indent="0">
              <a:buNone/>
            </a:pPr>
            <a:endParaRPr lang="zh-CN" altLang="en-US" b="1" dirty="0">
              <a:solidFill>
                <a:srgbClr val="0000CC"/>
              </a:solidFill>
            </a:endParaRPr>
          </a:p>
        </p:txBody>
      </p:sp>
    </p:spTree>
    <p:extLst>
      <p:ext uri="{BB962C8B-B14F-4D97-AF65-F5344CB8AC3E}">
        <p14:creationId xmlns:p14="http://schemas.microsoft.com/office/powerpoint/2010/main" val="188556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 </a:t>
            </a:r>
            <a:r>
              <a:rPr lang="en-US" altLang="zh-CN" b="1" dirty="0">
                <a:solidFill>
                  <a:srgbClr val="FF0000"/>
                </a:solidFill>
              </a:rPr>
              <a:t>auto</a:t>
            </a:r>
            <a:r>
              <a:rPr lang="zh-CN" altLang="zh-CN" b="1" dirty="0"/>
              <a:t>和</a:t>
            </a:r>
            <a:r>
              <a:rPr lang="en-US" altLang="zh-CN" b="1" dirty="0" err="1">
                <a:solidFill>
                  <a:srgbClr val="0000CC"/>
                </a:solidFill>
              </a:rPr>
              <a:t>decltype</a:t>
            </a:r>
            <a:r>
              <a:rPr lang="en-US" altLang="zh-CN" b="1" dirty="0"/>
              <a:t> </a:t>
            </a:r>
            <a:r>
              <a:rPr lang="zh-CN" altLang="zh-CN" b="1" dirty="0"/>
              <a:t>类型</a:t>
            </a:r>
            <a:endParaRPr lang="zh-CN" altLang="en-US" dirty="0"/>
          </a:p>
        </p:txBody>
      </p:sp>
      <p:sp>
        <p:nvSpPr>
          <p:cNvPr id="3" name="内容占位符 2"/>
          <p:cNvSpPr>
            <a:spLocks noGrp="1"/>
          </p:cNvSpPr>
          <p:nvPr>
            <p:ph idx="1"/>
          </p:nvPr>
        </p:nvSpPr>
        <p:spPr/>
        <p:txBody>
          <a:bodyPr/>
          <a:lstStyle/>
          <a:p>
            <a:pPr marL="0" indent="0">
              <a:buNone/>
            </a:pPr>
            <a:r>
              <a:rPr lang="en-US" altLang="zh-CN" dirty="0"/>
              <a:t>3．</a:t>
            </a:r>
            <a:r>
              <a:rPr lang="en-US" altLang="zh-CN" b="1" dirty="0">
                <a:solidFill>
                  <a:srgbClr val="0000CC"/>
                </a:solidFill>
              </a:rPr>
              <a:t> </a:t>
            </a:r>
            <a:r>
              <a:rPr lang="en-US" altLang="zh-CN" b="1" dirty="0" err="1">
                <a:solidFill>
                  <a:srgbClr val="0000CC"/>
                </a:solidFill>
              </a:rPr>
              <a:t>decltype</a:t>
            </a:r>
            <a:r>
              <a:rPr lang="en-US" altLang="zh-CN" b="1" dirty="0">
                <a:solidFill>
                  <a:srgbClr val="0000CC"/>
                </a:solidFill>
              </a:rPr>
              <a:t> </a:t>
            </a:r>
            <a:r>
              <a:rPr lang="zh-CN" altLang="zh-CN" b="1" dirty="0">
                <a:solidFill>
                  <a:srgbClr val="0000CC"/>
                </a:solidFill>
              </a:rPr>
              <a:t>类型</a:t>
            </a:r>
            <a:r>
              <a:rPr lang="zh-CN" altLang="en-US" b="1" dirty="0">
                <a:solidFill>
                  <a:srgbClr val="0000CC"/>
                </a:solidFill>
              </a:rPr>
              <a:t>推断</a:t>
            </a:r>
            <a:endParaRPr lang="en-US" altLang="zh-CN" b="1" dirty="0">
              <a:solidFill>
                <a:srgbClr val="0000CC"/>
              </a:solidFill>
            </a:endParaRPr>
          </a:p>
          <a:p>
            <a:pPr marL="0" indent="0">
              <a:buNone/>
            </a:pPr>
            <a:r>
              <a:rPr lang="zh-CN" altLang="en-US" b="1" dirty="0">
                <a:solidFill>
                  <a:srgbClr val="FF0000"/>
                </a:solidFill>
              </a:rPr>
              <a:t>（</a:t>
            </a:r>
            <a:r>
              <a:rPr lang="en-US" altLang="zh-CN" b="1" dirty="0">
                <a:solidFill>
                  <a:srgbClr val="FF0000"/>
                </a:solidFill>
              </a:rPr>
              <a:t>1）</a:t>
            </a:r>
            <a:r>
              <a:rPr lang="zh-CN" altLang="en-US" b="1" dirty="0">
                <a:solidFill>
                  <a:srgbClr val="FF0000"/>
                </a:solidFill>
              </a:rPr>
              <a:t>语法</a:t>
            </a:r>
            <a:endParaRPr lang="en-US" altLang="zh-CN" b="1" dirty="0">
              <a:solidFill>
                <a:srgbClr val="FF0000"/>
              </a:solidFill>
            </a:endParaRPr>
          </a:p>
          <a:p>
            <a:pPr lvl="1"/>
            <a:r>
              <a:rPr lang="en-US" altLang="zh-CN" dirty="0" err="1"/>
              <a:t>deltype</a:t>
            </a:r>
            <a:r>
              <a:rPr lang="en-US" altLang="zh-CN" dirty="0"/>
              <a:t>(</a:t>
            </a:r>
            <a:r>
              <a:rPr lang="zh-CN" altLang="zh-CN" dirty="0">
                <a:solidFill>
                  <a:srgbClr val="0000CC"/>
                </a:solidFill>
              </a:rPr>
              <a:t>表达式</a:t>
            </a:r>
            <a:r>
              <a:rPr lang="en-US" altLang="zh-CN" dirty="0">
                <a:solidFill>
                  <a:srgbClr val="0000CC"/>
                </a:solidFill>
              </a:rPr>
              <a:t>1</a:t>
            </a:r>
            <a:r>
              <a:rPr lang="en-US" altLang="zh-CN" dirty="0"/>
              <a:t>) </a:t>
            </a:r>
            <a:r>
              <a:rPr lang="zh-CN" altLang="zh-CN" dirty="0"/>
              <a:t>变量</a:t>
            </a:r>
            <a:r>
              <a:rPr lang="en-US" altLang="zh-CN" dirty="0"/>
              <a:t>=</a:t>
            </a:r>
            <a:r>
              <a:rPr lang="zh-CN" altLang="zh-CN" dirty="0"/>
              <a:t>表达式</a:t>
            </a:r>
            <a:r>
              <a:rPr lang="en-US" altLang="zh-CN" dirty="0"/>
              <a:t>2</a:t>
            </a:r>
            <a:r>
              <a:rPr lang="zh-CN" altLang="zh-CN" dirty="0"/>
              <a:t>；</a:t>
            </a:r>
            <a:r>
              <a:rPr lang="en-US" altLang="zh-CN" dirty="0"/>
              <a:t>                         </a:t>
            </a:r>
            <a:r>
              <a:rPr lang="en-US" altLang="zh-CN" dirty="0" err="1"/>
              <a:t>deltype</a:t>
            </a:r>
            <a:r>
              <a:rPr lang="en-US" altLang="zh-CN" dirty="0"/>
              <a:t>((</a:t>
            </a:r>
            <a:r>
              <a:rPr lang="zh-CN" altLang="zh-CN" dirty="0">
                <a:solidFill>
                  <a:srgbClr val="0000CC"/>
                </a:solidFill>
              </a:rPr>
              <a:t>表达式</a:t>
            </a:r>
            <a:r>
              <a:rPr lang="en-US" altLang="zh-CN" dirty="0">
                <a:solidFill>
                  <a:srgbClr val="0000CC"/>
                </a:solidFill>
              </a:rPr>
              <a:t>1</a:t>
            </a:r>
            <a:r>
              <a:rPr lang="en-US" altLang="zh-CN" dirty="0"/>
              <a:t>)) </a:t>
            </a:r>
            <a:r>
              <a:rPr lang="zh-CN" altLang="zh-CN" dirty="0"/>
              <a:t>变量</a:t>
            </a:r>
            <a:r>
              <a:rPr lang="en-US" altLang="zh-CN" dirty="0"/>
              <a:t>=</a:t>
            </a:r>
            <a:r>
              <a:rPr lang="zh-CN" altLang="zh-CN" dirty="0"/>
              <a:t>表达式</a:t>
            </a:r>
            <a:r>
              <a:rPr lang="en-US" altLang="zh-CN" dirty="0"/>
              <a:t>2</a:t>
            </a:r>
            <a:r>
              <a:rPr lang="zh-CN" altLang="zh-CN" dirty="0"/>
              <a:t>；</a:t>
            </a:r>
            <a:r>
              <a:rPr lang="en-US" altLang="zh-CN" dirty="0"/>
              <a:t>     //</a:t>
            </a:r>
            <a:r>
              <a:rPr lang="zh-CN" altLang="zh-CN" dirty="0"/>
              <a:t>定义引用</a:t>
            </a:r>
          </a:p>
          <a:p>
            <a:pPr lvl="2"/>
            <a:r>
              <a:rPr lang="zh-CN" altLang="en-US" b="1" dirty="0"/>
              <a:t>从</a:t>
            </a:r>
            <a:r>
              <a:rPr lang="zh-CN" altLang="en-US" b="1" dirty="0">
                <a:solidFill>
                  <a:srgbClr val="FF0000"/>
                </a:solidFill>
              </a:rPr>
              <a:t>表达式</a:t>
            </a:r>
            <a:r>
              <a:rPr lang="en-US" altLang="zh-CN" b="1" dirty="0">
                <a:solidFill>
                  <a:srgbClr val="FF0000"/>
                </a:solidFill>
              </a:rPr>
              <a:t>1</a:t>
            </a:r>
            <a:r>
              <a:rPr lang="zh-CN" altLang="en-US" b="1" dirty="0">
                <a:solidFill>
                  <a:srgbClr val="FF0000"/>
                </a:solidFill>
              </a:rPr>
              <a:t>的结果类型定义变量</a:t>
            </a:r>
            <a:r>
              <a:rPr lang="zh-CN" altLang="en-US" b="1" dirty="0"/>
              <a:t>，并用表达式</a:t>
            </a:r>
            <a:r>
              <a:rPr lang="en-US" altLang="zh-CN" b="1" dirty="0"/>
              <a:t>2</a:t>
            </a:r>
            <a:r>
              <a:rPr lang="zh-CN" altLang="en-US" b="1" dirty="0"/>
              <a:t>的值初始化量。</a:t>
            </a:r>
            <a:endParaRPr lang="en-US" altLang="zh-CN" b="1" dirty="0"/>
          </a:p>
          <a:p>
            <a:pPr lvl="2"/>
            <a:r>
              <a:rPr lang="zh-CN" altLang="zh-CN" dirty="0"/>
              <a:t>当</a:t>
            </a:r>
            <a:r>
              <a:rPr lang="zh-CN" altLang="zh-CN" dirty="0">
                <a:solidFill>
                  <a:srgbClr val="0000CC"/>
                </a:solidFill>
              </a:rPr>
              <a:t>表达式</a:t>
            </a:r>
            <a:r>
              <a:rPr lang="en-US" altLang="zh-CN" dirty="0">
                <a:solidFill>
                  <a:srgbClr val="0000CC"/>
                </a:solidFill>
              </a:rPr>
              <a:t>1</a:t>
            </a:r>
            <a:r>
              <a:rPr lang="zh-CN" altLang="zh-CN" dirty="0"/>
              <a:t>是变量时，</a:t>
            </a:r>
            <a:r>
              <a:rPr lang="en-US" altLang="zh-CN" dirty="0" err="1"/>
              <a:t>decltype</a:t>
            </a:r>
            <a:r>
              <a:rPr lang="zh-CN" altLang="zh-CN" dirty="0"/>
              <a:t>不会忽略顶层</a:t>
            </a:r>
            <a:r>
              <a:rPr lang="en-US" altLang="zh-CN" dirty="0" err="1"/>
              <a:t>const</a:t>
            </a:r>
            <a:r>
              <a:rPr lang="zh-CN" altLang="zh-CN" dirty="0"/>
              <a:t>，其结果是定义与</a:t>
            </a:r>
            <a:r>
              <a:rPr lang="zh-CN" altLang="zh-CN" dirty="0">
                <a:solidFill>
                  <a:srgbClr val="0000CC"/>
                </a:solidFill>
              </a:rPr>
              <a:t>表达式</a:t>
            </a:r>
            <a:r>
              <a:rPr lang="en-US" altLang="zh-CN" dirty="0">
                <a:solidFill>
                  <a:srgbClr val="0000CC"/>
                </a:solidFill>
              </a:rPr>
              <a:t>1</a:t>
            </a:r>
            <a:r>
              <a:rPr lang="zh-CN" altLang="zh-CN" dirty="0"/>
              <a:t>相同类型的变量（包括顶层</a:t>
            </a:r>
            <a:r>
              <a:rPr lang="en-US" altLang="zh-CN" dirty="0" err="1"/>
              <a:t>const</a:t>
            </a:r>
            <a:r>
              <a:rPr lang="zh-CN" altLang="zh-CN" dirty="0"/>
              <a:t>和引用在内）。</a:t>
            </a:r>
            <a:endParaRPr lang="zh-CN" altLang="zh-CN" sz="2800" dirty="0"/>
          </a:p>
          <a:p>
            <a:pPr lvl="2"/>
            <a:r>
              <a:rPr lang="zh-CN" altLang="zh-CN" dirty="0"/>
              <a:t>用双重括号把表达式括起来时，</a:t>
            </a:r>
            <a:r>
              <a:rPr lang="zh-CN" altLang="zh-CN" dirty="0">
                <a:solidFill>
                  <a:srgbClr val="FF0000"/>
                </a:solidFill>
              </a:rPr>
              <a:t>定义的一定是引用</a:t>
            </a:r>
            <a:r>
              <a:rPr lang="zh-CN" altLang="zh-CN" dirty="0"/>
              <a:t>。而用单括号时，只有当变量本身是引用时，定义的才是引用。</a:t>
            </a:r>
            <a:endParaRPr lang="zh-CN" altLang="zh-CN" sz="2800" dirty="0"/>
          </a:p>
          <a:p>
            <a:pPr lvl="1"/>
            <a:endParaRPr lang="en-US" altLang="zh-CN" b="1" dirty="0"/>
          </a:p>
          <a:p>
            <a:pPr marL="0" indent="0">
              <a:buNone/>
            </a:pPr>
            <a:endParaRPr lang="zh-CN" altLang="en-US" dirty="0">
              <a:solidFill>
                <a:srgbClr val="0000CC"/>
              </a:solidFill>
            </a:endParaRPr>
          </a:p>
        </p:txBody>
      </p:sp>
    </p:spTree>
    <p:extLst>
      <p:ext uri="{BB962C8B-B14F-4D97-AF65-F5344CB8AC3E}">
        <p14:creationId xmlns:p14="http://schemas.microsoft.com/office/powerpoint/2010/main" val="2645175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 </a:t>
            </a:r>
            <a:r>
              <a:rPr lang="en-US" altLang="zh-CN" b="1" dirty="0">
                <a:solidFill>
                  <a:srgbClr val="FF0000"/>
                </a:solidFill>
              </a:rPr>
              <a:t>auto</a:t>
            </a:r>
            <a:r>
              <a:rPr lang="zh-CN" altLang="zh-CN" b="1" dirty="0"/>
              <a:t>和</a:t>
            </a:r>
            <a:r>
              <a:rPr lang="en-US" altLang="zh-CN" b="1" dirty="0" err="1">
                <a:solidFill>
                  <a:srgbClr val="0000CC"/>
                </a:solidFill>
              </a:rPr>
              <a:t>decltype</a:t>
            </a:r>
            <a:r>
              <a:rPr lang="en-US" altLang="zh-CN" b="1" dirty="0"/>
              <a:t> </a:t>
            </a:r>
            <a:r>
              <a:rPr lang="zh-CN" altLang="zh-CN" b="1" dirty="0"/>
              <a:t>类型</a:t>
            </a:r>
            <a:endParaRPr lang="zh-CN" altLang="en-US" dirty="0"/>
          </a:p>
        </p:txBody>
      </p:sp>
      <p:sp>
        <p:nvSpPr>
          <p:cNvPr id="3" name="内容占位符 2"/>
          <p:cNvSpPr>
            <a:spLocks noGrp="1"/>
          </p:cNvSpPr>
          <p:nvPr>
            <p:ph idx="1"/>
          </p:nvPr>
        </p:nvSpPr>
        <p:spPr/>
        <p:txBody>
          <a:bodyPr/>
          <a:lstStyle/>
          <a:p>
            <a:pPr marL="0" indent="0">
              <a:buNone/>
            </a:pPr>
            <a:r>
              <a:rPr lang="zh-CN" altLang="zh-CN" dirty="0">
                <a:solidFill>
                  <a:srgbClr val="0000CC"/>
                </a:solidFill>
              </a:rPr>
              <a:t>【例</a:t>
            </a:r>
            <a:r>
              <a:rPr lang="en-US" altLang="zh-CN" dirty="0">
                <a:solidFill>
                  <a:srgbClr val="0000CC"/>
                </a:solidFill>
              </a:rPr>
              <a:t>2-11</a:t>
            </a:r>
            <a:r>
              <a:rPr lang="zh-CN" altLang="zh-CN" dirty="0">
                <a:solidFill>
                  <a:srgbClr val="0000CC"/>
                </a:solidFill>
              </a:rPr>
              <a:t>】用</a:t>
            </a:r>
            <a:r>
              <a:rPr lang="en-US" altLang="zh-CN" dirty="0">
                <a:solidFill>
                  <a:srgbClr val="0000CC"/>
                </a:solidFill>
              </a:rPr>
              <a:t>auto</a:t>
            </a:r>
            <a:r>
              <a:rPr lang="zh-CN" altLang="zh-CN" dirty="0">
                <a:solidFill>
                  <a:srgbClr val="0000CC"/>
                </a:solidFill>
              </a:rPr>
              <a:t>和</a:t>
            </a:r>
            <a:r>
              <a:rPr lang="en-US" altLang="zh-CN" dirty="0" err="1">
                <a:solidFill>
                  <a:srgbClr val="0000CC"/>
                </a:solidFill>
              </a:rPr>
              <a:t>decltype</a:t>
            </a:r>
            <a:r>
              <a:rPr lang="zh-CN" altLang="zh-CN" dirty="0">
                <a:solidFill>
                  <a:srgbClr val="0000CC"/>
                </a:solidFill>
              </a:rPr>
              <a:t>定义变量。</a:t>
            </a:r>
          </a:p>
          <a:p>
            <a:pPr marL="0" indent="0">
              <a:buNone/>
            </a:pPr>
            <a:r>
              <a:rPr lang="en-US" altLang="zh-CN" sz="2400" dirty="0"/>
              <a:t> //Eg2-11.cpp</a:t>
            </a:r>
            <a:endParaRPr lang="zh-CN" altLang="zh-CN" sz="2400" dirty="0"/>
          </a:p>
          <a:p>
            <a:pPr marL="0" indent="0">
              <a:buNone/>
            </a:pPr>
            <a:r>
              <a:rPr lang="en-US" altLang="zh-CN" sz="2400" dirty="0"/>
              <a:t>#include &lt;</a:t>
            </a:r>
            <a:r>
              <a:rPr lang="en-US" altLang="zh-CN" sz="2400" dirty="0" err="1"/>
              <a:t>iostream</a:t>
            </a:r>
            <a:r>
              <a:rPr lang="en-US" altLang="zh-CN" sz="2400" dirty="0"/>
              <a:t>&gt;</a:t>
            </a:r>
            <a:endParaRPr lang="zh-CN" altLang="zh-CN" sz="2400" dirty="0"/>
          </a:p>
          <a:p>
            <a:pPr marL="0" indent="0">
              <a:buNone/>
            </a:pPr>
            <a:r>
              <a:rPr lang="en-US" altLang="zh-CN" sz="2400" dirty="0"/>
              <a:t>using namespace </a:t>
            </a:r>
            <a:r>
              <a:rPr lang="en-US" altLang="zh-CN" sz="2400" dirty="0" err="1"/>
              <a:t>std</a:t>
            </a:r>
            <a:r>
              <a:rPr lang="en-US" altLang="zh-CN" sz="2400" dirty="0"/>
              <a:t>;</a:t>
            </a:r>
            <a:endParaRPr lang="zh-CN" altLang="zh-CN" sz="2400" dirty="0"/>
          </a:p>
          <a:p>
            <a:pPr marL="0" indent="0">
              <a:buNone/>
            </a:pPr>
            <a:r>
              <a:rPr lang="en-US" altLang="zh-CN" sz="2400" dirty="0" err="1"/>
              <a:t>int</a:t>
            </a:r>
            <a:r>
              <a:rPr lang="en-US" altLang="zh-CN" sz="2400" dirty="0"/>
              <a:t> n;                               		</a:t>
            </a:r>
            <a:endParaRPr lang="zh-CN" altLang="zh-CN" sz="2400" dirty="0"/>
          </a:p>
          <a:p>
            <a:pPr marL="0" indent="0">
              <a:buNone/>
            </a:pPr>
            <a:r>
              <a:rPr lang="en-US" altLang="zh-CN" sz="2400" dirty="0"/>
              <a:t>double  f(</a:t>
            </a:r>
            <a:r>
              <a:rPr lang="en-US" altLang="zh-CN" sz="2400" dirty="0" err="1"/>
              <a:t>int</a:t>
            </a:r>
            <a:r>
              <a:rPr lang="en-US" altLang="zh-CN" sz="2400" dirty="0"/>
              <a:t> n) {</a:t>
            </a:r>
            <a:endParaRPr lang="zh-CN" altLang="zh-CN" sz="2400" dirty="0"/>
          </a:p>
          <a:p>
            <a:pPr marL="0" indent="0">
              <a:buNone/>
            </a:pPr>
            <a:r>
              <a:rPr lang="en-US" altLang="zh-CN" sz="2400" dirty="0"/>
              <a:t>	</a:t>
            </a:r>
            <a:r>
              <a:rPr lang="en-US" altLang="zh-CN" sz="2400" dirty="0" err="1"/>
              <a:t>int</a:t>
            </a:r>
            <a:r>
              <a:rPr lang="en-US" altLang="zh-CN" sz="2400" dirty="0"/>
              <a:t> s = 0;</a:t>
            </a:r>
            <a:endParaRPr lang="zh-CN" altLang="zh-CN" sz="2400" dirty="0"/>
          </a:p>
          <a:p>
            <a:pPr marL="0" indent="0">
              <a:buNone/>
            </a:pPr>
            <a:r>
              <a:rPr lang="en-US" altLang="zh-CN" sz="2400" dirty="0"/>
              <a:t>	for (</a:t>
            </a:r>
            <a:r>
              <a:rPr lang="en-US" altLang="zh-CN" sz="2400" dirty="0" err="1"/>
              <a:t>int</a:t>
            </a:r>
            <a:r>
              <a:rPr lang="en-US" altLang="zh-CN" sz="2400" dirty="0"/>
              <a:t> </a:t>
            </a:r>
            <a:r>
              <a:rPr lang="en-US" altLang="zh-CN" sz="2400" dirty="0" err="1"/>
              <a:t>i</a:t>
            </a:r>
            <a:r>
              <a:rPr lang="en-US" altLang="zh-CN" sz="2400" dirty="0"/>
              <a:t> = 1; </a:t>
            </a:r>
            <a:r>
              <a:rPr lang="en-US" altLang="zh-CN" sz="2400" dirty="0" err="1"/>
              <a:t>i</a:t>
            </a:r>
            <a:r>
              <a:rPr lang="en-US" altLang="zh-CN" sz="2400" dirty="0"/>
              <a:t> &lt;= n; </a:t>
            </a:r>
            <a:r>
              <a:rPr lang="en-US" altLang="zh-CN" sz="2400" dirty="0" err="1"/>
              <a:t>i</a:t>
            </a:r>
            <a:r>
              <a:rPr lang="en-US" altLang="zh-CN" sz="2400" dirty="0"/>
              <a:t>++)</a:t>
            </a:r>
            <a:endParaRPr lang="zh-CN" altLang="zh-CN" sz="2400" dirty="0"/>
          </a:p>
          <a:p>
            <a:pPr marL="0" indent="0">
              <a:buNone/>
            </a:pPr>
            <a:r>
              <a:rPr lang="en-US" altLang="zh-CN" sz="2400" dirty="0"/>
              <a:t>		s += </a:t>
            </a:r>
            <a:r>
              <a:rPr lang="en-US" altLang="zh-CN" sz="2400" dirty="0" err="1"/>
              <a:t>i</a:t>
            </a:r>
            <a:r>
              <a:rPr lang="en-US" altLang="zh-CN" sz="2400" dirty="0"/>
              <a:t>;</a:t>
            </a:r>
            <a:endParaRPr lang="zh-CN" altLang="zh-CN" sz="2400" dirty="0"/>
          </a:p>
          <a:p>
            <a:pPr marL="0" indent="0">
              <a:buNone/>
            </a:pPr>
            <a:r>
              <a:rPr lang="en-US" altLang="zh-CN" sz="2400" dirty="0"/>
              <a:t>	return s;</a:t>
            </a:r>
            <a:endParaRPr lang="zh-CN" altLang="zh-CN" sz="2400" dirty="0"/>
          </a:p>
          <a:p>
            <a:pPr marL="0" indent="0">
              <a:buNone/>
            </a:pPr>
            <a:r>
              <a:rPr lang="en-US" altLang="zh-CN" sz="2400" dirty="0"/>
              <a:t>}</a:t>
            </a:r>
            <a:endParaRPr lang="zh-CN" altLang="en-US" sz="2400" dirty="0"/>
          </a:p>
        </p:txBody>
      </p:sp>
    </p:spTree>
    <p:extLst>
      <p:ext uri="{BB962C8B-B14F-4D97-AF65-F5344CB8AC3E}">
        <p14:creationId xmlns:p14="http://schemas.microsoft.com/office/powerpoint/2010/main" val="10668946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 </a:t>
            </a:r>
            <a:r>
              <a:rPr lang="en-US" altLang="zh-CN" b="1" dirty="0">
                <a:solidFill>
                  <a:srgbClr val="FF0000"/>
                </a:solidFill>
              </a:rPr>
              <a:t>auto</a:t>
            </a:r>
            <a:r>
              <a:rPr lang="zh-CN" altLang="zh-CN" b="1" dirty="0"/>
              <a:t>和</a:t>
            </a:r>
            <a:r>
              <a:rPr lang="en-US" altLang="zh-CN" b="1" dirty="0" err="1">
                <a:solidFill>
                  <a:srgbClr val="0000CC"/>
                </a:solidFill>
              </a:rPr>
              <a:t>decltype</a:t>
            </a:r>
            <a:r>
              <a:rPr lang="en-US" altLang="zh-CN" b="1" dirty="0"/>
              <a:t> </a:t>
            </a:r>
            <a:r>
              <a:rPr lang="zh-CN" altLang="zh-CN" b="1" dirty="0"/>
              <a:t>类型</a:t>
            </a:r>
            <a:endParaRPr lang="zh-CN" altLang="en-US" dirty="0"/>
          </a:p>
        </p:txBody>
      </p:sp>
      <p:sp>
        <p:nvSpPr>
          <p:cNvPr id="3" name="内容占位符 2"/>
          <p:cNvSpPr>
            <a:spLocks noGrp="1"/>
          </p:cNvSpPr>
          <p:nvPr>
            <p:ph idx="1"/>
          </p:nvPr>
        </p:nvSpPr>
        <p:spPr/>
        <p:txBody>
          <a:bodyPr/>
          <a:lstStyle/>
          <a:p>
            <a:pPr marL="0" indent="0">
              <a:buNone/>
            </a:pPr>
            <a:r>
              <a:rPr lang="en-US" altLang="zh-CN" sz="2000" b="1" dirty="0"/>
              <a:t>void main() {</a:t>
            </a:r>
            <a:endParaRPr lang="zh-CN" altLang="zh-CN" sz="2000" b="1" dirty="0"/>
          </a:p>
          <a:p>
            <a:pPr marL="0" indent="0">
              <a:buNone/>
            </a:pPr>
            <a:r>
              <a:rPr lang="en-US" altLang="zh-CN" sz="2000" b="1" dirty="0"/>
              <a:t>	</a:t>
            </a:r>
            <a:r>
              <a:rPr lang="en-US" altLang="zh-CN" sz="2000" b="1" dirty="0" err="1"/>
              <a:t>int</a:t>
            </a:r>
            <a:r>
              <a:rPr lang="en-US" altLang="zh-CN" sz="2000" b="1" dirty="0"/>
              <a:t> </a:t>
            </a:r>
            <a:r>
              <a:rPr lang="en-US" altLang="zh-CN" sz="2000" b="1" dirty="0" err="1"/>
              <a:t>i</a:t>
            </a:r>
            <a:r>
              <a:rPr lang="en-US" altLang="zh-CN" sz="2000" b="1" dirty="0"/>
              <a:t> = 10, j,*p=&amp;</a:t>
            </a:r>
            <a:r>
              <a:rPr lang="en-US" altLang="zh-CN" sz="2000" b="1" dirty="0" err="1"/>
              <a:t>i</a:t>
            </a:r>
            <a:r>
              <a:rPr lang="en-US" altLang="zh-CN" sz="2000" b="1" dirty="0"/>
              <a:t>,&amp;r=</a:t>
            </a:r>
            <a:r>
              <a:rPr lang="en-US" altLang="zh-CN" sz="2000" b="1" dirty="0" err="1"/>
              <a:t>i</a:t>
            </a:r>
            <a:r>
              <a:rPr lang="en-US" altLang="zh-CN" sz="2000" b="1" dirty="0"/>
              <a:t>;</a:t>
            </a:r>
            <a:endParaRPr lang="zh-CN" altLang="zh-CN" sz="2000" b="1" dirty="0"/>
          </a:p>
          <a:p>
            <a:pPr marL="0" indent="0">
              <a:buNone/>
            </a:pPr>
            <a:r>
              <a:rPr lang="en-US" altLang="zh-CN" sz="2000" b="1" dirty="0"/>
              <a:t>	</a:t>
            </a:r>
            <a:r>
              <a:rPr lang="en-US" altLang="zh-CN" sz="2000" b="1" dirty="0" err="1"/>
              <a:t>const</a:t>
            </a:r>
            <a:r>
              <a:rPr lang="en-US" altLang="zh-CN" sz="2000" b="1" dirty="0"/>
              <a:t> </a:t>
            </a:r>
            <a:r>
              <a:rPr lang="en-US" altLang="zh-CN" sz="2000" b="1" dirty="0" err="1"/>
              <a:t>int</a:t>
            </a:r>
            <a:r>
              <a:rPr lang="en-US" altLang="zh-CN" sz="2000" b="1" dirty="0"/>
              <a:t> </a:t>
            </a:r>
            <a:r>
              <a:rPr lang="en-US" altLang="zh-CN" sz="2000" b="1" dirty="0" err="1"/>
              <a:t>ic</a:t>
            </a:r>
            <a:r>
              <a:rPr lang="en-US" altLang="zh-CN" sz="2000" b="1" dirty="0"/>
              <a:t> = </a:t>
            </a:r>
            <a:r>
              <a:rPr lang="en-US" altLang="zh-CN" sz="2000" b="1" dirty="0" err="1"/>
              <a:t>i</a:t>
            </a:r>
            <a:r>
              <a:rPr lang="en-US" altLang="zh-CN" sz="2000" b="1" dirty="0"/>
              <a:t>,&amp;</a:t>
            </a:r>
            <a:r>
              <a:rPr lang="en-US" altLang="zh-CN" sz="2000" b="1" dirty="0" err="1"/>
              <a:t>cj</a:t>
            </a:r>
            <a:r>
              <a:rPr lang="en-US" altLang="zh-CN" sz="2000" b="1" dirty="0"/>
              <a:t>=</a:t>
            </a:r>
            <a:r>
              <a:rPr lang="en-US" altLang="zh-CN" sz="2000" b="1" dirty="0" err="1"/>
              <a:t>ic</a:t>
            </a:r>
            <a:r>
              <a:rPr lang="en-US" altLang="zh-CN" sz="2000" b="1" dirty="0"/>
              <a:t>;</a:t>
            </a:r>
            <a:endParaRPr lang="zh-CN" altLang="zh-CN" sz="2000" b="1" dirty="0"/>
          </a:p>
          <a:p>
            <a:pPr marL="0" indent="0">
              <a:buNone/>
            </a:pPr>
            <a:r>
              <a:rPr lang="en-US" altLang="zh-CN" sz="2000" b="1" dirty="0"/>
              <a:t>	</a:t>
            </a:r>
            <a:r>
              <a:rPr lang="en-US" altLang="zh-CN" sz="2000" b="1" dirty="0" err="1"/>
              <a:t>decltype</a:t>
            </a:r>
            <a:r>
              <a:rPr lang="en-US" altLang="zh-CN" sz="2000" b="1" dirty="0"/>
              <a:t>(f(5)) s;		// double s</a:t>
            </a:r>
            <a:endParaRPr lang="zh-CN" altLang="zh-CN" sz="2000" b="1" dirty="0"/>
          </a:p>
          <a:p>
            <a:pPr marL="0" indent="0">
              <a:buNone/>
            </a:pPr>
            <a:r>
              <a:rPr lang="en-US" altLang="zh-CN" sz="2000" b="1" dirty="0"/>
              <a:t>	</a:t>
            </a:r>
            <a:r>
              <a:rPr lang="en-US" altLang="zh-CN" sz="2000" b="1" dirty="0" err="1"/>
              <a:t>decltype</a:t>
            </a:r>
            <a:r>
              <a:rPr lang="en-US" altLang="zh-CN" sz="2000" b="1" dirty="0"/>
              <a:t>(</a:t>
            </a:r>
            <a:r>
              <a:rPr lang="en-US" altLang="zh-CN" sz="2000" b="1" dirty="0" err="1"/>
              <a:t>i</a:t>
            </a:r>
            <a:r>
              <a:rPr lang="en-US" altLang="zh-CN" sz="2000" b="1" dirty="0"/>
              <a:t> + 3.4) x = 9;		// double x;</a:t>
            </a:r>
            <a:endParaRPr lang="zh-CN" altLang="zh-CN" sz="2000" b="1" dirty="0"/>
          </a:p>
          <a:p>
            <a:pPr marL="0" indent="0">
              <a:buNone/>
            </a:pPr>
            <a:r>
              <a:rPr lang="en-US" altLang="zh-CN" sz="2000" b="1" dirty="0"/>
              <a:t>	</a:t>
            </a:r>
            <a:r>
              <a:rPr lang="en-US" altLang="zh-CN" sz="2000" b="1" dirty="0" err="1"/>
              <a:t>decltype</a:t>
            </a:r>
            <a:r>
              <a:rPr lang="en-US" altLang="zh-CN" sz="2000" b="1" dirty="0"/>
              <a:t>(</a:t>
            </a:r>
            <a:r>
              <a:rPr lang="en-US" altLang="zh-CN" sz="2000" b="1" dirty="0" err="1"/>
              <a:t>ic</a:t>
            </a:r>
            <a:r>
              <a:rPr lang="en-US" altLang="zh-CN" sz="2000" b="1" dirty="0"/>
              <a:t> + 3) y1;                      // </a:t>
            </a:r>
            <a:r>
              <a:rPr lang="en-US" altLang="zh-CN" sz="2000" b="1" dirty="0" err="1"/>
              <a:t>int</a:t>
            </a:r>
            <a:r>
              <a:rPr lang="en-US" altLang="zh-CN" sz="2000" b="1" dirty="0"/>
              <a:t> y1;</a:t>
            </a:r>
            <a:endParaRPr lang="zh-CN" altLang="zh-CN" sz="2000" b="1" dirty="0"/>
          </a:p>
          <a:p>
            <a:pPr marL="0" indent="0">
              <a:buNone/>
            </a:pPr>
            <a:r>
              <a:rPr lang="en-US" altLang="zh-CN" sz="2000" b="1" dirty="0"/>
              <a:t>	</a:t>
            </a:r>
            <a:r>
              <a:rPr lang="en-US" altLang="zh-CN" sz="2000" b="1" dirty="0" err="1"/>
              <a:t>decltype</a:t>
            </a:r>
            <a:r>
              <a:rPr lang="en-US" altLang="zh-CN" sz="2000" b="1" dirty="0"/>
              <a:t>(</a:t>
            </a:r>
            <a:r>
              <a:rPr lang="en-US" altLang="zh-CN" sz="2000" b="1" dirty="0" err="1"/>
              <a:t>ic</a:t>
            </a:r>
            <a:r>
              <a:rPr lang="en-US" altLang="zh-CN" sz="2000" b="1" dirty="0"/>
              <a:t>) y2 = 4;                      // </a:t>
            </a:r>
            <a:r>
              <a:rPr lang="en-US" altLang="zh-CN" sz="2000" b="1" dirty="0" err="1"/>
              <a:t>const</a:t>
            </a:r>
            <a:r>
              <a:rPr lang="en-US" altLang="zh-CN" sz="2000" b="1" dirty="0"/>
              <a:t> </a:t>
            </a:r>
            <a:r>
              <a:rPr lang="en-US" altLang="zh-CN" sz="2000" b="1" dirty="0" err="1"/>
              <a:t>int</a:t>
            </a:r>
            <a:r>
              <a:rPr lang="en-US" altLang="zh-CN" sz="2000" b="1" dirty="0"/>
              <a:t> y2=4;</a:t>
            </a:r>
            <a:endParaRPr lang="zh-CN" altLang="zh-CN" sz="2000" b="1" dirty="0"/>
          </a:p>
          <a:p>
            <a:pPr marL="0" indent="0">
              <a:buNone/>
            </a:pPr>
            <a:r>
              <a:rPr lang="en-US" altLang="zh-CN" sz="2000" b="1" dirty="0"/>
              <a:t>	</a:t>
            </a:r>
            <a:r>
              <a:rPr lang="en-US" altLang="zh-CN" sz="2000" b="1" dirty="0">
                <a:solidFill>
                  <a:srgbClr val="FF0000"/>
                </a:solidFill>
              </a:rPr>
              <a:t>//</a:t>
            </a:r>
            <a:r>
              <a:rPr lang="en-US" altLang="zh-CN" sz="2000" b="1" dirty="0" err="1">
                <a:solidFill>
                  <a:srgbClr val="FF0000"/>
                </a:solidFill>
              </a:rPr>
              <a:t>decltype</a:t>
            </a:r>
            <a:r>
              <a:rPr lang="en-US" altLang="zh-CN" sz="2000" b="1" dirty="0">
                <a:solidFill>
                  <a:srgbClr val="FF0000"/>
                </a:solidFill>
              </a:rPr>
              <a:t>(</a:t>
            </a:r>
            <a:r>
              <a:rPr lang="en-US" altLang="zh-CN" sz="2000" b="1" dirty="0" err="1">
                <a:solidFill>
                  <a:srgbClr val="FF0000"/>
                </a:solidFill>
              </a:rPr>
              <a:t>ic</a:t>
            </a:r>
            <a:r>
              <a:rPr lang="en-US" altLang="zh-CN" sz="2000" b="1" dirty="0">
                <a:solidFill>
                  <a:srgbClr val="FF0000"/>
                </a:solidFill>
              </a:rPr>
              <a:t>) y3;                         // </a:t>
            </a:r>
            <a:r>
              <a:rPr lang="zh-CN" altLang="zh-CN" sz="2000" b="1" dirty="0">
                <a:solidFill>
                  <a:srgbClr val="FF0000"/>
                </a:solidFill>
              </a:rPr>
              <a:t>错误，</a:t>
            </a:r>
            <a:r>
              <a:rPr lang="en-US" altLang="zh-CN" sz="2000" b="1" dirty="0" err="1">
                <a:solidFill>
                  <a:srgbClr val="FF0000"/>
                </a:solidFill>
              </a:rPr>
              <a:t>const</a:t>
            </a:r>
            <a:r>
              <a:rPr lang="en-US" altLang="zh-CN" sz="2000" b="1" dirty="0">
                <a:solidFill>
                  <a:srgbClr val="FF0000"/>
                </a:solidFill>
              </a:rPr>
              <a:t> </a:t>
            </a:r>
            <a:r>
              <a:rPr lang="en-US" altLang="zh-CN" sz="2000" b="1" dirty="0" err="1">
                <a:solidFill>
                  <a:srgbClr val="FF0000"/>
                </a:solidFill>
              </a:rPr>
              <a:t>int</a:t>
            </a:r>
            <a:r>
              <a:rPr lang="en-US" altLang="zh-CN" sz="2000" b="1" dirty="0">
                <a:solidFill>
                  <a:srgbClr val="FF0000"/>
                </a:solidFill>
              </a:rPr>
              <a:t> y3</a:t>
            </a:r>
            <a:endParaRPr lang="zh-CN" altLang="zh-CN" sz="2000" b="1" dirty="0">
              <a:solidFill>
                <a:srgbClr val="FF0000"/>
              </a:solidFill>
            </a:endParaRPr>
          </a:p>
          <a:p>
            <a:pPr marL="0" indent="0">
              <a:buNone/>
            </a:pPr>
            <a:r>
              <a:rPr lang="en-US" altLang="zh-CN" sz="2000" b="1" dirty="0"/>
              <a:t>	</a:t>
            </a:r>
            <a:r>
              <a:rPr lang="en-US" altLang="zh-CN" sz="2000" b="1" dirty="0" err="1"/>
              <a:t>decltype</a:t>
            </a:r>
            <a:r>
              <a:rPr lang="en-US" altLang="zh-CN" sz="2000" b="1" dirty="0"/>
              <a:t>(p) p1;	                           // </a:t>
            </a:r>
            <a:r>
              <a:rPr lang="en-US" altLang="zh-CN" sz="2000" b="1" dirty="0" err="1"/>
              <a:t>int</a:t>
            </a:r>
            <a:r>
              <a:rPr lang="en-US" altLang="zh-CN" sz="2000" b="1" dirty="0"/>
              <a:t> *p1</a:t>
            </a:r>
            <a:endParaRPr lang="zh-CN" altLang="zh-CN" sz="2000" b="1" dirty="0"/>
          </a:p>
          <a:p>
            <a:pPr marL="0" indent="0">
              <a:buNone/>
            </a:pPr>
            <a:r>
              <a:rPr lang="en-US" altLang="zh-CN" sz="2000" b="1" dirty="0"/>
              <a:t>	</a:t>
            </a:r>
            <a:r>
              <a:rPr lang="en-US" altLang="zh-CN" sz="2000" b="1" dirty="0" err="1"/>
              <a:t>decltype</a:t>
            </a:r>
            <a:r>
              <a:rPr lang="en-US" altLang="zh-CN" sz="2000" b="1" dirty="0"/>
              <a:t>((</a:t>
            </a:r>
            <a:r>
              <a:rPr lang="en-US" altLang="zh-CN" sz="2000" b="1" dirty="0" err="1"/>
              <a:t>i</a:t>
            </a:r>
            <a:r>
              <a:rPr lang="en-US" altLang="zh-CN" sz="2000" b="1" dirty="0"/>
              <a:t>)) </a:t>
            </a:r>
            <a:r>
              <a:rPr lang="en-US" altLang="zh-CN" sz="2000" b="1" dirty="0" err="1"/>
              <a:t>ri</a:t>
            </a:r>
            <a:r>
              <a:rPr lang="en-US" altLang="zh-CN" sz="2000" b="1" dirty="0"/>
              <a:t> = j;                     	// </a:t>
            </a:r>
            <a:r>
              <a:rPr lang="en-US" altLang="zh-CN" sz="2000" b="1" dirty="0" err="1"/>
              <a:t>int</a:t>
            </a:r>
            <a:r>
              <a:rPr lang="en-US" altLang="zh-CN" sz="2000" b="1" dirty="0"/>
              <a:t> &amp;</a:t>
            </a:r>
            <a:r>
              <a:rPr lang="en-US" altLang="zh-CN" sz="2000" b="1" dirty="0" err="1"/>
              <a:t>ri</a:t>
            </a:r>
            <a:r>
              <a:rPr lang="en-US" altLang="zh-CN" sz="2000" b="1" dirty="0"/>
              <a:t>=j</a:t>
            </a:r>
            <a:endParaRPr lang="zh-CN" altLang="zh-CN" sz="2000" b="1" dirty="0"/>
          </a:p>
          <a:p>
            <a:pPr marL="0" indent="0">
              <a:buNone/>
            </a:pPr>
            <a:r>
              <a:rPr lang="en-US" altLang="zh-CN" sz="2000" b="1" dirty="0"/>
              <a:t>	</a:t>
            </a:r>
            <a:r>
              <a:rPr lang="en-US" altLang="zh-CN" sz="2000" b="1" dirty="0" err="1"/>
              <a:t>decltype</a:t>
            </a:r>
            <a:r>
              <a:rPr lang="en-US" altLang="zh-CN" sz="2000" b="1" dirty="0"/>
              <a:t>(*p) </a:t>
            </a:r>
            <a:r>
              <a:rPr lang="en-US" altLang="zh-CN" sz="2000" b="1" dirty="0" err="1"/>
              <a:t>rp</a:t>
            </a:r>
            <a:r>
              <a:rPr lang="en-US" altLang="zh-CN" sz="2000" b="1" dirty="0"/>
              <a:t> = </a:t>
            </a:r>
            <a:r>
              <a:rPr lang="en-US" altLang="zh-CN" sz="2000" b="1" dirty="0" err="1"/>
              <a:t>i</a:t>
            </a:r>
            <a:r>
              <a:rPr lang="en-US" altLang="zh-CN" sz="2000" b="1" dirty="0"/>
              <a:t>;                      // </a:t>
            </a:r>
            <a:r>
              <a:rPr lang="en-US" altLang="zh-CN" sz="2000" b="1" dirty="0" err="1"/>
              <a:t>int</a:t>
            </a:r>
            <a:r>
              <a:rPr lang="en-US" altLang="zh-CN" sz="2000" b="1" dirty="0"/>
              <a:t> &amp;</a:t>
            </a:r>
            <a:r>
              <a:rPr lang="en-US" altLang="zh-CN" sz="2000" b="1" dirty="0" err="1"/>
              <a:t>rp</a:t>
            </a:r>
            <a:r>
              <a:rPr lang="en-US" altLang="zh-CN" sz="2000" b="1" dirty="0"/>
              <a:t>=</a:t>
            </a:r>
            <a:r>
              <a:rPr lang="en-US" altLang="zh-CN" sz="2000" b="1" dirty="0" err="1"/>
              <a:t>i</a:t>
            </a:r>
            <a:endParaRPr lang="zh-CN" altLang="zh-CN" sz="2000" b="1" dirty="0"/>
          </a:p>
          <a:p>
            <a:pPr marL="0" indent="0">
              <a:buNone/>
            </a:pPr>
            <a:r>
              <a:rPr lang="en-US" altLang="zh-CN" sz="2000" b="1" dirty="0"/>
              <a:t>	auto x1 = </a:t>
            </a:r>
            <a:r>
              <a:rPr lang="en-US" altLang="zh-CN" sz="2000" b="1" dirty="0" err="1"/>
              <a:t>ic</a:t>
            </a:r>
            <a:r>
              <a:rPr lang="en-US" altLang="zh-CN" sz="2000" b="1" dirty="0"/>
              <a:t>;                              	// </a:t>
            </a:r>
            <a:r>
              <a:rPr lang="en-US" altLang="zh-CN" sz="2000" b="1" dirty="0" err="1"/>
              <a:t>int</a:t>
            </a:r>
            <a:r>
              <a:rPr lang="en-US" altLang="zh-CN" sz="2000" b="1" dirty="0"/>
              <a:t> x1=</a:t>
            </a:r>
            <a:r>
              <a:rPr lang="en-US" altLang="zh-CN" sz="2000" b="1" dirty="0" err="1"/>
              <a:t>ic</a:t>
            </a:r>
            <a:endParaRPr lang="zh-CN" altLang="zh-CN" sz="2000" b="1" dirty="0"/>
          </a:p>
          <a:p>
            <a:pPr marL="0" indent="0">
              <a:buNone/>
            </a:pPr>
            <a:r>
              <a:rPr lang="en-US" altLang="zh-CN" sz="2000" b="1" dirty="0"/>
              <a:t>	</a:t>
            </a:r>
            <a:r>
              <a:rPr lang="en-US" altLang="zh-CN" sz="2000" b="1" dirty="0" err="1"/>
              <a:t>decltype</a:t>
            </a:r>
            <a:r>
              <a:rPr lang="en-US" altLang="zh-CN" sz="2000" b="1" dirty="0"/>
              <a:t>(</a:t>
            </a:r>
            <a:r>
              <a:rPr lang="en-US" altLang="zh-CN" sz="2000" b="1" dirty="0" err="1"/>
              <a:t>cj</a:t>
            </a:r>
            <a:r>
              <a:rPr lang="en-US" altLang="zh-CN" sz="2000" b="1" dirty="0"/>
              <a:t>) x2 = </a:t>
            </a:r>
            <a:r>
              <a:rPr lang="en-US" altLang="zh-CN" sz="2000" b="1" dirty="0" err="1"/>
              <a:t>ic</a:t>
            </a:r>
            <a:r>
              <a:rPr lang="en-US" altLang="zh-CN" sz="2000" b="1" dirty="0"/>
              <a:t>;                     // </a:t>
            </a:r>
            <a:r>
              <a:rPr lang="en-US" altLang="zh-CN" sz="2000" b="1" dirty="0" err="1"/>
              <a:t>const</a:t>
            </a:r>
            <a:r>
              <a:rPr lang="en-US" altLang="zh-CN" sz="2000" b="1" dirty="0"/>
              <a:t> </a:t>
            </a:r>
            <a:r>
              <a:rPr lang="en-US" altLang="zh-CN" sz="2000" b="1" dirty="0" err="1"/>
              <a:t>int</a:t>
            </a:r>
            <a:r>
              <a:rPr lang="en-US" altLang="zh-CN" sz="2000" b="1" dirty="0"/>
              <a:t> &amp;x2=</a:t>
            </a:r>
            <a:r>
              <a:rPr lang="en-US" altLang="zh-CN" sz="2000" b="1" dirty="0" err="1"/>
              <a:t>ic</a:t>
            </a:r>
            <a:endParaRPr lang="zh-CN" altLang="zh-CN" sz="2000" b="1" dirty="0"/>
          </a:p>
          <a:p>
            <a:pPr marL="0" indent="0">
              <a:buNone/>
            </a:pPr>
            <a:r>
              <a:rPr lang="en-US" altLang="zh-CN" sz="2000" b="1" dirty="0"/>
              <a:t>}</a:t>
            </a:r>
            <a:endParaRPr lang="zh-CN" altLang="zh-CN" sz="2000" b="1" dirty="0"/>
          </a:p>
          <a:p>
            <a:pPr marL="0" indent="0">
              <a:buNone/>
            </a:pPr>
            <a:endParaRPr lang="zh-CN" altLang="en-US" sz="2000" b="1" dirty="0"/>
          </a:p>
        </p:txBody>
      </p:sp>
    </p:spTree>
    <p:extLst>
      <p:ext uri="{BB962C8B-B14F-4D97-AF65-F5344CB8AC3E}">
        <p14:creationId xmlns:p14="http://schemas.microsoft.com/office/powerpoint/2010/main" val="19016873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2.6 </a:t>
            </a:r>
            <a:r>
              <a:rPr lang="en-US" altLang="zh-CN" b="1" dirty="0">
                <a:solidFill>
                  <a:srgbClr val="FF0000"/>
                </a:solidFill>
              </a:rPr>
              <a:t>auto</a:t>
            </a:r>
            <a:r>
              <a:rPr lang="zh-CN" altLang="zh-CN" b="1" dirty="0"/>
              <a:t>和</a:t>
            </a:r>
            <a:r>
              <a:rPr lang="en-US" altLang="zh-CN" b="1" dirty="0" err="1">
                <a:solidFill>
                  <a:srgbClr val="0000CC"/>
                </a:solidFill>
              </a:rPr>
              <a:t>decltype</a:t>
            </a:r>
            <a:r>
              <a:rPr lang="en-US" altLang="zh-CN" b="1" dirty="0"/>
              <a:t> </a:t>
            </a:r>
            <a:r>
              <a:rPr lang="zh-CN" altLang="zh-CN" b="1" dirty="0"/>
              <a:t>类型</a:t>
            </a:r>
            <a:endParaRPr lang="zh-CN" altLang="en-US" dirty="0"/>
          </a:p>
        </p:txBody>
      </p:sp>
      <p:sp>
        <p:nvSpPr>
          <p:cNvPr id="3" name="内容占位符 2"/>
          <p:cNvSpPr>
            <a:spLocks noGrp="1"/>
          </p:cNvSpPr>
          <p:nvPr>
            <p:ph idx="1"/>
          </p:nvPr>
        </p:nvSpPr>
        <p:spPr/>
        <p:txBody>
          <a:bodyPr/>
          <a:lstStyle/>
          <a:p>
            <a:pPr marL="0" indent="0">
              <a:buNone/>
            </a:pPr>
            <a:r>
              <a:rPr lang="zh-CN" altLang="en-US" dirty="0">
                <a:solidFill>
                  <a:srgbClr val="FF0000"/>
                </a:solidFill>
              </a:rPr>
              <a:t>（</a:t>
            </a:r>
            <a:r>
              <a:rPr lang="en-US" altLang="zh-CN" dirty="0">
                <a:solidFill>
                  <a:srgbClr val="FF0000"/>
                </a:solidFill>
              </a:rPr>
              <a:t>2）auto</a:t>
            </a:r>
            <a:r>
              <a:rPr lang="zh-CN" altLang="en-US" dirty="0">
                <a:solidFill>
                  <a:srgbClr val="FF0000"/>
                </a:solidFill>
              </a:rPr>
              <a:t>和</a:t>
            </a:r>
            <a:r>
              <a:rPr lang="en-US" altLang="zh-CN" dirty="0" err="1">
                <a:solidFill>
                  <a:srgbClr val="FF0000"/>
                </a:solidFill>
              </a:rPr>
              <a:t>decltype</a:t>
            </a:r>
            <a:r>
              <a:rPr lang="zh-CN" altLang="en-US" dirty="0">
                <a:solidFill>
                  <a:srgbClr val="FF0000"/>
                </a:solidFill>
              </a:rPr>
              <a:t>数组推断的差异</a:t>
            </a:r>
            <a:endParaRPr lang="en-US" altLang="zh-CN" dirty="0">
              <a:solidFill>
                <a:srgbClr val="FF0000"/>
              </a:solidFill>
            </a:endParaRPr>
          </a:p>
          <a:p>
            <a:pPr marL="857250" lvl="1" indent="-457200"/>
            <a:r>
              <a:rPr lang="zh-CN" altLang="zh-CN" dirty="0"/>
              <a:t>在处理数组的问题上，</a:t>
            </a:r>
            <a:r>
              <a:rPr lang="en-US" altLang="zh-CN" dirty="0">
                <a:solidFill>
                  <a:srgbClr val="0000CC"/>
                </a:solidFill>
              </a:rPr>
              <a:t>auto</a:t>
            </a:r>
            <a:r>
              <a:rPr lang="zh-CN" altLang="zh-CN" dirty="0">
                <a:solidFill>
                  <a:srgbClr val="0000CC"/>
                </a:solidFill>
              </a:rPr>
              <a:t>将对象定义为指向数组第一个元素类型的指针</a:t>
            </a:r>
            <a:r>
              <a:rPr lang="zh-CN" altLang="zh-CN" dirty="0"/>
              <a:t>，</a:t>
            </a:r>
            <a:r>
              <a:rPr lang="en-US" altLang="zh-CN" dirty="0" err="1">
                <a:solidFill>
                  <a:srgbClr val="FF0000"/>
                </a:solidFill>
              </a:rPr>
              <a:t>decltype</a:t>
            </a:r>
            <a:r>
              <a:rPr lang="zh-CN" altLang="zh-CN" dirty="0">
                <a:solidFill>
                  <a:srgbClr val="FF0000"/>
                </a:solidFill>
              </a:rPr>
              <a:t>采用与</a:t>
            </a:r>
            <a:r>
              <a:rPr lang="zh-CN" altLang="en-US" dirty="0">
                <a:solidFill>
                  <a:srgbClr val="FF0000"/>
                </a:solidFill>
              </a:rPr>
              <a:t>数组</a:t>
            </a:r>
            <a:r>
              <a:rPr lang="zh-CN" altLang="zh-CN" dirty="0">
                <a:solidFill>
                  <a:srgbClr val="FF0000"/>
                </a:solidFill>
              </a:rPr>
              <a:t>完全相同的类型</a:t>
            </a:r>
            <a:r>
              <a:rPr lang="zh-CN" altLang="en-US" dirty="0">
                <a:solidFill>
                  <a:srgbClr val="FF0000"/>
                </a:solidFill>
              </a:rPr>
              <a:t>变定义数组</a:t>
            </a:r>
            <a:r>
              <a:rPr lang="zh-CN" altLang="zh-CN" dirty="0"/>
              <a:t>。</a:t>
            </a:r>
            <a:endParaRPr lang="en-US" altLang="zh-CN" dirty="0"/>
          </a:p>
          <a:p>
            <a:pPr marL="857250" lvl="1" indent="-457200"/>
            <a:endParaRPr lang="zh-CN" altLang="zh-CN" dirty="0"/>
          </a:p>
          <a:p>
            <a:pPr marL="800100" lvl="2" indent="0">
              <a:buNone/>
            </a:pPr>
            <a:r>
              <a:rPr lang="en-US" altLang="zh-CN" dirty="0" err="1"/>
              <a:t>int</a:t>
            </a:r>
            <a:r>
              <a:rPr lang="en-US" altLang="zh-CN" dirty="0"/>
              <a:t> a[] = { 1,2,3,4,5,6,7,8,9,10 };</a:t>
            </a:r>
            <a:endParaRPr lang="zh-CN" altLang="zh-CN" dirty="0"/>
          </a:p>
          <a:p>
            <a:pPr marL="800100" lvl="2" indent="0">
              <a:buNone/>
            </a:pPr>
            <a:r>
              <a:rPr lang="en-US" altLang="zh-CN" dirty="0"/>
              <a:t>auto p1 = a;                     	// </a:t>
            </a:r>
            <a:r>
              <a:rPr lang="zh-CN" altLang="zh-CN" dirty="0"/>
              <a:t>等价： </a:t>
            </a:r>
            <a:r>
              <a:rPr lang="en-US" altLang="zh-CN" dirty="0" err="1"/>
              <a:t>int</a:t>
            </a:r>
            <a:r>
              <a:rPr lang="en-US" altLang="zh-CN" dirty="0"/>
              <a:t> *p1</a:t>
            </a:r>
            <a:endParaRPr lang="zh-CN" altLang="zh-CN" dirty="0"/>
          </a:p>
          <a:p>
            <a:pPr marL="800100" lvl="2" indent="0">
              <a:buNone/>
            </a:pPr>
            <a:r>
              <a:rPr lang="en-US" altLang="zh-CN" dirty="0" err="1"/>
              <a:t>decltype</a:t>
            </a:r>
            <a:r>
              <a:rPr lang="en-US" altLang="zh-CN" dirty="0"/>
              <a:t>(a) p2;                   // </a:t>
            </a:r>
            <a:r>
              <a:rPr lang="zh-CN" altLang="zh-CN" dirty="0"/>
              <a:t>等价：</a:t>
            </a:r>
            <a:r>
              <a:rPr lang="en-US" altLang="zh-CN" dirty="0"/>
              <a:t> </a:t>
            </a:r>
            <a:r>
              <a:rPr lang="en-US" altLang="zh-CN" dirty="0" err="1"/>
              <a:t>int</a:t>
            </a:r>
            <a:r>
              <a:rPr lang="en-US" altLang="zh-CN" dirty="0"/>
              <a:t> p2[10]</a:t>
            </a:r>
            <a:endParaRPr lang="zh-CN" altLang="zh-CN" dirty="0"/>
          </a:p>
          <a:p>
            <a:pPr marL="0" indent="0">
              <a:buNone/>
            </a:pPr>
            <a:endParaRPr lang="zh-CN" altLang="en-US" dirty="0">
              <a:solidFill>
                <a:srgbClr val="FF0000"/>
              </a:solidFill>
            </a:endParaRPr>
          </a:p>
        </p:txBody>
      </p:sp>
    </p:spTree>
    <p:extLst>
      <p:ext uri="{BB962C8B-B14F-4D97-AF65-F5344CB8AC3E}">
        <p14:creationId xmlns:p14="http://schemas.microsoft.com/office/powerpoint/2010/main" val="260812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3672"/>
            <a:ext cx="8892480" cy="811195"/>
          </a:xfrm>
        </p:spPr>
        <p:txBody>
          <a:bodyPr/>
          <a:lstStyle/>
          <a:p>
            <a:r>
              <a:rPr lang="en-US" altLang="zh-CN" sz="3200" b="1" dirty="0"/>
              <a:t>2.7  </a:t>
            </a:r>
            <a:r>
              <a:rPr lang="en-US" altLang="zh-CN" sz="3200" b="1" dirty="0">
                <a:solidFill>
                  <a:srgbClr val="0000CC"/>
                </a:solidFill>
              </a:rPr>
              <a:t>begin</a:t>
            </a:r>
            <a:r>
              <a:rPr lang="zh-CN" altLang="zh-CN" sz="3200" b="1" dirty="0">
                <a:solidFill>
                  <a:srgbClr val="0000CC"/>
                </a:solidFill>
              </a:rPr>
              <a:t>、</a:t>
            </a:r>
            <a:r>
              <a:rPr lang="en-US" altLang="zh-CN" sz="3200" b="1" dirty="0">
                <a:solidFill>
                  <a:srgbClr val="0000CC"/>
                </a:solidFill>
              </a:rPr>
              <a:t>end</a:t>
            </a:r>
            <a:r>
              <a:rPr lang="zh-CN" altLang="zh-CN" sz="3200" b="1" dirty="0"/>
              <a:t>和基于范围的</a:t>
            </a:r>
            <a:r>
              <a:rPr lang="en-US" altLang="zh-CN" sz="3200" b="1" dirty="0">
                <a:solidFill>
                  <a:srgbClr val="FF0000"/>
                </a:solidFill>
              </a:rPr>
              <a:t>for</a:t>
            </a:r>
            <a:r>
              <a:rPr lang="zh-CN" altLang="zh-CN" sz="3200" b="1" dirty="0">
                <a:solidFill>
                  <a:srgbClr val="FF0000"/>
                </a:solidFill>
              </a:rPr>
              <a:t>循环</a:t>
            </a:r>
            <a:r>
              <a:rPr lang="en-US" altLang="zh-CN" sz="3200" b="1" dirty="0">
                <a:solidFill>
                  <a:srgbClr val="FF0000"/>
                </a:solidFill>
              </a:rPr>
              <a:t>      </a:t>
            </a:r>
            <a:r>
              <a:rPr lang="en-US" altLang="zh-CN" sz="3200" b="1" dirty="0"/>
              <a:t>11C</a:t>
            </a:r>
            <a:r>
              <a:rPr lang="en-US" altLang="zh-CN" sz="3200" b="1" baseline="-25000" dirty="0"/>
              <a:t>++</a:t>
            </a:r>
            <a:endParaRPr lang="zh-CN" altLang="zh-CN" sz="3200" b="1" dirty="0"/>
          </a:p>
        </p:txBody>
      </p:sp>
      <p:sp>
        <p:nvSpPr>
          <p:cNvPr id="3" name="内容占位符 2"/>
          <p:cNvSpPr>
            <a:spLocks noGrp="1"/>
          </p:cNvSpPr>
          <p:nvPr>
            <p:ph idx="1"/>
          </p:nvPr>
        </p:nvSpPr>
        <p:spPr/>
        <p:txBody>
          <a:bodyPr/>
          <a:lstStyle/>
          <a:p>
            <a:pPr marL="0" indent="0">
              <a:buNone/>
            </a:pPr>
            <a:r>
              <a:rPr lang="en-US" altLang="zh-CN" b="1" dirty="0">
                <a:solidFill>
                  <a:srgbClr val="0000CC"/>
                </a:solidFill>
              </a:rPr>
              <a:t>1</a:t>
            </a:r>
            <a:r>
              <a:rPr lang="zh-CN" altLang="en-US" b="1" dirty="0">
                <a:solidFill>
                  <a:srgbClr val="0000CC"/>
                </a:solidFill>
              </a:rPr>
              <a:t>．用途</a:t>
            </a:r>
            <a:endParaRPr lang="en-US" altLang="zh-CN" b="1" dirty="0">
              <a:solidFill>
                <a:srgbClr val="0000CC"/>
              </a:solidFill>
            </a:endParaRPr>
          </a:p>
          <a:p>
            <a:pPr lvl="1"/>
            <a:r>
              <a:rPr lang="zh-CN" altLang="en-US" dirty="0"/>
              <a:t>为遍历链表、数组、堆栈等顺序类型的数据提供安全和便捷访问。</a:t>
            </a:r>
            <a:endParaRPr lang="en-US" altLang="zh-CN" dirty="0"/>
          </a:p>
          <a:p>
            <a:pPr marL="457200" lvl="1" indent="0">
              <a:buNone/>
            </a:pPr>
            <a:r>
              <a:rPr lang="en-US" altLang="zh-CN" dirty="0"/>
              <a:t>begin：</a:t>
            </a:r>
            <a:r>
              <a:rPr lang="zh-CN" altLang="en-US" dirty="0"/>
              <a:t>获取数列列首元素地址</a:t>
            </a:r>
            <a:endParaRPr lang="en-US" altLang="zh-CN" dirty="0"/>
          </a:p>
          <a:p>
            <a:pPr marL="457200" lvl="1" indent="0">
              <a:buNone/>
            </a:pPr>
            <a:r>
              <a:rPr lang="en-US" altLang="zh-CN" dirty="0"/>
              <a:t>end</a:t>
            </a:r>
            <a:r>
              <a:rPr lang="zh-CN" altLang="en-US" dirty="0"/>
              <a:t>：获取数列最后元素之后的地址</a:t>
            </a:r>
            <a:endParaRPr lang="en-US" altLang="zh-CN" dirty="0"/>
          </a:p>
          <a:p>
            <a:pPr marL="457200" lvl="1" indent="0">
              <a:buNone/>
            </a:pPr>
            <a:r>
              <a:rPr lang="en-US" altLang="zh-CN" dirty="0"/>
              <a:t>for</a:t>
            </a:r>
            <a:r>
              <a:rPr lang="zh-CN" altLang="en-US" dirty="0"/>
              <a:t>：用于遍历数列的循环。</a:t>
            </a:r>
            <a:endParaRPr lang="en-US" altLang="zh-CN" dirty="0"/>
          </a:p>
          <a:p>
            <a:pPr lvl="1"/>
            <a:endParaRPr lang="en-US" altLang="zh-CN" dirty="0"/>
          </a:p>
          <a:p>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6237" y="3660907"/>
            <a:ext cx="3860429"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590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3672"/>
            <a:ext cx="8892480" cy="811195"/>
          </a:xfrm>
        </p:spPr>
        <p:txBody>
          <a:bodyPr/>
          <a:lstStyle/>
          <a:p>
            <a:r>
              <a:rPr lang="en-US" altLang="zh-CN" sz="3200" b="1" dirty="0"/>
              <a:t>2.7  </a:t>
            </a:r>
            <a:r>
              <a:rPr lang="en-US" altLang="zh-CN" sz="3200" b="1" dirty="0">
                <a:solidFill>
                  <a:srgbClr val="0000CC"/>
                </a:solidFill>
              </a:rPr>
              <a:t>begin</a:t>
            </a:r>
            <a:r>
              <a:rPr lang="zh-CN" altLang="zh-CN" sz="3200" b="1" dirty="0">
                <a:solidFill>
                  <a:srgbClr val="0000CC"/>
                </a:solidFill>
              </a:rPr>
              <a:t>、</a:t>
            </a:r>
            <a:r>
              <a:rPr lang="en-US" altLang="zh-CN" sz="3200" b="1" dirty="0">
                <a:solidFill>
                  <a:srgbClr val="0000CC"/>
                </a:solidFill>
              </a:rPr>
              <a:t>end</a:t>
            </a:r>
            <a:r>
              <a:rPr lang="zh-CN" altLang="zh-CN" sz="3200" b="1" dirty="0"/>
              <a:t>和基于范围的</a:t>
            </a:r>
            <a:r>
              <a:rPr lang="en-US" altLang="zh-CN" sz="3200" b="1" dirty="0">
                <a:solidFill>
                  <a:srgbClr val="FF0000"/>
                </a:solidFill>
              </a:rPr>
              <a:t>for</a:t>
            </a:r>
            <a:r>
              <a:rPr lang="zh-CN" altLang="zh-CN" sz="3200" b="1" dirty="0">
                <a:solidFill>
                  <a:srgbClr val="FF0000"/>
                </a:solidFill>
              </a:rPr>
              <a:t>循环</a:t>
            </a:r>
            <a:r>
              <a:rPr lang="en-US" altLang="zh-CN" sz="3200" b="1" dirty="0">
                <a:solidFill>
                  <a:srgbClr val="FF0000"/>
                </a:solidFill>
              </a:rPr>
              <a:t>      </a:t>
            </a:r>
            <a:r>
              <a:rPr lang="en-US" altLang="zh-CN" sz="3200" b="1" dirty="0"/>
              <a:t>11C</a:t>
            </a:r>
            <a:r>
              <a:rPr lang="en-US" altLang="zh-CN" sz="3200" b="1" baseline="-25000" dirty="0"/>
              <a:t>++</a:t>
            </a:r>
            <a:endParaRPr lang="zh-CN" altLang="zh-CN" sz="3200" b="1" dirty="0"/>
          </a:p>
        </p:txBody>
      </p:sp>
      <p:sp>
        <p:nvSpPr>
          <p:cNvPr id="3" name="内容占位符 2"/>
          <p:cNvSpPr>
            <a:spLocks noGrp="1"/>
          </p:cNvSpPr>
          <p:nvPr>
            <p:ph idx="1"/>
          </p:nvPr>
        </p:nvSpPr>
        <p:spPr>
          <a:xfrm>
            <a:off x="232444" y="1052736"/>
            <a:ext cx="8623212" cy="5168635"/>
          </a:xfrm>
        </p:spPr>
        <p:txBody>
          <a:bodyPr/>
          <a:lstStyle/>
          <a:p>
            <a:pPr marL="57150" indent="0">
              <a:buNone/>
            </a:pPr>
            <a:r>
              <a:rPr lang="en-US" altLang="zh-CN" dirty="0">
                <a:solidFill>
                  <a:srgbClr val="0000CC"/>
                </a:solidFill>
              </a:rPr>
              <a:t>2</a:t>
            </a:r>
            <a:r>
              <a:rPr lang="zh-CN" altLang="en-US" dirty="0">
                <a:solidFill>
                  <a:srgbClr val="0000CC"/>
                </a:solidFill>
              </a:rPr>
              <a:t>．语法</a:t>
            </a:r>
            <a:endParaRPr lang="en-US" altLang="zh-CN" dirty="0">
              <a:solidFill>
                <a:srgbClr val="0000CC"/>
              </a:solidFill>
            </a:endParaRPr>
          </a:p>
          <a:p>
            <a:pPr marL="400050" lvl="1" indent="0">
              <a:buNone/>
            </a:pPr>
            <a:r>
              <a:rPr lang="en-US" altLang="zh-CN" sz="2000" dirty="0"/>
              <a:t>begin(</a:t>
            </a:r>
            <a:r>
              <a:rPr lang="zh-CN" altLang="zh-CN" sz="2000" b="1" dirty="0">
                <a:solidFill>
                  <a:srgbClr val="0000CC"/>
                </a:solidFill>
              </a:rPr>
              <a:t>序列</a:t>
            </a:r>
            <a:r>
              <a:rPr lang="en-US" altLang="zh-CN" sz="2000" dirty="0"/>
              <a:t>)</a:t>
            </a:r>
            <a:endParaRPr lang="zh-CN" altLang="zh-CN" sz="2000" dirty="0"/>
          </a:p>
          <a:p>
            <a:pPr marL="400050" lvl="1" indent="0">
              <a:buNone/>
            </a:pPr>
            <a:r>
              <a:rPr lang="en-US" altLang="zh-CN" sz="2000" dirty="0"/>
              <a:t>end(</a:t>
            </a:r>
            <a:r>
              <a:rPr lang="zh-CN" altLang="zh-CN" sz="2000" b="1" dirty="0">
                <a:solidFill>
                  <a:srgbClr val="0000CC"/>
                </a:solidFill>
              </a:rPr>
              <a:t>序列</a:t>
            </a:r>
            <a:r>
              <a:rPr lang="en-US" altLang="zh-CN" sz="2000" dirty="0"/>
              <a:t>)</a:t>
            </a:r>
            <a:endParaRPr lang="zh-CN" altLang="zh-CN" sz="2000" dirty="0"/>
          </a:p>
          <a:p>
            <a:pPr marL="400050" lvl="1" indent="0">
              <a:buNone/>
            </a:pPr>
            <a:r>
              <a:rPr lang="en-US" altLang="zh-CN" sz="2000" dirty="0">
                <a:solidFill>
                  <a:srgbClr val="FF0000"/>
                </a:solidFill>
              </a:rPr>
              <a:t>for(</a:t>
            </a:r>
            <a:r>
              <a:rPr lang="zh-CN" altLang="zh-CN" sz="2000" dirty="0">
                <a:solidFill>
                  <a:srgbClr val="FF0000"/>
                </a:solidFill>
              </a:rPr>
              <a:t>变量声明：</a:t>
            </a:r>
            <a:r>
              <a:rPr lang="zh-CN" altLang="zh-CN" sz="2000" b="1" dirty="0">
                <a:solidFill>
                  <a:srgbClr val="0000CC"/>
                </a:solidFill>
              </a:rPr>
              <a:t>序列</a:t>
            </a:r>
            <a:r>
              <a:rPr lang="en-US" altLang="zh-CN" sz="2000" dirty="0">
                <a:solidFill>
                  <a:srgbClr val="FF0000"/>
                </a:solidFill>
              </a:rPr>
              <a:t>)</a:t>
            </a:r>
            <a:endParaRPr lang="zh-CN" altLang="zh-CN" sz="2000" dirty="0">
              <a:solidFill>
                <a:srgbClr val="FF0000"/>
              </a:solidFill>
            </a:endParaRPr>
          </a:p>
          <a:p>
            <a:pPr marL="400050" lvl="1" indent="0">
              <a:buNone/>
            </a:pPr>
            <a:r>
              <a:rPr lang="zh-CN" altLang="zh-CN" sz="2000" dirty="0">
                <a:solidFill>
                  <a:srgbClr val="FF0000"/>
                </a:solidFill>
              </a:rPr>
              <a:t>循环体</a:t>
            </a:r>
          </a:p>
          <a:p>
            <a:pPr lvl="1"/>
            <a:r>
              <a:rPr lang="zh-CN" altLang="zh-CN" sz="2000" b="1" dirty="0">
                <a:solidFill>
                  <a:srgbClr val="0000CC"/>
                </a:solidFill>
              </a:rPr>
              <a:t>序列</a:t>
            </a:r>
            <a:r>
              <a:rPr lang="zh-CN" altLang="zh-CN" sz="2000" dirty="0"/>
              <a:t>必须是一组同类型的连续数据</a:t>
            </a:r>
            <a:r>
              <a:rPr lang="zh-CN" altLang="en-US" sz="2000" dirty="0"/>
              <a:t>。</a:t>
            </a:r>
            <a:r>
              <a:rPr lang="zh-CN" altLang="zh-CN" sz="2000" dirty="0"/>
              <a:t>如数组，用</a:t>
            </a:r>
            <a:r>
              <a:rPr lang="en-US" altLang="zh-CN" sz="2000" dirty="0"/>
              <a:t>{}</a:t>
            </a:r>
            <a:r>
              <a:rPr lang="zh-CN" altLang="zh-CN" sz="2000" dirty="0"/>
              <a:t>括起来的值列表，</a:t>
            </a:r>
            <a:r>
              <a:rPr lang="en-US" altLang="zh-CN" sz="2000" dirty="0"/>
              <a:t>string</a:t>
            </a:r>
            <a:r>
              <a:rPr lang="zh-CN" altLang="zh-CN" sz="2000" dirty="0"/>
              <a:t>字符串，或</a:t>
            </a:r>
            <a:r>
              <a:rPr lang="en-US" altLang="zh-CN" sz="2000" dirty="0"/>
              <a:t>STL</a:t>
            </a:r>
            <a:r>
              <a:rPr lang="zh-CN" altLang="zh-CN" sz="2000" dirty="0"/>
              <a:t>中的容器（如</a:t>
            </a:r>
            <a:r>
              <a:rPr lang="en-US" altLang="zh-CN" sz="2000" dirty="0"/>
              <a:t>list</a:t>
            </a:r>
            <a:r>
              <a:rPr lang="zh-CN" altLang="zh-CN" sz="2000" dirty="0"/>
              <a:t>，</a:t>
            </a:r>
            <a:r>
              <a:rPr lang="en-US" altLang="zh-CN" sz="2000" dirty="0"/>
              <a:t>stack</a:t>
            </a:r>
            <a:r>
              <a:rPr lang="zh-CN" altLang="zh-CN" sz="2000" dirty="0"/>
              <a:t>……）</a:t>
            </a:r>
            <a:endParaRPr lang="en-US" altLang="zh-CN" sz="2000" dirty="0"/>
          </a:p>
          <a:p>
            <a:pPr marL="0" indent="0">
              <a:buNone/>
            </a:pPr>
            <a:r>
              <a:rPr lang="en-US" altLang="zh-CN" b="1" dirty="0">
                <a:solidFill>
                  <a:srgbClr val="0000CC"/>
                </a:solidFill>
              </a:rPr>
              <a:t>3．</a:t>
            </a:r>
            <a:r>
              <a:rPr lang="zh-CN" altLang="en-US" b="1" dirty="0">
                <a:solidFill>
                  <a:srgbClr val="0000CC"/>
                </a:solidFill>
              </a:rPr>
              <a:t>范围</a:t>
            </a:r>
            <a:r>
              <a:rPr lang="en-US" altLang="zh-CN" b="1" dirty="0">
                <a:solidFill>
                  <a:srgbClr val="0000CC"/>
                </a:solidFill>
              </a:rPr>
              <a:t>for</a:t>
            </a:r>
            <a:r>
              <a:rPr lang="zh-CN" altLang="en-US" b="1" dirty="0">
                <a:solidFill>
                  <a:srgbClr val="0000CC"/>
                </a:solidFill>
              </a:rPr>
              <a:t>的工作流程</a:t>
            </a:r>
            <a:endParaRPr lang="en-US" altLang="zh-CN" b="1" dirty="0">
              <a:solidFill>
                <a:srgbClr val="0000CC"/>
              </a:solidFill>
            </a:endParaRPr>
          </a:p>
          <a:p>
            <a:pPr marL="400050" lvl="1" indent="0">
              <a:buNone/>
            </a:pPr>
            <a:r>
              <a:rPr lang="zh-CN" altLang="zh-CN" sz="2400" dirty="0"/>
              <a:t>（</a:t>
            </a:r>
            <a:r>
              <a:rPr lang="en-US" altLang="zh-CN" sz="2400" dirty="0"/>
              <a:t>1</a:t>
            </a:r>
            <a:r>
              <a:rPr lang="zh-CN" altLang="zh-CN" sz="2400" dirty="0"/>
              <a:t>）定义变量；</a:t>
            </a:r>
          </a:p>
          <a:p>
            <a:pPr marL="400050" lvl="1" indent="0">
              <a:buNone/>
            </a:pPr>
            <a:r>
              <a:rPr lang="zh-CN" altLang="zh-CN" sz="2400" dirty="0"/>
              <a:t>（</a:t>
            </a:r>
            <a:r>
              <a:rPr lang="en-US" altLang="zh-CN" sz="2400" dirty="0"/>
              <a:t>2</a:t>
            </a:r>
            <a:r>
              <a:rPr lang="zh-CN" altLang="zh-CN" sz="2400" dirty="0"/>
              <a:t>）将序列第</a:t>
            </a:r>
            <a:r>
              <a:rPr lang="en-US" altLang="zh-CN" sz="2400" dirty="0"/>
              <a:t>1</a:t>
            </a:r>
            <a:r>
              <a:rPr lang="zh-CN" altLang="zh-CN" sz="2400" dirty="0"/>
              <a:t>个元素赋值给变量，执行循环体；</a:t>
            </a:r>
          </a:p>
          <a:p>
            <a:pPr marL="400050" lvl="1" indent="0">
              <a:buNone/>
            </a:pPr>
            <a:r>
              <a:rPr lang="zh-CN" altLang="zh-CN" sz="2400" dirty="0"/>
              <a:t>（</a:t>
            </a:r>
            <a:r>
              <a:rPr lang="en-US" altLang="zh-CN" sz="2400" dirty="0"/>
              <a:t>3</a:t>
            </a:r>
            <a:r>
              <a:rPr lang="zh-CN" altLang="zh-CN" sz="2400" dirty="0"/>
              <a:t>）将序列第</a:t>
            </a:r>
            <a:r>
              <a:rPr lang="en-US" altLang="zh-CN" sz="2400" dirty="0"/>
              <a:t>2</a:t>
            </a:r>
            <a:r>
              <a:rPr lang="zh-CN" altLang="zh-CN" sz="2400" dirty="0"/>
              <a:t>个元素赋值给变量，执行循环体；</a:t>
            </a:r>
            <a:endParaRPr lang="en-US" altLang="zh-CN" sz="2400" dirty="0"/>
          </a:p>
          <a:p>
            <a:pPr marL="400050" lvl="1" indent="0">
              <a:buNone/>
            </a:pPr>
            <a:r>
              <a:rPr lang="zh-CN" altLang="en-US" sz="2400" dirty="0"/>
              <a:t>　　</a:t>
            </a:r>
            <a:r>
              <a:rPr lang="zh-CN" altLang="zh-CN" sz="2400" dirty="0"/>
              <a:t>……</a:t>
            </a:r>
          </a:p>
          <a:p>
            <a:pPr marL="400050" lvl="1" indent="0">
              <a:buNone/>
            </a:pPr>
            <a:r>
              <a:rPr lang="zh-CN" altLang="zh-CN" sz="2400" dirty="0"/>
              <a:t>（</a:t>
            </a:r>
            <a:r>
              <a:rPr lang="en-US" altLang="zh-CN" sz="2400" dirty="0"/>
              <a:t>4</a:t>
            </a:r>
            <a:r>
              <a:rPr lang="zh-CN" altLang="zh-CN" sz="2400" dirty="0"/>
              <a:t>）将序列最后</a:t>
            </a:r>
            <a:r>
              <a:rPr lang="en-US" altLang="zh-CN" sz="2400" dirty="0"/>
              <a:t>1</a:t>
            </a:r>
            <a:r>
              <a:rPr lang="zh-CN" altLang="zh-CN" sz="2400" dirty="0"/>
              <a:t>个元素赋值给变量，执行循环体，结束。</a:t>
            </a:r>
          </a:p>
          <a:p>
            <a:pPr marL="400050" lvl="1" indent="0">
              <a:buNone/>
            </a:pPr>
            <a:endParaRPr lang="zh-CN" altLang="en-US" b="1" dirty="0">
              <a:solidFill>
                <a:srgbClr val="0000CC"/>
              </a:solidFill>
            </a:endParaRPr>
          </a:p>
        </p:txBody>
      </p:sp>
    </p:spTree>
    <p:extLst>
      <p:ext uri="{BB962C8B-B14F-4D97-AF65-F5344CB8AC3E}">
        <p14:creationId xmlns:p14="http://schemas.microsoft.com/office/powerpoint/2010/main" val="208217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3672"/>
            <a:ext cx="8892480" cy="811195"/>
          </a:xfrm>
        </p:spPr>
        <p:txBody>
          <a:bodyPr/>
          <a:lstStyle/>
          <a:p>
            <a:r>
              <a:rPr lang="en-US" altLang="zh-CN" sz="3200" b="1" dirty="0"/>
              <a:t>2.7  </a:t>
            </a:r>
            <a:r>
              <a:rPr lang="en-US" altLang="zh-CN" sz="3200" b="1" dirty="0">
                <a:solidFill>
                  <a:srgbClr val="0000CC"/>
                </a:solidFill>
              </a:rPr>
              <a:t>begin</a:t>
            </a:r>
            <a:r>
              <a:rPr lang="zh-CN" altLang="zh-CN" sz="3200" b="1" dirty="0">
                <a:solidFill>
                  <a:srgbClr val="0000CC"/>
                </a:solidFill>
              </a:rPr>
              <a:t>、</a:t>
            </a:r>
            <a:r>
              <a:rPr lang="en-US" altLang="zh-CN" sz="3200" b="1" dirty="0">
                <a:solidFill>
                  <a:srgbClr val="0000CC"/>
                </a:solidFill>
              </a:rPr>
              <a:t>end</a:t>
            </a:r>
            <a:r>
              <a:rPr lang="zh-CN" altLang="zh-CN" sz="3200" b="1" dirty="0"/>
              <a:t>和基于范围的</a:t>
            </a:r>
            <a:r>
              <a:rPr lang="en-US" altLang="zh-CN" sz="3200" b="1" dirty="0">
                <a:solidFill>
                  <a:srgbClr val="FF0000"/>
                </a:solidFill>
              </a:rPr>
              <a:t>for</a:t>
            </a:r>
            <a:r>
              <a:rPr lang="zh-CN" altLang="zh-CN" sz="3200" b="1" dirty="0">
                <a:solidFill>
                  <a:srgbClr val="FF0000"/>
                </a:solidFill>
              </a:rPr>
              <a:t>循环</a:t>
            </a:r>
            <a:r>
              <a:rPr lang="en-US" altLang="zh-CN" sz="3200" b="1" dirty="0">
                <a:solidFill>
                  <a:srgbClr val="FF0000"/>
                </a:solidFill>
              </a:rPr>
              <a:t>      </a:t>
            </a:r>
            <a:r>
              <a:rPr lang="en-US" altLang="zh-CN" sz="3200" b="1" dirty="0"/>
              <a:t>11C</a:t>
            </a:r>
            <a:r>
              <a:rPr lang="en-US" altLang="zh-CN" sz="3200" b="1" baseline="-25000" dirty="0"/>
              <a:t>++</a:t>
            </a:r>
            <a:endParaRPr lang="zh-CN" altLang="zh-CN" sz="3200" b="1" dirty="0"/>
          </a:p>
        </p:txBody>
      </p:sp>
      <p:sp>
        <p:nvSpPr>
          <p:cNvPr id="3" name="内容占位符 2"/>
          <p:cNvSpPr>
            <a:spLocks noGrp="1"/>
          </p:cNvSpPr>
          <p:nvPr>
            <p:ph idx="1"/>
          </p:nvPr>
        </p:nvSpPr>
        <p:spPr/>
        <p:txBody>
          <a:bodyPr/>
          <a:lstStyle/>
          <a:p>
            <a:pPr marL="0" indent="0">
              <a:buNone/>
            </a:pPr>
            <a:r>
              <a:rPr lang="zh-CN" altLang="zh-CN" sz="2800" dirty="0">
                <a:solidFill>
                  <a:srgbClr val="0000CC"/>
                </a:solidFill>
              </a:rPr>
              <a:t>【例</a:t>
            </a:r>
            <a:r>
              <a:rPr lang="en-US" altLang="zh-CN" sz="2800" dirty="0">
                <a:solidFill>
                  <a:srgbClr val="0000CC"/>
                </a:solidFill>
              </a:rPr>
              <a:t>2-12</a:t>
            </a:r>
            <a:r>
              <a:rPr lang="zh-CN" altLang="zh-CN" sz="2800" dirty="0">
                <a:solidFill>
                  <a:srgbClr val="0000CC"/>
                </a:solidFill>
              </a:rPr>
              <a:t>】利用</a:t>
            </a:r>
            <a:r>
              <a:rPr lang="en-US" altLang="zh-CN" sz="2800" dirty="0">
                <a:solidFill>
                  <a:srgbClr val="0000CC"/>
                </a:solidFill>
              </a:rPr>
              <a:t>begin</a:t>
            </a:r>
            <a:r>
              <a:rPr lang="zh-CN" altLang="zh-CN" sz="2800" dirty="0">
                <a:solidFill>
                  <a:srgbClr val="0000CC"/>
                </a:solidFill>
              </a:rPr>
              <a:t>、</a:t>
            </a:r>
            <a:r>
              <a:rPr lang="en-US" altLang="zh-CN" sz="2800" dirty="0">
                <a:solidFill>
                  <a:srgbClr val="0000CC"/>
                </a:solidFill>
              </a:rPr>
              <a:t>end</a:t>
            </a:r>
            <a:r>
              <a:rPr lang="zh-CN" altLang="zh-CN" sz="2800" dirty="0">
                <a:solidFill>
                  <a:srgbClr val="0000CC"/>
                </a:solidFill>
              </a:rPr>
              <a:t>函数和范围</a:t>
            </a:r>
            <a:r>
              <a:rPr lang="en-US" altLang="zh-CN" sz="2800" dirty="0">
                <a:solidFill>
                  <a:srgbClr val="0000CC"/>
                </a:solidFill>
              </a:rPr>
              <a:t>for</a:t>
            </a:r>
            <a:r>
              <a:rPr lang="zh-CN" altLang="zh-CN" sz="2800" dirty="0">
                <a:solidFill>
                  <a:srgbClr val="0000CC"/>
                </a:solidFill>
              </a:rPr>
              <a:t>计算数组元素的平方，统计字符串的字符个数，并将所有的字符改为大写字母。</a:t>
            </a:r>
          </a:p>
          <a:p>
            <a:pPr marL="0" indent="0">
              <a:buNone/>
            </a:pPr>
            <a:r>
              <a:rPr lang="en-US" altLang="zh-CN" sz="2400" dirty="0"/>
              <a:t> #include&lt;</a:t>
            </a:r>
            <a:r>
              <a:rPr lang="en-US" altLang="zh-CN" sz="2400" dirty="0" err="1"/>
              <a:t>iostream</a:t>
            </a:r>
            <a:r>
              <a:rPr lang="en-US" altLang="zh-CN" sz="2400" dirty="0"/>
              <a:t>&gt;</a:t>
            </a:r>
            <a:endParaRPr lang="zh-CN" altLang="zh-CN" sz="2400" dirty="0"/>
          </a:p>
          <a:p>
            <a:pPr marL="0" indent="0">
              <a:buNone/>
            </a:pPr>
            <a:r>
              <a:rPr lang="en-US" altLang="zh-CN" sz="2400" dirty="0"/>
              <a:t>#include&lt;string&gt;</a:t>
            </a:r>
            <a:endParaRPr lang="zh-CN" altLang="zh-CN" sz="2400" dirty="0"/>
          </a:p>
          <a:p>
            <a:pPr marL="0" indent="0">
              <a:buNone/>
            </a:pPr>
            <a:r>
              <a:rPr lang="en-US" altLang="zh-CN" sz="2400" dirty="0"/>
              <a:t>using namespace </a:t>
            </a:r>
            <a:r>
              <a:rPr lang="en-US" altLang="zh-CN" sz="2400" dirty="0" err="1"/>
              <a:t>std</a:t>
            </a:r>
            <a:r>
              <a:rPr lang="en-US" altLang="zh-CN" sz="2400" dirty="0"/>
              <a:t>;</a:t>
            </a:r>
          </a:p>
          <a:p>
            <a:pPr marL="0" indent="0">
              <a:buNone/>
            </a:pPr>
            <a:r>
              <a:rPr lang="en-US" altLang="zh-CN" sz="2400" dirty="0"/>
              <a:t>void main()</a:t>
            </a:r>
            <a:endParaRPr lang="zh-CN" altLang="zh-CN" sz="2400" dirty="0"/>
          </a:p>
          <a:p>
            <a:pPr marL="0" indent="0">
              <a:buNone/>
            </a:pPr>
            <a:r>
              <a:rPr lang="en-US" altLang="zh-CN" sz="2400" dirty="0"/>
              <a:t>{</a:t>
            </a:r>
            <a:endParaRPr lang="zh-CN" altLang="zh-CN" sz="2400" dirty="0"/>
          </a:p>
          <a:p>
            <a:pPr marL="0" indent="0">
              <a:buNone/>
            </a:pPr>
            <a:r>
              <a:rPr lang="en-US" altLang="zh-CN" sz="2400" dirty="0"/>
              <a:t>	</a:t>
            </a:r>
            <a:r>
              <a:rPr lang="en-US" altLang="zh-CN" sz="2400" dirty="0" err="1"/>
              <a:t>int</a:t>
            </a:r>
            <a:r>
              <a:rPr lang="en-US" altLang="zh-CN" sz="2400" dirty="0"/>
              <a:t>  a[10] = { 1,2,3,4,5,6,7,8,9,10 };</a:t>
            </a:r>
            <a:endParaRPr lang="zh-CN" altLang="zh-CN" sz="2400" dirty="0"/>
          </a:p>
          <a:p>
            <a:pPr marL="0" indent="0">
              <a:buNone/>
            </a:pPr>
            <a:r>
              <a:rPr lang="en-US" altLang="zh-CN" sz="2400" dirty="0"/>
              <a:t>	string s("</a:t>
            </a:r>
            <a:r>
              <a:rPr lang="en-US" altLang="zh-CN" sz="2400" dirty="0" err="1"/>
              <a:t>hellow,this</a:t>
            </a:r>
            <a:r>
              <a:rPr lang="en-US" altLang="zh-CN" sz="2400" dirty="0"/>
              <a:t> is s string!");</a:t>
            </a:r>
            <a:endParaRPr lang="zh-CN" altLang="zh-CN" sz="2400" dirty="0"/>
          </a:p>
          <a:p>
            <a:pPr marL="0" indent="0">
              <a:buNone/>
            </a:pPr>
            <a:r>
              <a:rPr lang="en-US" altLang="zh-CN" sz="2400" dirty="0"/>
              <a:t>	</a:t>
            </a:r>
            <a:r>
              <a:rPr lang="en-US" altLang="zh-CN" sz="2400" dirty="0" err="1"/>
              <a:t>int</a:t>
            </a:r>
            <a:r>
              <a:rPr lang="en-US" altLang="zh-CN" sz="2400" dirty="0"/>
              <a:t> n = 0;</a:t>
            </a:r>
            <a:endParaRPr lang="zh-CN" altLang="zh-CN" sz="2400" dirty="0"/>
          </a:p>
          <a:p>
            <a:pPr marL="0" indent="0">
              <a:buNone/>
            </a:pPr>
            <a:endParaRPr lang="zh-CN" altLang="zh-CN" sz="2400" dirty="0"/>
          </a:p>
          <a:p>
            <a:pPr marL="0" indent="0">
              <a:buNone/>
            </a:pPr>
            <a:endParaRPr lang="zh-CN" altLang="en-US" sz="2400" dirty="0"/>
          </a:p>
        </p:txBody>
      </p:sp>
    </p:spTree>
    <p:extLst>
      <p:ext uri="{BB962C8B-B14F-4D97-AF65-F5344CB8AC3E}">
        <p14:creationId xmlns:p14="http://schemas.microsoft.com/office/powerpoint/2010/main" val="15899180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3672"/>
            <a:ext cx="8892480" cy="811195"/>
          </a:xfrm>
        </p:spPr>
        <p:txBody>
          <a:bodyPr/>
          <a:lstStyle/>
          <a:p>
            <a:r>
              <a:rPr lang="en-US" altLang="zh-CN" sz="3200" b="1" dirty="0"/>
              <a:t>2.7  </a:t>
            </a:r>
            <a:r>
              <a:rPr lang="en-US" altLang="zh-CN" sz="3200" b="1" dirty="0">
                <a:solidFill>
                  <a:srgbClr val="0000CC"/>
                </a:solidFill>
              </a:rPr>
              <a:t>begin</a:t>
            </a:r>
            <a:r>
              <a:rPr lang="zh-CN" altLang="zh-CN" sz="3200" b="1" dirty="0">
                <a:solidFill>
                  <a:srgbClr val="0000CC"/>
                </a:solidFill>
              </a:rPr>
              <a:t>、</a:t>
            </a:r>
            <a:r>
              <a:rPr lang="en-US" altLang="zh-CN" sz="3200" b="1" dirty="0">
                <a:solidFill>
                  <a:srgbClr val="0000CC"/>
                </a:solidFill>
              </a:rPr>
              <a:t>end</a:t>
            </a:r>
            <a:r>
              <a:rPr lang="zh-CN" altLang="zh-CN" sz="3200" b="1" dirty="0"/>
              <a:t>和基于范围的</a:t>
            </a:r>
            <a:r>
              <a:rPr lang="en-US" altLang="zh-CN" sz="3200" b="1" dirty="0">
                <a:solidFill>
                  <a:srgbClr val="FF0000"/>
                </a:solidFill>
              </a:rPr>
              <a:t>for</a:t>
            </a:r>
            <a:r>
              <a:rPr lang="zh-CN" altLang="zh-CN" sz="3200" b="1" dirty="0">
                <a:solidFill>
                  <a:srgbClr val="FF0000"/>
                </a:solidFill>
              </a:rPr>
              <a:t>循环</a:t>
            </a:r>
            <a:r>
              <a:rPr lang="en-US" altLang="zh-CN" sz="3200" b="1" dirty="0">
                <a:solidFill>
                  <a:srgbClr val="FF0000"/>
                </a:solidFill>
              </a:rPr>
              <a:t>      </a:t>
            </a:r>
            <a:r>
              <a:rPr lang="en-US" altLang="zh-CN" sz="3200" b="1" dirty="0"/>
              <a:t>11C</a:t>
            </a:r>
            <a:r>
              <a:rPr lang="en-US" altLang="zh-CN" sz="3200" b="1" baseline="-25000" dirty="0"/>
              <a:t>++</a:t>
            </a:r>
            <a:endParaRPr lang="zh-CN" altLang="zh-CN" sz="3200" b="1" dirty="0"/>
          </a:p>
        </p:txBody>
      </p:sp>
      <p:sp>
        <p:nvSpPr>
          <p:cNvPr id="3" name="内容占位符 2"/>
          <p:cNvSpPr>
            <a:spLocks noGrp="1"/>
          </p:cNvSpPr>
          <p:nvPr>
            <p:ph idx="1"/>
          </p:nvPr>
        </p:nvSpPr>
        <p:spPr/>
        <p:txBody>
          <a:bodyPr/>
          <a:lstStyle/>
          <a:p>
            <a:pPr marL="0" indent="0">
              <a:buNone/>
            </a:pPr>
            <a:r>
              <a:rPr lang="en-US" altLang="zh-CN" sz="1800" b="1" dirty="0"/>
              <a:t>	for (</a:t>
            </a:r>
            <a:r>
              <a:rPr lang="en-US" altLang="zh-CN" sz="1800" b="1" dirty="0" err="1"/>
              <a:t>int</a:t>
            </a:r>
            <a:r>
              <a:rPr lang="en-US" altLang="zh-CN" sz="1800" b="1" dirty="0"/>
              <a:t> </a:t>
            </a:r>
            <a:r>
              <a:rPr lang="en-US" altLang="zh-CN" sz="1800" b="1" dirty="0" err="1"/>
              <a:t>i</a:t>
            </a:r>
            <a:r>
              <a:rPr lang="en-US" altLang="zh-CN" sz="1800" b="1" dirty="0"/>
              <a:t> : a)                   		 //L1</a:t>
            </a:r>
            <a:r>
              <a:rPr lang="zh-CN" altLang="zh-CN" sz="1800" b="1" dirty="0"/>
              <a:t>：定义</a:t>
            </a:r>
            <a:r>
              <a:rPr lang="en-US" altLang="zh-CN" sz="1800" b="1" dirty="0"/>
              <a:t>c</a:t>
            </a:r>
            <a:r>
              <a:rPr lang="zh-CN" altLang="zh-CN" sz="1800" b="1" dirty="0"/>
              <a:t>，从</a:t>
            </a:r>
            <a:r>
              <a:rPr lang="en-US" altLang="zh-CN" sz="1800" b="1" dirty="0"/>
              <a:t>a[0]</a:t>
            </a:r>
            <a:r>
              <a:rPr lang="zh-CN" altLang="zh-CN" sz="1800" b="1" dirty="0"/>
              <a:t>一直取到</a:t>
            </a:r>
            <a:r>
              <a:rPr lang="en-US" altLang="zh-CN" sz="1800" b="1" dirty="0"/>
              <a:t>a[9]</a:t>
            </a:r>
            <a:endParaRPr lang="zh-CN" altLang="zh-CN" sz="1800" b="1" dirty="0"/>
          </a:p>
          <a:p>
            <a:pPr marL="0" indent="0">
              <a:buNone/>
            </a:pPr>
            <a:r>
              <a:rPr lang="en-US" altLang="zh-CN" sz="1800" b="1" dirty="0"/>
              <a:t>		</a:t>
            </a:r>
            <a:r>
              <a:rPr lang="en-US" altLang="zh-CN" sz="1800" b="1" dirty="0" err="1"/>
              <a:t>cout</a:t>
            </a:r>
            <a:r>
              <a:rPr lang="en-US" altLang="zh-CN" sz="1800" b="1" dirty="0"/>
              <a:t> &lt;&lt; </a:t>
            </a:r>
            <a:r>
              <a:rPr lang="en-US" altLang="zh-CN" sz="1800" b="1" dirty="0" err="1"/>
              <a:t>i</a:t>
            </a:r>
            <a:r>
              <a:rPr lang="en-US" altLang="zh-CN" sz="1800" b="1" dirty="0"/>
              <a:t> &lt;&lt; "\t";</a:t>
            </a:r>
            <a:endParaRPr lang="zh-CN" altLang="zh-CN" sz="1800" b="1" dirty="0"/>
          </a:p>
          <a:p>
            <a:pPr marL="0" indent="0">
              <a:buNone/>
            </a:pPr>
            <a:r>
              <a:rPr lang="en-US" altLang="zh-CN" sz="1800" b="1" dirty="0"/>
              <a:t>	</a:t>
            </a:r>
            <a:r>
              <a:rPr lang="en-US" altLang="zh-CN" sz="1800" b="1" dirty="0" err="1"/>
              <a:t>cout</a:t>
            </a:r>
            <a:r>
              <a:rPr lang="en-US" altLang="zh-CN" sz="1800" b="1" dirty="0"/>
              <a:t> &lt;&lt; </a:t>
            </a:r>
            <a:r>
              <a:rPr lang="en-US" altLang="zh-CN" sz="1800" b="1" dirty="0" err="1"/>
              <a:t>endl</a:t>
            </a:r>
            <a:r>
              <a:rPr lang="en-US" altLang="zh-CN" sz="1800" b="1" dirty="0"/>
              <a:t>;</a:t>
            </a:r>
            <a:endParaRPr lang="zh-CN" altLang="zh-CN" sz="1800" b="1" dirty="0"/>
          </a:p>
          <a:p>
            <a:pPr marL="0" indent="0">
              <a:buNone/>
            </a:pPr>
            <a:r>
              <a:rPr lang="en-US" altLang="zh-CN" sz="1800" b="1" dirty="0"/>
              <a:t>	for (auto&amp; </a:t>
            </a:r>
            <a:r>
              <a:rPr lang="en-US" altLang="zh-CN" sz="1800" b="1" dirty="0" err="1"/>
              <a:t>i</a:t>
            </a:r>
            <a:r>
              <a:rPr lang="en-US" altLang="zh-CN" sz="1800" b="1" dirty="0"/>
              <a:t> : a)                		  //L2</a:t>
            </a:r>
            <a:r>
              <a:rPr lang="zh-CN" altLang="zh-CN" sz="1800" b="1" dirty="0"/>
              <a:t>：</a:t>
            </a:r>
            <a:r>
              <a:rPr lang="en-US" altLang="zh-CN" sz="1800" b="1" dirty="0"/>
              <a:t>c</a:t>
            </a:r>
            <a:r>
              <a:rPr lang="zh-CN" altLang="zh-CN" sz="1800" b="1" dirty="0"/>
              <a:t>为依次为</a:t>
            </a:r>
            <a:r>
              <a:rPr lang="en-US" altLang="zh-CN" sz="1800" b="1" dirty="0"/>
              <a:t>a[0]~a[9]</a:t>
            </a:r>
            <a:r>
              <a:rPr lang="zh-CN" altLang="zh-CN" sz="1800" b="1" dirty="0"/>
              <a:t>的引用</a:t>
            </a:r>
          </a:p>
          <a:p>
            <a:pPr marL="0" indent="0">
              <a:buNone/>
            </a:pPr>
            <a:r>
              <a:rPr lang="en-US" altLang="zh-CN" sz="1800" b="1" dirty="0"/>
              <a:t>		</a:t>
            </a:r>
            <a:r>
              <a:rPr lang="en-US" altLang="zh-CN" sz="1800" b="1" dirty="0" err="1"/>
              <a:t>i</a:t>
            </a:r>
            <a:r>
              <a:rPr lang="en-US" altLang="zh-CN" sz="1800" b="1" dirty="0"/>
              <a:t> *= </a:t>
            </a:r>
            <a:r>
              <a:rPr lang="en-US" altLang="zh-CN" sz="1800" b="1" dirty="0" err="1"/>
              <a:t>i</a:t>
            </a:r>
            <a:r>
              <a:rPr lang="en-US" altLang="zh-CN" sz="1800" b="1" dirty="0"/>
              <a:t>;                       	  //L3</a:t>
            </a:r>
            <a:r>
              <a:rPr lang="zh-CN" altLang="zh-CN" sz="1800" b="1" dirty="0"/>
              <a:t>：通引用修改</a:t>
            </a:r>
            <a:r>
              <a:rPr lang="en-US" altLang="zh-CN" sz="1800" b="1" dirty="0"/>
              <a:t>a[0]~a[9]</a:t>
            </a:r>
            <a:endParaRPr lang="zh-CN" altLang="zh-CN" sz="1800" b="1" dirty="0"/>
          </a:p>
          <a:p>
            <a:pPr marL="0" indent="0">
              <a:buNone/>
            </a:pPr>
            <a:r>
              <a:rPr lang="en-US" altLang="zh-CN" sz="1800" b="1" dirty="0"/>
              <a:t>	for (</a:t>
            </a:r>
            <a:r>
              <a:rPr lang="en-US" altLang="zh-CN" sz="1800" b="1" dirty="0" err="1"/>
              <a:t>int</a:t>
            </a:r>
            <a:r>
              <a:rPr lang="en-US" altLang="zh-CN" sz="1800" b="1" dirty="0"/>
              <a:t> *p = begin(a); p != end(a); p++)     //L4</a:t>
            </a:r>
            <a:r>
              <a:rPr lang="zh-CN" altLang="zh-CN" sz="1800" b="1" dirty="0"/>
              <a:t>：指针</a:t>
            </a:r>
            <a:r>
              <a:rPr lang="en-US" altLang="zh-CN" sz="1800" b="1" dirty="0"/>
              <a:t>p</a:t>
            </a:r>
            <a:r>
              <a:rPr lang="zh-CN" altLang="zh-CN" sz="1800" b="1" dirty="0"/>
              <a:t>访问</a:t>
            </a:r>
            <a:r>
              <a:rPr lang="en-US" altLang="zh-CN" sz="1800" b="1" dirty="0"/>
              <a:t>a</a:t>
            </a:r>
            <a:r>
              <a:rPr lang="zh-CN" altLang="zh-CN" sz="1800" b="1" dirty="0"/>
              <a:t>数组</a:t>
            </a:r>
            <a:r>
              <a:rPr lang="en-US" altLang="zh-CN" sz="1800" b="1" dirty="0"/>
              <a:t> </a:t>
            </a:r>
            <a:endParaRPr lang="zh-CN" altLang="zh-CN" sz="1800" b="1" dirty="0"/>
          </a:p>
          <a:p>
            <a:pPr marL="0" indent="0">
              <a:buNone/>
            </a:pPr>
            <a:r>
              <a:rPr lang="en-US" altLang="zh-CN" sz="1800" b="1" dirty="0"/>
              <a:t>		</a:t>
            </a:r>
            <a:r>
              <a:rPr lang="en-US" altLang="zh-CN" sz="1800" b="1" dirty="0" err="1"/>
              <a:t>cout</a:t>
            </a:r>
            <a:r>
              <a:rPr lang="en-US" altLang="zh-CN" sz="1800" b="1" dirty="0"/>
              <a:t> &lt;&lt; *p &lt;&lt; "\t";</a:t>
            </a:r>
            <a:endParaRPr lang="zh-CN" altLang="zh-CN" sz="1800" b="1" dirty="0"/>
          </a:p>
          <a:p>
            <a:pPr marL="0" indent="0">
              <a:buNone/>
            </a:pPr>
            <a:r>
              <a:rPr lang="en-US" altLang="zh-CN" sz="1800" b="1" dirty="0"/>
              <a:t>	</a:t>
            </a:r>
            <a:r>
              <a:rPr lang="en-US" altLang="zh-CN" sz="1800" b="1" dirty="0" err="1"/>
              <a:t>cout</a:t>
            </a:r>
            <a:r>
              <a:rPr lang="en-US" altLang="zh-CN" sz="1800" b="1" dirty="0"/>
              <a:t> &lt;&lt; </a:t>
            </a:r>
            <a:r>
              <a:rPr lang="en-US" altLang="zh-CN" sz="1800" b="1" dirty="0" err="1"/>
              <a:t>endl</a:t>
            </a:r>
            <a:r>
              <a:rPr lang="en-US" altLang="zh-CN" sz="1800" b="1" dirty="0"/>
              <a:t>;</a:t>
            </a:r>
            <a:endParaRPr lang="zh-CN" altLang="zh-CN" sz="1800" b="1" dirty="0"/>
          </a:p>
          <a:p>
            <a:pPr marL="0" indent="0">
              <a:buNone/>
            </a:pPr>
            <a:r>
              <a:rPr lang="en-US" altLang="zh-CN" sz="1800" b="1" dirty="0"/>
              <a:t>	for (auto &amp;c : s) {               	 //L5</a:t>
            </a:r>
            <a:r>
              <a:rPr lang="zh-CN" altLang="zh-CN" sz="1800" b="1" dirty="0"/>
              <a:t>：</a:t>
            </a:r>
            <a:r>
              <a:rPr lang="en-US" altLang="zh-CN" sz="1800" b="1" dirty="0"/>
              <a:t>c</a:t>
            </a:r>
            <a:r>
              <a:rPr lang="zh-CN" altLang="zh-CN" sz="1800" b="1" dirty="0"/>
              <a:t>依次为</a:t>
            </a:r>
            <a:r>
              <a:rPr lang="en-US" altLang="zh-CN" sz="1800" b="1" dirty="0"/>
              <a:t>s[0]~s[24]</a:t>
            </a:r>
            <a:r>
              <a:rPr lang="zh-CN" altLang="zh-CN" sz="1800" b="1" dirty="0"/>
              <a:t>的引用</a:t>
            </a:r>
          </a:p>
          <a:p>
            <a:pPr marL="0" indent="0">
              <a:buNone/>
            </a:pPr>
            <a:r>
              <a:rPr lang="en-US" altLang="zh-CN" sz="1800" b="1" dirty="0"/>
              <a:t>		n++;                             	//L6</a:t>
            </a:r>
            <a:r>
              <a:rPr lang="zh-CN" altLang="zh-CN" sz="1800" b="1" dirty="0"/>
              <a:t>：计算字符个数</a:t>
            </a:r>
          </a:p>
          <a:p>
            <a:pPr marL="0" indent="0">
              <a:buNone/>
            </a:pPr>
            <a:r>
              <a:rPr lang="en-US" altLang="zh-CN" sz="1800" b="1" dirty="0"/>
              <a:t>		c = </a:t>
            </a:r>
            <a:r>
              <a:rPr lang="en-US" altLang="zh-CN" sz="1800" b="1" dirty="0" err="1"/>
              <a:t>toupper</a:t>
            </a:r>
            <a:r>
              <a:rPr lang="en-US" altLang="zh-CN" sz="1800" b="1" dirty="0"/>
              <a:t>(c);                	//L7</a:t>
            </a:r>
            <a:r>
              <a:rPr lang="zh-CN" altLang="zh-CN" sz="1800" b="1" dirty="0"/>
              <a:t>：通过引用把字符改为大写</a:t>
            </a:r>
          </a:p>
          <a:p>
            <a:pPr marL="0" indent="0">
              <a:buNone/>
            </a:pPr>
            <a:r>
              <a:rPr lang="en-US" altLang="zh-CN" sz="1800" b="1" dirty="0"/>
              <a:t>	}</a:t>
            </a:r>
            <a:endParaRPr lang="zh-CN" altLang="zh-CN" sz="1800" b="1" dirty="0"/>
          </a:p>
          <a:p>
            <a:pPr marL="0" indent="0">
              <a:buNone/>
            </a:pPr>
            <a:r>
              <a:rPr lang="en-US" altLang="zh-CN" sz="1800" b="1" dirty="0"/>
              <a:t>	</a:t>
            </a:r>
            <a:r>
              <a:rPr lang="en-US" altLang="zh-CN" sz="1800" b="1" dirty="0" err="1"/>
              <a:t>cout</a:t>
            </a:r>
            <a:r>
              <a:rPr lang="en-US" altLang="zh-CN" sz="1800" b="1" dirty="0"/>
              <a:t> &lt;&lt; "s </a:t>
            </a:r>
            <a:r>
              <a:rPr lang="zh-CN" altLang="zh-CN" sz="1800" b="1" dirty="0"/>
              <a:t>共有</a:t>
            </a:r>
            <a:r>
              <a:rPr lang="en-US" altLang="zh-CN" sz="1800" b="1" dirty="0"/>
              <a:t>:" &lt;&lt; n &lt;&lt; "</a:t>
            </a:r>
            <a:r>
              <a:rPr lang="zh-CN" altLang="zh-CN" sz="1800" b="1" dirty="0"/>
              <a:t>个字符</a:t>
            </a:r>
            <a:r>
              <a:rPr lang="en-US" altLang="zh-CN" sz="1800" b="1" dirty="0"/>
              <a:t>" &lt;&lt; </a:t>
            </a:r>
            <a:r>
              <a:rPr lang="en-US" altLang="zh-CN" sz="1800" b="1" dirty="0" err="1"/>
              <a:t>endl</a:t>
            </a:r>
            <a:r>
              <a:rPr lang="en-US" altLang="zh-CN" sz="1800" b="1" dirty="0"/>
              <a:t>;</a:t>
            </a:r>
            <a:endParaRPr lang="zh-CN" altLang="zh-CN" sz="1800" b="1" dirty="0"/>
          </a:p>
          <a:p>
            <a:pPr marL="0" indent="0">
              <a:buNone/>
            </a:pPr>
            <a:r>
              <a:rPr lang="en-US" altLang="zh-CN" sz="1800" b="1" dirty="0"/>
              <a:t>	for (auto p = begin(s); p != end(s); p++)  　//L8</a:t>
            </a:r>
            <a:r>
              <a:rPr lang="zh-CN" altLang="zh-CN" sz="1800" b="1" dirty="0"/>
              <a:t>：通过指针访问字符串</a:t>
            </a:r>
          </a:p>
          <a:p>
            <a:pPr marL="0" indent="0">
              <a:buNone/>
            </a:pPr>
            <a:r>
              <a:rPr lang="en-US" altLang="zh-CN" sz="1800" b="1" dirty="0"/>
              <a:t>		</a:t>
            </a:r>
            <a:r>
              <a:rPr lang="en-US" altLang="zh-CN" sz="1800" b="1" dirty="0" err="1"/>
              <a:t>cout</a:t>
            </a:r>
            <a:r>
              <a:rPr lang="en-US" altLang="zh-CN" sz="1800" b="1" dirty="0"/>
              <a:t> &lt;&lt; *p;</a:t>
            </a:r>
            <a:endParaRPr lang="zh-CN" altLang="zh-CN" sz="1800" b="1" dirty="0"/>
          </a:p>
          <a:p>
            <a:pPr marL="0" indent="0">
              <a:buNone/>
            </a:pPr>
            <a:r>
              <a:rPr lang="en-US" altLang="zh-CN" sz="1800" b="1" dirty="0"/>
              <a:t>}</a:t>
            </a:r>
            <a:endParaRPr lang="zh-CN" altLang="zh-CN" sz="1800" b="1" dirty="0"/>
          </a:p>
          <a:p>
            <a:pPr marL="0" indent="0">
              <a:buNone/>
            </a:pPr>
            <a:endParaRPr lang="zh-CN" altLang="en-US" sz="1800" b="1" dirty="0"/>
          </a:p>
        </p:txBody>
      </p:sp>
    </p:spTree>
    <p:extLst>
      <p:ext uri="{BB962C8B-B14F-4D97-AF65-F5344CB8AC3E}">
        <p14:creationId xmlns:p14="http://schemas.microsoft.com/office/powerpoint/2010/main" val="42130867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69105" y="116632"/>
            <a:ext cx="7772400" cy="830952"/>
          </a:xfrm>
        </p:spPr>
        <p:txBody>
          <a:bodyPr/>
          <a:lstStyle/>
          <a:p>
            <a:pPr eaLnBrk="1" hangingPunct="1"/>
            <a:r>
              <a:rPr lang="zh-CN" altLang="en-US" b="1" dirty="0"/>
              <a:t>２</a:t>
            </a:r>
            <a:r>
              <a:rPr lang="en-US" altLang="zh-CN" b="1" dirty="0"/>
              <a:t>.８ </a:t>
            </a:r>
            <a:r>
              <a:rPr lang="zh-CN" altLang="en-US" b="1" dirty="0">
                <a:solidFill>
                  <a:srgbClr val="FF0000"/>
                </a:solidFill>
              </a:rPr>
              <a:t>类型转换</a:t>
            </a:r>
          </a:p>
        </p:txBody>
      </p:sp>
      <p:sp>
        <p:nvSpPr>
          <p:cNvPr id="37891" name="Rectangle 3"/>
          <p:cNvSpPr>
            <a:spLocks noGrp="1" noChangeArrowheads="1"/>
          </p:cNvSpPr>
          <p:nvPr>
            <p:ph idx="1"/>
          </p:nvPr>
        </p:nvSpPr>
        <p:spPr>
          <a:xfrm>
            <a:off x="685800" y="1341438"/>
            <a:ext cx="7772400" cy="4754562"/>
          </a:xfrm>
        </p:spPr>
        <p:txBody>
          <a:bodyPr/>
          <a:lstStyle/>
          <a:p>
            <a:pPr marL="0" indent="0" eaLnBrk="1" hangingPunct="1">
              <a:lnSpc>
                <a:spcPct val="90000"/>
              </a:lnSpc>
              <a:buNone/>
            </a:pPr>
            <a:r>
              <a:rPr lang="zh-CN" altLang="en-US" sz="2800" b="1" dirty="0">
                <a:solidFill>
                  <a:srgbClr val="0000CC"/>
                </a:solidFill>
              </a:rPr>
              <a:t>１．类型转换的概念</a:t>
            </a:r>
          </a:p>
          <a:p>
            <a:pPr marL="990600" lvl="1" indent="-533400" eaLnBrk="1" hangingPunct="1">
              <a:lnSpc>
                <a:spcPct val="90000"/>
              </a:lnSpc>
            </a:pPr>
            <a:r>
              <a:rPr lang="zh-CN" altLang="en-US" sz="2400" b="1" dirty="0"/>
              <a:t>类型转换就是将一种数据类型转换为另一种数据类型。</a:t>
            </a:r>
            <a:r>
              <a:rPr lang="zh-CN" altLang="en-US" sz="2400" b="1" dirty="0">
                <a:solidFill>
                  <a:srgbClr val="FF0000"/>
                </a:solidFill>
              </a:rPr>
              <a:t>下面的例子说明类型转换的过程</a:t>
            </a:r>
          </a:p>
          <a:p>
            <a:pPr marL="990600" lvl="1" indent="-533400" eaLnBrk="1" hangingPunct="1">
              <a:lnSpc>
                <a:spcPct val="90000"/>
              </a:lnSpc>
              <a:buFontTx/>
              <a:buNone/>
            </a:pPr>
            <a:r>
              <a:rPr lang="en-US" altLang="zh-CN" sz="2400" b="1" dirty="0" err="1">
                <a:solidFill>
                  <a:srgbClr val="FF0000"/>
                </a:solidFill>
              </a:rPr>
              <a:t>int</a:t>
            </a:r>
            <a:r>
              <a:rPr lang="en-US" altLang="zh-CN" sz="2400" b="1" dirty="0">
                <a:solidFill>
                  <a:srgbClr val="FF0000"/>
                </a:solidFill>
              </a:rPr>
              <a:t> </a:t>
            </a:r>
            <a:r>
              <a:rPr lang="en-US" altLang="zh-CN" sz="2400" b="1" dirty="0" err="1">
                <a:solidFill>
                  <a:srgbClr val="FF0000"/>
                </a:solidFill>
              </a:rPr>
              <a:t>ival</a:t>
            </a:r>
            <a:r>
              <a:rPr lang="en-US" altLang="zh-CN" sz="2400" b="1" dirty="0">
                <a:solidFill>
                  <a:srgbClr val="FF0000"/>
                </a:solidFill>
              </a:rPr>
              <a:t>=0;</a:t>
            </a:r>
          </a:p>
          <a:p>
            <a:pPr marL="990600" lvl="1" indent="-533400" eaLnBrk="1" hangingPunct="1">
              <a:lnSpc>
                <a:spcPct val="90000"/>
              </a:lnSpc>
              <a:buFontTx/>
              <a:buNone/>
            </a:pPr>
            <a:r>
              <a:rPr lang="en-US" altLang="zh-CN" sz="2400" b="1" dirty="0" err="1">
                <a:solidFill>
                  <a:srgbClr val="FF0000"/>
                </a:solidFill>
              </a:rPr>
              <a:t>ival</a:t>
            </a:r>
            <a:r>
              <a:rPr lang="en-US" altLang="zh-CN" sz="2400" b="1" dirty="0">
                <a:solidFill>
                  <a:srgbClr val="FF0000"/>
                </a:solidFill>
              </a:rPr>
              <a:t>=3.54+3;</a:t>
            </a:r>
          </a:p>
          <a:p>
            <a:pPr marL="990600" lvl="1" indent="-533400" eaLnBrk="1" hangingPunct="1">
              <a:lnSpc>
                <a:spcPct val="90000"/>
              </a:lnSpc>
              <a:buFontTx/>
              <a:buNone/>
            </a:pPr>
            <a:endParaRPr lang="en-US" altLang="zh-CN" sz="2400" b="1" dirty="0">
              <a:solidFill>
                <a:srgbClr val="FF0000"/>
              </a:solidFill>
            </a:endParaRPr>
          </a:p>
          <a:p>
            <a:pPr marL="609600" indent="-609600" eaLnBrk="1" hangingPunct="1">
              <a:lnSpc>
                <a:spcPct val="90000"/>
              </a:lnSpc>
              <a:buFontTx/>
              <a:buNone/>
            </a:pPr>
            <a:r>
              <a:rPr lang="en-US" altLang="zh-CN" sz="2400" b="1" dirty="0"/>
              <a:t> </a:t>
            </a:r>
            <a:r>
              <a:rPr lang="zh-CN" altLang="en-US" sz="2400" b="1" dirty="0"/>
              <a:t>编译器的处理过程（</a:t>
            </a:r>
            <a:r>
              <a:rPr lang="zh-CN" altLang="en-US" sz="2400" b="1" dirty="0">
                <a:sym typeface="Wingdings" panose="05000000000000000000" pitchFamily="2" charset="2"/>
              </a:rPr>
              <a:t>：编译器将给出警告）</a:t>
            </a:r>
          </a:p>
          <a:p>
            <a:pPr marL="609600" indent="-609600" eaLnBrk="1" hangingPunct="1">
              <a:lnSpc>
                <a:spcPct val="90000"/>
              </a:lnSpc>
              <a:buFont typeface="Wingdings" panose="05000000000000000000" pitchFamily="2" charset="2"/>
              <a:buAutoNum type="arabicPeriod"/>
            </a:pPr>
            <a:r>
              <a:rPr lang="zh-CN" altLang="en-US" sz="2400" b="1" dirty="0">
                <a:sym typeface="Wingdings" panose="05000000000000000000" pitchFamily="2" charset="2"/>
              </a:rPr>
              <a:t>为防止精度损失，将</a:t>
            </a:r>
            <a:r>
              <a:rPr lang="en-US" altLang="zh-CN" sz="2400" b="1" dirty="0" err="1">
                <a:sym typeface="Wingdings" panose="05000000000000000000" pitchFamily="2" charset="2"/>
              </a:rPr>
              <a:t>int</a:t>
            </a:r>
            <a:r>
              <a:rPr lang="en-US" altLang="zh-CN" sz="2400" b="1" dirty="0">
                <a:sym typeface="Wingdings" panose="05000000000000000000" pitchFamily="2" charset="2"/>
              </a:rPr>
              <a:t> 3</a:t>
            </a:r>
            <a:r>
              <a:rPr lang="zh-CN" altLang="en-US" sz="2400" b="1" dirty="0">
                <a:sym typeface="Wingdings" panose="05000000000000000000" pitchFamily="2" charset="2"/>
              </a:rPr>
              <a:t>提升为</a:t>
            </a:r>
            <a:r>
              <a:rPr lang="en-US" altLang="zh-CN" sz="2400" b="1" dirty="0">
                <a:sym typeface="Wingdings" panose="05000000000000000000" pitchFamily="2" charset="2"/>
              </a:rPr>
              <a:t>double 3.00;</a:t>
            </a:r>
          </a:p>
          <a:p>
            <a:pPr marL="609600" indent="-609600" eaLnBrk="1" hangingPunct="1">
              <a:lnSpc>
                <a:spcPct val="90000"/>
              </a:lnSpc>
              <a:buFont typeface="Wingdings" panose="05000000000000000000" pitchFamily="2" charset="2"/>
              <a:buAutoNum type="arabicPeriod"/>
            </a:pPr>
            <a:r>
              <a:rPr lang="zh-CN" altLang="en-US" sz="2400" b="1" dirty="0">
                <a:solidFill>
                  <a:schemeClr val="accent2"/>
                </a:solidFill>
                <a:sym typeface="Wingdings" panose="05000000000000000000" pitchFamily="2" charset="2"/>
              </a:rPr>
              <a:t>执行</a:t>
            </a:r>
            <a:r>
              <a:rPr lang="en-US" altLang="zh-CN" sz="2400" b="1" dirty="0">
                <a:solidFill>
                  <a:schemeClr val="accent2"/>
                </a:solidFill>
                <a:sym typeface="Wingdings" panose="05000000000000000000" pitchFamily="2" charset="2"/>
              </a:rPr>
              <a:t>3.54+3.00</a:t>
            </a:r>
            <a:r>
              <a:rPr lang="zh-CN" altLang="en-US" sz="2400" b="1" dirty="0">
                <a:solidFill>
                  <a:schemeClr val="accent2"/>
                </a:solidFill>
                <a:sym typeface="Wingdings" panose="05000000000000000000" pitchFamily="2" charset="2"/>
              </a:rPr>
              <a:t>结果为</a:t>
            </a:r>
            <a:r>
              <a:rPr lang="en-US" altLang="zh-CN" sz="2400" b="1" dirty="0">
                <a:solidFill>
                  <a:schemeClr val="accent2"/>
                </a:solidFill>
                <a:sym typeface="Wingdings" panose="05000000000000000000" pitchFamily="2" charset="2"/>
              </a:rPr>
              <a:t>6.54;</a:t>
            </a:r>
          </a:p>
          <a:p>
            <a:pPr marL="609600" indent="-609600" eaLnBrk="1" hangingPunct="1">
              <a:lnSpc>
                <a:spcPct val="90000"/>
              </a:lnSpc>
              <a:buFont typeface="Wingdings" panose="05000000000000000000" pitchFamily="2" charset="2"/>
              <a:buAutoNum type="arabicPeriod"/>
            </a:pPr>
            <a:r>
              <a:rPr lang="zh-CN" altLang="en-US" sz="2400" b="1" dirty="0">
                <a:sym typeface="Wingdings" panose="05000000000000000000" pitchFamily="2" charset="2"/>
              </a:rPr>
              <a:t>将</a:t>
            </a:r>
            <a:r>
              <a:rPr lang="en-US" altLang="zh-CN" sz="2400" b="1" dirty="0">
                <a:sym typeface="Wingdings" panose="05000000000000000000" pitchFamily="2" charset="2"/>
              </a:rPr>
              <a:t>=</a:t>
            </a:r>
            <a:r>
              <a:rPr lang="zh-CN" altLang="en-US" sz="2400" b="1" dirty="0">
                <a:sym typeface="Wingdings" panose="05000000000000000000" pitchFamily="2" charset="2"/>
              </a:rPr>
              <a:t>右边的类型转换为</a:t>
            </a:r>
            <a:r>
              <a:rPr lang="en-US" altLang="zh-CN" sz="2400" b="1" dirty="0">
                <a:sym typeface="Wingdings" panose="05000000000000000000" pitchFamily="2" charset="2"/>
              </a:rPr>
              <a:t>=</a:t>
            </a:r>
            <a:r>
              <a:rPr lang="zh-CN" altLang="en-US" sz="2400" b="1" dirty="0">
                <a:sym typeface="Wingdings" panose="05000000000000000000" pitchFamily="2" charset="2"/>
              </a:rPr>
              <a:t>左边的类型，直接切除小数右边的部份</a:t>
            </a:r>
            <a:r>
              <a:rPr lang="en-US" altLang="zh-CN" sz="2400" b="1" dirty="0">
                <a:sym typeface="Wingdings" panose="05000000000000000000" pitchFamily="2" charset="2"/>
              </a:rPr>
              <a:t>,</a:t>
            </a:r>
            <a:r>
              <a:rPr lang="zh-CN" altLang="en-US" sz="2400" b="1" dirty="0">
                <a:sym typeface="Wingdings" panose="05000000000000000000" pitchFamily="2" charset="2"/>
              </a:rPr>
              <a:t>即</a:t>
            </a:r>
            <a:r>
              <a:rPr lang="en-US" altLang="zh-CN" sz="2400" b="1" dirty="0">
                <a:sym typeface="Wingdings" panose="05000000000000000000" pitchFamily="2" charset="2"/>
              </a:rPr>
              <a:t>6.54</a:t>
            </a:r>
            <a:r>
              <a:rPr lang="zh-CN" altLang="en-US" sz="2400" b="1" dirty="0">
                <a:sym typeface="Wingdings" panose="05000000000000000000" pitchFamily="2" charset="2"/>
              </a:rPr>
              <a:t>变成了</a:t>
            </a:r>
            <a:r>
              <a:rPr lang="en-US" altLang="zh-CN" sz="2400" b="1" dirty="0">
                <a:sym typeface="Wingdings" panose="05000000000000000000" pitchFamily="2" charset="2"/>
              </a:rPr>
              <a:t>6</a:t>
            </a:r>
          </a:p>
          <a:p>
            <a:pPr marL="609600" indent="-609600" eaLnBrk="1" hangingPunct="1">
              <a:lnSpc>
                <a:spcPct val="90000"/>
              </a:lnSpc>
              <a:buFont typeface="Wingdings" panose="05000000000000000000" pitchFamily="2" charset="2"/>
              <a:buAutoNum type="arabicPeriod"/>
            </a:pPr>
            <a:r>
              <a:rPr lang="zh-CN" altLang="en-US" sz="2400" b="1" dirty="0">
                <a:solidFill>
                  <a:schemeClr val="accent2"/>
                </a:solidFill>
                <a:sym typeface="Wingdings" panose="05000000000000000000" pitchFamily="2" charset="2"/>
              </a:rPr>
              <a:t>将</a:t>
            </a:r>
            <a:r>
              <a:rPr lang="en-US" altLang="zh-CN" sz="2400" b="1" dirty="0">
                <a:solidFill>
                  <a:schemeClr val="accent2"/>
                </a:solidFill>
                <a:sym typeface="Wingdings" panose="05000000000000000000" pitchFamily="2" charset="2"/>
              </a:rPr>
              <a:t>6</a:t>
            </a:r>
            <a:r>
              <a:rPr lang="zh-CN" altLang="en-US" sz="2400" b="1" dirty="0">
                <a:solidFill>
                  <a:schemeClr val="accent2"/>
                </a:solidFill>
                <a:sym typeface="Wingdings" panose="05000000000000000000" pitchFamily="2" charset="2"/>
              </a:rPr>
              <a:t>赋给</a:t>
            </a:r>
            <a:r>
              <a:rPr lang="en-US" altLang="zh-CN" sz="2400" b="1" dirty="0" err="1">
                <a:solidFill>
                  <a:schemeClr val="accent2"/>
                </a:solidFill>
                <a:sym typeface="Wingdings" panose="05000000000000000000" pitchFamily="2" charset="2"/>
              </a:rPr>
              <a:t>ival</a:t>
            </a:r>
            <a:r>
              <a:rPr lang="en-US" altLang="zh-CN" sz="2400" b="1" dirty="0">
                <a:solidFill>
                  <a:schemeClr val="accent2"/>
                </a:solidFill>
                <a:sym typeface="Wingdings" panose="05000000000000000000" pitchFamily="2" charset="2"/>
              </a:rPr>
              <a:t>;</a:t>
            </a:r>
          </a:p>
          <a:p>
            <a:pPr marL="609600" indent="-609600" eaLnBrk="1" hangingPunct="1">
              <a:lnSpc>
                <a:spcPct val="90000"/>
              </a:lnSpc>
              <a:buFont typeface="Wingdings" panose="05000000000000000000" pitchFamily="2" charset="2"/>
              <a:buAutoNum type="arabicPeriod"/>
            </a:pPr>
            <a:endParaRPr lang="zh-CN" altLang="en-US" sz="2400" b="1" dirty="0">
              <a:solidFill>
                <a:schemeClr val="accent2"/>
              </a:solidFill>
            </a:endParaRPr>
          </a:p>
        </p:txBody>
      </p:sp>
    </p:spTree>
    <p:extLst>
      <p:ext uri="{BB962C8B-B14F-4D97-AF65-F5344CB8AC3E}">
        <p14:creationId xmlns:p14="http://schemas.microsoft.com/office/powerpoint/2010/main" val="3474214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 calcmode="lin" valueType="num">
                                      <p:cBhvr additive="base">
                                        <p:cTn id="7"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37891">
                                            <p:txEl>
                                              <p:pRg st="2" end="2"/>
                                            </p:txEl>
                                          </p:spTgt>
                                        </p:tgtEl>
                                        <p:attrNameLst>
                                          <p:attrName>style.visibility</p:attrName>
                                        </p:attrNameLst>
                                      </p:cBhvr>
                                      <p:to>
                                        <p:strVal val="visible"/>
                                      </p:to>
                                    </p:set>
                                    <p:animEffect transition="in" filter="box(in)">
                                      <p:cBhvr>
                                        <p:cTn id="13" dur="500"/>
                                        <p:tgtEl>
                                          <p:spTgt spid="37891">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7891">
                                            <p:txEl>
                                              <p:pRg st="3" end="3"/>
                                            </p:txEl>
                                          </p:spTgt>
                                        </p:tgtEl>
                                        <p:attrNameLst>
                                          <p:attrName>style.visibility</p:attrName>
                                        </p:attrNameLst>
                                      </p:cBhvr>
                                      <p:to>
                                        <p:strVal val="visible"/>
                                      </p:to>
                                    </p:set>
                                    <p:animEffect transition="in" filter="box(in)">
                                      <p:cBhvr>
                                        <p:cTn id="16" dur="500"/>
                                        <p:tgtEl>
                                          <p:spTgt spid="3789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37891">
                                            <p:txEl>
                                              <p:pRg st="5" end="5"/>
                                            </p:txEl>
                                          </p:spTgt>
                                        </p:tgtEl>
                                        <p:attrNameLst>
                                          <p:attrName>style.visibility</p:attrName>
                                        </p:attrNameLst>
                                      </p:cBhvr>
                                      <p:to>
                                        <p:strVal val="visible"/>
                                      </p:to>
                                    </p:set>
                                    <p:anim calcmode="lin" valueType="num">
                                      <p:cBhvr additive="base">
                                        <p:cTn id="21"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78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7891">
                                            <p:txEl>
                                              <p:pRg st="6" end="6"/>
                                            </p:txEl>
                                          </p:spTgt>
                                        </p:tgtEl>
                                        <p:attrNameLst>
                                          <p:attrName>style.visibility</p:attrName>
                                        </p:attrNameLst>
                                      </p:cBhvr>
                                      <p:to>
                                        <p:strVal val="visible"/>
                                      </p:to>
                                    </p:set>
                                    <p:anim calcmode="lin" valueType="num">
                                      <p:cBhvr additive="base">
                                        <p:cTn id="27" dur="5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8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4" presetClass="entr" presetSubtype="0" fill="hold" nodeType="clickEffect">
                                  <p:stCondLst>
                                    <p:cond delay="0"/>
                                  </p:stCondLst>
                                  <p:childTnLst>
                                    <p:set>
                                      <p:cBhvr>
                                        <p:cTn id="32" dur="1" fill="hold">
                                          <p:stCondLst>
                                            <p:cond delay="0"/>
                                          </p:stCondLst>
                                        </p:cTn>
                                        <p:tgtEl>
                                          <p:spTgt spid="37891">
                                            <p:txEl>
                                              <p:pRg st="7" end="7"/>
                                            </p:txEl>
                                          </p:spTgt>
                                        </p:tgtEl>
                                        <p:attrNameLst>
                                          <p:attrName>style.visibility</p:attrName>
                                        </p:attrNameLst>
                                      </p:cBhvr>
                                      <p:to>
                                        <p:strVal val="visible"/>
                                      </p:to>
                                    </p:set>
                                    <p:anim from="(-#ppt_w/2)" to="(#ppt_x)" calcmode="lin" valueType="num">
                                      <p:cBhvr>
                                        <p:cTn id="33" dur="600" fill="hold">
                                          <p:stCondLst>
                                            <p:cond delay="0"/>
                                          </p:stCondLst>
                                        </p:cTn>
                                        <p:tgtEl>
                                          <p:spTgt spid="37891">
                                            <p:txEl>
                                              <p:pRg st="7" end="7"/>
                                            </p:txEl>
                                          </p:spTgt>
                                        </p:tgtEl>
                                        <p:attrNameLst>
                                          <p:attrName>ppt_x</p:attrName>
                                        </p:attrNameLst>
                                      </p:cBhvr>
                                    </p:anim>
                                    <p:anim from="0" to="-1.0" calcmode="lin" valueType="num">
                                      <p:cBhvr>
                                        <p:cTn id="34" dur="200" decel="50000" autoRev="1" fill="hold">
                                          <p:stCondLst>
                                            <p:cond delay="600"/>
                                          </p:stCondLst>
                                        </p:cTn>
                                        <p:tgtEl>
                                          <p:spTgt spid="37891">
                                            <p:txEl>
                                              <p:pRg st="7" end="7"/>
                                            </p:txEl>
                                          </p:spTgt>
                                        </p:tgtEl>
                                        <p:attrNameLst>
                                          <p:attrName>xshear</p:attrName>
                                        </p:attrNameLst>
                                      </p:cBhvr>
                                    </p:anim>
                                    <p:animScale>
                                      <p:cBhvr>
                                        <p:cTn id="35" dur="200" decel="100000" autoRev="1" fill="hold">
                                          <p:stCondLst>
                                            <p:cond delay="600"/>
                                          </p:stCondLst>
                                        </p:cTn>
                                        <p:tgtEl>
                                          <p:spTgt spid="37891">
                                            <p:txEl>
                                              <p:pRg st="7" end="7"/>
                                            </p:txEl>
                                          </p:spTgt>
                                        </p:tgtEl>
                                      </p:cBhvr>
                                      <p:from x="100000" y="100000"/>
                                      <p:to x="80000" y="100000"/>
                                    </p:animScale>
                                    <p:anim by="(#ppt_h/3+#ppt_w*0.1)" calcmode="lin" valueType="num">
                                      <p:cBhvr additive="sum">
                                        <p:cTn id="36" dur="200" decel="100000" autoRev="1" fill="hold">
                                          <p:stCondLst>
                                            <p:cond delay="600"/>
                                          </p:stCondLst>
                                        </p:cTn>
                                        <p:tgtEl>
                                          <p:spTgt spid="37891">
                                            <p:txEl>
                                              <p:pRg st="7" end="7"/>
                                            </p:txEl>
                                          </p:spTgt>
                                        </p:tgtEl>
                                        <p:attrNameLst>
                                          <p:attrName>ppt_x</p:attrName>
                                        </p:attrNameLst>
                                      </p:cBhvr>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37891">
                                            <p:txEl>
                                              <p:pRg st="8" end="8"/>
                                            </p:txEl>
                                          </p:spTgt>
                                        </p:tgtEl>
                                        <p:attrNameLst>
                                          <p:attrName>style.visibility</p:attrName>
                                        </p:attrNameLst>
                                      </p:cBhvr>
                                      <p:to>
                                        <p:strVal val="visible"/>
                                      </p:to>
                                    </p:set>
                                    <p:anim calcmode="lin" valueType="num">
                                      <p:cBhvr additive="base">
                                        <p:cTn id="41" dur="500" fill="hold"/>
                                        <p:tgtEl>
                                          <p:spTgt spid="3789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789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37891">
                                            <p:txEl>
                                              <p:pRg st="9" end="9"/>
                                            </p:txEl>
                                          </p:spTgt>
                                        </p:tgtEl>
                                        <p:attrNameLst>
                                          <p:attrName>style.visibility</p:attrName>
                                        </p:attrNameLst>
                                      </p:cBhvr>
                                      <p:to>
                                        <p:strVal val="visible"/>
                                      </p:to>
                                    </p:set>
                                    <p:anim calcmode="lin" valueType="num">
                                      <p:cBhvr additive="base">
                                        <p:cTn id="47" dur="500" fill="hold"/>
                                        <p:tgtEl>
                                          <p:spTgt spid="3789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78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a:xfrm>
            <a:off x="661551" y="119214"/>
            <a:ext cx="7772400" cy="865188"/>
          </a:xfrm>
          <a:noFill/>
        </p:spPr>
        <p:txBody>
          <a:bodyPr/>
          <a:lstStyle/>
          <a:p>
            <a:pPr eaLnBrk="1" hangingPunct="1"/>
            <a:r>
              <a:rPr lang="en-US" altLang="zh-CN" b="1" dirty="0"/>
              <a:t>2.3.1  </a:t>
            </a:r>
            <a:r>
              <a:rPr lang="zh-CN" altLang="en-US" b="1" dirty="0"/>
              <a:t>指针</a:t>
            </a:r>
            <a:r>
              <a:rPr lang="zh-CN" altLang="en-US" b="1" dirty="0">
                <a:solidFill>
                  <a:srgbClr val="FF0000"/>
                </a:solidFill>
              </a:rPr>
              <a:t>概念的回顾</a:t>
            </a:r>
          </a:p>
        </p:txBody>
      </p:sp>
      <p:sp>
        <p:nvSpPr>
          <p:cNvPr id="19458" name="Rectangle 2"/>
          <p:cNvSpPr>
            <a:spLocks noGrp="1" noChangeArrowheads="1"/>
          </p:cNvSpPr>
          <p:nvPr>
            <p:ph idx="1"/>
          </p:nvPr>
        </p:nvSpPr>
        <p:spPr>
          <a:xfrm>
            <a:off x="684213" y="1341438"/>
            <a:ext cx="7772400" cy="4683125"/>
          </a:xfrm>
        </p:spPr>
        <p:txBody>
          <a:bodyPr/>
          <a:lstStyle/>
          <a:p>
            <a:pPr eaLnBrk="1" hangingPunct="1">
              <a:buFontTx/>
              <a:buNone/>
            </a:pPr>
            <a:r>
              <a:rPr lang="en-US" altLang="zh-CN" b="1" dirty="0">
                <a:solidFill>
                  <a:srgbClr val="0000CC"/>
                </a:solidFill>
              </a:rPr>
              <a:t>2</a:t>
            </a:r>
            <a:r>
              <a:rPr lang="zh-CN" altLang="en-US" b="1" dirty="0">
                <a:solidFill>
                  <a:srgbClr val="0000CC"/>
                </a:solidFill>
              </a:rPr>
              <a:t>、动态内存分配</a:t>
            </a:r>
            <a:r>
              <a:rPr lang="en-US" altLang="zh-CN" b="1" dirty="0">
                <a:solidFill>
                  <a:srgbClr val="0000CC"/>
                </a:solidFill>
              </a:rPr>
              <a:t>---</a:t>
            </a:r>
            <a:r>
              <a:rPr lang="zh-CN" altLang="en-US" b="1" dirty="0">
                <a:solidFill>
                  <a:srgbClr val="0000CC"/>
                </a:solidFill>
              </a:rPr>
              <a:t>指针</a:t>
            </a:r>
          </a:p>
          <a:p>
            <a:pPr lvl="1" eaLnBrk="1" hangingPunct="1"/>
            <a:r>
              <a:rPr lang="zh-CN" altLang="en-US" b="1" dirty="0"/>
              <a:t>对类型</a:t>
            </a:r>
            <a:r>
              <a:rPr lang="en-US" altLang="zh-CN" b="1" dirty="0">
                <a:solidFill>
                  <a:srgbClr val="FF0000"/>
                </a:solidFill>
              </a:rPr>
              <a:t>T</a:t>
            </a:r>
            <a:r>
              <a:rPr lang="zh-CN" altLang="en-US" b="1" dirty="0"/>
              <a:t>，</a:t>
            </a:r>
            <a:r>
              <a:rPr lang="en-US" altLang="zh-CN" b="1" dirty="0">
                <a:solidFill>
                  <a:schemeClr val="accent2"/>
                </a:solidFill>
              </a:rPr>
              <a:t>T*</a:t>
            </a:r>
            <a:r>
              <a:rPr lang="zh-CN" altLang="en-US" b="1" dirty="0"/>
              <a:t>是</a:t>
            </a:r>
            <a:r>
              <a:rPr lang="zh-CN" altLang="en-US" b="1" dirty="0">
                <a:latin typeface="Arial" panose="020B0604020202020204" pitchFamily="34" charset="0"/>
              </a:rPr>
              <a:t>“</a:t>
            </a:r>
            <a:r>
              <a:rPr lang="zh-CN" altLang="en-US" b="1" dirty="0"/>
              <a:t>到</a:t>
            </a:r>
            <a:r>
              <a:rPr lang="en-US" altLang="zh-CN" b="1" dirty="0">
                <a:solidFill>
                  <a:srgbClr val="FF0000"/>
                </a:solidFill>
              </a:rPr>
              <a:t>T</a:t>
            </a:r>
            <a:r>
              <a:rPr lang="zh-CN" altLang="en-US" b="1" dirty="0"/>
              <a:t>的指针</a:t>
            </a:r>
            <a:r>
              <a:rPr lang="zh-CN" altLang="en-US" b="1" dirty="0">
                <a:latin typeface="Arial" panose="020B0604020202020204" pitchFamily="34" charset="0"/>
              </a:rPr>
              <a:t>”</a:t>
            </a:r>
            <a:r>
              <a:rPr lang="zh-CN" altLang="en-US" b="1" dirty="0"/>
              <a:t>，即一个类型为</a:t>
            </a:r>
            <a:r>
              <a:rPr lang="en-US" altLang="zh-CN" b="1" dirty="0">
                <a:solidFill>
                  <a:schemeClr val="accent2"/>
                </a:solidFill>
              </a:rPr>
              <a:t>T*</a:t>
            </a:r>
            <a:r>
              <a:rPr lang="zh-CN" altLang="en-US" b="1" dirty="0"/>
              <a:t>的变量，能存一个类型</a:t>
            </a:r>
            <a:r>
              <a:rPr lang="en-US" altLang="zh-CN" b="1" dirty="0">
                <a:solidFill>
                  <a:srgbClr val="FF0000"/>
                </a:solidFill>
              </a:rPr>
              <a:t>T</a:t>
            </a:r>
            <a:r>
              <a:rPr lang="zh-CN" altLang="en-US" b="1" dirty="0"/>
              <a:t>的对象的地址</a:t>
            </a:r>
          </a:p>
          <a:p>
            <a:pPr lvl="1" eaLnBrk="1" hangingPunct="1">
              <a:buFontTx/>
              <a:buNone/>
            </a:pPr>
            <a:r>
              <a:rPr lang="en-US" altLang="zh-CN" b="1" dirty="0"/>
              <a:t>char c; </a:t>
            </a:r>
          </a:p>
          <a:p>
            <a:pPr lvl="1" eaLnBrk="1" hangingPunct="1">
              <a:buFontTx/>
              <a:buNone/>
            </a:pPr>
            <a:r>
              <a:rPr lang="en-US" altLang="zh-CN" b="1" dirty="0"/>
              <a:t>c=</a:t>
            </a:r>
            <a:r>
              <a:rPr lang="en-US" altLang="zh-CN" b="1" dirty="0">
                <a:latin typeface="Arial" panose="020B0604020202020204" pitchFamily="34" charset="0"/>
              </a:rPr>
              <a:t>‘</a:t>
            </a:r>
            <a:r>
              <a:rPr lang="en-US" altLang="zh-CN" b="1" dirty="0"/>
              <a:t>a</a:t>
            </a:r>
            <a:r>
              <a:rPr lang="en-US" altLang="zh-CN" b="1" dirty="0">
                <a:latin typeface="Arial" panose="020B0604020202020204" pitchFamily="34" charset="0"/>
              </a:rPr>
              <a:t>’</a:t>
            </a:r>
            <a:r>
              <a:rPr lang="en-US" altLang="zh-CN" b="1" dirty="0"/>
              <a:t>;</a:t>
            </a:r>
          </a:p>
          <a:p>
            <a:pPr lvl="1" eaLnBrk="1" hangingPunct="1">
              <a:buFontTx/>
              <a:buNone/>
            </a:pPr>
            <a:r>
              <a:rPr lang="en-US" altLang="zh-CN" b="1" dirty="0"/>
              <a:t>char p*</a:t>
            </a:r>
          </a:p>
          <a:p>
            <a:pPr lvl="1" eaLnBrk="1" hangingPunct="1">
              <a:buFontTx/>
              <a:buNone/>
            </a:pPr>
            <a:r>
              <a:rPr lang="en-US" altLang="zh-CN" b="1" dirty="0"/>
              <a:t>p=&amp;c;</a:t>
            </a:r>
          </a:p>
        </p:txBody>
      </p:sp>
      <p:sp>
        <p:nvSpPr>
          <p:cNvPr id="19460" name="Text Box 4"/>
          <p:cNvSpPr txBox="1">
            <a:spLocks noChangeArrowheads="1"/>
          </p:cNvSpPr>
          <p:nvPr/>
        </p:nvSpPr>
        <p:spPr bwMode="auto">
          <a:xfrm>
            <a:off x="4356100" y="4437063"/>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Lucida Sans Unicode" panose="020B0602030504020204" pitchFamily="34" charset="0"/>
              </a:rPr>
              <a:t>p</a:t>
            </a:r>
          </a:p>
        </p:txBody>
      </p:sp>
      <p:sp>
        <p:nvSpPr>
          <p:cNvPr id="19461" name="Text Box 5"/>
          <p:cNvSpPr txBox="1">
            <a:spLocks noChangeArrowheads="1"/>
          </p:cNvSpPr>
          <p:nvPr/>
        </p:nvSpPr>
        <p:spPr bwMode="auto">
          <a:xfrm>
            <a:off x="6804025" y="450850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en-US" altLang="zh-CN" sz="2400">
                <a:latin typeface="Lucida Sans Unicode" panose="020B0602030504020204" pitchFamily="34" charset="0"/>
              </a:rPr>
              <a:t>c</a:t>
            </a:r>
          </a:p>
        </p:txBody>
      </p:sp>
      <p:sp>
        <p:nvSpPr>
          <p:cNvPr id="19462" name="Rectangle 6"/>
          <p:cNvSpPr>
            <a:spLocks noChangeArrowheads="1"/>
          </p:cNvSpPr>
          <p:nvPr/>
        </p:nvSpPr>
        <p:spPr bwMode="auto">
          <a:xfrm>
            <a:off x="4356100" y="4941888"/>
            <a:ext cx="817563" cy="460375"/>
          </a:xfrm>
          <a:prstGeom prst="rect">
            <a:avLst/>
          </a:prstGeom>
          <a:solidFill>
            <a:schemeClr val="accent1"/>
          </a:solidFill>
          <a:ln w="3175">
            <a:solidFill>
              <a:schemeClr val="bg1"/>
            </a:solidFill>
            <a:miter lim="800000"/>
            <a:headEnd/>
            <a:tailEnd/>
          </a:ln>
        </p:spPr>
        <p:txBody>
          <a:bodyPr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a:t>
            </a:r>
          </a:p>
        </p:txBody>
      </p:sp>
      <p:sp>
        <p:nvSpPr>
          <p:cNvPr id="19463" name="Rectangle 7"/>
          <p:cNvSpPr>
            <a:spLocks noChangeArrowheads="1"/>
          </p:cNvSpPr>
          <p:nvPr/>
        </p:nvSpPr>
        <p:spPr bwMode="auto">
          <a:xfrm>
            <a:off x="6011863" y="4941888"/>
            <a:ext cx="817562" cy="460375"/>
          </a:xfrm>
          <a:prstGeom prst="rect">
            <a:avLst/>
          </a:prstGeom>
          <a:solidFill>
            <a:schemeClr val="accent1"/>
          </a:solidFill>
          <a:ln w="3175">
            <a:solidFill>
              <a:schemeClr val="bg1"/>
            </a:solidFill>
            <a:miter lim="800000"/>
            <a:headEnd/>
            <a:tailEnd/>
          </a:ln>
        </p:spPr>
        <p:txBody>
          <a:bodyPr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a:t>
            </a:r>
          </a:p>
        </p:txBody>
      </p:sp>
      <p:sp>
        <p:nvSpPr>
          <p:cNvPr id="19464" name="Rectangle 8"/>
          <p:cNvSpPr>
            <a:spLocks noChangeArrowheads="1"/>
          </p:cNvSpPr>
          <p:nvPr/>
        </p:nvSpPr>
        <p:spPr bwMode="auto">
          <a:xfrm>
            <a:off x="6804025" y="4941888"/>
            <a:ext cx="817563" cy="460375"/>
          </a:xfrm>
          <a:prstGeom prst="rect">
            <a:avLst/>
          </a:prstGeom>
          <a:solidFill>
            <a:schemeClr val="accent1"/>
          </a:solidFill>
          <a:ln w="3175">
            <a:solidFill>
              <a:schemeClr val="bg1"/>
            </a:solidFill>
            <a:miter lim="800000"/>
            <a:headEnd/>
            <a:tailEnd/>
          </a:ln>
        </p:spPr>
        <p:txBody>
          <a:bodyPr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a:t>
            </a:r>
          </a:p>
        </p:txBody>
      </p:sp>
      <p:sp>
        <p:nvSpPr>
          <p:cNvPr id="19465" name="Rectangle 9"/>
          <p:cNvSpPr>
            <a:spLocks noChangeArrowheads="1"/>
          </p:cNvSpPr>
          <p:nvPr/>
        </p:nvSpPr>
        <p:spPr bwMode="auto">
          <a:xfrm>
            <a:off x="7596188" y="4941888"/>
            <a:ext cx="817562" cy="460375"/>
          </a:xfrm>
          <a:prstGeom prst="rect">
            <a:avLst/>
          </a:prstGeom>
          <a:solidFill>
            <a:schemeClr val="accent1"/>
          </a:solidFill>
          <a:ln w="3175">
            <a:solidFill>
              <a:schemeClr val="bg1"/>
            </a:solidFill>
            <a:miter lim="800000"/>
            <a:headEnd/>
            <a:tailEnd/>
          </a:ln>
        </p:spPr>
        <p:txBody>
          <a:bodyPr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a:t>
            </a:r>
          </a:p>
        </p:txBody>
      </p:sp>
      <p:sp>
        <p:nvSpPr>
          <p:cNvPr id="19466" name="Line 10"/>
          <p:cNvSpPr>
            <a:spLocks noChangeShapeType="1"/>
          </p:cNvSpPr>
          <p:nvPr/>
        </p:nvSpPr>
        <p:spPr bwMode="auto">
          <a:xfrm flipV="1">
            <a:off x="4716463" y="4581525"/>
            <a:ext cx="0" cy="503238"/>
          </a:xfrm>
          <a:prstGeom prst="line">
            <a:avLst/>
          </a:prstGeom>
          <a:noFill/>
          <a:ln w="3175">
            <a:solidFill>
              <a:schemeClr val="hlink"/>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9467" name="Line 11"/>
          <p:cNvSpPr>
            <a:spLocks noChangeShapeType="1"/>
          </p:cNvSpPr>
          <p:nvPr/>
        </p:nvSpPr>
        <p:spPr bwMode="auto">
          <a:xfrm>
            <a:off x="4714875" y="4572000"/>
            <a:ext cx="2160588" cy="0"/>
          </a:xfrm>
          <a:prstGeom prst="line">
            <a:avLst/>
          </a:prstGeom>
          <a:noFill/>
          <a:ln w="3175">
            <a:solidFill>
              <a:schemeClr val="hlink"/>
            </a:solidFill>
            <a:round/>
            <a:headEnd/>
            <a:tailEn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9468" name="Line 12"/>
          <p:cNvSpPr>
            <a:spLocks noChangeShapeType="1"/>
          </p:cNvSpPr>
          <p:nvPr/>
        </p:nvSpPr>
        <p:spPr bwMode="auto">
          <a:xfrm>
            <a:off x="6877050" y="4581525"/>
            <a:ext cx="0" cy="360363"/>
          </a:xfrm>
          <a:prstGeom prst="line">
            <a:avLst/>
          </a:prstGeom>
          <a:noFill/>
          <a:ln w="3175">
            <a:solidFill>
              <a:schemeClr val="hlink"/>
            </a:solidFill>
            <a:round/>
            <a:headEnd/>
            <a:tailEnd type="triangle" w="med" len="med"/>
          </a:ln>
          <a:extLst>
            <a:ext uri="{909E8E84-426E-40DD-AFC4-6F175D3DCCD1}">
              <a14:hiddenFill xmlns:a14="http://schemas.microsoft.com/office/drawing/2010/main">
                <a:noFill/>
              </a14:hiddenFill>
            </a:ext>
          </a:extLst>
        </p:spPr>
        <p:txBody>
          <a:bodyPr lIns="92075" tIns="46038" rIns="92075" bIns="46038" anchor="ctr">
            <a:spAutoFit/>
          </a:bodyPr>
          <a:lstStyle/>
          <a:p>
            <a:endParaRPr lang="zh-CN" altLang="en-US"/>
          </a:p>
        </p:txBody>
      </p:sp>
      <p:sp>
        <p:nvSpPr>
          <p:cNvPr id="19469" name="Rectangle 13"/>
          <p:cNvSpPr>
            <a:spLocks noChangeArrowheads="1"/>
          </p:cNvSpPr>
          <p:nvPr/>
        </p:nvSpPr>
        <p:spPr bwMode="auto">
          <a:xfrm>
            <a:off x="5148263" y="4941888"/>
            <a:ext cx="817562" cy="460375"/>
          </a:xfrm>
          <a:prstGeom prst="rect">
            <a:avLst/>
          </a:prstGeom>
          <a:solidFill>
            <a:schemeClr val="accent1"/>
          </a:solidFill>
          <a:ln w="3175">
            <a:solidFill>
              <a:schemeClr val="bg1"/>
            </a:solidFill>
            <a:miter lim="800000"/>
            <a:headEnd/>
            <a:tailEnd/>
          </a:ln>
        </p:spPr>
        <p:txBody>
          <a:bodyPr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a:t>
            </a:r>
          </a:p>
        </p:txBody>
      </p:sp>
      <p:sp>
        <p:nvSpPr>
          <p:cNvPr id="19470" name="Freeform 14"/>
          <p:cNvSpPr>
            <a:spLocks/>
          </p:cNvSpPr>
          <p:nvPr/>
        </p:nvSpPr>
        <p:spPr bwMode="auto">
          <a:xfrm>
            <a:off x="2627313" y="2997200"/>
            <a:ext cx="4537075" cy="1944688"/>
          </a:xfrm>
          <a:custGeom>
            <a:avLst/>
            <a:gdLst>
              <a:gd name="T0" fmla="*/ 0 w 1748"/>
              <a:gd name="T1" fmla="*/ 2147483646 h 1200"/>
              <a:gd name="T2" fmla="*/ 2147483646 w 1748"/>
              <a:gd name="T3" fmla="*/ 2147483646 h 1200"/>
              <a:gd name="T4" fmla="*/ 2147483646 w 1748"/>
              <a:gd name="T5" fmla="*/ 2147483646 h 1200"/>
              <a:gd name="T6" fmla="*/ 2147483646 w 1748"/>
              <a:gd name="T7" fmla="*/ 0 h 1200"/>
              <a:gd name="T8" fmla="*/ 2147483646 w 1748"/>
              <a:gd name="T9" fmla="*/ 2147483646 h 1200"/>
              <a:gd name="T10" fmla="*/ 2147483646 w 1748"/>
              <a:gd name="T11" fmla="*/ 2147483646 h 1200"/>
              <a:gd name="T12" fmla="*/ 2147483646 w 1748"/>
              <a:gd name="T13" fmla="*/ 2147483646 h 1200"/>
              <a:gd name="T14" fmla="*/ 2147483646 w 1748"/>
              <a:gd name="T15" fmla="*/ 2147483646 h 1200"/>
              <a:gd name="T16" fmla="*/ 2147483646 w 1748"/>
              <a:gd name="T17" fmla="*/ 2147483646 h 1200"/>
              <a:gd name="T18" fmla="*/ 2147483646 w 1748"/>
              <a:gd name="T19" fmla="*/ 2147483646 h 1200"/>
              <a:gd name="T20" fmla="*/ 2147483646 w 1748"/>
              <a:gd name="T21" fmla="*/ 2147483646 h 1200"/>
              <a:gd name="T22" fmla="*/ 2147483646 w 1748"/>
              <a:gd name="T23" fmla="*/ 2147483646 h 1200"/>
              <a:gd name="T24" fmla="*/ 2147483646 w 1748"/>
              <a:gd name="T25" fmla="*/ 2147483646 h 12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48"/>
              <a:gd name="T40" fmla="*/ 0 h 1200"/>
              <a:gd name="T41" fmla="*/ 1748 w 1748"/>
              <a:gd name="T42" fmla="*/ 1200 h 12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48" h="1200">
                <a:moveTo>
                  <a:pt x="0" y="88"/>
                </a:moveTo>
                <a:cubicBezTo>
                  <a:pt x="93" y="120"/>
                  <a:pt x="147" y="53"/>
                  <a:pt x="231" y="48"/>
                </a:cubicBezTo>
                <a:cubicBezTo>
                  <a:pt x="301" y="44"/>
                  <a:pt x="371" y="43"/>
                  <a:pt x="441" y="41"/>
                </a:cubicBezTo>
                <a:cubicBezTo>
                  <a:pt x="516" y="22"/>
                  <a:pt x="595" y="13"/>
                  <a:pt x="671" y="0"/>
                </a:cubicBezTo>
                <a:cubicBezTo>
                  <a:pt x="838" y="11"/>
                  <a:pt x="1001" y="51"/>
                  <a:pt x="1166" y="75"/>
                </a:cubicBezTo>
                <a:cubicBezTo>
                  <a:pt x="1246" y="99"/>
                  <a:pt x="1328" y="112"/>
                  <a:pt x="1410" y="122"/>
                </a:cubicBezTo>
                <a:cubicBezTo>
                  <a:pt x="1438" y="132"/>
                  <a:pt x="1481" y="145"/>
                  <a:pt x="1504" y="163"/>
                </a:cubicBezTo>
                <a:cubicBezTo>
                  <a:pt x="1550" y="200"/>
                  <a:pt x="1592" y="244"/>
                  <a:pt x="1640" y="278"/>
                </a:cubicBezTo>
                <a:cubicBezTo>
                  <a:pt x="1686" y="344"/>
                  <a:pt x="1617" y="247"/>
                  <a:pt x="1674" y="319"/>
                </a:cubicBezTo>
                <a:cubicBezTo>
                  <a:pt x="1686" y="334"/>
                  <a:pt x="1708" y="366"/>
                  <a:pt x="1708" y="366"/>
                </a:cubicBezTo>
                <a:cubicBezTo>
                  <a:pt x="1720" y="413"/>
                  <a:pt x="1723" y="461"/>
                  <a:pt x="1735" y="508"/>
                </a:cubicBezTo>
                <a:cubicBezTo>
                  <a:pt x="1738" y="709"/>
                  <a:pt x="1748" y="910"/>
                  <a:pt x="1748" y="1111"/>
                </a:cubicBezTo>
                <a:cubicBezTo>
                  <a:pt x="1748" y="1146"/>
                  <a:pt x="1735" y="1169"/>
                  <a:pt x="1735" y="1200"/>
                </a:cubicBezTo>
              </a:path>
            </a:pathLst>
          </a:custGeom>
          <a:noFill/>
          <a:ln w="31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zh-CN" altLang="en-US"/>
          </a:p>
        </p:txBody>
      </p:sp>
      <p:sp>
        <p:nvSpPr>
          <p:cNvPr id="19471" name="Rectangle 15"/>
          <p:cNvSpPr>
            <a:spLocks noChangeArrowheads="1"/>
          </p:cNvSpPr>
          <p:nvPr/>
        </p:nvSpPr>
        <p:spPr bwMode="auto">
          <a:xfrm>
            <a:off x="6804025" y="4941888"/>
            <a:ext cx="817563" cy="460375"/>
          </a:xfrm>
          <a:prstGeom prst="rect">
            <a:avLst/>
          </a:prstGeom>
          <a:solidFill>
            <a:schemeClr val="accent1"/>
          </a:solidFill>
          <a:ln w="3175">
            <a:solidFill>
              <a:schemeClr val="bg1"/>
            </a:solidFill>
            <a:miter lim="800000"/>
            <a:headEnd/>
            <a:tailEnd/>
          </a:ln>
        </p:spPr>
        <p:txBody>
          <a:bodyPr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zh-CN" altLang="en-US" sz="2400">
                <a:latin typeface="Lucida Sans Unicode" panose="020B0602030504020204" pitchFamily="34" charset="0"/>
              </a:rPr>
              <a:t>‘</a:t>
            </a:r>
            <a:r>
              <a:rPr kumimoji="1" lang="en-US" altLang="zh-CN" sz="2400">
                <a:latin typeface="Lucida Sans Unicode" panose="020B0602030504020204" pitchFamily="34" charset="0"/>
              </a:rPr>
              <a:t>a’</a:t>
            </a:r>
          </a:p>
        </p:txBody>
      </p:sp>
      <p:sp>
        <p:nvSpPr>
          <p:cNvPr id="19472" name="Freeform 16"/>
          <p:cNvSpPr>
            <a:spLocks/>
          </p:cNvSpPr>
          <p:nvPr/>
        </p:nvSpPr>
        <p:spPr bwMode="auto">
          <a:xfrm>
            <a:off x="2409825" y="3524250"/>
            <a:ext cx="4826000" cy="1417638"/>
          </a:xfrm>
          <a:custGeom>
            <a:avLst/>
            <a:gdLst>
              <a:gd name="T0" fmla="*/ 0 w 1857"/>
              <a:gd name="T1" fmla="*/ 2147483646 h 897"/>
              <a:gd name="T2" fmla="*/ 2147483646 w 1857"/>
              <a:gd name="T3" fmla="*/ 2147483646 h 897"/>
              <a:gd name="T4" fmla="*/ 2147483646 w 1857"/>
              <a:gd name="T5" fmla="*/ 2147483646 h 897"/>
              <a:gd name="T6" fmla="*/ 2147483646 w 1857"/>
              <a:gd name="T7" fmla="*/ 2147483646 h 897"/>
              <a:gd name="T8" fmla="*/ 2147483646 w 1857"/>
              <a:gd name="T9" fmla="*/ 2147483646 h 897"/>
              <a:gd name="T10" fmla="*/ 2147483646 w 1857"/>
              <a:gd name="T11" fmla="*/ 2147483646 h 897"/>
              <a:gd name="T12" fmla="*/ 2147483646 w 1857"/>
              <a:gd name="T13" fmla="*/ 2147483646 h 897"/>
              <a:gd name="T14" fmla="*/ 2147483646 w 1857"/>
              <a:gd name="T15" fmla="*/ 2147483646 h 897"/>
              <a:gd name="T16" fmla="*/ 2147483646 w 1857"/>
              <a:gd name="T17" fmla="*/ 2147483646 h 897"/>
              <a:gd name="T18" fmla="*/ 2147483646 w 1857"/>
              <a:gd name="T19" fmla="*/ 2147483646 h 897"/>
              <a:gd name="T20" fmla="*/ 2147483646 w 1857"/>
              <a:gd name="T21" fmla="*/ 2147483646 h 897"/>
              <a:gd name="T22" fmla="*/ 2147483646 w 1857"/>
              <a:gd name="T23" fmla="*/ 2147483646 h 897"/>
              <a:gd name="T24" fmla="*/ 2147483646 w 1857"/>
              <a:gd name="T25" fmla="*/ 2147483646 h 897"/>
              <a:gd name="T26" fmla="*/ 2147483646 w 1857"/>
              <a:gd name="T27" fmla="*/ 2147483646 h 897"/>
              <a:gd name="T28" fmla="*/ 2147483646 w 1857"/>
              <a:gd name="T29" fmla="*/ 2147483646 h 89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7"/>
              <a:gd name="T46" fmla="*/ 0 h 897"/>
              <a:gd name="T47" fmla="*/ 1857 w 1857"/>
              <a:gd name="T48" fmla="*/ 897 h 89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7" h="897">
                <a:moveTo>
                  <a:pt x="0" y="118"/>
                </a:moveTo>
                <a:cubicBezTo>
                  <a:pt x="81" y="90"/>
                  <a:pt x="159" y="48"/>
                  <a:pt x="244" y="30"/>
                </a:cubicBezTo>
                <a:cubicBezTo>
                  <a:pt x="312" y="16"/>
                  <a:pt x="414" y="18"/>
                  <a:pt x="468" y="16"/>
                </a:cubicBezTo>
                <a:cubicBezTo>
                  <a:pt x="545" y="0"/>
                  <a:pt x="599" y="5"/>
                  <a:pt x="684" y="9"/>
                </a:cubicBezTo>
                <a:cubicBezTo>
                  <a:pt x="804" y="50"/>
                  <a:pt x="924" y="69"/>
                  <a:pt x="1050" y="84"/>
                </a:cubicBezTo>
                <a:cubicBezTo>
                  <a:pt x="1122" y="103"/>
                  <a:pt x="1194" y="110"/>
                  <a:pt x="1267" y="125"/>
                </a:cubicBezTo>
                <a:cubicBezTo>
                  <a:pt x="1337" y="159"/>
                  <a:pt x="1247" y="118"/>
                  <a:pt x="1328" y="145"/>
                </a:cubicBezTo>
                <a:cubicBezTo>
                  <a:pt x="1372" y="160"/>
                  <a:pt x="1406" y="184"/>
                  <a:pt x="1450" y="192"/>
                </a:cubicBezTo>
                <a:cubicBezTo>
                  <a:pt x="1516" y="226"/>
                  <a:pt x="1588" y="255"/>
                  <a:pt x="1660" y="274"/>
                </a:cubicBezTo>
                <a:cubicBezTo>
                  <a:pt x="1714" y="309"/>
                  <a:pt x="1672" y="378"/>
                  <a:pt x="1701" y="430"/>
                </a:cubicBezTo>
                <a:cubicBezTo>
                  <a:pt x="1732" y="485"/>
                  <a:pt x="1754" y="466"/>
                  <a:pt x="1789" y="511"/>
                </a:cubicBezTo>
                <a:cubicBezTo>
                  <a:pt x="1799" y="524"/>
                  <a:pt x="1807" y="538"/>
                  <a:pt x="1816" y="552"/>
                </a:cubicBezTo>
                <a:cubicBezTo>
                  <a:pt x="1821" y="559"/>
                  <a:pt x="1830" y="572"/>
                  <a:pt x="1830" y="572"/>
                </a:cubicBezTo>
                <a:cubicBezTo>
                  <a:pt x="1846" y="660"/>
                  <a:pt x="1857" y="746"/>
                  <a:pt x="1830" y="836"/>
                </a:cubicBezTo>
                <a:cubicBezTo>
                  <a:pt x="1823" y="892"/>
                  <a:pt x="1823" y="872"/>
                  <a:pt x="1823" y="897"/>
                </a:cubicBezTo>
              </a:path>
            </a:pathLst>
          </a:custGeom>
          <a:noFill/>
          <a:ln w="3175">
            <a:solidFill>
              <a:schemeClr val="folHlink"/>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zh-CN" altLang="en-US"/>
          </a:p>
        </p:txBody>
      </p:sp>
      <p:sp>
        <p:nvSpPr>
          <p:cNvPr id="19473" name="Rectangle 17"/>
          <p:cNvSpPr>
            <a:spLocks noChangeArrowheads="1"/>
          </p:cNvSpPr>
          <p:nvPr/>
        </p:nvSpPr>
        <p:spPr bwMode="auto">
          <a:xfrm>
            <a:off x="3563938" y="4941888"/>
            <a:ext cx="817562" cy="460375"/>
          </a:xfrm>
          <a:prstGeom prst="rect">
            <a:avLst/>
          </a:prstGeom>
          <a:solidFill>
            <a:schemeClr val="accent1"/>
          </a:solidFill>
          <a:ln w="3175">
            <a:solidFill>
              <a:schemeClr val="bg1"/>
            </a:solidFill>
            <a:miter lim="800000"/>
            <a:headEnd/>
            <a:tailEnd/>
          </a:ln>
        </p:spPr>
        <p:txBody>
          <a:bodyPr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a:t>
            </a:r>
          </a:p>
        </p:txBody>
      </p:sp>
      <p:sp>
        <p:nvSpPr>
          <p:cNvPr id="19474" name="Freeform 18"/>
          <p:cNvSpPr>
            <a:spLocks/>
          </p:cNvSpPr>
          <p:nvPr/>
        </p:nvSpPr>
        <p:spPr bwMode="auto">
          <a:xfrm>
            <a:off x="2247900" y="4092575"/>
            <a:ext cx="2270125" cy="835025"/>
          </a:xfrm>
          <a:custGeom>
            <a:avLst/>
            <a:gdLst>
              <a:gd name="T0" fmla="*/ 0 w 1430"/>
              <a:gd name="T1" fmla="*/ 2147483646 h 526"/>
              <a:gd name="T2" fmla="*/ 2147483646 w 1430"/>
              <a:gd name="T3" fmla="*/ 2147483646 h 526"/>
              <a:gd name="T4" fmla="*/ 2147483646 w 1430"/>
              <a:gd name="T5" fmla="*/ 2147483646 h 526"/>
              <a:gd name="T6" fmla="*/ 2147483646 w 1430"/>
              <a:gd name="T7" fmla="*/ 2147483646 h 526"/>
              <a:gd name="T8" fmla="*/ 2147483646 w 1430"/>
              <a:gd name="T9" fmla="*/ 2147483646 h 526"/>
              <a:gd name="T10" fmla="*/ 2147483646 w 1430"/>
              <a:gd name="T11" fmla="*/ 2147483646 h 526"/>
              <a:gd name="T12" fmla="*/ 2147483646 w 1430"/>
              <a:gd name="T13" fmla="*/ 2147483646 h 526"/>
              <a:gd name="T14" fmla="*/ 2147483646 w 1430"/>
              <a:gd name="T15" fmla="*/ 2147483646 h 526"/>
              <a:gd name="T16" fmla="*/ 2147483646 w 1430"/>
              <a:gd name="T17" fmla="*/ 2147483646 h 526"/>
              <a:gd name="T18" fmla="*/ 2147483646 w 1430"/>
              <a:gd name="T19" fmla="*/ 2147483646 h 526"/>
              <a:gd name="T20" fmla="*/ 2147483646 w 1430"/>
              <a:gd name="T21" fmla="*/ 2147483646 h 5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30"/>
              <a:gd name="T34" fmla="*/ 0 h 526"/>
              <a:gd name="T35" fmla="*/ 1430 w 1430"/>
              <a:gd name="T36" fmla="*/ 526 h 5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30" h="526">
                <a:moveTo>
                  <a:pt x="0" y="92"/>
                </a:moveTo>
                <a:cubicBezTo>
                  <a:pt x="38" y="66"/>
                  <a:pt x="108" y="61"/>
                  <a:pt x="156" y="51"/>
                </a:cubicBezTo>
                <a:cubicBezTo>
                  <a:pt x="261" y="0"/>
                  <a:pt x="540" y="37"/>
                  <a:pt x="583" y="38"/>
                </a:cubicBezTo>
                <a:cubicBezTo>
                  <a:pt x="667" y="57"/>
                  <a:pt x="755" y="70"/>
                  <a:pt x="841" y="78"/>
                </a:cubicBezTo>
                <a:cubicBezTo>
                  <a:pt x="884" y="89"/>
                  <a:pt x="908" y="94"/>
                  <a:pt x="956" y="99"/>
                </a:cubicBezTo>
                <a:cubicBezTo>
                  <a:pt x="1024" y="119"/>
                  <a:pt x="1101" y="117"/>
                  <a:pt x="1166" y="146"/>
                </a:cubicBezTo>
                <a:cubicBezTo>
                  <a:pt x="1201" y="162"/>
                  <a:pt x="1229" y="192"/>
                  <a:pt x="1261" y="214"/>
                </a:cubicBezTo>
                <a:cubicBezTo>
                  <a:pt x="1281" y="228"/>
                  <a:pt x="1305" y="238"/>
                  <a:pt x="1322" y="255"/>
                </a:cubicBezTo>
                <a:cubicBezTo>
                  <a:pt x="1347" y="280"/>
                  <a:pt x="1333" y="272"/>
                  <a:pt x="1362" y="282"/>
                </a:cubicBezTo>
                <a:cubicBezTo>
                  <a:pt x="1370" y="312"/>
                  <a:pt x="1386" y="352"/>
                  <a:pt x="1403" y="377"/>
                </a:cubicBezTo>
                <a:cubicBezTo>
                  <a:pt x="1416" y="427"/>
                  <a:pt x="1430" y="485"/>
                  <a:pt x="1389" y="526"/>
                </a:cubicBezTo>
              </a:path>
            </a:pathLst>
          </a:custGeom>
          <a:noFill/>
          <a:ln w="3175">
            <a:solidFill>
              <a:schemeClr val="folHlink"/>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zh-CN" altLang="en-US"/>
          </a:p>
        </p:txBody>
      </p:sp>
      <p:sp>
        <p:nvSpPr>
          <p:cNvPr id="19475" name="Freeform 19"/>
          <p:cNvSpPr>
            <a:spLocks/>
          </p:cNvSpPr>
          <p:nvPr/>
        </p:nvSpPr>
        <p:spPr bwMode="auto">
          <a:xfrm>
            <a:off x="2301875" y="4514850"/>
            <a:ext cx="2119313" cy="401638"/>
          </a:xfrm>
          <a:custGeom>
            <a:avLst/>
            <a:gdLst>
              <a:gd name="T0" fmla="*/ 0 w 1335"/>
              <a:gd name="T1" fmla="*/ 2147483646 h 253"/>
              <a:gd name="T2" fmla="*/ 2147483646 w 1335"/>
              <a:gd name="T3" fmla="*/ 2147483646 h 253"/>
              <a:gd name="T4" fmla="*/ 2147483646 w 1335"/>
              <a:gd name="T5" fmla="*/ 2147483646 h 253"/>
              <a:gd name="T6" fmla="*/ 2147483646 w 1335"/>
              <a:gd name="T7" fmla="*/ 2147483646 h 253"/>
              <a:gd name="T8" fmla="*/ 2147483646 w 1335"/>
              <a:gd name="T9" fmla="*/ 2147483646 h 253"/>
              <a:gd name="T10" fmla="*/ 2147483646 w 1335"/>
              <a:gd name="T11" fmla="*/ 2147483646 h 253"/>
              <a:gd name="T12" fmla="*/ 2147483646 w 1335"/>
              <a:gd name="T13" fmla="*/ 2147483646 h 253"/>
              <a:gd name="T14" fmla="*/ 2147483646 w 1335"/>
              <a:gd name="T15" fmla="*/ 2147483646 h 253"/>
              <a:gd name="T16" fmla="*/ 0 60000 65536"/>
              <a:gd name="T17" fmla="*/ 0 60000 65536"/>
              <a:gd name="T18" fmla="*/ 0 60000 65536"/>
              <a:gd name="T19" fmla="*/ 0 60000 65536"/>
              <a:gd name="T20" fmla="*/ 0 60000 65536"/>
              <a:gd name="T21" fmla="*/ 0 60000 65536"/>
              <a:gd name="T22" fmla="*/ 0 60000 65536"/>
              <a:gd name="T23" fmla="*/ 0 60000 65536"/>
              <a:gd name="T24" fmla="*/ 0 w 1335"/>
              <a:gd name="T25" fmla="*/ 0 h 253"/>
              <a:gd name="T26" fmla="*/ 1335 w 1335"/>
              <a:gd name="T27" fmla="*/ 253 h 2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35" h="253">
                <a:moveTo>
                  <a:pt x="0" y="138"/>
                </a:moveTo>
                <a:cubicBezTo>
                  <a:pt x="7" y="133"/>
                  <a:pt x="13" y="127"/>
                  <a:pt x="20" y="124"/>
                </a:cubicBezTo>
                <a:cubicBezTo>
                  <a:pt x="33" y="118"/>
                  <a:pt x="61" y="111"/>
                  <a:pt x="61" y="111"/>
                </a:cubicBezTo>
                <a:cubicBezTo>
                  <a:pt x="97" y="86"/>
                  <a:pt x="133" y="82"/>
                  <a:pt x="176" y="77"/>
                </a:cubicBezTo>
                <a:cubicBezTo>
                  <a:pt x="474" y="0"/>
                  <a:pt x="1098" y="50"/>
                  <a:pt x="1098" y="50"/>
                </a:cubicBezTo>
                <a:cubicBezTo>
                  <a:pt x="1129" y="62"/>
                  <a:pt x="1155" y="78"/>
                  <a:pt x="1186" y="90"/>
                </a:cubicBezTo>
                <a:cubicBezTo>
                  <a:pt x="1211" y="117"/>
                  <a:pt x="1263" y="170"/>
                  <a:pt x="1294" y="185"/>
                </a:cubicBezTo>
                <a:cubicBezTo>
                  <a:pt x="1303" y="211"/>
                  <a:pt x="1335" y="229"/>
                  <a:pt x="1335" y="253"/>
                </a:cubicBezTo>
              </a:path>
            </a:pathLst>
          </a:custGeom>
          <a:noFill/>
          <a:ln w="317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p>
            <a:endParaRPr lang="zh-CN" altLang="en-US"/>
          </a:p>
        </p:txBody>
      </p:sp>
      <p:sp>
        <p:nvSpPr>
          <p:cNvPr id="19476" name="Rectangle 20"/>
          <p:cNvSpPr>
            <a:spLocks noChangeArrowheads="1"/>
          </p:cNvSpPr>
          <p:nvPr/>
        </p:nvSpPr>
        <p:spPr bwMode="auto">
          <a:xfrm>
            <a:off x="4427538" y="4941888"/>
            <a:ext cx="792162" cy="460375"/>
          </a:xfrm>
          <a:prstGeom prst="rect">
            <a:avLst/>
          </a:prstGeom>
          <a:solidFill>
            <a:schemeClr val="accent1"/>
          </a:solidFill>
          <a:ln w="3175">
            <a:solidFill>
              <a:schemeClr val="bg1"/>
            </a:solidFill>
            <a:miter lim="800000"/>
            <a:headEnd/>
            <a:tailEnd/>
          </a:ln>
        </p:spPr>
        <p:txBody>
          <a:bodyPr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zh-CN" sz="2400">
                <a:latin typeface="Lucida Sans Unicode" panose="020B0602030504020204" pitchFamily="34" charset="0"/>
              </a:rPr>
              <a:t>&amp;c</a:t>
            </a:r>
          </a:p>
        </p:txBody>
      </p:sp>
      <p:sp>
        <p:nvSpPr>
          <p:cNvPr id="19477" name="Text Box 21"/>
          <p:cNvSpPr txBox="1">
            <a:spLocks noChangeArrowheads="1"/>
          </p:cNvSpPr>
          <p:nvPr/>
        </p:nvSpPr>
        <p:spPr bwMode="auto">
          <a:xfrm>
            <a:off x="6804025" y="5445125"/>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kumimoji="1" lang="zh-CN" altLang="en-US" sz="2400">
                <a:latin typeface="Lucida Sans Unicode" panose="020B0602030504020204" pitchFamily="34" charset="0"/>
              </a:rPr>
              <a:t>*</a:t>
            </a:r>
            <a:r>
              <a:rPr kumimoji="1" lang="en-US" altLang="zh-CN" sz="2400">
                <a:latin typeface="Lucida Sans Unicode" panose="020B0602030504020204" pitchFamily="34" charset="0"/>
              </a:rPr>
              <a:t>P</a:t>
            </a:r>
          </a:p>
        </p:txBody>
      </p:sp>
      <p:sp>
        <p:nvSpPr>
          <p:cNvPr id="19478" name="Rectangle 22"/>
          <p:cNvSpPr>
            <a:spLocks noChangeArrowheads="1"/>
          </p:cNvSpPr>
          <p:nvPr/>
        </p:nvSpPr>
        <p:spPr bwMode="auto">
          <a:xfrm>
            <a:off x="2700338" y="5157788"/>
            <a:ext cx="817562" cy="460375"/>
          </a:xfrm>
          <a:prstGeom prst="rect">
            <a:avLst/>
          </a:prstGeom>
          <a:noFill/>
          <a:ln w="31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zh-CN" altLang="en-US" sz="2400">
                <a:latin typeface="Lucida Sans Unicode" panose="020B0602030504020204" pitchFamily="34" charset="0"/>
              </a:rPr>
              <a:t>内存</a:t>
            </a:r>
          </a:p>
        </p:txBody>
      </p:sp>
    </p:spTree>
    <p:extLst>
      <p:ext uri="{BB962C8B-B14F-4D97-AF65-F5344CB8AC3E}">
        <p14:creationId xmlns:p14="http://schemas.microsoft.com/office/powerpoint/2010/main" val="14152384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478"/>
                                        </p:tgtEl>
                                        <p:attrNameLst>
                                          <p:attrName>style.visibility</p:attrName>
                                        </p:attrNameLst>
                                      </p:cBhvr>
                                      <p:to>
                                        <p:strVal val="visible"/>
                                      </p:to>
                                    </p:set>
                                    <p:animEffect transition="in" filter="wipe(down)">
                                      <p:cBhvr>
                                        <p:cTn id="7" dur="500"/>
                                        <p:tgtEl>
                                          <p:spTgt spid="194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wipe(down)">
                                      <p:cBhvr>
                                        <p:cTn id="12" dur="500"/>
                                        <p:tgtEl>
                                          <p:spTgt spid="1946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9463"/>
                                        </p:tgtEl>
                                        <p:attrNameLst>
                                          <p:attrName>style.visibility</p:attrName>
                                        </p:attrNameLst>
                                      </p:cBhvr>
                                      <p:to>
                                        <p:strVal val="visible"/>
                                      </p:to>
                                    </p:set>
                                    <p:animEffect transition="in" filter="wipe(down)">
                                      <p:cBhvr>
                                        <p:cTn id="15" dur="500"/>
                                        <p:tgtEl>
                                          <p:spTgt spid="1946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464"/>
                                        </p:tgtEl>
                                        <p:attrNameLst>
                                          <p:attrName>style.visibility</p:attrName>
                                        </p:attrNameLst>
                                      </p:cBhvr>
                                      <p:to>
                                        <p:strVal val="visible"/>
                                      </p:to>
                                    </p:set>
                                    <p:animEffect transition="in" filter="wipe(down)">
                                      <p:cBhvr>
                                        <p:cTn id="18" dur="500"/>
                                        <p:tgtEl>
                                          <p:spTgt spid="1946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9465"/>
                                        </p:tgtEl>
                                        <p:attrNameLst>
                                          <p:attrName>style.visibility</p:attrName>
                                        </p:attrNameLst>
                                      </p:cBhvr>
                                      <p:to>
                                        <p:strVal val="visible"/>
                                      </p:to>
                                    </p:set>
                                    <p:animEffect transition="in" filter="wipe(down)">
                                      <p:cBhvr>
                                        <p:cTn id="21" dur="500"/>
                                        <p:tgtEl>
                                          <p:spTgt spid="1946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9469"/>
                                        </p:tgtEl>
                                        <p:attrNameLst>
                                          <p:attrName>style.visibility</p:attrName>
                                        </p:attrNameLst>
                                      </p:cBhvr>
                                      <p:to>
                                        <p:strVal val="visible"/>
                                      </p:to>
                                    </p:set>
                                    <p:animEffect transition="in" filter="wipe(down)">
                                      <p:cBhvr>
                                        <p:cTn id="24" dur="500"/>
                                        <p:tgtEl>
                                          <p:spTgt spid="1946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9473"/>
                                        </p:tgtEl>
                                        <p:attrNameLst>
                                          <p:attrName>style.visibility</p:attrName>
                                        </p:attrNameLst>
                                      </p:cBhvr>
                                      <p:to>
                                        <p:strVal val="visible"/>
                                      </p:to>
                                    </p:set>
                                    <p:animEffect transition="in" filter="wipe(down)">
                                      <p:cBhvr>
                                        <p:cTn id="27" dur="500"/>
                                        <p:tgtEl>
                                          <p:spTgt spid="194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9470"/>
                                        </p:tgtEl>
                                        <p:attrNameLst>
                                          <p:attrName>style.visibility</p:attrName>
                                        </p:attrNameLst>
                                      </p:cBhvr>
                                      <p:to>
                                        <p:strVal val="visible"/>
                                      </p:to>
                                    </p:set>
                                    <p:animEffect transition="in" filter="wipe(up)">
                                      <p:cBhvr>
                                        <p:cTn id="32" dur="500"/>
                                        <p:tgtEl>
                                          <p:spTgt spid="194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461"/>
                                        </p:tgtEl>
                                        <p:attrNameLst>
                                          <p:attrName>style.visibility</p:attrName>
                                        </p:attrNameLst>
                                      </p:cBhvr>
                                      <p:to>
                                        <p:strVal val="visible"/>
                                      </p:to>
                                    </p:set>
                                    <p:anim calcmode="lin" valueType="num">
                                      <p:cBhvr additive="base">
                                        <p:cTn id="37" dur="500" fill="hold"/>
                                        <p:tgtEl>
                                          <p:spTgt spid="19461"/>
                                        </p:tgtEl>
                                        <p:attrNameLst>
                                          <p:attrName>ppt_x</p:attrName>
                                        </p:attrNameLst>
                                      </p:cBhvr>
                                      <p:tavLst>
                                        <p:tav tm="0">
                                          <p:val>
                                            <p:strVal val="#ppt_x"/>
                                          </p:val>
                                        </p:tav>
                                        <p:tav tm="100000">
                                          <p:val>
                                            <p:strVal val="#ppt_x"/>
                                          </p:val>
                                        </p:tav>
                                      </p:tavLst>
                                    </p:anim>
                                    <p:anim calcmode="lin" valueType="num">
                                      <p:cBhvr additive="base">
                                        <p:cTn id="3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9458">
                                            <p:txEl>
                                              <p:pRg st="3" end="3"/>
                                            </p:txEl>
                                          </p:spTgt>
                                        </p:tgtEl>
                                        <p:attrNameLst>
                                          <p:attrName>style.visibility</p:attrName>
                                        </p:attrNameLst>
                                      </p:cBhvr>
                                      <p:to>
                                        <p:strVal val="visible"/>
                                      </p:to>
                                    </p:set>
                                    <p:anim calcmode="lin" valueType="num">
                                      <p:cBhvr additive="base">
                                        <p:cTn id="43" dur="5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4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19472"/>
                                        </p:tgtEl>
                                        <p:attrNameLst>
                                          <p:attrName>style.visibility</p:attrName>
                                        </p:attrNameLst>
                                      </p:cBhvr>
                                      <p:to>
                                        <p:strVal val="visible"/>
                                      </p:to>
                                    </p:set>
                                    <p:animEffect transition="in" filter="wipe(up)">
                                      <p:cBhvr>
                                        <p:cTn id="49" dur="500"/>
                                        <p:tgtEl>
                                          <p:spTgt spid="1947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9471"/>
                                        </p:tgtEl>
                                        <p:attrNameLst>
                                          <p:attrName>style.visibility</p:attrName>
                                        </p:attrNameLst>
                                      </p:cBhvr>
                                      <p:to>
                                        <p:strVal val="visible"/>
                                      </p:to>
                                    </p:set>
                                    <p:anim calcmode="lin" valueType="num">
                                      <p:cBhvr additive="base">
                                        <p:cTn id="54" dur="500" fill="hold"/>
                                        <p:tgtEl>
                                          <p:spTgt spid="19471"/>
                                        </p:tgtEl>
                                        <p:attrNameLst>
                                          <p:attrName>ppt_x</p:attrName>
                                        </p:attrNameLst>
                                      </p:cBhvr>
                                      <p:tavLst>
                                        <p:tav tm="0">
                                          <p:val>
                                            <p:strVal val="#ppt_x"/>
                                          </p:val>
                                        </p:tav>
                                        <p:tav tm="100000">
                                          <p:val>
                                            <p:strVal val="#ppt_x"/>
                                          </p:val>
                                        </p:tav>
                                      </p:tavLst>
                                    </p:anim>
                                    <p:anim calcmode="lin" valueType="num">
                                      <p:cBhvr additive="base">
                                        <p:cTn id="55" dur="500" fill="hold"/>
                                        <p:tgtEl>
                                          <p:spTgt spid="19471"/>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19458">
                                            <p:txEl>
                                              <p:pRg st="4" end="4"/>
                                            </p:txEl>
                                          </p:spTgt>
                                        </p:tgtEl>
                                        <p:attrNameLst>
                                          <p:attrName>style.visibility</p:attrName>
                                        </p:attrNameLst>
                                      </p:cBhvr>
                                      <p:to>
                                        <p:strVal val="visible"/>
                                      </p:to>
                                    </p:set>
                                    <p:anim calcmode="lin" valueType="num">
                                      <p:cBhvr additive="base">
                                        <p:cTn id="60" dur="500" fill="hold"/>
                                        <p:tgtEl>
                                          <p:spTgt spid="19458">
                                            <p:txEl>
                                              <p:pRg st="4" end="4"/>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94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19474"/>
                                        </p:tgtEl>
                                        <p:attrNameLst>
                                          <p:attrName>style.visibility</p:attrName>
                                        </p:attrNameLst>
                                      </p:cBhvr>
                                      <p:to>
                                        <p:strVal val="visible"/>
                                      </p:to>
                                    </p:set>
                                    <p:animEffect transition="in" filter="wipe(up)">
                                      <p:cBhvr>
                                        <p:cTn id="66" dur="500"/>
                                        <p:tgtEl>
                                          <p:spTgt spid="1947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9460"/>
                                        </p:tgtEl>
                                        <p:attrNameLst>
                                          <p:attrName>style.visibility</p:attrName>
                                        </p:attrNameLst>
                                      </p:cBhvr>
                                      <p:to>
                                        <p:strVal val="visible"/>
                                      </p:to>
                                    </p:set>
                                    <p:anim calcmode="lin" valueType="num">
                                      <p:cBhvr additive="base">
                                        <p:cTn id="71" dur="500" fill="hold"/>
                                        <p:tgtEl>
                                          <p:spTgt spid="19460"/>
                                        </p:tgtEl>
                                        <p:attrNameLst>
                                          <p:attrName>ppt_x</p:attrName>
                                        </p:attrNameLst>
                                      </p:cBhvr>
                                      <p:tavLst>
                                        <p:tav tm="0">
                                          <p:val>
                                            <p:strVal val="#ppt_x"/>
                                          </p:val>
                                        </p:tav>
                                        <p:tav tm="100000">
                                          <p:val>
                                            <p:strVal val="#ppt_x"/>
                                          </p:val>
                                        </p:tav>
                                      </p:tavLst>
                                    </p:anim>
                                    <p:anim calcmode="lin" valueType="num">
                                      <p:cBhvr additive="base">
                                        <p:cTn id="72"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19458">
                                            <p:txEl>
                                              <p:pRg st="5" end="5"/>
                                            </p:txEl>
                                          </p:spTgt>
                                        </p:tgtEl>
                                        <p:attrNameLst>
                                          <p:attrName>style.visibility</p:attrName>
                                        </p:attrNameLst>
                                      </p:cBhvr>
                                      <p:to>
                                        <p:strVal val="visible"/>
                                      </p:to>
                                    </p:set>
                                    <p:animEffect transition="in" filter="wipe(down)">
                                      <p:cBhvr>
                                        <p:cTn id="77" dur="500"/>
                                        <p:tgtEl>
                                          <p:spTgt spid="19458">
                                            <p:txEl>
                                              <p:pRg st="5" end="5"/>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9475"/>
                                        </p:tgtEl>
                                        <p:attrNameLst>
                                          <p:attrName>style.visibility</p:attrName>
                                        </p:attrNameLst>
                                      </p:cBhvr>
                                      <p:to>
                                        <p:strVal val="visible"/>
                                      </p:to>
                                    </p:set>
                                    <p:animEffect transition="in" filter="wipe(left)">
                                      <p:cBhvr>
                                        <p:cTn id="82" dur="500"/>
                                        <p:tgtEl>
                                          <p:spTgt spid="1947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9476"/>
                                        </p:tgtEl>
                                        <p:attrNameLst>
                                          <p:attrName>style.visibility</p:attrName>
                                        </p:attrNameLst>
                                      </p:cBhvr>
                                      <p:to>
                                        <p:strVal val="visible"/>
                                      </p:to>
                                    </p:set>
                                    <p:anim calcmode="lin" valueType="num">
                                      <p:cBhvr additive="base">
                                        <p:cTn id="87" dur="500" fill="hold"/>
                                        <p:tgtEl>
                                          <p:spTgt spid="19476"/>
                                        </p:tgtEl>
                                        <p:attrNameLst>
                                          <p:attrName>ppt_x</p:attrName>
                                        </p:attrNameLst>
                                      </p:cBhvr>
                                      <p:tavLst>
                                        <p:tav tm="0">
                                          <p:val>
                                            <p:strVal val="#ppt_x"/>
                                          </p:val>
                                        </p:tav>
                                        <p:tav tm="100000">
                                          <p:val>
                                            <p:strVal val="#ppt_x"/>
                                          </p:val>
                                        </p:tav>
                                      </p:tavLst>
                                    </p:anim>
                                    <p:anim calcmode="lin" valueType="num">
                                      <p:cBhvr additive="base">
                                        <p:cTn id="88" dur="500" fill="hold"/>
                                        <p:tgtEl>
                                          <p:spTgt spid="19476"/>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4" fill="hold" nodeType="clickEffect">
                                  <p:stCondLst>
                                    <p:cond delay="0"/>
                                  </p:stCondLst>
                                  <p:childTnLst>
                                    <p:set>
                                      <p:cBhvr>
                                        <p:cTn id="92" dur="1" fill="hold">
                                          <p:stCondLst>
                                            <p:cond delay="0"/>
                                          </p:stCondLst>
                                        </p:cTn>
                                        <p:tgtEl>
                                          <p:spTgt spid="19466"/>
                                        </p:tgtEl>
                                        <p:attrNameLst>
                                          <p:attrName>style.visibility</p:attrName>
                                        </p:attrNameLst>
                                      </p:cBhvr>
                                      <p:to>
                                        <p:strVal val="visible"/>
                                      </p:to>
                                    </p:set>
                                    <p:animEffect transition="in" filter="wipe(down)">
                                      <p:cBhvr>
                                        <p:cTn id="93" dur="500"/>
                                        <p:tgtEl>
                                          <p:spTgt spid="19466"/>
                                        </p:tgtEl>
                                      </p:cBhvr>
                                    </p:animEffect>
                                  </p:childTnLst>
                                </p:cTn>
                              </p:par>
                              <p:par>
                                <p:cTn id="94" presetID="22" presetClass="entr" presetSubtype="8" fill="hold" nodeType="withEffect">
                                  <p:stCondLst>
                                    <p:cond delay="0"/>
                                  </p:stCondLst>
                                  <p:childTnLst>
                                    <p:set>
                                      <p:cBhvr>
                                        <p:cTn id="95" dur="1" fill="hold">
                                          <p:stCondLst>
                                            <p:cond delay="0"/>
                                          </p:stCondLst>
                                        </p:cTn>
                                        <p:tgtEl>
                                          <p:spTgt spid="19467"/>
                                        </p:tgtEl>
                                        <p:attrNameLst>
                                          <p:attrName>style.visibility</p:attrName>
                                        </p:attrNameLst>
                                      </p:cBhvr>
                                      <p:to>
                                        <p:strVal val="visible"/>
                                      </p:to>
                                    </p:set>
                                    <p:animEffect transition="in" filter="wipe(left)">
                                      <p:cBhvr>
                                        <p:cTn id="96" dur="500"/>
                                        <p:tgtEl>
                                          <p:spTgt spid="19467"/>
                                        </p:tgtEl>
                                      </p:cBhvr>
                                    </p:animEffect>
                                  </p:childTnLst>
                                </p:cTn>
                              </p:par>
                              <p:par>
                                <p:cTn id="97" presetID="22" presetClass="entr" presetSubtype="1" fill="hold" nodeType="withEffect">
                                  <p:stCondLst>
                                    <p:cond delay="0"/>
                                  </p:stCondLst>
                                  <p:childTnLst>
                                    <p:set>
                                      <p:cBhvr>
                                        <p:cTn id="98" dur="1" fill="hold">
                                          <p:stCondLst>
                                            <p:cond delay="0"/>
                                          </p:stCondLst>
                                        </p:cTn>
                                        <p:tgtEl>
                                          <p:spTgt spid="19468"/>
                                        </p:tgtEl>
                                        <p:attrNameLst>
                                          <p:attrName>style.visibility</p:attrName>
                                        </p:attrNameLst>
                                      </p:cBhvr>
                                      <p:to>
                                        <p:strVal val="visible"/>
                                      </p:to>
                                    </p:set>
                                    <p:animEffect transition="in" filter="wipe(up)">
                                      <p:cBhvr>
                                        <p:cTn id="99" dur="500"/>
                                        <p:tgtEl>
                                          <p:spTgt spid="19468"/>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19477"/>
                                        </p:tgtEl>
                                        <p:attrNameLst>
                                          <p:attrName>style.visibility</p:attrName>
                                        </p:attrNameLst>
                                      </p:cBhvr>
                                      <p:to>
                                        <p:strVal val="visible"/>
                                      </p:to>
                                    </p:set>
                                    <p:anim calcmode="lin" valueType="num">
                                      <p:cBhvr additive="base">
                                        <p:cTn id="104" dur="500" fill="hold"/>
                                        <p:tgtEl>
                                          <p:spTgt spid="19477"/>
                                        </p:tgtEl>
                                        <p:attrNameLst>
                                          <p:attrName>ppt_x</p:attrName>
                                        </p:attrNameLst>
                                      </p:cBhvr>
                                      <p:tavLst>
                                        <p:tav tm="0">
                                          <p:val>
                                            <p:strVal val="#ppt_x"/>
                                          </p:val>
                                        </p:tav>
                                        <p:tav tm="100000">
                                          <p:val>
                                            <p:strVal val="#ppt_x"/>
                                          </p:val>
                                        </p:tav>
                                      </p:tavLst>
                                    </p:anim>
                                    <p:anim calcmode="lin" valueType="num">
                                      <p:cBhvr additive="base">
                                        <p:cTn id="105" dur="500" fill="hold"/>
                                        <p:tgtEl>
                                          <p:spTgt spid="194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1" grpId="0"/>
      <p:bldP spid="19462" grpId="0" animBg="1"/>
      <p:bldP spid="19463" grpId="0" animBg="1"/>
      <p:bldP spid="19464" grpId="0" animBg="1"/>
      <p:bldP spid="19465" grpId="0" animBg="1"/>
      <p:bldP spid="19469" grpId="0" animBg="1"/>
      <p:bldP spid="19471" grpId="0" animBg="1"/>
      <p:bldP spid="19473" grpId="0" animBg="1"/>
      <p:bldP spid="19476" grpId="0" animBg="1"/>
      <p:bldP spid="19477" grpId="0"/>
      <p:bldP spid="1947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title"/>
          </p:nvPr>
        </p:nvSpPr>
        <p:spPr>
          <a:xfrm>
            <a:off x="611560" y="118392"/>
            <a:ext cx="7772400" cy="648370"/>
          </a:xfrm>
          <a:noFill/>
        </p:spPr>
        <p:txBody>
          <a:bodyPr/>
          <a:lstStyle/>
          <a:p>
            <a:pPr eaLnBrk="1" hangingPunct="1"/>
            <a:r>
              <a:rPr lang="en-US" altLang="zh-CN" b="1" dirty="0"/>
              <a:t>２.８.1 </a:t>
            </a:r>
            <a:r>
              <a:rPr lang="zh-CN" altLang="en-US" b="1" dirty="0"/>
              <a:t>隐式</a:t>
            </a:r>
            <a:r>
              <a:rPr lang="zh-CN" altLang="en-US" b="1" dirty="0">
                <a:solidFill>
                  <a:srgbClr val="FF0000"/>
                </a:solidFill>
              </a:rPr>
              <a:t>类型转换</a:t>
            </a:r>
          </a:p>
        </p:txBody>
      </p:sp>
      <p:sp>
        <p:nvSpPr>
          <p:cNvPr id="63490" name="Rectangle 2"/>
          <p:cNvSpPr>
            <a:spLocks noGrp="1" noChangeArrowheads="1"/>
          </p:cNvSpPr>
          <p:nvPr>
            <p:ph idx="1"/>
          </p:nvPr>
        </p:nvSpPr>
        <p:spPr>
          <a:xfrm>
            <a:off x="251520" y="1196975"/>
            <a:ext cx="8496944" cy="4899025"/>
          </a:xfrm>
        </p:spPr>
        <p:txBody>
          <a:bodyPr/>
          <a:lstStyle/>
          <a:p>
            <a:pPr eaLnBrk="1" hangingPunct="1">
              <a:buFontTx/>
              <a:buNone/>
            </a:pPr>
            <a:r>
              <a:rPr lang="en-US" altLang="zh-CN" b="1" dirty="0">
                <a:solidFill>
                  <a:srgbClr val="0000CC"/>
                </a:solidFill>
              </a:rPr>
              <a:t>1</a:t>
            </a:r>
            <a:r>
              <a:rPr lang="zh-CN" altLang="en-US" b="1" dirty="0">
                <a:solidFill>
                  <a:srgbClr val="0000CC"/>
                </a:solidFill>
              </a:rPr>
              <a:t>、隐式类型转换的概念</a:t>
            </a:r>
          </a:p>
          <a:p>
            <a:pPr lvl="1" eaLnBrk="1" hangingPunct="1"/>
            <a:r>
              <a:rPr lang="en-US" altLang="zh-CN" sz="2400" b="1" dirty="0"/>
              <a:t>C++</a:t>
            </a:r>
            <a:r>
              <a:rPr lang="zh-CN" altLang="en-US" sz="2400" b="1" dirty="0"/>
              <a:t>定义了一套标准数据类型转换的规则，在必要时，</a:t>
            </a:r>
            <a:r>
              <a:rPr lang="en-US" altLang="zh-CN" sz="2400" b="1" dirty="0"/>
              <a:t>C++</a:t>
            </a:r>
            <a:r>
              <a:rPr lang="zh-CN" altLang="en-US" sz="2400" b="1" dirty="0"/>
              <a:t>会用这套转换规则在程序员不参与进行数据类型的自动转换。</a:t>
            </a:r>
          </a:p>
          <a:p>
            <a:pPr eaLnBrk="1" hangingPunct="1">
              <a:buFontTx/>
              <a:buNone/>
            </a:pPr>
            <a:r>
              <a:rPr lang="en-US" altLang="zh-CN" b="1" dirty="0">
                <a:solidFill>
                  <a:srgbClr val="0000CC"/>
                </a:solidFill>
              </a:rPr>
              <a:t>2</a:t>
            </a:r>
            <a:r>
              <a:rPr lang="zh-CN" altLang="en-US" b="1" dirty="0">
                <a:solidFill>
                  <a:srgbClr val="0000CC"/>
                </a:solidFill>
              </a:rPr>
              <a:t>、四种常见的隐式类型转换</a:t>
            </a:r>
          </a:p>
          <a:p>
            <a:pPr lvl="1" eaLnBrk="1" hangingPunct="1">
              <a:buFontTx/>
              <a:buNone/>
            </a:pPr>
            <a:r>
              <a:rPr lang="zh-CN" altLang="en-US" sz="2400" b="1" dirty="0"/>
              <a:t>①在混合类型的算术表达式中，</a:t>
            </a:r>
            <a:r>
              <a:rPr lang="zh-CN" altLang="en-US" sz="2400" b="1" dirty="0">
                <a:solidFill>
                  <a:srgbClr val="FF0000"/>
                </a:solidFill>
              </a:rPr>
              <a:t>最宽</a:t>
            </a:r>
            <a:r>
              <a:rPr lang="zh-CN" altLang="en-US" sz="2400" b="1" dirty="0"/>
              <a:t>的数据类型成为</a:t>
            </a:r>
            <a:r>
              <a:rPr lang="zh-CN" altLang="en-US" sz="2400" b="1" dirty="0">
                <a:solidFill>
                  <a:srgbClr val="FF0000"/>
                </a:solidFill>
              </a:rPr>
              <a:t>目标类型</a:t>
            </a:r>
            <a:r>
              <a:rPr lang="zh-CN" altLang="en-US" sz="2400" b="1" dirty="0"/>
              <a:t>，如图示。</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8" y="4509120"/>
            <a:ext cx="8940650" cy="201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13093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490">
                                            <p:txEl>
                                              <p:pRg st="2" end="2"/>
                                            </p:txEl>
                                          </p:spTgt>
                                        </p:tgtEl>
                                        <p:attrNameLst>
                                          <p:attrName>style.visibility</p:attrName>
                                        </p:attrNameLst>
                                      </p:cBhvr>
                                      <p:to>
                                        <p:strVal val="visible"/>
                                      </p:to>
                                    </p:set>
                                    <p:anim calcmode="lin" valueType="num">
                                      <p:cBhvr additive="base">
                                        <p:cTn id="7" dur="500" fill="hold"/>
                                        <p:tgtEl>
                                          <p:spTgt spid="6349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3490">
                                            <p:txEl>
                                              <p:pRg st="3" end="3"/>
                                            </p:txEl>
                                          </p:spTgt>
                                        </p:tgtEl>
                                        <p:attrNameLst>
                                          <p:attrName>style.visibility</p:attrName>
                                        </p:attrNameLst>
                                      </p:cBhvr>
                                      <p:to>
                                        <p:strVal val="visible"/>
                                      </p:to>
                                    </p:set>
                                    <p:anim calcmode="lin" valueType="num">
                                      <p:cBhvr additive="base">
                                        <p:cTn id="13" dur="500" fill="hold"/>
                                        <p:tgtEl>
                                          <p:spTgt spid="6349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title"/>
          </p:nvPr>
        </p:nvSpPr>
        <p:spPr>
          <a:xfrm>
            <a:off x="662426" y="21497"/>
            <a:ext cx="7772400" cy="936625"/>
          </a:xfrm>
          <a:noFill/>
        </p:spPr>
        <p:txBody>
          <a:bodyPr/>
          <a:lstStyle/>
          <a:p>
            <a:pPr eaLnBrk="1" hangingPunct="1"/>
            <a:r>
              <a:rPr lang="en-US" altLang="zh-CN" b="1" dirty="0"/>
              <a:t>2.8.1 </a:t>
            </a:r>
            <a:r>
              <a:rPr lang="zh-CN" altLang="en-US" b="1" dirty="0"/>
              <a:t>隐式</a:t>
            </a:r>
            <a:r>
              <a:rPr lang="zh-CN" altLang="en-US" b="1" dirty="0">
                <a:solidFill>
                  <a:srgbClr val="FF0000"/>
                </a:solidFill>
              </a:rPr>
              <a:t>类型转换</a:t>
            </a:r>
          </a:p>
        </p:txBody>
      </p:sp>
      <p:sp>
        <p:nvSpPr>
          <p:cNvPr id="74754" name="Rectangle 2"/>
          <p:cNvSpPr>
            <a:spLocks noGrp="1" noChangeArrowheads="1"/>
          </p:cNvSpPr>
          <p:nvPr>
            <p:ph idx="1"/>
          </p:nvPr>
        </p:nvSpPr>
        <p:spPr>
          <a:xfrm>
            <a:off x="685800" y="1341438"/>
            <a:ext cx="7772400" cy="4754562"/>
          </a:xfrm>
        </p:spPr>
        <p:txBody>
          <a:bodyPr/>
          <a:lstStyle/>
          <a:p>
            <a:pPr eaLnBrk="1" hangingPunct="1">
              <a:buFontTx/>
              <a:buNone/>
            </a:pPr>
            <a:r>
              <a:rPr lang="en-US" altLang="zh-CN" b="1"/>
              <a:t>②</a:t>
            </a:r>
            <a:r>
              <a:rPr lang="zh-CN" altLang="en-US" b="1"/>
              <a:t>用一种类型的表达式赋予另一种类型的对象，</a:t>
            </a:r>
            <a:r>
              <a:rPr lang="zh-CN" altLang="en-US" b="1">
                <a:solidFill>
                  <a:srgbClr val="FF0000"/>
                </a:solidFill>
              </a:rPr>
              <a:t>目标类型是被赋值的类型对象</a:t>
            </a:r>
            <a:r>
              <a:rPr lang="zh-CN" altLang="en-US" b="1"/>
              <a:t>。</a:t>
            </a:r>
          </a:p>
          <a:p>
            <a:pPr eaLnBrk="1" hangingPunct="1">
              <a:buFontTx/>
              <a:buNone/>
            </a:pPr>
            <a:r>
              <a:rPr lang="zh-CN" altLang="en-US" b="1"/>
              <a:t>③把一个表达式传给一个函数调用，表达式的类型与形参的类型不同，</a:t>
            </a:r>
            <a:r>
              <a:rPr lang="zh-CN" altLang="en-US" b="1">
                <a:solidFill>
                  <a:srgbClr val="FF0000"/>
                </a:solidFill>
              </a:rPr>
              <a:t>目标类型是形式参数的类型</a:t>
            </a:r>
            <a:r>
              <a:rPr lang="zh-CN" altLang="en-US" b="1"/>
              <a:t>；</a:t>
            </a:r>
          </a:p>
          <a:p>
            <a:pPr eaLnBrk="1" hangingPunct="1">
              <a:buFontTx/>
              <a:buNone/>
            </a:pPr>
            <a:r>
              <a:rPr lang="zh-CN" altLang="en-US" b="1"/>
              <a:t>④从一个函数返回一个类型，表达式的类型与返回类型不符，</a:t>
            </a:r>
            <a:r>
              <a:rPr lang="zh-CN" altLang="en-US" b="1">
                <a:solidFill>
                  <a:srgbClr val="FF0000"/>
                </a:solidFill>
              </a:rPr>
              <a:t>目标类型是返回类型。</a:t>
            </a:r>
          </a:p>
        </p:txBody>
      </p:sp>
    </p:spTree>
    <p:extLst>
      <p:ext uri="{BB962C8B-B14F-4D97-AF65-F5344CB8AC3E}">
        <p14:creationId xmlns:p14="http://schemas.microsoft.com/office/powerpoint/2010/main" val="36034760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4754">
                                            <p:txEl>
                                              <p:pRg st="1" end="1"/>
                                            </p:txEl>
                                          </p:spTgt>
                                        </p:tgtEl>
                                        <p:attrNameLst>
                                          <p:attrName>style.visibility</p:attrName>
                                        </p:attrNameLst>
                                      </p:cBhvr>
                                      <p:to>
                                        <p:strVal val="visible"/>
                                      </p:to>
                                    </p:set>
                                    <p:animEffect transition="in" filter="wipe(down)">
                                      <p:cBhvr>
                                        <p:cTn id="7" dur="500"/>
                                        <p:tgtEl>
                                          <p:spTgt spid="7475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4754">
                                            <p:txEl>
                                              <p:pRg st="2" end="2"/>
                                            </p:txEl>
                                          </p:spTgt>
                                        </p:tgtEl>
                                        <p:attrNameLst>
                                          <p:attrName>style.visibility</p:attrName>
                                        </p:attrNameLst>
                                      </p:cBhvr>
                                      <p:to>
                                        <p:strVal val="visible"/>
                                      </p:to>
                                    </p:set>
                                    <p:animEffect transition="in" filter="wipe(down)">
                                      <p:cBhvr>
                                        <p:cTn id="12" dur="500"/>
                                        <p:tgtEl>
                                          <p:spTgt spid="747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a:xfrm>
            <a:off x="653367" y="55075"/>
            <a:ext cx="7772400" cy="1143000"/>
          </a:xfrm>
          <a:noFill/>
        </p:spPr>
        <p:txBody>
          <a:bodyPr/>
          <a:lstStyle/>
          <a:p>
            <a:pPr eaLnBrk="1" hangingPunct="1"/>
            <a:r>
              <a:rPr lang="en-US" altLang="zh-CN" b="1" dirty="0"/>
              <a:t>2.8.2 </a:t>
            </a:r>
            <a:r>
              <a:rPr lang="zh-CN" altLang="en-US" b="1" dirty="0"/>
              <a:t>显式</a:t>
            </a:r>
            <a:r>
              <a:rPr lang="zh-CN" altLang="en-US" b="1" dirty="0">
                <a:solidFill>
                  <a:srgbClr val="FF0000"/>
                </a:solidFill>
              </a:rPr>
              <a:t>类型转换</a:t>
            </a:r>
          </a:p>
        </p:txBody>
      </p:sp>
      <p:sp>
        <p:nvSpPr>
          <p:cNvPr id="56323" name="Rectangle 2"/>
          <p:cNvSpPr>
            <a:spLocks noGrp="1" noChangeArrowheads="1"/>
          </p:cNvSpPr>
          <p:nvPr>
            <p:ph idx="1"/>
          </p:nvPr>
        </p:nvSpPr>
        <p:spPr>
          <a:xfrm>
            <a:off x="653367" y="1198075"/>
            <a:ext cx="7772400" cy="5256212"/>
          </a:xfrm>
        </p:spPr>
        <p:txBody>
          <a:bodyPr/>
          <a:lstStyle/>
          <a:p>
            <a:pPr eaLnBrk="1" hangingPunct="1">
              <a:lnSpc>
                <a:spcPct val="80000"/>
              </a:lnSpc>
              <a:buFontTx/>
              <a:buNone/>
            </a:pPr>
            <a:r>
              <a:rPr lang="en-US" altLang="zh-CN" sz="2400" b="1" dirty="0">
                <a:solidFill>
                  <a:srgbClr val="0000CC"/>
                </a:solidFill>
              </a:rPr>
              <a:t>1</a:t>
            </a:r>
            <a:r>
              <a:rPr lang="zh-CN" altLang="en-US" sz="2400" b="1" dirty="0">
                <a:solidFill>
                  <a:srgbClr val="0000CC"/>
                </a:solidFill>
              </a:rPr>
              <a:t>、显式类型转换</a:t>
            </a:r>
          </a:p>
          <a:p>
            <a:pPr lvl="1" eaLnBrk="1" hangingPunct="1">
              <a:lnSpc>
                <a:spcPct val="80000"/>
              </a:lnSpc>
              <a:buFontTx/>
              <a:buNone/>
            </a:pPr>
            <a:r>
              <a:rPr lang="zh-CN" altLang="en-US" sz="2000" b="1" dirty="0"/>
              <a:t>	显式类型转换也称强制类型转换（</a:t>
            </a:r>
            <a:r>
              <a:rPr lang="en-US" altLang="zh-CN" sz="2000" b="1" dirty="0"/>
              <a:t>cast)</a:t>
            </a:r>
            <a:r>
              <a:rPr lang="zh-CN" altLang="en-US" sz="2000" b="1" dirty="0"/>
              <a:t>，有时需要强制类型转换，但它也是错误的根源，因为它关闭了编译器的类型检查机制。</a:t>
            </a:r>
          </a:p>
          <a:p>
            <a:pPr eaLnBrk="1" hangingPunct="1">
              <a:lnSpc>
                <a:spcPct val="80000"/>
              </a:lnSpc>
            </a:pPr>
            <a:r>
              <a:rPr lang="en-US" altLang="zh-CN" sz="2400" b="1" dirty="0">
                <a:solidFill>
                  <a:schemeClr val="accent2"/>
                </a:solidFill>
              </a:rPr>
              <a:t>C</a:t>
            </a:r>
            <a:r>
              <a:rPr lang="zh-CN" altLang="en-US" sz="2400" b="1" dirty="0">
                <a:solidFill>
                  <a:schemeClr val="accent2"/>
                </a:solidFill>
              </a:rPr>
              <a:t>中的转换形式：</a:t>
            </a:r>
          </a:p>
          <a:p>
            <a:pPr algn="ctr" eaLnBrk="1" hangingPunct="1">
              <a:lnSpc>
                <a:spcPct val="80000"/>
              </a:lnSpc>
              <a:buFontTx/>
              <a:buNone/>
            </a:pPr>
            <a:r>
              <a:rPr lang="zh-CN" altLang="en-US" sz="2400" b="1" dirty="0">
                <a:solidFill>
                  <a:srgbClr val="FF0000"/>
                </a:solidFill>
              </a:rPr>
              <a:t>（类型说明）表达式；</a:t>
            </a:r>
          </a:p>
          <a:p>
            <a:pPr lvl="1" eaLnBrk="1" hangingPunct="1">
              <a:lnSpc>
                <a:spcPct val="80000"/>
              </a:lnSpc>
              <a:buFontTx/>
              <a:buNone/>
            </a:pPr>
            <a:r>
              <a:rPr lang="zh-CN" altLang="en-US" sz="2000" dirty="0"/>
              <a:t>	</a:t>
            </a:r>
            <a:r>
              <a:rPr lang="en-US" altLang="zh-CN" sz="2000" dirty="0" err="1"/>
              <a:t>int</a:t>
            </a:r>
            <a:r>
              <a:rPr lang="en-US" altLang="zh-CN" sz="2000" dirty="0"/>
              <a:t> </a:t>
            </a:r>
            <a:r>
              <a:rPr lang="en-US" altLang="zh-CN" sz="2000" dirty="0" err="1"/>
              <a:t>i</a:t>
            </a:r>
            <a:r>
              <a:rPr lang="en-US" altLang="zh-CN" sz="2000" dirty="0"/>
              <a:t> = 100;</a:t>
            </a:r>
          </a:p>
          <a:p>
            <a:pPr lvl="1" eaLnBrk="1" hangingPunct="1">
              <a:lnSpc>
                <a:spcPct val="80000"/>
              </a:lnSpc>
              <a:buFontTx/>
              <a:buNone/>
            </a:pPr>
            <a:r>
              <a:rPr lang="en-US" altLang="zh-CN" sz="2000" dirty="0"/>
              <a:t>	float f = (float) </a:t>
            </a:r>
            <a:r>
              <a:rPr lang="en-US" altLang="zh-CN" sz="2000" dirty="0" err="1"/>
              <a:t>i</a:t>
            </a:r>
            <a:r>
              <a:rPr lang="en-US" altLang="zh-CN" sz="2000" dirty="0"/>
              <a:t>;</a:t>
            </a:r>
          </a:p>
          <a:p>
            <a:pPr lvl="1" eaLnBrk="1" hangingPunct="1">
              <a:lnSpc>
                <a:spcPct val="80000"/>
              </a:lnSpc>
              <a:buFontTx/>
              <a:buNone/>
            </a:pPr>
            <a:r>
              <a:rPr lang="en-US" altLang="zh-CN" sz="2000" dirty="0"/>
              <a:t>	void * p;</a:t>
            </a:r>
          </a:p>
          <a:p>
            <a:pPr lvl="1" eaLnBrk="1" hangingPunct="1">
              <a:lnSpc>
                <a:spcPct val="80000"/>
              </a:lnSpc>
              <a:buFontTx/>
              <a:buNone/>
            </a:pPr>
            <a:r>
              <a:rPr lang="en-US" altLang="zh-CN" sz="2000" dirty="0"/>
              <a:t>	char * </a:t>
            </a:r>
            <a:r>
              <a:rPr lang="en-US" altLang="zh-CN" sz="2000" dirty="0" err="1"/>
              <a:t>cp</a:t>
            </a:r>
            <a:r>
              <a:rPr lang="en-US" altLang="zh-CN" sz="2000" dirty="0"/>
              <a:t> = (char *) p;</a:t>
            </a:r>
          </a:p>
          <a:p>
            <a:pPr eaLnBrk="1" hangingPunct="1">
              <a:lnSpc>
                <a:spcPct val="80000"/>
              </a:lnSpc>
            </a:pPr>
            <a:r>
              <a:rPr lang="en-US" altLang="zh-CN" sz="2400" b="1" dirty="0">
                <a:solidFill>
                  <a:schemeClr val="accent2"/>
                </a:solidFill>
              </a:rPr>
              <a:t>C++</a:t>
            </a:r>
            <a:r>
              <a:rPr lang="zh-CN" altLang="en-US" sz="2400" b="1" dirty="0">
                <a:solidFill>
                  <a:schemeClr val="accent2"/>
                </a:solidFill>
              </a:rPr>
              <a:t>中的转换形式：</a:t>
            </a:r>
          </a:p>
          <a:p>
            <a:pPr algn="ctr" eaLnBrk="1" hangingPunct="1">
              <a:lnSpc>
                <a:spcPct val="80000"/>
              </a:lnSpc>
              <a:buFontTx/>
              <a:buNone/>
            </a:pPr>
            <a:r>
              <a:rPr lang="zh-CN" altLang="en-US" sz="2400" b="1" dirty="0">
                <a:solidFill>
                  <a:srgbClr val="FF0000"/>
                </a:solidFill>
              </a:rPr>
              <a:t>类型名称（表达式）；</a:t>
            </a:r>
          </a:p>
          <a:p>
            <a:pPr lvl="1" eaLnBrk="1" hangingPunct="1">
              <a:lnSpc>
                <a:spcPct val="80000"/>
              </a:lnSpc>
              <a:buFontTx/>
              <a:buNone/>
            </a:pPr>
            <a:r>
              <a:rPr lang="zh-CN" altLang="en-US" sz="2000" dirty="0"/>
              <a:t>	</a:t>
            </a:r>
            <a:r>
              <a:rPr lang="en-US" altLang="zh-CN" sz="2000" dirty="0" err="1"/>
              <a:t>int</a:t>
            </a:r>
            <a:r>
              <a:rPr lang="en-US" altLang="zh-CN" sz="2000" dirty="0"/>
              <a:t> </a:t>
            </a:r>
            <a:r>
              <a:rPr lang="en-US" altLang="zh-CN" sz="2000" dirty="0" err="1"/>
              <a:t>i</a:t>
            </a:r>
            <a:r>
              <a:rPr lang="en-US" altLang="zh-CN" sz="2000" dirty="0"/>
              <a:t> = 100;</a:t>
            </a:r>
          </a:p>
          <a:p>
            <a:pPr lvl="1" eaLnBrk="1" hangingPunct="1">
              <a:lnSpc>
                <a:spcPct val="80000"/>
              </a:lnSpc>
              <a:buFontTx/>
              <a:buNone/>
            </a:pPr>
            <a:r>
              <a:rPr lang="en-US" altLang="zh-CN" sz="2000" dirty="0"/>
              <a:t>	float f = float (</a:t>
            </a:r>
            <a:r>
              <a:rPr lang="en-US" altLang="zh-CN" sz="2000" dirty="0" err="1"/>
              <a:t>i</a:t>
            </a:r>
            <a:r>
              <a:rPr lang="en-US" altLang="zh-CN" sz="2000" dirty="0"/>
              <a:t>);</a:t>
            </a:r>
          </a:p>
          <a:p>
            <a:pPr lvl="1" eaLnBrk="1" hangingPunct="1">
              <a:lnSpc>
                <a:spcPct val="80000"/>
              </a:lnSpc>
              <a:buFontTx/>
              <a:buNone/>
            </a:pPr>
            <a:r>
              <a:rPr lang="en-US" altLang="zh-CN" sz="2000" dirty="0"/>
              <a:t>	void * p;</a:t>
            </a:r>
          </a:p>
          <a:p>
            <a:pPr lvl="1" eaLnBrk="1" hangingPunct="1">
              <a:lnSpc>
                <a:spcPct val="80000"/>
              </a:lnSpc>
              <a:buFontTx/>
              <a:buNone/>
            </a:pPr>
            <a:r>
              <a:rPr lang="en-US" altLang="zh-CN" sz="2000" dirty="0"/>
              <a:t>	char * </a:t>
            </a:r>
            <a:r>
              <a:rPr lang="en-US" altLang="zh-CN" sz="2000" dirty="0" err="1"/>
              <a:t>cp</a:t>
            </a:r>
            <a:r>
              <a:rPr lang="en-US" altLang="zh-CN" sz="2000" dirty="0"/>
              <a:t> = char * (p);</a:t>
            </a:r>
            <a:endParaRPr lang="zh-CN" altLang="en-US" sz="2000" dirty="0"/>
          </a:p>
        </p:txBody>
      </p:sp>
    </p:spTree>
    <p:extLst>
      <p:ext uri="{BB962C8B-B14F-4D97-AF65-F5344CB8AC3E}">
        <p14:creationId xmlns:p14="http://schemas.microsoft.com/office/powerpoint/2010/main" val="1572139206"/>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a:xfrm>
            <a:off x="685800" y="116632"/>
            <a:ext cx="7772400" cy="720378"/>
          </a:xfrm>
          <a:noFill/>
        </p:spPr>
        <p:txBody>
          <a:bodyPr/>
          <a:lstStyle/>
          <a:p>
            <a:pPr eaLnBrk="1" hangingPunct="1"/>
            <a:r>
              <a:rPr lang="en-US" altLang="zh-CN" b="1" dirty="0"/>
              <a:t>2.8.2 </a:t>
            </a:r>
            <a:r>
              <a:rPr lang="zh-CN" altLang="en-US" b="1" dirty="0"/>
              <a:t>显式</a:t>
            </a:r>
            <a:r>
              <a:rPr lang="zh-CN" altLang="en-US" b="1" dirty="0">
                <a:solidFill>
                  <a:srgbClr val="FF0000"/>
                </a:solidFill>
              </a:rPr>
              <a:t>类型转换</a:t>
            </a:r>
          </a:p>
        </p:txBody>
      </p:sp>
      <p:sp>
        <p:nvSpPr>
          <p:cNvPr id="57347" name="Rectangle 2"/>
          <p:cNvSpPr>
            <a:spLocks noGrp="1" noChangeArrowheads="1"/>
          </p:cNvSpPr>
          <p:nvPr>
            <p:ph idx="1"/>
          </p:nvPr>
        </p:nvSpPr>
        <p:spPr>
          <a:xfrm>
            <a:off x="323850" y="1268760"/>
            <a:ext cx="8496300" cy="4751387"/>
          </a:xfrm>
        </p:spPr>
        <p:txBody>
          <a:bodyPr/>
          <a:lstStyle/>
          <a:p>
            <a:pPr eaLnBrk="1" hangingPunct="1">
              <a:lnSpc>
                <a:spcPct val="80000"/>
              </a:lnSpc>
              <a:buFontTx/>
              <a:buNone/>
            </a:pPr>
            <a:r>
              <a:rPr lang="en-US" altLang="zh-CN" sz="2800" dirty="0">
                <a:solidFill>
                  <a:srgbClr val="0000CC"/>
                </a:solidFill>
              </a:rPr>
              <a:t>2</a:t>
            </a:r>
            <a:r>
              <a:rPr lang="zh-CN" altLang="en-US" sz="2800" dirty="0">
                <a:solidFill>
                  <a:srgbClr val="0000CC"/>
                </a:solidFill>
              </a:rPr>
              <a:t>、</a:t>
            </a:r>
            <a:r>
              <a:rPr lang="en-US" altLang="zh-CN" sz="2800" b="1" dirty="0">
                <a:solidFill>
                  <a:srgbClr val="0000CC"/>
                </a:solidFill>
              </a:rPr>
              <a:t>C++</a:t>
            </a:r>
            <a:r>
              <a:rPr lang="zh-CN" altLang="en-US" sz="2800" b="1" dirty="0">
                <a:solidFill>
                  <a:srgbClr val="0000CC"/>
                </a:solidFill>
              </a:rPr>
              <a:t>中强制类型转换的几种形式</a:t>
            </a:r>
          </a:p>
          <a:p>
            <a:pPr lvl="1" eaLnBrk="1" hangingPunct="1">
              <a:lnSpc>
                <a:spcPct val="80000"/>
              </a:lnSpc>
              <a:buFontTx/>
              <a:buNone/>
            </a:pPr>
            <a:r>
              <a:rPr lang="en-US" altLang="zh-CN" sz="2400" b="1" dirty="0">
                <a:solidFill>
                  <a:schemeClr val="accent2"/>
                </a:solidFill>
              </a:rPr>
              <a:t>cast-name&lt;type&gt;(expression);</a:t>
            </a:r>
          </a:p>
          <a:p>
            <a:pPr lvl="1" eaLnBrk="1" hangingPunct="1">
              <a:lnSpc>
                <a:spcPct val="80000"/>
              </a:lnSpc>
              <a:buFontTx/>
              <a:buNone/>
            </a:pPr>
            <a:endParaRPr lang="en-US" altLang="zh-CN" sz="2400" b="1" dirty="0">
              <a:solidFill>
                <a:schemeClr val="accent2"/>
              </a:solidFill>
            </a:endParaRPr>
          </a:p>
          <a:p>
            <a:pPr lvl="1" eaLnBrk="1" hangingPunct="1">
              <a:lnSpc>
                <a:spcPct val="80000"/>
              </a:lnSpc>
              <a:buFontTx/>
              <a:buNone/>
            </a:pPr>
            <a:r>
              <a:rPr lang="zh-CN" altLang="en-US" sz="2400" dirty="0"/>
              <a:t>其中的</a:t>
            </a:r>
            <a:r>
              <a:rPr lang="en-US" altLang="zh-CN" sz="2400" dirty="0"/>
              <a:t>cast-name</a:t>
            </a:r>
            <a:r>
              <a:rPr lang="zh-CN" altLang="en-US" sz="2400" dirty="0"/>
              <a:t>可以为：</a:t>
            </a:r>
          </a:p>
          <a:p>
            <a:pPr lvl="2" eaLnBrk="1" hangingPunct="1">
              <a:lnSpc>
                <a:spcPct val="80000"/>
              </a:lnSpc>
              <a:buFontTx/>
              <a:buNone/>
            </a:pPr>
            <a:r>
              <a:rPr lang="en-US" altLang="zh-CN" sz="2000" b="1" dirty="0" err="1"/>
              <a:t>static_cast</a:t>
            </a:r>
            <a:r>
              <a:rPr lang="en-US" altLang="zh-CN" sz="2000" b="1" dirty="0"/>
              <a:t>   :</a:t>
            </a:r>
            <a:r>
              <a:rPr lang="zh-CN" altLang="en-US" sz="2000" b="1" dirty="0"/>
              <a:t>静态转换</a:t>
            </a:r>
          </a:p>
          <a:p>
            <a:pPr lvl="2" eaLnBrk="1" hangingPunct="1">
              <a:lnSpc>
                <a:spcPct val="80000"/>
              </a:lnSpc>
              <a:buFontTx/>
              <a:buNone/>
            </a:pPr>
            <a:r>
              <a:rPr lang="en-US" altLang="zh-CN" sz="2000" b="1" dirty="0" err="1"/>
              <a:t>dynamic_cast</a:t>
            </a:r>
            <a:r>
              <a:rPr lang="zh-CN" altLang="en-US" sz="2000" b="1" dirty="0"/>
              <a:t>：动态转换</a:t>
            </a:r>
          </a:p>
          <a:p>
            <a:pPr lvl="2" eaLnBrk="1" hangingPunct="1">
              <a:lnSpc>
                <a:spcPct val="80000"/>
              </a:lnSpc>
              <a:buFontTx/>
              <a:buNone/>
            </a:pPr>
            <a:r>
              <a:rPr lang="en-US" altLang="zh-CN" sz="2000" b="1" dirty="0" err="1"/>
              <a:t>const_cast</a:t>
            </a:r>
            <a:r>
              <a:rPr lang="en-US" altLang="zh-CN" sz="2000" b="1" dirty="0"/>
              <a:t>   </a:t>
            </a:r>
            <a:r>
              <a:rPr lang="zh-CN" altLang="en-US" sz="2000" b="1" dirty="0"/>
              <a:t>：常量转换</a:t>
            </a:r>
          </a:p>
          <a:p>
            <a:pPr lvl="2" eaLnBrk="1" hangingPunct="1">
              <a:lnSpc>
                <a:spcPct val="80000"/>
              </a:lnSpc>
              <a:buFontTx/>
              <a:buNone/>
            </a:pPr>
            <a:r>
              <a:rPr lang="en-US" altLang="zh-CN" sz="2000" b="1" dirty="0" err="1"/>
              <a:t>reinterpret_cast</a:t>
            </a:r>
            <a:r>
              <a:rPr lang="zh-CN" altLang="en-US" sz="2000" b="1" dirty="0"/>
              <a:t>：用于不相关的类型转换，如将</a:t>
            </a:r>
            <a:r>
              <a:rPr lang="en-US" altLang="zh-CN" sz="2000" b="1" dirty="0" err="1"/>
              <a:t>int</a:t>
            </a:r>
            <a:r>
              <a:rPr lang="zh-CN" altLang="en-US" sz="2000" b="1" dirty="0"/>
              <a:t>转换成指针等。</a:t>
            </a:r>
          </a:p>
          <a:p>
            <a:pPr lvl="1" eaLnBrk="1" hangingPunct="1">
              <a:lnSpc>
                <a:spcPct val="80000"/>
              </a:lnSpc>
              <a:buFontTx/>
              <a:buNone/>
            </a:pPr>
            <a:r>
              <a:rPr lang="zh-CN" altLang="en-US" sz="2400" dirty="0"/>
              <a:t>例：</a:t>
            </a:r>
          </a:p>
          <a:p>
            <a:pPr eaLnBrk="1" hangingPunct="1">
              <a:lnSpc>
                <a:spcPct val="80000"/>
              </a:lnSpc>
              <a:buFontTx/>
              <a:buNone/>
            </a:pPr>
            <a:r>
              <a:rPr lang="zh-CN" altLang="en-US" sz="2800" dirty="0"/>
              <a:t>	 </a:t>
            </a:r>
            <a:r>
              <a:rPr lang="zh-CN" altLang="en-US" sz="2800" dirty="0">
                <a:solidFill>
                  <a:schemeClr val="accent2"/>
                </a:solidFill>
              </a:rPr>
              <a:t>	</a:t>
            </a:r>
            <a:r>
              <a:rPr lang="en-US" altLang="zh-CN" sz="2800" dirty="0">
                <a:solidFill>
                  <a:schemeClr val="accent2"/>
                </a:solidFill>
              </a:rPr>
              <a:t>double b=-67.89;</a:t>
            </a:r>
          </a:p>
          <a:p>
            <a:pPr eaLnBrk="1" hangingPunct="1">
              <a:lnSpc>
                <a:spcPct val="80000"/>
              </a:lnSpc>
              <a:buFontTx/>
              <a:buNone/>
            </a:pPr>
            <a:r>
              <a:rPr lang="en-US" altLang="zh-CN" sz="2800" dirty="0">
                <a:solidFill>
                  <a:schemeClr val="accent2"/>
                </a:solidFill>
              </a:rPr>
              <a:t>		 </a:t>
            </a:r>
            <a:r>
              <a:rPr lang="en-US" altLang="zh-CN" sz="2800" dirty="0" err="1">
                <a:solidFill>
                  <a:schemeClr val="accent2"/>
                </a:solidFill>
              </a:rPr>
              <a:t>int</a:t>
            </a:r>
            <a:r>
              <a:rPr lang="en-US" altLang="zh-CN" sz="2800" dirty="0">
                <a:solidFill>
                  <a:schemeClr val="accent2"/>
                </a:solidFill>
              </a:rPr>
              <a:t> c=b;</a:t>
            </a:r>
          </a:p>
          <a:p>
            <a:pPr eaLnBrk="1" hangingPunct="1">
              <a:lnSpc>
                <a:spcPct val="80000"/>
              </a:lnSpc>
              <a:buFontTx/>
              <a:buNone/>
            </a:pPr>
            <a:r>
              <a:rPr lang="en-US" altLang="zh-CN" sz="2800" dirty="0">
                <a:solidFill>
                  <a:schemeClr val="accent2"/>
                </a:solidFill>
              </a:rPr>
              <a:t>		</a:t>
            </a:r>
            <a:r>
              <a:rPr lang="en-US" altLang="zh-CN" sz="2800" dirty="0" err="1">
                <a:solidFill>
                  <a:schemeClr val="accent2"/>
                </a:solidFill>
              </a:rPr>
              <a:t>int</a:t>
            </a:r>
            <a:r>
              <a:rPr lang="en-US" altLang="zh-CN" sz="2800" dirty="0">
                <a:solidFill>
                  <a:schemeClr val="accent2"/>
                </a:solidFill>
              </a:rPr>
              <a:t> c=</a:t>
            </a:r>
            <a:r>
              <a:rPr lang="en-US" altLang="zh-CN" sz="2800" dirty="0" err="1">
                <a:solidFill>
                  <a:schemeClr val="accent2"/>
                </a:solidFill>
              </a:rPr>
              <a:t>static_cast</a:t>
            </a:r>
            <a:r>
              <a:rPr lang="en-US" altLang="zh-CN" sz="2800" dirty="0">
                <a:solidFill>
                  <a:schemeClr val="accent2"/>
                </a:solidFill>
              </a:rPr>
              <a:t>&lt;</a:t>
            </a:r>
            <a:r>
              <a:rPr lang="en-US" altLang="zh-CN" sz="2800" dirty="0" err="1">
                <a:solidFill>
                  <a:schemeClr val="accent2"/>
                </a:solidFill>
              </a:rPr>
              <a:t>int</a:t>
            </a:r>
            <a:r>
              <a:rPr lang="en-US" altLang="zh-CN" sz="2800" dirty="0">
                <a:solidFill>
                  <a:schemeClr val="accent2"/>
                </a:solidFill>
              </a:rPr>
              <a:t>&gt;(b);</a:t>
            </a:r>
          </a:p>
        </p:txBody>
      </p:sp>
    </p:spTree>
    <p:extLst>
      <p:ext uri="{BB962C8B-B14F-4D97-AF65-F5344CB8AC3E}">
        <p14:creationId xmlns:p14="http://schemas.microsoft.com/office/powerpoint/2010/main" val="3895004055"/>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title"/>
          </p:nvPr>
        </p:nvSpPr>
        <p:spPr>
          <a:xfrm>
            <a:off x="685800" y="-20706"/>
            <a:ext cx="7772400" cy="1143000"/>
          </a:xfrm>
          <a:noFill/>
        </p:spPr>
        <p:txBody>
          <a:bodyPr/>
          <a:lstStyle/>
          <a:p>
            <a:pPr eaLnBrk="1" hangingPunct="1"/>
            <a:r>
              <a:rPr lang="en-US" altLang="zh-CN" b="1" dirty="0"/>
              <a:t>2.8.2 </a:t>
            </a:r>
            <a:r>
              <a:rPr lang="zh-CN" altLang="en-US" b="1" dirty="0"/>
              <a:t>显式</a:t>
            </a:r>
            <a:r>
              <a:rPr lang="zh-CN" altLang="en-US" b="1" dirty="0">
                <a:solidFill>
                  <a:srgbClr val="FF0000"/>
                </a:solidFill>
              </a:rPr>
              <a:t>类型转换</a:t>
            </a:r>
          </a:p>
        </p:txBody>
      </p:sp>
      <p:sp>
        <p:nvSpPr>
          <p:cNvPr id="75778" name="Rectangle 2"/>
          <p:cNvSpPr>
            <a:spLocks noGrp="1" noChangeArrowheads="1"/>
          </p:cNvSpPr>
          <p:nvPr>
            <p:ph idx="1"/>
          </p:nvPr>
        </p:nvSpPr>
        <p:spPr>
          <a:xfrm>
            <a:off x="323850" y="1122294"/>
            <a:ext cx="8712646" cy="5589587"/>
          </a:xfrm>
        </p:spPr>
        <p:txBody>
          <a:bodyPr/>
          <a:lstStyle/>
          <a:p>
            <a:pPr eaLnBrk="1" hangingPunct="1">
              <a:lnSpc>
                <a:spcPct val="80000"/>
              </a:lnSpc>
              <a:buFontTx/>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2-13】</a:t>
            </a:r>
            <a:r>
              <a:rPr lang="zh-CN" altLang="en-US" sz="2400" b="1" dirty="0">
                <a:solidFill>
                  <a:srgbClr val="0000CC"/>
                </a:solidFill>
              </a:rPr>
              <a:t>利用</a:t>
            </a:r>
            <a:r>
              <a:rPr lang="en-US" altLang="zh-CN" sz="2400" b="1" dirty="0" err="1">
                <a:solidFill>
                  <a:srgbClr val="0000CC"/>
                </a:solidFill>
              </a:rPr>
              <a:t>const_cast</a:t>
            </a:r>
            <a:r>
              <a:rPr lang="zh-CN" altLang="en-US" sz="2400" b="1" dirty="0">
                <a:solidFill>
                  <a:srgbClr val="0000CC"/>
                </a:solidFill>
              </a:rPr>
              <a:t>转换去掉指针和引用的</a:t>
            </a:r>
            <a:r>
              <a:rPr lang="en-US" altLang="zh-CN" sz="2400" b="1" dirty="0" err="1">
                <a:solidFill>
                  <a:srgbClr val="0000CC"/>
                </a:solidFill>
              </a:rPr>
              <a:t>const</a:t>
            </a:r>
            <a:r>
              <a:rPr lang="zh-CN" altLang="en-US" sz="2400" b="1" dirty="0">
                <a:solidFill>
                  <a:srgbClr val="0000CC"/>
                </a:solidFill>
              </a:rPr>
              <a:t>限制。</a:t>
            </a:r>
          </a:p>
          <a:p>
            <a:pPr eaLnBrk="1" hangingPunct="1">
              <a:buFont typeface="Arial" panose="020B0604020202020204" pitchFamily="34" charset="0"/>
              <a:buNone/>
            </a:pPr>
            <a:r>
              <a:rPr lang="en-US" altLang="zh-CN" sz="1800" b="1" dirty="0"/>
              <a:t>#include&lt;</a:t>
            </a:r>
            <a:r>
              <a:rPr lang="en-US" altLang="zh-CN" sz="1800" b="1" dirty="0" err="1"/>
              <a:t>iostream</a:t>
            </a:r>
            <a:r>
              <a:rPr lang="en-US" altLang="zh-CN" sz="1800" b="1" dirty="0"/>
              <a:t>&gt;</a:t>
            </a:r>
          </a:p>
          <a:p>
            <a:pPr eaLnBrk="1" hangingPunct="1">
              <a:buFont typeface="Arial" panose="020B0604020202020204" pitchFamily="34" charset="0"/>
              <a:buNone/>
            </a:pPr>
            <a:r>
              <a:rPr lang="en-US" altLang="zh-CN" sz="1800" b="1" dirty="0"/>
              <a:t>using </a:t>
            </a:r>
            <a:r>
              <a:rPr lang="en-US" altLang="zh-CN" sz="1800" b="1" dirty="0" err="1"/>
              <a:t>std</a:t>
            </a:r>
            <a:r>
              <a:rPr lang="en-US" altLang="zh-CN" sz="1800" b="1" dirty="0"/>
              <a:t>::</a:t>
            </a:r>
            <a:r>
              <a:rPr lang="en-US" altLang="zh-CN" sz="1800" b="1" dirty="0" err="1"/>
              <a:t>cout</a:t>
            </a:r>
            <a:r>
              <a:rPr lang="en-US" altLang="zh-CN" sz="1800" b="1" dirty="0"/>
              <a:t>;</a:t>
            </a:r>
          </a:p>
          <a:p>
            <a:pPr eaLnBrk="1" hangingPunct="1">
              <a:buFont typeface="Arial" panose="020B0604020202020204" pitchFamily="34" charset="0"/>
              <a:buNone/>
            </a:pPr>
            <a:r>
              <a:rPr lang="en-US" altLang="zh-CN" sz="1800" b="1" dirty="0"/>
              <a:t>using </a:t>
            </a:r>
            <a:r>
              <a:rPr lang="en-US" altLang="zh-CN" sz="1800" b="1" dirty="0" err="1"/>
              <a:t>std</a:t>
            </a:r>
            <a:r>
              <a:rPr lang="en-US" altLang="zh-CN" sz="1800" b="1" dirty="0"/>
              <a:t>::</a:t>
            </a:r>
            <a:r>
              <a:rPr lang="en-US" altLang="zh-CN" sz="1800" b="1" dirty="0" err="1"/>
              <a:t>endl</a:t>
            </a:r>
            <a:r>
              <a:rPr lang="en-US" altLang="zh-CN" sz="1800" b="1" dirty="0"/>
              <a:t>;</a:t>
            </a:r>
          </a:p>
          <a:p>
            <a:pPr eaLnBrk="1" hangingPunct="1">
              <a:buFont typeface="Arial" panose="020B0604020202020204" pitchFamily="34" charset="0"/>
              <a:buNone/>
            </a:pPr>
            <a:r>
              <a:rPr lang="en-US" altLang="zh-CN" sz="1800" b="1" dirty="0"/>
              <a:t>void </a:t>
            </a:r>
            <a:r>
              <a:rPr lang="en-US" altLang="zh-CN" sz="1800" b="1" dirty="0" err="1"/>
              <a:t>sqrt</a:t>
            </a:r>
            <a:r>
              <a:rPr lang="en-US" altLang="zh-CN" sz="1800" b="1" dirty="0"/>
              <a:t>(</a:t>
            </a:r>
            <a:r>
              <a:rPr lang="en-US" altLang="zh-CN" sz="1800" b="1" dirty="0" err="1"/>
              <a:t>const</a:t>
            </a:r>
            <a:r>
              <a:rPr lang="en-US" altLang="zh-CN" sz="1800" b="1" dirty="0"/>
              <a:t> </a:t>
            </a:r>
            <a:r>
              <a:rPr lang="en-US" altLang="zh-CN" sz="1800" b="1" dirty="0" err="1"/>
              <a:t>int</a:t>
            </a:r>
            <a:r>
              <a:rPr lang="en-US" altLang="zh-CN" sz="1800" b="1" dirty="0"/>
              <a:t> *x) {</a:t>
            </a:r>
          </a:p>
          <a:p>
            <a:pPr eaLnBrk="1" hangingPunct="1">
              <a:lnSpc>
                <a:spcPct val="80000"/>
              </a:lnSpc>
              <a:buFontTx/>
              <a:buNone/>
            </a:pPr>
            <a:r>
              <a:rPr lang="en-US" altLang="zh-CN" sz="1800" b="1" dirty="0"/>
              <a:t>	</a:t>
            </a:r>
            <a:r>
              <a:rPr lang="en-US" altLang="zh-CN" sz="1800" b="1" dirty="0" err="1"/>
              <a:t>int</a:t>
            </a:r>
            <a:r>
              <a:rPr lang="en-US" altLang="zh-CN" sz="1800" b="1" dirty="0"/>
              <a:t> *p=</a:t>
            </a:r>
            <a:r>
              <a:rPr lang="en-US" altLang="zh-CN" sz="1800" b="1" dirty="0" err="1"/>
              <a:t>const_cast</a:t>
            </a:r>
            <a:r>
              <a:rPr lang="en-US" altLang="zh-CN" sz="1800" b="1" dirty="0"/>
              <a:t> &lt;</a:t>
            </a:r>
            <a:r>
              <a:rPr lang="en-US" altLang="zh-CN" sz="1800" b="1" dirty="0" err="1"/>
              <a:t>int</a:t>
            </a:r>
            <a:r>
              <a:rPr lang="en-US" altLang="zh-CN" sz="1800" b="1" dirty="0"/>
              <a:t> *&gt;(x); </a:t>
            </a:r>
            <a:r>
              <a:rPr lang="en-US" altLang="zh-CN" sz="1800" b="1" dirty="0">
                <a:solidFill>
                  <a:schemeClr val="accent2"/>
                </a:solidFill>
              </a:rPr>
              <a:t>//</a:t>
            </a:r>
            <a:r>
              <a:rPr lang="en-US" altLang="zh-CN" sz="1800" b="1" dirty="0" err="1">
                <a:solidFill>
                  <a:schemeClr val="accent2"/>
                </a:solidFill>
              </a:rPr>
              <a:t>const_cast</a:t>
            </a:r>
            <a:r>
              <a:rPr lang="zh-CN" altLang="en-US" sz="1800" b="1" dirty="0">
                <a:solidFill>
                  <a:schemeClr val="accent2"/>
                </a:solidFill>
              </a:rPr>
              <a:t>去掉了</a:t>
            </a:r>
            <a:r>
              <a:rPr lang="en-US" altLang="zh-CN" sz="1800" b="1" dirty="0">
                <a:solidFill>
                  <a:schemeClr val="accent2"/>
                </a:solidFill>
              </a:rPr>
              <a:t>x</a:t>
            </a:r>
            <a:r>
              <a:rPr lang="zh-CN" altLang="en-US" sz="1800" b="1" dirty="0">
                <a:solidFill>
                  <a:schemeClr val="accent2"/>
                </a:solidFill>
              </a:rPr>
              <a:t>的</a:t>
            </a:r>
            <a:r>
              <a:rPr lang="en-US" altLang="zh-CN" sz="1800" b="1" dirty="0" err="1">
                <a:solidFill>
                  <a:schemeClr val="accent2"/>
                </a:solidFill>
              </a:rPr>
              <a:t>const</a:t>
            </a:r>
            <a:r>
              <a:rPr lang="zh-CN" altLang="en-US" sz="1800" b="1" dirty="0">
                <a:solidFill>
                  <a:schemeClr val="accent2"/>
                </a:solidFill>
              </a:rPr>
              <a:t>限制</a:t>
            </a:r>
          </a:p>
          <a:p>
            <a:pPr eaLnBrk="1" hangingPunct="1">
              <a:lnSpc>
                <a:spcPct val="80000"/>
              </a:lnSpc>
              <a:buFontTx/>
              <a:buNone/>
            </a:pPr>
            <a:r>
              <a:rPr lang="zh-CN" altLang="en-US" sz="1800" b="1" dirty="0"/>
              <a:t>	*</a:t>
            </a:r>
            <a:r>
              <a:rPr lang="en-US" altLang="zh-CN" sz="1800" b="1" dirty="0"/>
              <a:t>p=(*p) * (*p);		</a:t>
            </a:r>
            <a:r>
              <a:rPr lang="en-US" altLang="zh-CN" sz="1800" b="1" dirty="0">
                <a:solidFill>
                  <a:schemeClr val="accent2"/>
                </a:solidFill>
              </a:rPr>
              <a:t>//p</a:t>
            </a:r>
            <a:r>
              <a:rPr lang="zh-CN" altLang="en-US" sz="1800" b="1" dirty="0">
                <a:solidFill>
                  <a:schemeClr val="accent2"/>
                </a:solidFill>
              </a:rPr>
              <a:t>和</a:t>
            </a:r>
            <a:r>
              <a:rPr lang="en-US" altLang="zh-CN" sz="1800" b="1" dirty="0">
                <a:solidFill>
                  <a:schemeClr val="accent2"/>
                </a:solidFill>
              </a:rPr>
              <a:t>x</a:t>
            </a:r>
            <a:r>
              <a:rPr lang="zh-CN" altLang="en-US" sz="1800" b="1" dirty="0">
                <a:solidFill>
                  <a:schemeClr val="accent2"/>
                </a:solidFill>
              </a:rPr>
              <a:t>指向同一内存地址，即*</a:t>
            </a:r>
            <a:r>
              <a:rPr lang="en-US" altLang="zh-CN" sz="1800" b="1" dirty="0">
                <a:solidFill>
                  <a:schemeClr val="accent2"/>
                </a:solidFill>
              </a:rPr>
              <a:t>p</a:t>
            </a:r>
            <a:r>
              <a:rPr lang="zh-CN" altLang="en-US" sz="1800" b="1" dirty="0">
                <a:solidFill>
                  <a:schemeClr val="accent2"/>
                </a:solidFill>
              </a:rPr>
              <a:t>实际修改了*</a:t>
            </a:r>
            <a:r>
              <a:rPr lang="en-US" altLang="zh-CN" sz="1800" b="1" dirty="0">
                <a:solidFill>
                  <a:schemeClr val="accent2"/>
                </a:solidFill>
              </a:rPr>
              <a:t>x</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solidFill>
                  <a:srgbClr val="FF0000"/>
                </a:solidFill>
              </a:rPr>
              <a:t>void </a:t>
            </a:r>
            <a:r>
              <a:rPr lang="en-US" altLang="zh-CN" sz="1800" b="1" dirty="0" err="1">
                <a:solidFill>
                  <a:srgbClr val="FF0000"/>
                </a:solidFill>
              </a:rPr>
              <a:t>sqr</a:t>
            </a:r>
            <a:r>
              <a:rPr lang="en-US" altLang="zh-CN" sz="1800" b="1" dirty="0">
                <a:solidFill>
                  <a:srgbClr val="FF0000"/>
                </a:solidFill>
              </a:rPr>
              <a:t>(</a:t>
            </a:r>
            <a:r>
              <a:rPr lang="en-US" altLang="zh-CN" sz="1800" b="1" dirty="0" err="1">
                <a:solidFill>
                  <a:srgbClr val="FF0000"/>
                </a:solidFill>
              </a:rPr>
              <a:t>const</a:t>
            </a:r>
            <a:r>
              <a:rPr lang="en-US" altLang="zh-CN" sz="1800" b="1" dirty="0">
                <a:solidFill>
                  <a:srgbClr val="FF0000"/>
                </a:solidFill>
              </a:rPr>
              <a:t> &amp;x) {</a:t>
            </a:r>
          </a:p>
          <a:p>
            <a:pPr eaLnBrk="1" hangingPunct="1">
              <a:lnSpc>
                <a:spcPct val="80000"/>
              </a:lnSpc>
              <a:buFontTx/>
              <a:buNone/>
            </a:pPr>
            <a:r>
              <a:rPr lang="en-US" altLang="zh-CN" sz="1800" b="1" dirty="0">
                <a:solidFill>
                  <a:srgbClr val="FF0000"/>
                </a:solidFill>
              </a:rPr>
              <a:t>	</a:t>
            </a:r>
            <a:r>
              <a:rPr lang="en-US" altLang="zh-CN" sz="1800" b="1" dirty="0" err="1">
                <a:solidFill>
                  <a:srgbClr val="FF0000"/>
                </a:solidFill>
              </a:rPr>
              <a:t>const_cast</a:t>
            </a:r>
            <a:r>
              <a:rPr lang="en-US" altLang="zh-CN" sz="1800" b="1" dirty="0">
                <a:solidFill>
                  <a:srgbClr val="FF0000"/>
                </a:solidFill>
              </a:rPr>
              <a:t>&lt;</a:t>
            </a:r>
            <a:r>
              <a:rPr lang="en-US" altLang="zh-CN" sz="1800" b="1" dirty="0" err="1">
                <a:solidFill>
                  <a:srgbClr val="FF0000"/>
                </a:solidFill>
              </a:rPr>
              <a:t>int</a:t>
            </a:r>
            <a:r>
              <a:rPr lang="en-US" altLang="zh-CN" sz="1800" b="1" dirty="0">
                <a:solidFill>
                  <a:srgbClr val="FF0000"/>
                </a:solidFill>
              </a:rPr>
              <a:t> &amp;&gt;(x)=x*x;    </a:t>
            </a:r>
            <a:r>
              <a:rPr lang="en-US" altLang="zh-CN" sz="1800" b="1" dirty="0">
                <a:solidFill>
                  <a:schemeClr val="accent2"/>
                </a:solidFill>
              </a:rPr>
              <a:t>//</a:t>
            </a:r>
            <a:r>
              <a:rPr lang="en-US" altLang="zh-CN" sz="1800" b="1" dirty="0" err="1">
                <a:solidFill>
                  <a:schemeClr val="accent2"/>
                </a:solidFill>
              </a:rPr>
              <a:t>const_cast</a:t>
            </a:r>
            <a:r>
              <a:rPr lang="zh-CN" altLang="en-US" sz="1800" b="1" dirty="0">
                <a:solidFill>
                  <a:schemeClr val="accent2"/>
                </a:solidFill>
              </a:rPr>
              <a:t>去掉了</a:t>
            </a:r>
            <a:r>
              <a:rPr lang="en-US" altLang="zh-CN" sz="1800" b="1" dirty="0">
                <a:solidFill>
                  <a:schemeClr val="accent2"/>
                </a:solidFill>
              </a:rPr>
              <a:t>x</a:t>
            </a:r>
            <a:r>
              <a:rPr lang="zh-CN" altLang="en-US" sz="1800" b="1" dirty="0">
                <a:solidFill>
                  <a:schemeClr val="accent2"/>
                </a:solidFill>
              </a:rPr>
              <a:t>的</a:t>
            </a:r>
            <a:r>
              <a:rPr lang="en-US" altLang="zh-CN" sz="1800" b="1" dirty="0" err="1">
                <a:solidFill>
                  <a:schemeClr val="accent2"/>
                </a:solidFill>
              </a:rPr>
              <a:t>const</a:t>
            </a:r>
            <a:r>
              <a:rPr lang="zh-CN" altLang="en-US" sz="1800" b="1" dirty="0">
                <a:solidFill>
                  <a:schemeClr val="accent2"/>
                </a:solidFill>
              </a:rPr>
              <a:t>限制后修改了</a:t>
            </a:r>
            <a:r>
              <a:rPr lang="en-US" altLang="zh-CN" sz="1800" b="1" dirty="0">
                <a:solidFill>
                  <a:schemeClr val="accent2"/>
                </a:solidFill>
              </a:rPr>
              <a:t>x</a:t>
            </a:r>
          </a:p>
          <a:p>
            <a:pPr eaLnBrk="1" hangingPunct="1">
              <a:lnSpc>
                <a:spcPct val="80000"/>
              </a:lnSpc>
              <a:buFontTx/>
              <a:buNone/>
            </a:pPr>
            <a:r>
              <a:rPr lang="en-US" altLang="zh-CN" sz="1800" b="1" dirty="0">
                <a:solidFill>
                  <a:srgbClr val="FF0000"/>
                </a:solidFill>
              </a:rPr>
              <a:t>}</a:t>
            </a:r>
          </a:p>
          <a:p>
            <a:pPr eaLnBrk="1" hangingPunct="1">
              <a:lnSpc>
                <a:spcPct val="80000"/>
              </a:lnSpc>
              <a:buFontTx/>
              <a:buNone/>
            </a:pPr>
            <a:r>
              <a:rPr lang="en-US" altLang="zh-CN" sz="1800" b="1" dirty="0"/>
              <a:t>void main(){</a:t>
            </a:r>
          </a:p>
          <a:p>
            <a:pPr eaLnBrk="1" hangingPunct="1">
              <a:lnSpc>
                <a:spcPct val="80000"/>
              </a:lnSpc>
              <a:buFontTx/>
              <a:buNone/>
            </a:pPr>
            <a:r>
              <a:rPr lang="en-US" altLang="zh-CN" sz="1800" b="1" dirty="0"/>
              <a:t>	</a:t>
            </a:r>
            <a:r>
              <a:rPr lang="en-US" altLang="zh-CN" sz="1800" b="1" dirty="0" err="1"/>
              <a:t>int</a:t>
            </a:r>
            <a:r>
              <a:rPr lang="en-US" altLang="zh-CN" sz="1800" b="1" dirty="0"/>
              <a:t> a=5;</a:t>
            </a:r>
          </a:p>
          <a:p>
            <a:pPr eaLnBrk="1" hangingPunct="1">
              <a:lnSpc>
                <a:spcPct val="80000"/>
              </a:lnSpc>
              <a:buFontTx/>
              <a:buNone/>
            </a:pPr>
            <a:r>
              <a:rPr lang="en-US" altLang="zh-CN" sz="1800" b="1" dirty="0"/>
              <a:t>	</a:t>
            </a:r>
            <a:r>
              <a:rPr lang="en-US" altLang="zh-CN" sz="1800" b="1" dirty="0" err="1"/>
              <a:t>sqrt</a:t>
            </a:r>
            <a:r>
              <a:rPr lang="en-US" altLang="zh-CN" sz="1800" b="1" dirty="0"/>
              <a:t>(&amp;a);         		</a:t>
            </a:r>
            <a:r>
              <a:rPr lang="en-US" altLang="zh-CN" sz="1800" b="1" dirty="0">
                <a:solidFill>
                  <a:schemeClr val="accent2"/>
                </a:solidFill>
              </a:rPr>
              <a:t>//</a:t>
            </a:r>
            <a:r>
              <a:rPr lang="zh-CN" altLang="en-US" sz="1800" b="1" dirty="0">
                <a:solidFill>
                  <a:schemeClr val="accent2"/>
                </a:solidFill>
              </a:rPr>
              <a:t>通过指针将</a:t>
            </a:r>
            <a:r>
              <a:rPr lang="en-US" altLang="zh-CN" sz="1800" b="1" dirty="0">
                <a:solidFill>
                  <a:schemeClr val="accent2"/>
                </a:solidFill>
              </a:rPr>
              <a:t>a</a:t>
            </a:r>
            <a:r>
              <a:rPr lang="zh-CN" altLang="en-US" sz="1800" b="1" dirty="0">
                <a:solidFill>
                  <a:schemeClr val="accent2"/>
                </a:solidFill>
              </a:rPr>
              <a:t>改为</a:t>
            </a:r>
            <a:r>
              <a:rPr lang="en-US" altLang="zh-CN" sz="1800" b="1" dirty="0">
                <a:solidFill>
                  <a:schemeClr val="accent2"/>
                </a:solidFill>
              </a:rPr>
              <a:t>25</a:t>
            </a:r>
          </a:p>
          <a:p>
            <a:pPr eaLnBrk="1" hangingPunct="1">
              <a:lnSpc>
                <a:spcPct val="80000"/>
              </a:lnSpc>
              <a:buFontTx/>
              <a:buNone/>
            </a:pPr>
            <a:r>
              <a:rPr lang="en-US" altLang="zh-CN" sz="1800" b="1" dirty="0"/>
              <a:t>	</a:t>
            </a:r>
            <a:r>
              <a:rPr lang="en-US" altLang="zh-CN" sz="1800" b="1" dirty="0" err="1"/>
              <a:t>cout</a:t>
            </a:r>
            <a:r>
              <a:rPr lang="en-US" altLang="zh-CN" sz="1800" b="1" dirty="0"/>
              <a:t>&lt;&lt;a&lt;&lt;</a:t>
            </a:r>
            <a:r>
              <a:rPr lang="en-US" altLang="zh-CN" sz="1800" b="1" dirty="0" err="1"/>
              <a:t>endl</a:t>
            </a:r>
            <a:r>
              <a:rPr lang="en-US" altLang="zh-CN" sz="1800" b="1" dirty="0"/>
              <a:t>;   		</a:t>
            </a:r>
            <a:r>
              <a:rPr lang="en-US" altLang="zh-CN" sz="1800" b="1" dirty="0">
                <a:solidFill>
                  <a:schemeClr val="accent2"/>
                </a:solidFill>
              </a:rPr>
              <a:t>//</a:t>
            </a:r>
            <a:r>
              <a:rPr lang="zh-CN" altLang="en-US" sz="1800" b="1" dirty="0">
                <a:solidFill>
                  <a:schemeClr val="accent2"/>
                </a:solidFill>
              </a:rPr>
              <a:t>输出</a:t>
            </a:r>
            <a:r>
              <a:rPr lang="en-US" altLang="zh-CN" sz="1800" b="1" dirty="0">
                <a:solidFill>
                  <a:schemeClr val="accent2"/>
                </a:solidFill>
              </a:rPr>
              <a:t>25</a:t>
            </a:r>
          </a:p>
          <a:p>
            <a:pPr eaLnBrk="1" hangingPunct="1">
              <a:lnSpc>
                <a:spcPct val="80000"/>
              </a:lnSpc>
              <a:buFontTx/>
              <a:buNone/>
            </a:pPr>
            <a:r>
              <a:rPr lang="en-US" altLang="zh-CN" sz="1800" b="1" dirty="0"/>
              <a:t>	</a:t>
            </a:r>
            <a:r>
              <a:rPr lang="en-US" altLang="zh-CN" sz="1800" b="1" dirty="0" err="1"/>
              <a:t>sqr</a:t>
            </a:r>
            <a:r>
              <a:rPr lang="en-US" altLang="zh-CN" sz="1800" b="1" dirty="0"/>
              <a:t>(a);           			</a:t>
            </a:r>
            <a:r>
              <a:rPr lang="en-US" altLang="zh-CN" sz="1800" b="1" dirty="0">
                <a:solidFill>
                  <a:schemeClr val="accent2"/>
                </a:solidFill>
              </a:rPr>
              <a:t>//</a:t>
            </a:r>
            <a:r>
              <a:rPr lang="zh-CN" altLang="en-US" sz="1800" b="1" dirty="0">
                <a:solidFill>
                  <a:schemeClr val="accent2"/>
                </a:solidFill>
              </a:rPr>
              <a:t>通过引用将</a:t>
            </a:r>
            <a:r>
              <a:rPr lang="en-US" altLang="zh-CN" sz="1800" b="1" dirty="0">
                <a:solidFill>
                  <a:schemeClr val="accent2"/>
                </a:solidFill>
              </a:rPr>
              <a:t>a</a:t>
            </a:r>
            <a:r>
              <a:rPr lang="zh-CN" altLang="en-US" sz="1800" b="1" dirty="0">
                <a:solidFill>
                  <a:schemeClr val="accent2"/>
                </a:solidFill>
              </a:rPr>
              <a:t>改为</a:t>
            </a:r>
            <a:r>
              <a:rPr lang="en-US" altLang="zh-CN" sz="1800" b="1" dirty="0">
                <a:solidFill>
                  <a:schemeClr val="accent2"/>
                </a:solidFill>
              </a:rPr>
              <a:t>625</a:t>
            </a:r>
          </a:p>
          <a:p>
            <a:pPr eaLnBrk="1" hangingPunct="1">
              <a:lnSpc>
                <a:spcPct val="80000"/>
              </a:lnSpc>
              <a:buFontTx/>
              <a:buNone/>
            </a:pPr>
            <a:r>
              <a:rPr lang="en-US" altLang="zh-CN" sz="1800" b="1" dirty="0"/>
              <a:t>	</a:t>
            </a:r>
            <a:r>
              <a:rPr lang="en-US" altLang="zh-CN" sz="1800" b="1" dirty="0" err="1"/>
              <a:t>cout</a:t>
            </a:r>
            <a:r>
              <a:rPr lang="en-US" altLang="zh-CN" sz="1800" b="1" dirty="0"/>
              <a:t>&lt;&lt;a&lt;&lt;</a:t>
            </a:r>
            <a:r>
              <a:rPr lang="en-US" altLang="zh-CN" sz="1800" b="1" dirty="0" err="1"/>
              <a:t>endl</a:t>
            </a:r>
            <a:r>
              <a:rPr lang="en-US" altLang="zh-CN" sz="1800" b="1" dirty="0"/>
              <a:t>;    		</a:t>
            </a:r>
            <a:r>
              <a:rPr lang="en-US" altLang="zh-CN" sz="1800" b="1" dirty="0">
                <a:solidFill>
                  <a:schemeClr val="accent2"/>
                </a:solidFill>
              </a:rPr>
              <a:t>//</a:t>
            </a:r>
            <a:r>
              <a:rPr lang="zh-CN" altLang="en-US" sz="1800" b="1" dirty="0">
                <a:solidFill>
                  <a:schemeClr val="accent2"/>
                </a:solidFill>
              </a:rPr>
              <a:t>输出</a:t>
            </a:r>
            <a:r>
              <a:rPr lang="en-US" altLang="zh-CN" sz="1800" b="1" dirty="0">
                <a:solidFill>
                  <a:schemeClr val="accent2"/>
                </a:solidFill>
              </a:rPr>
              <a:t>625</a:t>
            </a:r>
          </a:p>
          <a:p>
            <a:pPr eaLnBrk="1" hangingPunct="1">
              <a:lnSpc>
                <a:spcPct val="80000"/>
              </a:lnSpc>
              <a:buFontTx/>
              <a:buNone/>
            </a:pPr>
            <a:r>
              <a:rPr lang="en-US" altLang="zh-CN" sz="1800" b="1" dirty="0"/>
              <a:t>}</a:t>
            </a:r>
            <a:endParaRPr lang="zh-CN" altLang="en-US" sz="1800" b="1" dirty="0"/>
          </a:p>
        </p:txBody>
      </p:sp>
    </p:spTree>
    <p:extLst>
      <p:ext uri="{BB962C8B-B14F-4D97-AF65-F5344CB8AC3E}">
        <p14:creationId xmlns:p14="http://schemas.microsoft.com/office/powerpoint/2010/main" val="42411205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75778">
                                            <p:txEl>
                                              <p:pRg st="3" end="3"/>
                                            </p:txEl>
                                          </p:spTgt>
                                        </p:tgtEl>
                                        <p:attrNameLst>
                                          <p:attrName>style.visibility</p:attrName>
                                        </p:attrNameLst>
                                      </p:cBhvr>
                                      <p:to>
                                        <p:strVal val="visible"/>
                                      </p:to>
                                    </p:set>
                                    <p:anim calcmode="lin" valueType="num">
                                      <p:cBhvr additive="base">
                                        <p:cTn id="7" dur="500" fill="hold"/>
                                        <p:tgtEl>
                                          <p:spTgt spid="7577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8">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5778">
                                            <p:txEl>
                                              <p:pRg st="4" end="4"/>
                                            </p:txEl>
                                          </p:spTgt>
                                        </p:tgtEl>
                                        <p:attrNameLst>
                                          <p:attrName>style.visibility</p:attrName>
                                        </p:attrNameLst>
                                      </p:cBhvr>
                                      <p:to>
                                        <p:strVal val="visible"/>
                                      </p:to>
                                    </p:set>
                                    <p:anim calcmode="lin" valueType="num">
                                      <p:cBhvr additive="base">
                                        <p:cTn id="11" dur="500" fill="hold"/>
                                        <p:tgtEl>
                                          <p:spTgt spid="7577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778">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5778">
                                            <p:txEl>
                                              <p:pRg st="1" end="1"/>
                                            </p:txEl>
                                          </p:spTgt>
                                        </p:tgtEl>
                                        <p:attrNameLst>
                                          <p:attrName>style.visibility</p:attrName>
                                        </p:attrNameLst>
                                      </p:cBhvr>
                                      <p:to>
                                        <p:strVal val="visible"/>
                                      </p:to>
                                    </p:set>
                                    <p:anim calcmode="lin" valueType="num">
                                      <p:cBhvr additive="base">
                                        <p:cTn id="15" dur="500" fill="hold"/>
                                        <p:tgtEl>
                                          <p:spTgt spid="75778">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5778">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5778">
                                            <p:txEl>
                                              <p:pRg st="2" end="2"/>
                                            </p:txEl>
                                          </p:spTgt>
                                        </p:tgtEl>
                                        <p:attrNameLst>
                                          <p:attrName>style.visibility</p:attrName>
                                        </p:attrNameLst>
                                      </p:cBhvr>
                                      <p:to>
                                        <p:strVal val="visible"/>
                                      </p:to>
                                    </p:set>
                                    <p:anim calcmode="lin" valueType="num">
                                      <p:cBhvr additive="base">
                                        <p:cTn id="19" dur="500" fill="hold"/>
                                        <p:tgtEl>
                                          <p:spTgt spid="7577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778">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5778">
                                            <p:txEl>
                                              <p:pRg st="5" end="5"/>
                                            </p:txEl>
                                          </p:spTgt>
                                        </p:tgtEl>
                                        <p:attrNameLst>
                                          <p:attrName>style.visibility</p:attrName>
                                        </p:attrNameLst>
                                      </p:cBhvr>
                                      <p:to>
                                        <p:strVal val="visible"/>
                                      </p:to>
                                    </p:set>
                                    <p:anim calcmode="lin" valueType="num">
                                      <p:cBhvr additive="base">
                                        <p:cTn id="23" dur="500" fill="hold"/>
                                        <p:tgtEl>
                                          <p:spTgt spid="75778">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778">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5778">
                                            <p:txEl>
                                              <p:pRg st="6" end="6"/>
                                            </p:txEl>
                                          </p:spTgt>
                                        </p:tgtEl>
                                        <p:attrNameLst>
                                          <p:attrName>style.visibility</p:attrName>
                                        </p:attrNameLst>
                                      </p:cBhvr>
                                      <p:to>
                                        <p:strVal val="visible"/>
                                      </p:to>
                                    </p:set>
                                    <p:anim calcmode="lin" valueType="num">
                                      <p:cBhvr additive="base">
                                        <p:cTn id="27" dur="500" fill="hold"/>
                                        <p:tgtEl>
                                          <p:spTgt spid="75778">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5778">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5778">
                                            <p:txEl>
                                              <p:pRg st="7" end="7"/>
                                            </p:txEl>
                                          </p:spTgt>
                                        </p:tgtEl>
                                        <p:attrNameLst>
                                          <p:attrName>style.visibility</p:attrName>
                                        </p:attrNameLst>
                                      </p:cBhvr>
                                      <p:to>
                                        <p:strVal val="visible"/>
                                      </p:to>
                                    </p:set>
                                    <p:anim calcmode="lin" valueType="num">
                                      <p:cBhvr additive="base">
                                        <p:cTn id="31" dur="500" fill="hold"/>
                                        <p:tgtEl>
                                          <p:spTgt spid="7577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77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5778">
                                            <p:txEl>
                                              <p:pRg st="8" end="8"/>
                                            </p:txEl>
                                          </p:spTgt>
                                        </p:tgtEl>
                                        <p:attrNameLst>
                                          <p:attrName>style.visibility</p:attrName>
                                        </p:attrNameLst>
                                      </p:cBhvr>
                                      <p:to>
                                        <p:strVal val="visible"/>
                                      </p:to>
                                    </p:set>
                                    <p:anim calcmode="lin" valueType="num">
                                      <p:cBhvr additive="base">
                                        <p:cTn id="37" dur="500" fill="hold"/>
                                        <p:tgtEl>
                                          <p:spTgt spid="7577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5778">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5778">
                                            <p:txEl>
                                              <p:pRg st="9" end="9"/>
                                            </p:txEl>
                                          </p:spTgt>
                                        </p:tgtEl>
                                        <p:attrNameLst>
                                          <p:attrName>style.visibility</p:attrName>
                                        </p:attrNameLst>
                                      </p:cBhvr>
                                      <p:to>
                                        <p:strVal val="visible"/>
                                      </p:to>
                                    </p:set>
                                    <p:anim calcmode="lin" valueType="num">
                                      <p:cBhvr additive="base">
                                        <p:cTn id="41" dur="500" fill="hold"/>
                                        <p:tgtEl>
                                          <p:spTgt spid="75778">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5778">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5778">
                                            <p:txEl>
                                              <p:pRg st="10" end="10"/>
                                            </p:txEl>
                                          </p:spTgt>
                                        </p:tgtEl>
                                        <p:attrNameLst>
                                          <p:attrName>style.visibility</p:attrName>
                                        </p:attrNameLst>
                                      </p:cBhvr>
                                      <p:to>
                                        <p:strVal val="visible"/>
                                      </p:to>
                                    </p:set>
                                    <p:anim calcmode="lin" valueType="num">
                                      <p:cBhvr additive="base">
                                        <p:cTn id="45" dur="500" fill="hold"/>
                                        <p:tgtEl>
                                          <p:spTgt spid="75778">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577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75778">
                                            <p:txEl>
                                              <p:pRg st="11" end="11"/>
                                            </p:txEl>
                                          </p:spTgt>
                                        </p:tgtEl>
                                        <p:attrNameLst>
                                          <p:attrName>style.visibility</p:attrName>
                                        </p:attrNameLst>
                                      </p:cBhvr>
                                      <p:to>
                                        <p:strVal val="visible"/>
                                      </p:to>
                                    </p:set>
                                    <p:anim calcmode="lin" valueType="num">
                                      <p:cBhvr additive="base">
                                        <p:cTn id="51" dur="500" fill="hold"/>
                                        <p:tgtEl>
                                          <p:spTgt spid="75778">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5778">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5778">
                                            <p:txEl>
                                              <p:pRg st="12" end="12"/>
                                            </p:txEl>
                                          </p:spTgt>
                                        </p:tgtEl>
                                        <p:attrNameLst>
                                          <p:attrName>style.visibility</p:attrName>
                                        </p:attrNameLst>
                                      </p:cBhvr>
                                      <p:to>
                                        <p:strVal val="visible"/>
                                      </p:to>
                                    </p:set>
                                    <p:anim calcmode="lin" valueType="num">
                                      <p:cBhvr additive="base">
                                        <p:cTn id="55" dur="500" fill="hold"/>
                                        <p:tgtEl>
                                          <p:spTgt spid="75778">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5778">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5778">
                                            <p:txEl>
                                              <p:pRg st="13" end="13"/>
                                            </p:txEl>
                                          </p:spTgt>
                                        </p:tgtEl>
                                        <p:attrNameLst>
                                          <p:attrName>style.visibility</p:attrName>
                                        </p:attrNameLst>
                                      </p:cBhvr>
                                      <p:to>
                                        <p:strVal val="visible"/>
                                      </p:to>
                                    </p:set>
                                    <p:anim calcmode="lin" valueType="num">
                                      <p:cBhvr additive="base">
                                        <p:cTn id="59" dur="500" fill="hold"/>
                                        <p:tgtEl>
                                          <p:spTgt spid="75778">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5778">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5778">
                                            <p:txEl>
                                              <p:pRg st="14" end="14"/>
                                            </p:txEl>
                                          </p:spTgt>
                                        </p:tgtEl>
                                        <p:attrNameLst>
                                          <p:attrName>style.visibility</p:attrName>
                                        </p:attrNameLst>
                                      </p:cBhvr>
                                      <p:to>
                                        <p:strVal val="visible"/>
                                      </p:to>
                                    </p:set>
                                    <p:anim calcmode="lin" valueType="num">
                                      <p:cBhvr additive="base">
                                        <p:cTn id="63" dur="500" fill="hold"/>
                                        <p:tgtEl>
                                          <p:spTgt spid="75778">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5778">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5778">
                                            <p:txEl>
                                              <p:pRg st="15" end="15"/>
                                            </p:txEl>
                                          </p:spTgt>
                                        </p:tgtEl>
                                        <p:attrNameLst>
                                          <p:attrName>style.visibility</p:attrName>
                                        </p:attrNameLst>
                                      </p:cBhvr>
                                      <p:to>
                                        <p:strVal val="visible"/>
                                      </p:to>
                                    </p:set>
                                    <p:anim calcmode="lin" valueType="num">
                                      <p:cBhvr additive="base">
                                        <p:cTn id="67" dur="500" fill="hold"/>
                                        <p:tgtEl>
                                          <p:spTgt spid="75778">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5778">
                                            <p:txEl>
                                              <p:pRg st="15" end="15"/>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75778">
                                            <p:txEl>
                                              <p:pRg st="16" end="16"/>
                                            </p:txEl>
                                          </p:spTgt>
                                        </p:tgtEl>
                                        <p:attrNameLst>
                                          <p:attrName>style.visibility</p:attrName>
                                        </p:attrNameLst>
                                      </p:cBhvr>
                                      <p:to>
                                        <p:strVal val="visible"/>
                                      </p:to>
                                    </p:set>
                                    <p:anim calcmode="lin" valueType="num">
                                      <p:cBhvr additive="base">
                                        <p:cTn id="71" dur="500" fill="hold"/>
                                        <p:tgtEl>
                                          <p:spTgt spid="75778">
                                            <p:txEl>
                                              <p:pRg st="16" end="1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5778">
                                            <p:txEl>
                                              <p:pRg st="16" end="16"/>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75778">
                                            <p:txEl>
                                              <p:pRg st="17" end="17"/>
                                            </p:txEl>
                                          </p:spTgt>
                                        </p:tgtEl>
                                        <p:attrNameLst>
                                          <p:attrName>style.visibility</p:attrName>
                                        </p:attrNameLst>
                                      </p:cBhvr>
                                      <p:to>
                                        <p:strVal val="visible"/>
                                      </p:to>
                                    </p:set>
                                    <p:anim calcmode="lin" valueType="num">
                                      <p:cBhvr additive="base">
                                        <p:cTn id="75" dur="500" fill="hold"/>
                                        <p:tgtEl>
                                          <p:spTgt spid="75778">
                                            <p:txEl>
                                              <p:pRg st="17" end="17"/>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75778">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4213" y="116632"/>
            <a:ext cx="7772400" cy="647799"/>
          </a:xfrm>
        </p:spPr>
        <p:txBody>
          <a:bodyPr/>
          <a:lstStyle/>
          <a:p>
            <a:pPr eaLnBrk="1" hangingPunct="1"/>
            <a:r>
              <a:rPr lang="en-US" altLang="zh-CN" b="1" dirty="0"/>
              <a:t>2.9 </a:t>
            </a:r>
            <a:r>
              <a:rPr lang="zh-CN" altLang="en-US" b="1" dirty="0">
                <a:solidFill>
                  <a:srgbClr val="FF0000"/>
                </a:solidFill>
              </a:rPr>
              <a:t>函数</a:t>
            </a:r>
          </a:p>
        </p:txBody>
      </p:sp>
      <p:sp>
        <p:nvSpPr>
          <p:cNvPr id="59395" name="Rectangle 3"/>
          <p:cNvSpPr>
            <a:spLocks noGrp="1" noChangeArrowheads="1"/>
          </p:cNvSpPr>
          <p:nvPr>
            <p:ph idx="1"/>
          </p:nvPr>
        </p:nvSpPr>
        <p:spPr>
          <a:xfrm>
            <a:off x="684213" y="1700808"/>
            <a:ext cx="7772400" cy="3530600"/>
          </a:xfrm>
        </p:spPr>
        <p:txBody>
          <a:bodyPr/>
          <a:lstStyle/>
          <a:p>
            <a:pPr eaLnBrk="1" hangingPunct="1"/>
            <a:r>
              <a:rPr lang="zh-CN" altLang="en-US" sz="3600" b="1" dirty="0"/>
              <a:t>本节主要介绍</a:t>
            </a:r>
            <a:r>
              <a:rPr lang="en-US" altLang="zh-CN" sz="3600" b="1" dirty="0"/>
              <a:t>C++</a:t>
            </a:r>
            <a:r>
              <a:rPr lang="zh-CN" altLang="en-US" sz="3600" b="1" dirty="0"/>
              <a:t>函数的相关知识，应着重了解</a:t>
            </a:r>
            <a:r>
              <a:rPr lang="zh-CN" altLang="en-US" sz="3600" b="1" dirty="0">
                <a:solidFill>
                  <a:srgbClr val="FF0000"/>
                </a:solidFill>
              </a:rPr>
              <a:t>函数默认参数、引用参数</a:t>
            </a:r>
            <a:r>
              <a:rPr lang="zh-CN" altLang="en-US" sz="3600" b="1" dirty="0"/>
              <a:t>及返回值、</a:t>
            </a:r>
            <a:r>
              <a:rPr lang="zh-CN" altLang="en-US" sz="3600" b="1" dirty="0">
                <a:solidFill>
                  <a:schemeClr val="accent2"/>
                </a:solidFill>
              </a:rPr>
              <a:t>重载函数</a:t>
            </a:r>
            <a:r>
              <a:rPr lang="zh-CN" altLang="en-US" sz="3600" b="1" dirty="0"/>
              <a:t>及其解析过程等方面的知识。</a:t>
            </a:r>
          </a:p>
        </p:txBody>
      </p:sp>
    </p:spTree>
    <p:extLst>
      <p:ext uri="{BB962C8B-B14F-4D97-AF65-F5344CB8AC3E}">
        <p14:creationId xmlns:p14="http://schemas.microsoft.com/office/powerpoint/2010/main" val="2825044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p:cNvSpPr>
            <a:spLocks noGrp="1" noChangeArrowheads="1"/>
          </p:cNvSpPr>
          <p:nvPr>
            <p:ph type="title"/>
          </p:nvPr>
        </p:nvSpPr>
        <p:spPr>
          <a:xfrm>
            <a:off x="684213" y="188913"/>
            <a:ext cx="7772400" cy="647799"/>
          </a:xfrm>
          <a:noFill/>
        </p:spPr>
        <p:txBody>
          <a:bodyPr/>
          <a:lstStyle/>
          <a:p>
            <a:pPr eaLnBrk="1" hangingPunct="1"/>
            <a:r>
              <a:rPr lang="en-US" altLang="zh-CN" b="1" dirty="0"/>
              <a:t>2.9.1 </a:t>
            </a:r>
            <a:r>
              <a:rPr lang="zh-CN" altLang="en-US" b="1" dirty="0"/>
              <a:t>函数</a:t>
            </a:r>
            <a:r>
              <a:rPr lang="zh-CN" altLang="en-US" b="1" dirty="0">
                <a:solidFill>
                  <a:srgbClr val="FF0000"/>
                </a:solidFill>
              </a:rPr>
              <a:t>原型</a:t>
            </a:r>
          </a:p>
        </p:txBody>
      </p:sp>
      <p:sp>
        <p:nvSpPr>
          <p:cNvPr id="76803" name="Rectangle 3"/>
          <p:cNvSpPr>
            <a:spLocks noGrp="1" noChangeArrowheads="1"/>
          </p:cNvSpPr>
          <p:nvPr>
            <p:ph idx="1"/>
          </p:nvPr>
        </p:nvSpPr>
        <p:spPr>
          <a:xfrm>
            <a:off x="684213" y="1196975"/>
            <a:ext cx="7772400" cy="4751388"/>
          </a:xfrm>
        </p:spPr>
        <p:txBody>
          <a:bodyPr/>
          <a:lstStyle/>
          <a:p>
            <a:pPr eaLnBrk="1" hangingPunct="1">
              <a:buFontTx/>
              <a:buNone/>
            </a:pPr>
            <a:r>
              <a:rPr lang="en-US" altLang="zh-CN" sz="2800" b="1" dirty="0"/>
              <a:t>1</a:t>
            </a:r>
            <a:r>
              <a:rPr lang="zh-CN" altLang="en-US" sz="2800" b="1" dirty="0"/>
              <a:t>、相关概念</a:t>
            </a:r>
          </a:p>
          <a:p>
            <a:pPr lvl="1" eaLnBrk="1" hangingPunct="1"/>
            <a:r>
              <a:rPr lang="zh-CN" altLang="en-US" b="1" dirty="0">
                <a:solidFill>
                  <a:srgbClr val="FF0000"/>
                </a:solidFill>
              </a:rPr>
              <a:t>函数原型</a:t>
            </a:r>
            <a:r>
              <a:rPr lang="zh-CN" altLang="en-US" b="1" dirty="0"/>
              <a:t>就是常说的</a:t>
            </a:r>
            <a:r>
              <a:rPr lang="zh-CN" altLang="en-US" b="1" dirty="0">
                <a:solidFill>
                  <a:srgbClr val="FF0000"/>
                </a:solidFill>
              </a:rPr>
              <a:t>函数声明，</a:t>
            </a:r>
            <a:r>
              <a:rPr lang="zh-CN" altLang="en-US" sz="2400" b="1" dirty="0"/>
              <a:t>由函数返回类型、函数名及参考表构成。</a:t>
            </a:r>
            <a:r>
              <a:rPr lang="zh-CN" altLang="en-US" b="1" dirty="0"/>
              <a:t>形式如下：</a:t>
            </a:r>
          </a:p>
          <a:p>
            <a:pPr lvl="2" eaLnBrk="1" hangingPunct="1">
              <a:buFontTx/>
              <a:buNone/>
            </a:pPr>
            <a:r>
              <a:rPr lang="en-US" altLang="zh-CN" b="1" dirty="0" err="1">
                <a:solidFill>
                  <a:schemeClr val="accent2"/>
                </a:solidFill>
              </a:rPr>
              <a:t>rtype</a:t>
            </a:r>
            <a:r>
              <a:rPr lang="en-US" altLang="zh-CN" b="1" dirty="0">
                <a:solidFill>
                  <a:schemeClr val="accent2"/>
                </a:solidFill>
              </a:rPr>
              <a:t> </a:t>
            </a:r>
            <a:r>
              <a:rPr lang="en-US" altLang="zh-CN" b="1" dirty="0" err="1">
                <a:solidFill>
                  <a:schemeClr val="accent2"/>
                </a:solidFill>
              </a:rPr>
              <a:t>f_name</a:t>
            </a:r>
            <a:r>
              <a:rPr lang="en-US" altLang="zh-CN" b="1" dirty="0">
                <a:solidFill>
                  <a:schemeClr val="accent2"/>
                </a:solidFill>
              </a:rPr>
              <a:t>(type1 p1,type2 p2,</a:t>
            </a:r>
            <a:r>
              <a:rPr lang="en-US" altLang="zh-CN" b="1" dirty="0">
                <a:solidFill>
                  <a:schemeClr val="accent2"/>
                </a:solidFill>
                <a:latin typeface="Arial" panose="020B0604020202020204" pitchFamily="34" charset="0"/>
              </a:rPr>
              <a:t>…</a:t>
            </a:r>
            <a:r>
              <a:rPr lang="en-US" altLang="zh-CN" b="1" dirty="0">
                <a:solidFill>
                  <a:schemeClr val="accent2"/>
                </a:solidFill>
              </a:rPr>
              <a:t>)</a:t>
            </a:r>
            <a:r>
              <a:rPr lang="zh-CN" altLang="en-US" b="1" dirty="0">
                <a:solidFill>
                  <a:schemeClr val="accent2"/>
                </a:solidFill>
              </a:rPr>
              <a:t>；</a:t>
            </a:r>
            <a:endParaRPr lang="zh-CN" altLang="en-US" sz="2000" b="1" dirty="0">
              <a:solidFill>
                <a:schemeClr val="accent2"/>
              </a:solidFill>
            </a:endParaRPr>
          </a:p>
          <a:p>
            <a:pPr lvl="1" eaLnBrk="1" hangingPunct="1"/>
            <a:r>
              <a:rPr lang="zh-CN" altLang="en-US" sz="2400" b="1" dirty="0">
                <a:solidFill>
                  <a:srgbClr val="FF0000"/>
                </a:solidFill>
              </a:rPr>
              <a:t>函数定义</a:t>
            </a:r>
            <a:r>
              <a:rPr lang="zh-CN" altLang="en-US" sz="2400" b="1" dirty="0"/>
              <a:t>就是给出函数体的函数声明（即函数的程序代码）</a:t>
            </a:r>
          </a:p>
          <a:p>
            <a:pPr lvl="1" eaLnBrk="1" hangingPunct="1"/>
            <a:r>
              <a:rPr lang="zh-CN" altLang="en-US" sz="2400" b="1" dirty="0">
                <a:solidFill>
                  <a:srgbClr val="FF0000"/>
                </a:solidFill>
              </a:rPr>
              <a:t>函数原型</a:t>
            </a:r>
            <a:r>
              <a:rPr lang="zh-CN" altLang="en-US" sz="2400" b="1" dirty="0"/>
              <a:t>描述了函数的</a:t>
            </a:r>
            <a:r>
              <a:rPr lang="zh-CN" altLang="en-US" sz="2400" b="1" dirty="0">
                <a:solidFill>
                  <a:srgbClr val="FF0000"/>
                </a:solidFill>
              </a:rPr>
              <a:t>接口</a:t>
            </a:r>
            <a:r>
              <a:rPr lang="zh-CN" altLang="en-US" sz="2400" b="1" dirty="0"/>
              <a:t>。它描述了函数必须接收的信息类型（参数表），以及它的返回类型。</a:t>
            </a:r>
          </a:p>
          <a:p>
            <a:pPr lvl="1" eaLnBrk="1" hangingPunct="1"/>
            <a:r>
              <a:rPr lang="zh-CN" altLang="en-US" sz="2400" b="1" dirty="0"/>
              <a:t>调用函数前必须声明或定义</a:t>
            </a:r>
          </a:p>
          <a:p>
            <a:pPr lvl="1" eaLnBrk="1" hangingPunct="1"/>
            <a:r>
              <a:rPr lang="zh-CN" altLang="en-US" sz="2400" b="1" dirty="0">
                <a:solidFill>
                  <a:srgbClr val="FF0000"/>
                </a:solidFill>
              </a:rPr>
              <a:t>函数原型</a:t>
            </a:r>
            <a:r>
              <a:rPr lang="zh-CN" altLang="en-US" sz="2400" b="1" dirty="0"/>
              <a:t>常被放在</a:t>
            </a:r>
            <a:r>
              <a:rPr lang="zh-CN" altLang="en-US" sz="2400" b="1" dirty="0">
                <a:solidFill>
                  <a:srgbClr val="FF0000"/>
                </a:solidFill>
              </a:rPr>
              <a:t>头文件</a:t>
            </a:r>
            <a:r>
              <a:rPr lang="zh-CN" altLang="en-US" sz="2400" b="1" dirty="0"/>
              <a:t>中。</a:t>
            </a:r>
          </a:p>
        </p:txBody>
      </p:sp>
    </p:spTree>
    <p:extLst>
      <p:ext uri="{BB962C8B-B14F-4D97-AF65-F5344CB8AC3E}">
        <p14:creationId xmlns:p14="http://schemas.microsoft.com/office/powerpoint/2010/main" val="36194505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 calcmode="lin" valueType="num">
                                      <p:cBhvr additive="base">
                                        <p:cTn id="7" dur="500" fill="hold"/>
                                        <p:tgtEl>
                                          <p:spTgt spid="768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 calcmode="lin" valueType="num">
                                      <p:cBhvr additive="base">
                                        <p:cTn id="13" dur="500" fill="hold"/>
                                        <p:tgtEl>
                                          <p:spTgt spid="768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6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6803">
                                            <p:txEl>
                                              <p:pRg st="3" end="3"/>
                                            </p:txEl>
                                          </p:spTgt>
                                        </p:tgtEl>
                                        <p:attrNameLst>
                                          <p:attrName>style.visibility</p:attrName>
                                        </p:attrNameLst>
                                      </p:cBhvr>
                                      <p:to>
                                        <p:strVal val="visible"/>
                                      </p:to>
                                    </p:set>
                                    <p:anim calcmode="lin" valueType="num">
                                      <p:cBhvr additive="base">
                                        <p:cTn id="19" dur="500" fill="hold"/>
                                        <p:tgtEl>
                                          <p:spTgt spid="768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8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6803">
                                            <p:txEl>
                                              <p:pRg st="4" end="4"/>
                                            </p:txEl>
                                          </p:spTgt>
                                        </p:tgtEl>
                                        <p:attrNameLst>
                                          <p:attrName>style.visibility</p:attrName>
                                        </p:attrNameLst>
                                      </p:cBhvr>
                                      <p:to>
                                        <p:strVal val="visible"/>
                                      </p:to>
                                    </p:set>
                                    <p:anim calcmode="lin" valueType="num">
                                      <p:cBhvr additive="base">
                                        <p:cTn id="25" dur="500" fill="hold"/>
                                        <p:tgtEl>
                                          <p:spTgt spid="768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8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6803">
                                            <p:txEl>
                                              <p:pRg st="5" end="5"/>
                                            </p:txEl>
                                          </p:spTgt>
                                        </p:tgtEl>
                                        <p:attrNameLst>
                                          <p:attrName>style.visibility</p:attrName>
                                        </p:attrNameLst>
                                      </p:cBhvr>
                                      <p:to>
                                        <p:strVal val="visible"/>
                                      </p:to>
                                    </p:set>
                                    <p:anim calcmode="lin" valueType="num">
                                      <p:cBhvr additive="base">
                                        <p:cTn id="31" dur="500" fill="hold"/>
                                        <p:tgtEl>
                                          <p:spTgt spid="7680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68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6803">
                                            <p:txEl>
                                              <p:pRg st="6" end="6"/>
                                            </p:txEl>
                                          </p:spTgt>
                                        </p:tgtEl>
                                        <p:attrNameLst>
                                          <p:attrName>style.visibility</p:attrName>
                                        </p:attrNameLst>
                                      </p:cBhvr>
                                      <p:to>
                                        <p:strVal val="visible"/>
                                      </p:to>
                                    </p:set>
                                    <p:anim calcmode="lin" valueType="num">
                                      <p:cBhvr additive="base">
                                        <p:cTn id="37" dur="500" fill="hold"/>
                                        <p:tgtEl>
                                          <p:spTgt spid="7680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68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4213" y="188913"/>
            <a:ext cx="7772400" cy="575791"/>
          </a:xfrm>
        </p:spPr>
        <p:txBody>
          <a:bodyPr/>
          <a:lstStyle/>
          <a:p>
            <a:pPr eaLnBrk="1" hangingPunct="1"/>
            <a:r>
              <a:rPr lang="en-US" altLang="zh-CN" b="1" dirty="0"/>
              <a:t>2.9.1 </a:t>
            </a:r>
            <a:r>
              <a:rPr lang="zh-CN" altLang="en-US" b="1" dirty="0"/>
              <a:t>函数</a:t>
            </a:r>
            <a:r>
              <a:rPr lang="zh-CN" altLang="en-US" b="1" dirty="0">
                <a:solidFill>
                  <a:srgbClr val="FF0000"/>
                </a:solidFill>
              </a:rPr>
              <a:t>原型</a:t>
            </a:r>
          </a:p>
        </p:txBody>
      </p:sp>
      <p:sp>
        <p:nvSpPr>
          <p:cNvPr id="40963" name="Rectangle 3"/>
          <p:cNvSpPr>
            <a:spLocks noGrp="1" noChangeArrowheads="1"/>
          </p:cNvSpPr>
          <p:nvPr>
            <p:ph idx="1"/>
          </p:nvPr>
        </p:nvSpPr>
        <p:spPr>
          <a:xfrm>
            <a:off x="684213" y="1196975"/>
            <a:ext cx="7772400" cy="4754563"/>
          </a:xfrm>
        </p:spPr>
        <p:txBody>
          <a:bodyPr/>
          <a:lstStyle/>
          <a:p>
            <a:pPr eaLnBrk="1" hangingPunct="1">
              <a:lnSpc>
                <a:spcPct val="80000"/>
              </a:lnSpc>
              <a:buFontTx/>
              <a:buNone/>
            </a:pPr>
            <a:r>
              <a:rPr lang="en-US" altLang="zh-CN" sz="2800" b="1" dirty="0">
                <a:solidFill>
                  <a:srgbClr val="0000CC"/>
                </a:solidFill>
              </a:rPr>
              <a:t>2</a:t>
            </a:r>
            <a:r>
              <a:rPr lang="zh-CN" altLang="en-US" sz="2800" b="1" dirty="0">
                <a:solidFill>
                  <a:srgbClr val="0000CC"/>
                </a:solidFill>
              </a:rPr>
              <a:t>、</a:t>
            </a:r>
            <a:r>
              <a:rPr lang="en-US" altLang="zh-CN" sz="2800" b="1" dirty="0">
                <a:solidFill>
                  <a:srgbClr val="0000CC"/>
                </a:solidFill>
              </a:rPr>
              <a:t>【</a:t>
            </a:r>
            <a:r>
              <a:rPr lang="zh-CN" altLang="en-US" sz="2800" b="1" dirty="0">
                <a:solidFill>
                  <a:srgbClr val="0000CC"/>
                </a:solidFill>
              </a:rPr>
              <a:t>例</a:t>
            </a:r>
            <a:r>
              <a:rPr lang="en-US" altLang="zh-CN" sz="2800" b="1" dirty="0">
                <a:solidFill>
                  <a:srgbClr val="0000CC"/>
                </a:solidFill>
              </a:rPr>
              <a:t>2-14】  </a:t>
            </a:r>
            <a:r>
              <a:rPr lang="zh-CN" altLang="en-US" sz="2800" b="1" dirty="0">
                <a:solidFill>
                  <a:srgbClr val="0000CC"/>
                </a:solidFill>
              </a:rPr>
              <a:t>函数原型的一个简单例子。</a:t>
            </a:r>
          </a:p>
          <a:p>
            <a:pPr eaLnBrk="1" hangingPunct="1">
              <a:buFont typeface="Arial" panose="020B0604020202020204" pitchFamily="34" charset="0"/>
              <a:buNone/>
            </a:pPr>
            <a:r>
              <a:rPr lang="en-US" altLang="zh-CN" b="1" noProof="1"/>
              <a:t>//Eg2-14.cpp</a:t>
            </a:r>
          </a:p>
          <a:p>
            <a:pPr eaLnBrk="1" hangingPunct="1">
              <a:buFont typeface="Arial" panose="020B0604020202020204" pitchFamily="34" charset="0"/>
              <a:buNone/>
            </a:pPr>
            <a:r>
              <a:rPr lang="en-US" altLang="zh-CN" b="1" noProof="1"/>
              <a:t>#include&lt;iostream&gt;				</a:t>
            </a:r>
            <a:endParaRPr lang="en-US" altLang="zh-CN" b="1" dirty="0"/>
          </a:p>
          <a:p>
            <a:pPr eaLnBrk="1" hangingPunct="1">
              <a:buFont typeface="Arial" panose="020B0604020202020204" pitchFamily="34" charset="0"/>
              <a:buNone/>
            </a:pPr>
            <a:r>
              <a:rPr lang="en-US" altLang="zh-CN" b="1" noProof="1"/>
              <a:t>using namespace std;</a:t>
            </a:r>
            <a:r>
              <a:rPr lang="en-US" altLang="zh-CN" sz="2800" b="1" dirty="0"/>
              <a:t>				</a:t>
            </a:r>
          </a:p>
          <a:p>
            <a:pPr eaLnBrk="1" hangingPunct="1">
              <a:lnSpc>
                <a:spcPct val="80000"/>
              </a:lnSpc>
              <a:buFontTx/>
              <a:buNone/>
            </a:pPr>
            <a:r>
              <a:rPr lang="en-US" altLang="zh-CN" sz="2800" b="1" dirty="0">
                <a:solidFill>
                  <a:srgbClr val="FF0000"/>
                </a:solidFill>
              </a:rPr>
              <a:t>double </a:t>
            </a:r>
            <a:r>
              <a:rPr lang="en-US" altLang="zh-CN" sz="2800" b="1" dirty="0" err="1">
                <a:solidFill>
                  <a:srgbClr val="FF0000"/>
                </a:solidFill>
              </a:rPr>
              <a:t>sqrt</a:t>
            </a:r>
            <a:r>
              <a:rPr lang="en-US" altLang="zh-CN" sz="2800" b="1" dirty="0">
                <a:solidFill>
                  <a:srgbClr val="FF0000"/>
                </a:solidFill>
              </a:rPr>
              <a:t>(double f);	</a:t>
            </a:r>
            <a:r>
              <a:rPr lang="en-US" altLang="zh-CN" sz="2800" b="1" dirty="0"/>
              <a:t>	//</a:t>
            </a:r>
            <a:r>
              <a:rPr lang="zh-CN" altLang="en-US" sz="2800" b="1" dirty="0"/>
              <a:t>函数原型</a:t>
            </a:r>
          </a:p>
          <a:p>
            <a:pPr eaLnBrk="1" hangingPunct="1">
              <a:lnSpc>
                <a:spcPct val="80000"/>
              </a:lnSpc>
              <a:buFontTx/>
              <a:buNone/>
            </a:pPr>
            <a:r>
              <a:rPr lang="en-US" altLang="zh-CN" sz="2800" b="1" dirty="0"/>
              <a:t>void main(){</a:t>
            </a:r>
          </a:p>
          <a:p>
            <a:pPr eaLnBrk="1" hangingPunct="1">
              <a:lnSpc>
                <a:spcPct val="80000"/>
              </a:lnSpc>
              <a:buFontTx/>
              <a:buNone/>
            </a:pPr>
            <a:r>
              <a:rPr lang="en-US" altLang="zh-CN" sz="2800" b="1" dirty="0"/>
              <a:t>	for(</a:t>
            </a:r>
            <a:r>
              <a:rPr lang="en-US" altLang="zh-CN" sz="2800" b="1" dirty="0" err="1"/>
              <a:t>int</a:t>
            </a:r>
            <a:r>
              <a:rPr lang="en-US" altLang="zh-CN" sz="2800" b="1" dirty="0"/>
              <a:t> </a:t>
            </a:r>
            <a:r>
              <a:rPr lang="en-US" altLang="zh-CN" sz="2800" b="1" dirty="0" err="1"/>
              <a:t>i</a:t>
            </a:r>
            <a:r>
              <a:rPr lang="en-US" altLang="zh-CN" sz="2800" b="1" dirty="0"/>
              <a:t>=0;i&lt;10;i++)</a:t>
            </a:r>
          </a:p>
          <a:p>
            <a:pPr eaLnBrk="1" hangingPunct="1">
              <a:lnSpc>
                <a:spcPct val="80000"/>
              </a:lnSpc>
              <a:buFontTx/>
              <a:buNone/>
            </a:pPr>
            <a:r>
              <a:rPr lang="en-US" altLang="zh-CN" sz="2800" b="1" dirty="0"/>
              <a:t>		</a:t>
            </a:r>
            <a:r>
              <a:rPr lang="en-US" altLang="zh-CN" sz="2800" b="1" dirty="0" err="1"/>
              <a:t>cout</a:t>
            </a:r>
            <a:r>
              <a:rPr lang="en-US" altLang="zh-CN" sz="2800" b="1" dirty="0"/>
              <a:t>&lt;&lt;</a:t>
            </a:r>
            <a:r>
              <a:rPr lang="en-US" altLang="zh-CN" sz="2800" b="1" dirty="0" err="1"/>
              <a:t>i</a:t>
            </a:r>
            <a:r>
              <a:rPr lang="en-US" altLang="zh-CN" sz="2800" b="1" dirty="0"/>
              <a:t>&lt;&lt;"*"&lt;&lt;</a:t>
            </a:r>
            <a:r>
              <a:rPr lang="en-US" altLang="zh-CN" sz="2800" b="1" dirty="0" err="1"/>
              <a:t>i</a:t>
            </a:r>
            <a:r>
              <a:rPr lang="en-US" altLang="zh-CN" sz="2800" b="1" dirty="0"/>
              <a:t>&lt;&lt;"="&lt;&lt;</a:t>
            </a:r>
            <a:r>
              <a:rPr lang="en-US" altLang="zh-CN" sz="2800" b="1" dirty="0" err="1"/>
              <a:t>sqrt</a:t>
            </a:r>
            <a:r>
              <a:rPr lang="en-US" altLang="zh-CN" sz="2800" b="1" dirty="0"/>
              <a:t>(</a:t>
            </a:r>
            <a:r>
              <a:rPr lang="en-US" altLang="zh-CN" sz="2800" b="1" dirty="0" err="1"/>
              <a:t>i</a:t>
            </a:r>
            <a:r>
              <a:rPr lang="en-US" altLang="zh-CN" sz="2800" b="1" dirty="0"/>
              <a:t>)&lt;&lt;</a:t>
            </a:r>
            <a:r>
              <a:rPr lang="en-US" altLang="zh-CN" sz="2800" b="1" dirty="0" err="1"/>
              <a:t>endl</a:t>
            </a:r>
            <a:r>
              <a:rPr lang="en-US" altLang="zh-CN" sz="2800" b="1" dirty="0"/>
              <a:t>;</a:t>
            </a:r>
          </a:p>
          <a:p>
            <a:pPr eaLnBrk="1" hangingPunct="1">
              <a:lnSpc>
                <a:spcPct val="80000"/>
              </a:lnSpc>
              <a:buFontTx/>
              <a:buNone/>
            </a:pPr>
            <a:r>
              <a:rPr lang="en-US" altLang="zh-CN" sz="2800" b="1" dirty="0"/>
              <a:t>}</a:t>
            </a:r>
          </a:p>
          <a:p>
            <a:pPr eaLnBrk="1" hangingPunct="1">
              <a:lnSpc>
                <a:spcPct val="80000"/>
              </a:lnSpc>
              <a:buFontTx/>
              <a:buNone/>
            </a:pPr>
            <a:r>
              <a:rPr lang="en-US" altLang="zh-CN" sz="2800" b="1" dirty="0"/>
              <a:t>double </a:t>
            </a:r>
            <a:r>
              <a:rPr lang="en-US" altLang="zh-CN" sz="2800" b="1" dirty="0" err="1"/>
              <a:t>sqrt</a:t>
            </a:r>
            <a:r>
              <a:rPr lang="en-US" altLang="zh-CN" sz="2800" b="1" dirty="0"/>
              <a:t>(double f) {</a:t>
            </a:r>
          </a:p>
          <a:p>
            <a:pPr eaLnBrk="1" hangingPunct="1">
              <a:lnSpc>
                <a:spcPct val="80000"/>
              </a:lnSpc>
              <a:buFontTx/>
              <a:buNone/>
            </a:pPr>
            <a:r>
              <a:rPr lang="en-US" altLang="zh-CN" sz="2800" b="1" dirty="0"/>
              <a:t>	return f*f;</a:t>
            </a:r>
          </a:p>
          <a:p>
            <a:pPr eaLnBrk="1" hangingPunct="1">
              <a:lnSpc>
                <a:spcPct val="80000"/>
              </a:lnSpc>
              <a:buFontTx/>
              <a:buNone/>
            </a:pPr>
            <a:r>
              <a:rPr lang="en-US" altLang="zh-CN" sz="2800" b="1" dirty="0"/>
              <a:t>}</a:t>
            </a:r>
            <a:endParaRPr lang="zh-CN" altLang="en-US" sz="2800" b="1" dirty="0"/>
          </a:p>
        </p:txBody>
      </p:sp>
    </p:spTree>
    <p:extLst>
      <p:ext uri="{BB962C8B-B14F-4D97-AF65-F5344CB8AC3E}">
        <p14:creationId xmlns:p14="http://schemas.microsoft.com/office/powerpoint/2010/main" val="2273052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 calcmode="lin" valueType="num">
                                      <p:cBhvr additive="base">
                                        <p:cTn id="7"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anim calcmode="lin" valueType="num">
                                      <p:cBhvr additive="base">
                                        <p:cTn id="11"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63">
                                            <p:txEl>
                                              <p:pRg st="3" end="3"/>
                                            </p:txEl>
                                          </p:spTgt>
                                        </p:tgtEl>
                                        <p:attrNameLst>
                                          <p:attrName>style.visibility</p:attrName>
                                        </p:attrNameLst>
                                      </p:cBhvr>
                                      <p:to>
                                        <p:strVal val="visible"/>
                                      </p:to>
                                    </p:set>
                                    <p:anim calcmode="lin" valueType="num">
                                      <p:cBhvr additive="base">
                                        <p:cTn id="15"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6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0963">
                                            <p:txEl>
                                              <p:pRg st="4" end="4"/>
                                            </p:txEl>
                                          </p:spTgt>
                                        </p:tgtEl>
                                        <p:attrNameLst>
                                          <p:attrName>style.visibility</p:attrName>
                                        </p:attrNameLst>
                                      </p:cBhvr>
                                      <p:to>
                                        <p:strVal val="visible"/>
                                      </p:to>
                                    </p:set>
                                    <p:anim calcmode="lin" valueType="num">
                                      <p:cBhvr additive="base">
                                        <p:cTn id="19"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963">
                                            <p:txEl>
                                              <p:pRg st="5" end="5"/>
                                            </p:txEl>
                                          </p:spTgt>
                                        </p:tgtEl>
                                        <p:attrNameLst>
                                          <p:attrName>style.visibility</p:attrName>
                                        </p:attrNameLst>
                                      </p:cBhvr>
                                      <p:to>
                                        <p:strVal val="visible"/>
                                      </p:to>
                                    </p:set>
                                    <p:anim calcmode="lin" valueType="num">
                                      <p:cBhvr additive="base">
                                        <p:cTn id="23"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6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963">
                                            <p:txEl>
                                              <p:pRg st="6" end="6"/>
                                            </p:txEl>
                                          </p:spTgt>
                                        </p:tgtEl>
                                        <p:attrNameLst>
                                          <p:attrName>style.visibility</p:attrName>
                                        </p:attrNameLst>
                                      </p:cBhvr>
                                      <p:to>
                                        <p:strVal val="visible"/>
                                      </p:to>
                                    </p:set>
                                    <p:anim calcmode="lin" valueType="num">
                                      <p:cBhvr additive="base">
                                        <p:cTn id="27" dur="5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6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0963">
                                            <p:txEl>
                                              <p:pRg st="7" end="7"/>
                                            </p:txEl>
                                          </p:spTgt>
                                        </p:tgtEl>
                                        <p:attrNameLst>
                                          <p:attrName>style.visibility</p:attrName>
                                        </p:attrNameLst>
                                      </p:cBhvr>
                                      <p:to>
                                        <p:strVal val="visible"/>
                                      </p:to>
                                    </p:set>
                                    <p:anim calcmode="lin" valueType="num">
                                      <p:cBhvr additive="base">
                                        <p:cTn id="31" dur="500" fill="hold"/>
                                        <p:tgtEl>
                                          <p:spTgt spid="4096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0963">
                                            <p:txEl>
                                              <p:pRg st="8" end="8"/>
                                            </p:txEl>
                                          </p:spTgt>
                                        </p:tgtEl>
                                        <p:attrNameLst>
                                          <p:attrName>style.visibility</p:attrName>
                                        </p:attrNameLst>
                                      </p:cBhvr>
                                      <p:to>
                                        <p:strVal val="visible"/>
                                      </p:to>
                                    </p:set>
                                    <p:anim calcmode="lin" valueType="num">
                                      <p:cBhvr additive="base">
                                        <p:cTn id="35" dur="500" fill="hold"/>
                                        <p:tgtEl>
                                          <p:spTgt spid="4096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0963">
                                            <p:txEl>
                                              <p:pRg st="9" end="9"/>
                                            </p:txEl>
                                          </p:spTgt>
                                        </p:tgtEl>
                                        <p:attrNameLst>
                                          <p:attrName>style.visibility</p:attrName>
                                        </p:attrNameLst>
                                      </p:cBhvr>
                                      <p:to>
                                        <p:strVal val="visible"/>
                                      </p:to>
                                    </p:set>
                                    <p:anim calcmode="lin" valueType="num">
                                      <p:cBhvr additive="base">
                                        <p:cTn id="39" dur="500" fill="hold"/>
                                        <p:tgtEl>
                                          <p:spTgt spid="4096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96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0963">
                                            <p:txEl>
                                              <p:pRg st="10" end="10"/>
                                            </p:txEl>
                                          </p:spTgt>
                                        </p:tgtEl>
                                        <p:attrNameLst>
                                          <p:attrName>style.visibility</p:attrName>
                                        </p:attrNameLst>
                                      </p:cBhvr>
                                      <p:to>
                                        <p:strVal val="visible"/>
                                      </p:to>
                                    </p:set>
                                    <p:anim calcmode="lin" valueType="num">
                                      <p:cBhvr additive="base">
                                        <p:cTn id="43" dur="500" fill="hold"/>
                                        <p:tgtEl>
                                          <p:spTgt spid="4096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6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0963">
                                            <p:txEl>
                                              <p:pRg st="11" end="11"/>
                                            </p:txEl>
                                          </p:spTgt>
                                        </p:tgtEl>
                                        <p:attrNameLst>
                                          <p:attrName>style.visibility</p:attrName>
                                        </p:attrNameLst>
                                      </p:cBhvr>
                                      <p:to>
                                        <p:strVal val="visible"/>
                                      </p:to>
                                    </p:set>
                                    <p:anim calcmode="lin" valueType="num">
                                      <p:cBhvr additive="base">
                                        <p:cTn id="47" dur="500" fill="hold"/>
                                        <p:tgtEl>
                                          <p:spTgt spid="4096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096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116632"/>
            <a:ext cx="7772400" cy="576362"/>
          </a:xfrm>
        </p:spPr>
        <p:txBody>
          <a:bodyPr/>
          <a:lstStyle/>
          <a:p>
            <a:pPr eaLnBrk="1" hangingPunct="1"/>
            <a:r>
              <a:rPr lang="en-US" altLang="zh-CN" b="1" dirty="0"/>
              <a:t>2.9.1 </a:t>
            </a:r>
            <a:r>
              <a:rPr lang="zh-CN" altLang="en-US" b="1" dirty="0"/>
              <a:t>函数</a:t>
            </a:r>
            <a:r>
              <a:rPr lang="zh-CN" altLang="en-US" b="1" dirty="0">
                <a:solidFill>
                  <a:srgbClr val="FF0000"/>
                </a:solidFill>
              </a:rPr>
              <a:t>原型</a:t>
            </a:r>
          </a:p>
        </p:txBody>
      </p:sp>
      <p:sp>
        <p:nvSpPr>
          <p:cNvPr id="77827" name="Rectangle 3"/>
          <p:cNvSpPr>
            <a:spLocks noGrp="1" noChangeArrowheads="1"/>
          </p:cNvSpPr>
          <p:nvPr>
            <p:ph idx="1"/>
          </p:nvPr>
        </p:nvSpPr>
        <p:spPr>
          <a:xfrm>
            <a:off x="684842" y="1196752"/>
            <a:ext cx="7772400" cy="4395787"/>
          </a:xfrm>
        </p:spPr>
        <p:txBody>
          <a:bodyPr/>
          <a:lstStyle/>
          <a:p>
            <a:pPr eaLnBrk="1" hangingPunct="1">
              <a:buFontTx/>
              <a:buNone/>
            </a:pPr>
            <a:r>
              <a:rPr lang="en-US" altLang="zh-CN" b="1" dirty="0">
                <a:solidFill>
                  <a:srgbClr val="0000CC"/>
                </a:solidFill>
              </a:rPr>
              <a:t>3</a:t>
            </a:r>
            <a:r>
              <a:rPr lang="zh-CN" altLang="en-US" b="1" dirty="0">
                <a:solidFill>
                  <a:srgbClr val="0000CC"/>
                </a:solidFill>
              </a:rPr>
              <a:t>、</a:t>
            </a:r>
            <a:r>
              <a:rPr lang="en-US" altLang="zh-CN" b="1" dirty="0">
                <a:solidFill>
                  <a:srgbClr val="0000CC"/>
                </a:solidFill>
              </a:rPr>
              <a:t>C++</a:t>
            </a:r>
            <a:r>
              <a:rPr lang="zh-CN" altLang="en-US" b="1" dirty="0">
                <a:solidFill>
                  <a:srgbClr val="0000CC"/>
                </a:solidFill>
              </a:rPr>
              <a:t>函数原型的一些注意事项</a:t>
            </a:r>
          </a:p>
          <a:p>
            <a:pPr lvl="1" eaLnBrk="1" hangingPunct="1">
              <a:buFontTx/>
              <a:buNone/>
            </a:pPr>
            <a:r>
              <a:rPr lang="zh-CN" altLang="en-US" b="1" dirty="0"/>
              <a:t>① 函数原型中的参数名可以省略。</a:t>
            </a:r>
            <a:r>
              <a:rPr lang="zh-CN" altLang="en-US" dirty="0"/>
              <a:t> </a:t>
            </a:r>
          </a:p>
          <a:p>
            <a:pPr lvl="1" eaLnBrk="1" hangingPunct="1">
              <a:buFontTx/>
              <a:buNone/>
            </a:pPr>
            <a:r>
              <a:rPr lang="zh-CN" altLang="en-US" dirty="0">
                <a:solidFill>
                  <a:srgbClr val="FF0000"/>
                </a:solidFill>
              </a:rPr>
              <a:t>② 函数定义时的返回类型、函数名、参数个数、参数的次序和类型必须与函数原型相符，但参数名可以不同。 </a:t>
            </a:r>
          </a:p>
          <a:p>
            <a:pPr lvl="1" eaLnBrk="1" hangingPunct="1">
              <a:buFontTx/>
              <a:buNone/>
            </a:pPr>
            <a:r>
              <a:rPr lang="zh-CN" altLang="en-US" dirty="0"/>
              <a:t>③ 如果函数的定义出现在程序中第一次调用此函数之前，就不需要函数原型。</a:t>
            </a:r>
          </a:p>
          <a:p>
            <a:pPr lvl="1" eaLnBrk="1" hangingPunct="1">
              <a:buFontTx/>
              <a:buNone/>
            </a:pPr>
            <a:r>
              <a:rPr lang="zh-CN" altLang="en-US" dirty="0">
                <a:solidFill>
                  <a:srgbClr val="FF0000"/>
                </a:solidFill>
              </a:rPr>
              <a:t>④ </a:t>
            </a:r>
            <a:r>
              <a:rPr lang="en-US" altLang="zh-CN" dirty="0">
                <a:solidFill>
                  <a:srgbClr val="FF0000"/>
                </a:solidFill>
              </a:rPr>
              <a:t>C++</a:t>
            </a:r>
            <a:r>
              <a:rPr lang="zh-CN" altLang="en-US" dirty="0">
                <a:solidFill>
                  <a:srgbClr val="FF0000"/>
                </a:solidFill>
              </a:rPr>
              <a:t>与</a:t>
            </a:r>
            <a:r>
              <a:rPr lang="en-US" altLang="zh-CN" dirty="0">
                <a:solidFill>
                  <a:srgbClr val="FF0000"/>
                </a:solidFill>
              </a:rPr>
              <a:t>C</a:t>
            </a:r>
            <a:r>
              <a:rPr lang="zh-CN" altLang="en-US" dirty="0">
                <a:solidFill>
                  <a:srgbClr val="FF0000"/>
                </a:solidFill>
              </a:rPr>
              <a:t>语言的函数参数声明存在区别。  </a:t>
            </a:r>
          </a:p>
        </p:txBody>
      </p:sp>
    </p:spTree>
    <p:extLst>
      <p:ext uri="{BB962C8B-B14F-4D97-AF65-F5344CB8AC3E}">
        <p14:creationId xmlns:p14="http://schemas.microsoft.com/office/powerpoint/2010/main" val="1456611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 calcmode="lin" valueType="num">
                                      <p:cBhvr additive="base">
                                        <p:cTn id="7"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anim calcmode="lin" valueType="num">
                                      <p:cBhvr additive="base">
                                        <p:cTn id="13"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7827">
                                            <p:txEl>
                                              <p:pRg st="3" end="3"/>
                                            </p:txEl>
                                          </p:spTgt>
                                        </p:tgtEl>
                                        <p:attrNameLst>
                                          <p:attrName>style.visibility</p:attrName>
                                        </p:attrNameLst>
                                      </p:cBhvr>
                                      <p:to>
                                        <p:strVal val="visible"/>
                                      </p:to>
                                    </p:set>
                                    <p:anim calcmode="lin" valueType="num">
                                      <p:cBhvr additive="base">
                                        <p:cTn id="19" dur="500" fill="hold"/>
                                        <p:tgtEl>
                                          <p:spTgt spid="778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7827">
                                            <p:txEl>
                                              <p:pRg st="4" end="4"/>
                                            </p:txEl>
                                          </p:spTgt>
                                        </p:tgtEl>
                                        <p:attrNameLst>
                                          <p:attrName>style.visibility</p:attrName>
                                        </p:attrNameLst>
                                      </p:cBhvr>
                                      <p:to>
                                        <p:strVal val="visible"/>
                                      </p:to>
                                    </p:set>
                                    <p:anim calcmode="lin" valueType="num">
                                      <p:cBhvr additive="base">
                                        <p:cTn id="25" dur="500" fill="hold"/>
                                        <p:tgtEl>
                                          <p:spTgt spid="778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4213" y="188913"/>
            <a:ext cx="7772400" cy="647799"/>
          </a:xfrm>
        </p:spPr>
        <p:txBody>
          <a:bodyPr/>
          <a:lstStyle/>
          <a:p>
            <a:pPr eaLnBrk="1" hangingPunct="1"/>
            <a:r>
              <a:rPr lang="en-US" altLang="zh-CN" b="1" dirty="0"/>
              <a:t>2.9.1 </a:t>
            </a:r>
            <a:r>
              <a:rPr lang="zh-CN" altLang="en-US" b="1" dirty="0"/>
              <a:t>函数</a:t>
            </a:r>
            <a:r>
              <a:rPr lang="zh-CN" altLang="en-US" b="1" dirty="0">
                <a:solidFill>
                  <a:srgbClr val="FF0000"/>
                </a:solidFill>
              </a:rPr>
              <a:t>原型</a:t>
            </a:r>
          </a:p>
        </p:txBody>
      </p:sp>
      <p:sp>
        <p:nvSpPr>
          <p:cNvPr id="78851" name="Rectangle 3"/>
          <p:cNvSpPr>
            <a:spLocks noGrp="1" noChangeArrowheads="1"/>
          </p:cNvSpPr>
          <p:nvPr>
            <p:ph idx="1"/>
          </p:nvPr>
        </p:nvSpPr>
        <p:spPr>
          <a:xfrm>
            <a:off x="679204" y="1268760"/>
            <a:ext cx="7772400" cy="5043264"/>
          </a:xfrm>
        </p:spPr>
        <p:txBody>
          <a:bodyPr/>
          <a:lstStyle/>
          <a:p>
            <a:pPr eaLnBrk="1" hangingPunct="1">
              <a:lnSpc>
                <a:spcPct val="80000"/>
              </a:lnSpc>
              <a:buNone/>
            </a:pPr>
            <a:r>
              <a:rPr lang="zh-CN" altLang="en-US" sz="2800" b="1" dirty="0"/>
              <a:t>⑤早期版本将未指定返回类型 的函数默认为</a:t>
            </a:r>
            <a:r>
              <a:rPr lang="en-US" altLang="zh-CN" sz="2800" b="1" dirty="0" err="1"/>
              <a:t>int</a:t>
            </a:r>
            <a:r>
              <a:rPr lang="zh-CN" altLang="en-US" sz="2800" b="1" dirty="0"/>
              <a:t>。</a:t>
            </a:r>
          </a:p>
          <a:p>
            <a:pPr eaLnBrk="1" hangingPunct="1">
              <a:lnSpc>
                <a:spcPct val="80000"/>
              </a:lnSpc>
              <a:buFontTx/>
              <a:buNone/>
            </a:pPr>
            <a:r>
              <a:rPr lang="zh-CN" altLang="en-US" sz="2800" b="1" dirty="0"/>
              <a:t>而</a:t>
            </a:r>
            <a:r>
              <a:rPr lang="en-US" altLang="zh-CN" sz="2800" b="1" dirty="0"/>
              <a:t>C++11</a:t>
            </a:r>
            <a:r>
              <a:rPr lang="zh-CN" altLang="en-US" sz="2800" b="1" dirty="0"/>
              <a:t>中函数原型中必须指出函数的返回类型（包括主函数</a:t>
            </a:r>
            <a:r>
              <a:rPr lang="en-US" altLang="zh-CN" sz="2800" b="1" dirty="0"/>
              <a:t>main</a:t>
            </a:r>
            <a:r>
              <a:rPr lang="zh-CN" altLang="en-US" sz="2800" b="1" dirty="0"/>
              <a:t>），未指定则为错误。</a:t>
            </a:r>
            <a:r>
              <a:rPr lang="zh-CN" altLang="en-US" sz="2800" b="1" dirty="0">
                <a:solidFill>
                  <a:srgbClr val="FF0000"/>
                </a:solidFill>
              </a:rPr>
              <a:t> 如果一个函数没有返回类型，则必须指明它的返回类型为</a:t>
            </a:r>
            <a:r>
              <a:rPr lang="en-US" altLang="zh-CN" sz="2800" b="1" dirty="0">
                <a:solidFill>
                  <a:srgbClr val="FF0000"/>
                </a:solidFill>
              </a:rPr>
              <a:t>void</a:t>
            </a:r>
            <a:r>
              <a:rPr lang="zh-CN" altLang="en-US" sz="2800" b="1" dirty="0">
                <a:solidFill>
                  <a:srgbClr val="FF0000"/>
                </a:solidFill>
              </a:rPr>
              <a:t>。 </a:t>
            </a:r>
          </a:p>
          <a:p>
            <a:pPr eaLnBrk="1" hangingPunct="1">
              <a:lnSpc>
                <a:spcPct val="80000"/>
              </a:lnSpc>
              <a:buFontTx/>
              <a:buNone/>
            </a:pPr>
            <a:r>
              <a:rPr lang="zh-CN" altLang="en-US" sz="2800" b="1" dirty="0"/>
              <a:t>⑥在</a:t>
            </a:r>
            <a:r>
              <a:rPr lang="en-US" altLang="zh-CN" sz="2800" b="1" dirty="0"/>
              <a:t>C++</a:t>
            </a:r>
            <a:r>
              <a:rPr lang="zh-CN" altLang="en-US" sz="2800" b="1" dirty="0"/>
              <a:t>中无参数函数与</a:t>
            </a:r>
            <a:r>
              <a:rPr lang="en-US" altLang="zh-CN" sz="2800" b="1" dirty="0"/>
              <a:t>void</a:t>
            </a:r>
            <a:r>
              <a:rPr lang="zh-CN" altLang="en-US" sz="2800" b="1" dirty="0"/>
              <a:t>参数。下面的函数原型等价：</a:t>
            </a:r>
          </a:p>
          <a:p>
            <a:pPr lvl="1" eaLnBrk="1" hangingPunct="1">
              <a:lnSpc>
                <a:spcPct val="80000"/>
              </a:lnSpc>
              <a:buFontTx/>
              <a:buNone/>
            </a:pPr>
            <a:r>
              <a:rPr lang="en-US" altLang="zh-CN" b="1" dirty="0" err="1">
                <a:solidFill>
                  <a:srgbClr val="FF0000"/>
                </a:solidFill>
              </a:rPr>
              <a:t>int</a:t>
            </a:r>
            <a:r>
              <a:rPr lang="en-US" altLang="zh-CN" b="1" dirty="0">
                <a:solidFill>
                  <a:srgbClr val="FF0000"/>
                </a:solidFill>
              </a:rPr>
              <a:t> f();               		//</a:t>
            </a:r>
            <a:r>
              <a:rPr lang="zh-CN" altLang="en-US" b="1" dirty="0">
                <a:solidFill>
                  <a:srgbClr val="FF0000"/>
                </a:solidFill>
              </a:rPr>
              <a:t>该函数没有参数</a:t>
            </a:r>
          </a:p>
          <a:p>
            <a:pPr lvl="1" eaLnBrk="1" hangingPunct="1">
              <a:lnSpc>
                <a:spcPct val="80000"/>
              </a:lnSpc>
              <a:buFontTx/>
              <a:buNone/>
            </a:pPr>
            <a:r>
              <a:rPr lang="en-US" altLang="zh-CN" b="1" dirty="0" err="1">
                <a:solidFill>
                  <a:srgbClr val="FF0000"/>
                </a:solidFill>
              </a:rPr>
              <a:t>int</a:t>
            </a:r>
            <a:r>
              <a:rPr lang="en-US" altLang="zh-CN" b="1" dirty="0">
                <a:solidFill>
                  <a:srgbClr val="FF0000"/>
                </a:solidFill>
              </a:rPr>
              <a:t> f(void);           		//</a:t>
            </a:r>
            <a:r>
              <a:rPr lang="zh-CN" altLang="en-US" b="1" dirty="0">
                <a:solidFill>
                  <a:srgbClr val="FF0000"/>
                </a:solidFill>
              </a:rPr>
              <a:t>该函数不需要参数</a:t>
            </a:r>
          </a:p>
        </p:txBody>
      </p:sp>
    </p:spTree>
    <p:extLst>
      <p:ext uri="{BB962C8B-B14F-4D97-AF65-F5344CB8AC3E}">
        <p14:creationId xmlns:p14="http://schemas.microsoft.com/office/powerpoint/2010/main" val="3403188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78851">
                                            <p:txEl>
                                              <p:pRg st="2" end="2"/>
                                            </p:txEl>
                                          </p:spTgt>
                                        </p:tgtEl>
                                        <p:attrNameLst>
                                          <p:attrName>style.visibility</p:attrName>
                                        </p:attrNameLst>
                                      </p:cBhvr>
                                      <p:to>
                                        <p:strVal val="visible"/>
                                      </p:to>
                                    </p:set>
                                    <p:anim from="(-#ppt_w/2)" to="(#ppt_x)" calcmode="lin" valueType="num">
                                      <p:cBhvr>
                                        <p:cTn id="7" dur="600" fill="hold">
                                          <p:stCondLst>
                                            <p:cond delay="0"/>
                                          </p:stCondLst>
                                        </p:cTn>
                                        <p:tgtEl>
                                          <p:spTgt spid="78851">
                                            <p:txEl>
                                              <p:pRg st="2" end="2"/>
                                            </p:txEl>
                                          </p:spTgt>
                                        </p:tgtEl>
                                        <p:attrNameLst>
                                          <p:attrName>ppt_x</p:attrName>
                                        </p:attrNameLst>
                                      </p:cBhvr>
                                    </p:anim>
                                    <p:anim from="0" to="-1.0" calcmode="lin" valueType="num">
                                      <p:cBhvr>
                                        <p:cTn id="8" dur="200" decel="50000" autoRev="1" fill="hold">
                                          <p:stCondLst>
                                            <p:cond delay="600"/>
                                          </p:stCondLst>
                                        </p:cTn>
                                        <p:tgtEl>
                                          <p:spTgt spid="78851">
                                            <p:txEl>
                                              <p:pRg st="2" end="2"/>
                                            </p:txEl>
                                          </p:spTgt>
                                        </p:tgtEl>
                                        <p:attrNameLst>
                                          <p:attrName>xshear</p:attrName>
                                        </p:attrNameLst>
                                      </p:cBhvr>
                                    </p:anim>
                                    <p:animScale>
                                      <p:cBhvr>
                                        <p:cTn id="9" dur="200" decel="100000" autoRev="1" fill="hold">
                                          <p:stCondLst>
                                            <p:cond delay="600"/>
                                          </p:stCondLst>
                                        </p:cTn>
                                        <p:tgtEl>
                                          <p:spTgt spid="78851">
                                            <p:txEl>
                                              <p:pRg st="2" end="2"/>
                                            </p:txEl>
                                          </p:spTgt>
                                        </p:tgtEl>
                                      </p:cBhvr>
                                      <p:from x="100000" y="100000"/>
                                      <p:to x="80000" y="100000"/>
                                    </p:animScale>
                                    <p:anim by="(#ppt_h/3+#ppt_w*0.1)" calcmode="lin" valueType="num">
                                      <p:cBhvr additive="sum">
                                        <p:cTn id="10" dur="200" decel="100000" autoRev="1" fill="hold">
                                          <p:stCondLst>
                                            <p:cond delay="600"/>
                                          </p:stCondLst>
                                        </p:cTn>
                                        <p:tgtEl>
                                          <p:spTgt spid="78851">
                                            <p:txEl>
                                              <p:pRg st="2" end="2"/>
                                            </p:txEl>
                                          </p:spTgt>
                                        </p:tgtEl>
                                        <p:attrNameLst>
                                          <p:attrName>ppt_x</p:attrName>
                                        </p:attrNameLst>
                                      </p:cBhvr>
                                    </p:anim>
                                  </p:childTnLst>
                                </p:cTn>
                              </p:par>
                              <p:par>
                                <p:cTn id="11" presetID="34" presetClass="entr" presetSubtype="0" fill="hold" nodeType="withEffect">
                                  <p:stCondLst>
                                    <p:cond delay="0"/>
                                  </p:stCondLst>
                                  <p:childTnLst>
                                    <p:set>
                                      <p:cBhvr>
                                        <p:cTn id="12" dur="1" fill="hold">
                                          <p:stCondLst>
                                            <p:cond delay="0"/>
                                          </p:stCondLst>
                                        </p:cTn>
                                        <p:tgtEl>
                                          <p:spTgt spid="78851">
                                            <p:txEl>
                                              <p:pRg st="3" end="3"/>
                                            </p:txEl>
                                          </p:spTgt>
                                        </p:tgtEl>
                                        <p:attrNameLst>
                                          <p:attrName>style.visibility</p:attrName>
                                        </p:attrNameLst>
                                      </p:cBhvr>
                                      <p:to>
                                        <p:strVal val="visible"/>
                                      </p:to>
                                    </p:set>
                                    <p:anim from="(-#ppt_w/2)" to="(#ppt_x)" calcmode="lin" valueType="num">
                                      <p:cBhvr>
                                        <p:cTn id="13" dur="600" fill="hold">
                                          <p:stCondLst>
                                            <p:cond delay="0"/>
                                          </p:stCondLst>
                                        </p:cTn>
                                        <p:tgtEl>
                                          <p:spTgt spid="78851">
                                            <p:txEl>
                                              <p:pRg st="3" end="3"/>
                                            </p:txEl>
                                          </p:spTgt>
                                        </p:tgtEl>
                                        <p:attrNameLst>
                                          <p:attrName>ppt_x</p:attrName>
                                        </p:attrNameLst>
                                      </p:cBhvr>
                                    </p:anim>
                                    <p:anim from="0" to="-1.0" calcmode="lin" valueType="num">
                                      <p:cBhvr>
                                        <p:cTn id="14" dur="200" decel="50000" autoRev="1" fill="hold">
                                          <p:stCondLst>
                                            <p:cond delay="600"/>
                                          </p:stCondLst>
                                        </p:cTn>
                                        <p:tgtEl>
                                          <p:spTgt spid="78851">
                                            <p:txEl>
                                              <p:pRg st="3" end="3"/>
                                            </p:txEl>
                                          </p:spTgt>
                                        </p:tgtEl>
                                        <p:attrNameLst>
                                          <p:attrName>xshear</p:attrName>
                                        </p:attrNameLst>
                                      </p:cBhvr>
                                    </p:anim>
                                    <p:animScale>
                                      <p:cBhvr>
                                        <p:cTn id="15" dur="200" decel="100000" autoRev="1" fill="hold">
                                          <p:stCondLst>
                                            <p:cond delay="600"/>
                                          </p:stCondLst>
                                        </p:cTn>
                                        <p:tgtEl>
                                          <p:spTgt spid="78851">
                                            <p:txEl>
                                              <p:pRg st="3" end="3"/>
                                            </p:txEl>
                                          </p:spTgt>
                                        </p:tgtEl>
                                      </p:cBhvr>
                                      <p:from x="100000" y="100000"/>
                                      <p:to x="80000" y="100000"/>
                                    </p:animScale>
                                    <p:anim by="(#ppt_h/3+#ppt_w*0.1)" calcmode="lin" valueType="num">
                                      <p:cBhvr additive="sum">
                                        <p:cTn id="16" dur="200" decel="100000" autoRev="1" fill="hold">
                                          <p:stCondLst>
                                            <p:cond delay="600"/>
                                          </p:stCondLst>
                                        </p:cTn>
                                        <p:tgtEl>
                                          <p:spTgt spid="78851">
                                            <p:txEl>
                                              <p:pRg st="3" end="3"/>
                                            </p:txEl>
                                          </p:spTgt>
                                        </p:tgtEl>
                                        <p:attrNameLst>
                                          <p:attrName>ppt_x</p:attrName>
                                        </p:attrNameLst>
                                      </p:cBhvr>
                                    </p:anim>
                                  </p:childTnLst>
                                </p:cTn>
                              </p:par>
                              <p:par>
                                <p:cTn id="17" presetID="34" presetClass="entr" presetSubtype="0" fill="hold" nodeType="withEffect">
                                  <p:stCondLst>
                                    <p:cond delay="0"/>
                                  </p:stCondLst>
                                  <p:childTnLst>
                                    <p:set>
                                      <p:cBhvr>
                                        <p:cTn id="18" dur="1" fill="hold">
                                          <p:stCondLst>
                                            <p:cond delay="0"/>
                                          </p:stCondLst>
                                        </p:cTn>
                                        <p:tgtEl>
                                          <p:spTgt spid="78851">
                                            <p:txEl>
                                              <p:pRg st="4" end="4"/>
                                            </p:txEl>
                                          </p:spTgt>
                                        </p:tgtEl>
                                        <p:attrNameLst>
                                          <p:attrName>style.visibility</p:attrName>
                                        </p:attrNameLst>
                                      </p:cBhvr>
                                      <p:to>
                                        <p:strVal val="visible"/>
                                      </p:to>
                                    </p:set>
                                    <p:anim from="(-#ppt_w/2)" to="(#ppt_x)" calcmode="lin" valueType="num">
                                      <p:cBhvr>
                                        <p:cTn id="19" dur="600" fill="hold">
                                          <p:stCondLst>
                                            <p:cond delay="0"/>
                                          </p:stCondLst>
                                        </p:cTn>
                                        <p:tgtEl>
                                          <p:spTgt spid="78851">
                                            <p:txEl>
                                              <p:pRg st="4" end="4"/>
                                            </p:txEl>
                                          </p:spTgt>
                                        </p:tgtEl>
                                        <p:attrNameLst>
                                          <p:attrName>ppt_x</p:attrName>
                                        </p:attrNameLst>
                                      </p:cBhvr>
                                    </p:anim>
                                    <p:anim from="0" to="-1.0" calcmode="lin" valueType="num">
                                      <p:cBhvr>
                                        <p:cTn id="20" dur="200" decel="50000" autoRev="1" fill="hold">
                                          <p:stCondLst>
                                            <p:cond delay="600"/>
                                          </p:stCondLst>
                                        </p:cTn>
                                        <p:tgtEl>
                                          <p:spTgt spid="78851">
                                            <p:txEl>
                                              <p:pRg st="4" end="4"/>
                                            </p:txEl>
                                          </p:spTgt>
                                        </p:tgtEl>
                                        <p:attrNameLst>
                                          <p:attrName>xshear</p:attrName>
                                        </p:attrNameLst>
                                      </p:cBhvr>
                                    </p:anim>
                                    <p:animScale>
                                      <p:cBhvr>
                                        <p:cTn id="21" dur="200" decel="100000" autoRev="1" fill="hold">
                                          <p:stCondLst>
                                            <p:cond delay="600"/>
                                          </p:stCondLst>
                                        </p:cTn>
                                        <p:tgtEl>
                                          <p:spTgt spid="78851">
                                            <p:txEl>
                                              <p:pRg st="4" end="4"/>
                                            </p:txEl>
                                          </p:spTgt>
                                        </p:tgtEl>
                                      </p:cBhvr>
                                      <p:from x="100000" y="100000"/>
                                      <p:to x="80000" y="100000"/>
                                    </p:animScale>
                                    <p:anim by="(#ppt_h/3+#ppt_w*0.1)" calcmode="lin" valueType="num">
                                      <p:cBhvr additive="sum">
                                        <p:cTn id="22" dur="200" decel="100000" autoRev="1" fill="hold">
                                          <p:stCondLst>
                                            <p:cond delay="600"/>
                                          </p:stCondLst>
                                        </p:cTn>
                                        <p:tgtEl>
                                          <p:spTgt spid="78851">
                                            <p:txEl>
                                              <p:pRg st="4" end="4"/>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468313" y="-30163"/>
            <a:ext cx="8424862" cy="7127876"/>
          </a:xfrm>
        </p:spPr>
        <p:txBody>
          <a:bodyPr/>
          <a:lstStyle/>
          <a:p>
            <a:pPr marL="0" indent="0">
              <a:buFont typeface="Arial" panose="020B0604020202020204" pitchFamily="34" charset="0"/>
              <a:buNone/>
            </a:pPr>
            <a:r>
              <a:rPr lang="en-US" altLang="zh-CN" sz="1800" b="1" dirty="0"/>
              <a:t>#include&lt;</a:t>
            </a:r>
            <a:r>
              <a:rPr lang="en-US" altLang="zh-CN" sz="1800" b="1" dirty="0" err="1"/>
              <a:t>iostream</a:t>
            </a:r>
            <a:r>
              <a:rPr lang="en-US" altLang="zh-CN" sz="1800" b="1" dirty="0"/>
              <a:t>&gt;</a:t>
            </a:r>
          </a:p>
          <a:p>
            <a:pPr marL="0" indent="0">
              <a:buFont typeface="Arial" panose="020B0604020202020204" pitchFamily="34" charset="0"/>
              <a:buNone/>
            </a:pPr>
            <a:r>
              <a:rPr lang="en-US" altLang="zh-CN" sz="1800" b="1" dirty="0"/>
              <a:t>using namespace </a:t>
            </a:r>
            <a:r>
              <a:rPr lang="en-US" altLang="zh-CN" sz="1800" b="1" dirty="0" err="1"/>
              <a:t>std</a:t>
            </a:r>
            <a:r>
              <a:rPr lang="en-US" altLang="zh-CN" sz="1800" b="1" dirty="0"/>
              <a:t>;</a:t>
            </a:r>
          </a:p>
          <a:p>
            <a:pPr marL="0" indent="0">
              <a:buFont typeface="Arial" panose="020B0604020202020204" pitchFamily="34" charset="0"/>
              <a:buNone/>
            </a:pPr>
            <a:r>
              <a:rPr lang="en-US" altLang="zh-CN" sz="1800" b="1" dirty="0"/>
              <a:t>void main(</a:t>
            </a:r>
            <a:r>
              <a:rPr lang="en-US" altLang="zh-CN" sz="1800" b="1" dirty="0" err="1"/>
              <a:t>int</a:t>
            </a:r>
            <a:r>
              <a:rPr lang="en-US" altLang="zh-CN" sz="1800" b="1" dirty="0"/>
              <a:t> </a:t>
            </a:r>
            <a:r>
              <a:rPr lang="en-US" altLang="zh-CN" sz="1800" b="1" dirty="0" err="1"/>
              <a:t>argc</a:t>
            </a:r>
            <a:r>
              <a:rPr lang="en-US" altLang="zh-CN" sz="1800" b="1" dirty="0"/>
              <a:t>, char* </a:t>
            </a:r>
            <a:r>
              <a:rPr lang="en-US" altLang="zh-CN" sz="1800" b="1" dirty="0" err="1"/>
              <a:t>argv</a:t>
            </a:r>
            <a:r>
              <a:rPr lang="en-US" altLang="zh-CN" sz="1800" b="1" dirty="0"/>
              <a:t>[]){	</a:t>
            </a:r>
          </a:p>
          <a:p>
            <a:pPr marL="0" indent="0">
              <a:buFont typeface="Arial" panose="020B0604020202020204" pitchFamily="34" charset="0"/>
              <a:buNone/>
            </a:pPr>
            <a:r>
              <a:rPr lang="en-US" altLang="zh-CN" sz="1800" b="1" dirty="0"/>
              <a:t>	double f1=1,f2=2;</a:t>
            </a:r>
          </a:p>
          <a:p>
            <a:pPr marL="0" indent="0">
              <a:buFont typeface="Arial" panose="020B0604020202020204" pitchFamily="34" charset="0"/>
              <a:buNone/>
            </a:pPr>
            <a:r>
              <a:rPr lang="en-US" altLang="zh-CN" sz="1800" b="1" dirty="0"/>
              <a:t>	</a:t>
            </a:r>
            <a:r>
              <a:rPr lang="en-US" altLang="zh-CN" sz="1800" b="1" dirty="0" err="1"/>
              <a:t>int</a:t>
            </a:r>
            <a:r>
              <a:rPr lang="en-US" altLang="zh-CN" sz="1800" b="1" dirty="0"/>
              <a:t> a=5,b=6;</a:t>
            </a:r>
          </a:p>
          <a:p>
            <a:pPr marL="0" indent="0">
              <a:buFont typeface="Arial" panose="020B0604020202020204" pitchFamily="34" charset="0"/>
              <a:buNone/>
            </a:pPr>
            <a:r>
              <a:rPr lang="en-US" altLang="zh-CN" sz="1800" b="1" dirty="0"/>
              <a:t>	double *pf=&amp;f1;</a:t>
            </a:r>
          </a:p>
          <a:p>
            <a:pPr marL="0" indent="0">
              <a:buFont typeface="Arial" panose="020B0604020202020204" pitchFamily="34" charset="0"/>
              <a:buNone/>
            </a:pPr>
            <a:r>
              <a:rPr lang="en-US" altLang="zh-CN" sz="1800" b="1" dirty="0"/>
              <a:t>	</a:t>
            </a:r>
            <a:r>
              <a:rPr lang="en-US" altLang="zh-CN" sz="1800" b="1" dirty="0" err="1"/>
              <a:t>int</a:t>
            </a:r>
            <a:r>
              <a:rPr lang="en-US" altLang="zh-CN" sz="1800" b="1" dirty="0"/>
              <a:t> *pi=&amp;a;</a:t>
            </a:r>
          </a:p>
          <a:p>
            <a:pPr marL="0" indent="0">
              <a:buFont typeface="Arial" panose="020B0604020202020204" pitchFamily="34" charset="0"/>
              <a:buNone/>
            </a:pPr>
            <a:r>
              <a:rPr lang="en-US" altLang="zh-CN" sz="1800" b="1" dirty="0"/>
              <a:t>	</a:t>
            </a:r>
            <a:r>
              <a:rPr lang="en-US" altLang="zh-CN" sz="1800" b="1" dirty="0" err="1"/>
              <a:t>cout</a:t>
            </a:r>
            <a:r>
              <a:rPr lang="en-US" altLang="zh-CN" sz="1800" b="1" dirty="0"/>
              <a:t>&lt;&lt;"add:f1 "&lt;&lt;&amp;f1&lt;&lt;"\t "&lt;&lt;f1&lt;&lt;</a:t>
            </a:r>
            <a:r>
              <a:rPr lang="en-US" altLang="zh-CN" sz="1800" b="1" dirty="0" err="1"/>
              <a:t>endl</a:t>
            </a:r>
            <a:r>
              <a:rPr lang="en-US" altLang="zh-CN" sz="1800" b="1" dirty="0"/>
              <a:t>;</a:t>
            </a:r>
          </a:p>
          <a:p>
            <a:pPr marL="0" indent="0">
              <a:buFont typeface="Arial" panose="020B0604020202020204" pitchFamily="34" charset="0"/>
              <a:buNone/>
            </a:pPr>
            <a:r>
              <a:rPr lang="en-US" altLang="zh-CN" sz="1800" b="1" dirty="0"/>
              <a:t>	</a:t>
            </a:r>
            <a:r>
              <a:rPr lang="en-US" altLang="zh-CN" sz="1800" b="1" dirty="0" err="1"/>
              <a:t>cout</a:t>
            </a:r>
            <a:r>
              <a:rPr lang="en-US" altLang="zh-CN" sz="1800" b="1" dirty="0"/>
              <a:t>&lt;&lt;"add:f2 "&lt;&lt;&amp;f2&lt;&lt;"\t "&lt;&lt;f2&lt;&lt;</a:t>
            </a:r>
            <a:r>
              <a:rPr lang="en-US" altLang="zh-CN" sz="1800" b="1" dirty="0" err="1"/>
              <a:t>endl</a:t>
            </a:r>
            <a:r>
              <a:rPr lang="en-US" altLang="zh-CN" sz="1800" b="1" dirty="0"/>
              <a:t>;</a:t>
            </a:r>
          </a:p>
          <a:p>
            <a:pPr marL="0" indent="0">
              <a:buFont typeface="Arial" panose="020B0604020202020204" pitchFamily="34" charset="0"/>
              <a:buNone/>
            </a:pPr>
            <a:r>
              <a:rPr lang="en-US" altLang="zh-CN" sz="1800" b="1" dirty="0"/>
              <a:t>	</a:t>
            </a:r>
            <a:r>
              <a:rPr lang="en-US" altLang="zh-CN" sz="1800" b="1" dirty="0" err="1"/>
              <a:t>cout</a:t>
            </a:r>
            <a:r>
              <a:rPr lang="en-US" altLang="zh-CN" sz="1800" b="1" dirty="0"/>
              <a:t>&lt;&lt;"</a:t>
            </a:r>
            <a:r>
              <a:rPr lang="en-US" altLang="zh-CN" sz="1800" b="1" dirty="0" err="1"/>
              <a:t>add:a</a:t>
            </a:r>
            <a:r>
              <a:rPr lang="en-US" altLang="zh-CN" sz="1800" b="1" dirty="0"/>
              <a:t>  "&lt;&lt;&amp;a&lt;&lt;"\t "&lt;&lt;a&lt;&lt;</a:t>
            </a:r>
            <a:r>
              <a:rPr lang="en-US" altLang="zh-CN" sz="1800" b="1" dirty="0" err="1"/>
              <a:t>endl</a:t>
            </a:r>
            <a:r>
              <a:rPr lang="en-US" altLang="zh-CN" sz="1800" b="1" dirty="0"/>
              <a:t>;</a:t>
            </a:r>
          </a:p>
          <a:p>
            <a:pPr marL="0" indent="0">
              <a:buFont typeface="Arial" panose="020B0604020202020204" pitchFamily="34" charset="0"/>
              <a:buNone/>
            </a:pPr>
            <a:r>
              <a:rPr lang="en-US" altLang="zh-CN" sz="1800" b="1" dirty="0"/>
              <a:t>	</a:t>
            </a:r>
            <a:r>
              <a:rPr lang="en-US" altLang="zh-CN" sz="1800" b="1" dirty="0" err="1"/>
              <a:t>cout</a:t>
            </a:r>
            <a:r>
              <a:rPr lang="en-US" altLang="zh-CN" sz="1800" b="1" dirty="0"/>
              <a:t>&lt;&lt;"</a:t>
            </a:r>
            <a:r>
              <a:rPr lang="en-US" altLang="zh-CN" sz="1800" b="1" dirty="0" err="1"/>
              <a:t>add:b</a:t>
            </a:r>
            <a:r>
              <a:rPr lang="en-US" altLang="zh-CN" sz="1800" b="1" dirty="0"/>
              <a:t>  "&lt;&lt;&amp;b&lt;&lt;"\t "&lt;&lt;b&lt;&lt;</a:t>
            </a:r>
            <a:r>
              <a:rPr lang="en-US" altLang="zh-CN" sz="1800" b="1" dirty="0" err="1"/>
              <a:t>endl</a:t>
            </a:r>
            <a:r>
              <a:rPr lang="en-US" altLang="zh-CN" sz="1800" b="1" dirty="0"/>
              <a:t>;</a:t>
            </a:r>
          </a:p>
          <a:p>
            <a:pPr marL="0" indent="0">
              <a:buFont typeface="Arial" panose="020B0604020202020204" pitchFamily="34" charset="0"/>
              <a:buNone/>
            </a:pPr>
            <a:r>
              <a:rPr lang="en-US" altLang="zh-CN" sz="1800" b="1" dirty="0"/>
              <a:t>	</a:t>
            </a:r>
            <a:r>
              <a:rPr lang="en-US" altLang="zh-CN" sz="1800" b="1" dirty="0" err="1"/>
              <a:t>cout</a:t>
            </a:r>
            <a:r>
              <a:rPr lang="en-US" altLang="zh-CN" sz="1800" b="1" dirty="0"/>
              <a:t>&lt;&lt;"</a:t>
            </a:r>
            <a:r>
              <a:rPr lang="en-US" altLang="zh-CN" sz="1800" b="1" dirty="0" err="1"/>
              <a:t>add:pf</a:t>
            </a:r>
            <a:r>
              <a:rPr lang="en-US" altLang="zh-CN" sz="1800" b="1" dirty="0"/>
              <a:t>  "&lt;&lt;&amp;pf&lt;&lt;</a:t>
            </a:r>
            <a:r>
              <a:rPr lang="en-US" altLang="zh-CN" sz="1800" b="1" dirty="0" err="1"/>
              <a:t>endl</a:t>
            </a:r>
            <a:r>
              <a:rPr lang="en-US" altLang="zh-CN" sz="1800" b="1" dirty="0"/>
              <a:t>;</a:t>
            </a:r>
          </a:p>
          <a:p>
            <a:pPr marL="0" indent="0">
              <a:buFont typeface="Arial" panose="020B0604020202020204" pitchFamily="34" charset="0"/>
              <a:buNone/>
            </a:pPr>
            <a:r>
              <a:rPr lang="en-US" altLang="zh-CN" sz="1800" b="1" dirty="0"/>
              <a:t>	</a:t>
            </a:r>
            <a:r>
              <a:rPr lang="en-US" altLang="zh-CN" sz="1800" b="1" dirty="0" err="1"/>
              <a:t>cout</a:t>
            </a:r>
            <a:r>
              <a:rPr lang="en-US" altLang="zh-CN" sz="1800" b="1" dirty="0"/>
              <a:t>&lt;&lt;"</a:t>
            </a:r>
            <a:r>
              <a:rPr lang="en-US" altLang="zh-CN" sz="1800" b="1" dirty="0" err="1"/>
              <a:t>add:pi</a:t>
            </a:r>
            <a:r>
              <a:rPr lang="en-US" altLang="zh-CN" sz="1800" b="1" dirty="0"/>
              <a:t>  "&lt;&lt;&amp;pi&lt;&lt;</a:t>
            </a:r>
            <a:r>
              <a:rPr lang="en-US" altLang="zh-CN" sz="1800" b="1" dirty="0" err="1"/>
              <a:t>endl</a:t>
            </a:r>
            <a:r>
              <a:rPr lang="en-US" altLang="zh-CN" sz="1800" b="1" dirty="0"/>
              <a:t>;</a:t>
            </a:r>
          </a:p>
          <a:p>
            <a:pPr marL="0" indent="0">
              <a:buFont typeface="Arial" panose="020B0604020202020204" pitchFamily="34" charset="0"/>
              <a:buNone/>
            </a:pPr>
            <a:r>
              <a:rPr lang="en-US" altLang="zh-CN" sz="1800" b="1" dirty="0"/>
              <a:t>	</a:t>
            </a:r>
            <a:r>
              <a:rPr lang="en-US" altLang="zh-CN" sz="1800" b="1" dirty="0" err="1"/>
              <a:t>cout</a:t>
            </a:r>
            <a:r>
              <a:rPr lang="en-US" altLang="zh-CN" sz="1800" b="1" dirty="0"/>
              <a:t>&lt;&lt;"  pf add:\t"&lt;&lt;pf&lt;&lt;"\t *pf:"&lt;&lt;*pf&lt;&lt;</a:t>
            </a:r>
            <a:r>
              <a:rPr lang="en-US" altLang="zh-CN" sz="1800" b="1" dirty="0" err="1"/>
              <a:t>endl</a:t>
            </a:r>
            <a:r>
              <a:rPr lang="en-US" altLang="zh-CN" sz="1800" b="1" dirty="0"/>
              <a:t>;</a:t>
            </a:r>
          </a:p>
          <a:p>
            <a:pPr marL="0" indent="0">
              <a:buFont typeface="Arial" panose="020B0604020202020204" pitchFamily="34" charset="0"/>
              <a:buNone/>
            </a:pPr>
            <a:r>
              <a:rPr lang="en-US" altLang="zh-CN" sz="1800" b="1" dirty="0"/>
              <a:t>	--pf;</a:t>
            </a:r>
          </a:p>
          <a:p>
            <a:pPr marL="0" indent="0">
              <a:buFont typeface="Arial" panose="020B0604020202020204" pitchFamily="34" charset="0"/>
              <a:buNone/>
            </a:pPr>
            <a:r>
              <a:rPr lang="en-US" altLang="zh-CN" sz="1800" b="1" dirty="0"/>
              <a:t>	</a:t>
            </a:r>
            <a:r>
              <a:rPr lang="en-US" altLang="zh-CN" sz="1800" b="1" dirty="0" err="1"/>
              <a:t>cout</a:t>
            </a:r>
            <a:r>
              <a:rPr lang="en-US" altLang="zh-CN" sz="1800" b="1" dirty="0"/>
              <a:t>&lt;&lt;"--pf add:\t"&lt;&lt;pf&lt;&lt;"\t *pf:"&lt;&lt;*pf&lt;&lt;</a:t>
            </a:r>
            <a:r>
              <a:rPr lang="en-US" altLang="zh-CN" sz="1800" b="1" dirty="0" err="1"/>
              <a:t>endl</a:t>
            </a:r>
            <a:r>
              <a:rPr lang="en-US" altLang="zh-CN" sz="1800" b="1" dirty="0"/>
              <a:t>;</a:t>
            </a:r>
          </a:p>
          <a:p>
            <a:pPr marL="0" indent="0">
              <a:buFont typeface="Arial" panose="020B0604020202020204" pitchFamily="34" charset="0"/>
              <a:buNone/>
            </a:pPr>
            <a:r>
              <a:rPr lang="en-US" altLang="zh-CN" sz="1800" b="1" dirty="0"/>
              <a:t>	</a:t>
            </a:r>
            <a:r>
              <a:rPr lang="en-US" altLang="zh-CN" sz="1800" b="1" dirty="0" err="1"/>
              <a:t>cout</a:t>
            </a:r>
            <a:r>
              <a:rPr lang="en-US" altLang="zh-CN" sz="1800" b="1" dirty="0"/>
              <a:t>&lt;&lt;"  pi add:\t"&lt;&lt;pi&lt;&lt;"\t *pi:"&lt;&lt;*pi&lt;&lt;</a:t>
            </a:r>
            <a:r>
              <a:rPr lang="en-US" altLang="zh-CN" sz="1800" b="1" dirty="0" err="1"/>
              <a:t>endl</a:t>
            </a:r>
            <a:r>
              <a:rPr lang="en-US" altLang="zh-CN" sz="1800" b="1" dirty="0"/>
              <a:t>;</a:t>
            </a:r>
          </a:p>
          <a:p>
            <a:pPr marL="0" indent="0">
              <a:buFont typeface="Arial" panose="020B0604020202020204" pitchFamily="34" charset="0"/>
              <a:buNone/>
            </a:pPr>
            <a:r>
              <a:rPr lang="en-US" altLang="zh-CN" sz="1800" b="1" dirty="0"/>
              <a:t>	--pi;</a:t>
            </a:r>
          </a:p>
          <a:p>
            <a:pPr marL="0" indent="0">
              <a:buFont typeface="Arial" panose="020B0604020202020204" pitchFamily="34" charset="0"/>
              <a:buNone/>
            </a:pPr>
            <a:r>
              <a:rPr lang="en-US" altLang="zh-CN" sz="1800" b="1" dirty="0"/>
              <a:t>	</a:t>
            </a:r>
            <a:r>
              <a:rPr lang="en-US" altLang="zh-CN" sz="1800" b="1" dirty="0" err="1"/>
              <a:t>cout</a:t>
            </a:r>
            <a:r>
              <a:rPr lang="en-US" altLang="zh-CN" sz="1800" b="1" dirty="0"/>
              <a:t>&lt;&lt;"--pi add:\t"&lt;&lt;pi&lt;&lt;"\t *pi:"&lt;&lt;*pi&lt;&lt;</a:t>
            </a:r>
            <a:r>
              <a:rPr lang="en-US" altLang="zh-CN" sz="1800" b="1" dirty="0" err="1"/>
              <a:t>endl</a:t>
            </a:r>
            <a:r>
              <a:rPr lang="en-US" altLang="zh-CN" sz="1800" b="1" dirty="0"/>
              <a:t>;</a:t>
            </a:r>
          </a:p>
          <a:p>
            <a:pPr marL="0" indent="0">
              <a:buFont typeface="Arial" panose="020B0604020202020204" pitchFamily="34" charset="0"/>
              <a:buNone/>
            </a:pPr>
            <a:r>
              <a:rPr lang="en-US" altLang="zh-CN" sz="1800" b="1" dirty="0"/>
              <a:t>	</a:t>
            </a:r>
            <a:r>
              <a:rPr lang="en-US" altLang="zh-CN" sz="1800" b="1" dirty="0" err="1"/>
              <a:t>printf</a:t>
            </a:r>
            <a:r>
              <a:rPr lang="en-US" altLang="zh-CN" sz="1800" b="1" dirty="0"/>
              <a:t>("Hello World!\n");</a:t>
            </a:r>
          </a:p>
          <a:p>
            <a:pPr marL="0" indent="0">
              <a:buFont typeface="Arial" panose="020B0604020202020204" pitchFamily="34" charset="0"/>
              <a:buNone/>
            </a:pPr>
            <a:r>
              <a:rPr lang="en-US" altLang="zh-CN" sz="1800" b="1" dirty="0"/>
              <a:t>}</a:t>
            </a:r>
            <a:endParaRPr lang="zh-CN" altLang="en-US" sz="1800" b="1" dirty="0"/>
          </a:p>
        </p:txBody>
      </p:sp>
      <p:sp>
        <p:nvSpPr>
          <p:cNvPr id="2" name="箭头: 下 1"/>
          <p:cNvSpPr/>
          <p:nvPr/>
        </p:nvSpPr>
        <p:spPr>
          <a:xfrm>
            <a:off x="6804248" y="1772816"/>
            <a:ext cx="2088927" cy="3312368"/>
          </a:xfrm>
          <a:prstGeom prst="downArrow">
            <a:avLst/>
          </a:prstGeom>
          <a:gradFill>
            <a:gsLst>
              <a:gs pos="0">
                <a:srgbClr val="99FF33"/>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在</a:t>
            </a:r>
            <a:r>
              <a:rPr lang="en-US" altLang="zh-CN" b="1" dirty="0">
                <a:solidFill>
                  <a:schemeClr val="tx1"/>
                </a:solidFill>
              </a:rPr>
              <a:t>VS2015</a:t>
            </a:r>
            <a:r>
              <a:rPr lang="zh-CN" altLang="en-US" b="1" dirty="0">
                <a:solidFill>
                  <a:schemeClr val="tx1"/>
                </a:solidFill>
              </a:rPr>
              <a:t>下指针与内存单元的对应关系如下而所示！</a:t>
            </a:r>
          </a:p>
        </p:txBody>
      </p:sp>
      <p:sp>
        <p:nvSpPr>
          <p:cNvPr id="3" name="文本框 2"/>
          <p:cNvSpPr txBox="1"/>
          <p:nvPr/>
        </p:nvSpPr>
        <p:spPr>
          <a:xfrm>
            <a:off x="5148064" y="295263"/>
            <a:ext cx="3096343" cy="461665"/>
          </a:xfrm>
          <a:prstGeom prst="rect">
            <a:avLst/>
          </a:prstGeom>
          <a:noFill/>
        </p:spPr>
        <p:txBody>
          <a:bodyPr wrap="square" rtlCol="0">
            <a:spAutoFit/>
          </a:bodyPr>
          <a:lstStyle/>
          <a:p>
            <a:r>
              <a:rPr lang="zh-CN" altLang="en-US" sz="2400" b="1">
                <a:solidFill>
                  <a:srgbClr val="0000CC"/>
                </a:solidFill>
              </a:rPr>
              <a:t>指针与内存关系案例</a:t>
            </a:r>
            <a:endParaRPr lang="zh-CN" altLang="en-US" sz="2400" b="1" dirty="0">
              <a:solidFill>
                <a:srgbClr val="0000CC"/>
              </a:solidFill>
            </a:endParaRPr>
          </a:p>
        </p:txBody>
      </p:sp>
    </p:spTree>
    <p:extLst>
      <p:ext uri="{BB962C8B-B14F-4D97-AF65-F5344CB8AC3E}">
        <p14:creationId xmlns:p14="http://schemas.microsoft.com/office/powerpoint/2010/main" val="55313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2.9.2  </a:t>
            </a:r>
            <a:r>
              <a:rPr lang="zh-CN" altLang="zh-CN" b="1" dirty="0">
                <a:solidFill>
                  <a:srgbClr val="FF0000"/>
                </a:solidFill>
              </a:rPr>
              <a:t>函数参数</a:t>
            </a:r>
            <a:r>
              <a:rPr lang="zh-CN" altLang="zh-CN" b="1" dirty="0"/>
              <a:t>传递的类型</a:t>
            </a:r>
            <a:endParaRPr lang="zh-CN" altLang="en-US" dirty="0"/>
          </a:p>
        </p:txBody>
      </p:sp>
      <p:sp>
        <p:nvSpPr>
          <p:cNvPr id="3" name="内容占位符 2"/>
          <p:cNvSpPr>
            <a:spLocks noGrp="1"/>
          </p:cNvSpPr>
          <p:nvPr>
            <p:ph idx="1"/>
          </p:nvPr>
        </p:nvSpPr>
        <p:spPr/>
        <p:txBody>
          <a:bodyPr/>
          <a:lstStyle/>
          <a:p>
            <a:pPr marL="0" indent="0">
              <a:buNone/>
            </a:pPr>
            <a:r>
              <a:rPr lang="en-US" altLang="zh-CN" b="1" dirty="0">
                <a:solidFill>
                  <a:srgbClr val="0000CC"/>
                </a:solidFill>
              </a:rPr>
              <a:t>1．C++</a:t>
            </a:r>
            <a:r>
              <a:rPr lang="zh-CN" altLang="en-US" b="1" dirty="0">
                <a:solidFill>
                  <a:srgbClr val="0000CC"/>
                </a:solidFill>
              </a:rPr>
              <a:t>参数传递的类型</a:t>
            </a:r>
            <a:endParaRPr lang="en-US" altLang="zh-CN" b="1" dirty="0">
              <a:solidFill>
                <a:srgbClr val="0000CC"/>
              </a:solidFill>
            </a:endParaRPr>
          </a:p>
          <a:p>
            <a:pPr lvl="1"/>
            <a:r>
              <a:rPr lang="zh-CN" altLang="zh-CN" dirty="0"/>
              <a:t>值传递</a:t>
            </a:r>
            <a:r>
              <a:rPr lang="zh-CN" altLang="en-US" dirty="0"/>
              <a:t>、</a:t>
            </a:r>
            <a:r>
              <a:rPr lang="zh-CN" altLang="zh-CN" dirty="0"/>
              <a:t>指针传递</a:t>
            </a:r>
            <a:r>
              <a:rPr lang="zh-CN" altLang="en-US" dirty="0"/>
              <a:t>、</a:t>
            </a:r>
            <a:r>
              <a:rPr lang="zh-CN" altLang="zh-CN" dirty="0"/>
              <a:t>引用传递</a:t>
            </a:r>
            <a:endParaRPr lang="en-US" altLang="zh-CN" dirty="0"/>
          </a:p>
          <a:p>
            <a:pPr marL="0" indent="0">
              <a:buNone/>
            </a:pPr>
            <a:r>
              <a:rPr lang="en-US" altLang="zh-CN" b="1" dirty="0">
                <a:solidFill>
                  <a:srgbClr val="0000CC"/>
                </a:solidFill>
              </a:rPr>
              <a:t>2．</a:t>
            </a:r>
            <a:r>
              <a:rPr lang="zh-CN" altLang="en-US" b="1" dirty="0">
                <a:solidFill>
                  <a:srgbClr val="0000CC"/>
                </a:solidFill>
              </a:rPr>
              <a:t>值形参传递</a:t>
            </a:r>
            <a:endParaRPr lang="en-US" altLang="zh-CN" b="1" dirty="0">
              <a:solidFill>
                <a:srgbClr val="0000CC"/>
              </a:solidFill>
            </a:endParaRPr>
          </a:p>
          <a:p>
            <a:pPr marL="857250" lvl="1" indent="-457200"/>
            <a:r>
              <a:rPr lang="zh-CN" altLang="zh-CN" sz="2400" dirty="0"/>
              <a:t>按值传递参数时，函数处理的是</a:t>
            </a:r>
            <a:r>
              <a:rPr lang="zh-CN" altLang="zh-CN" sz="2400" b="1" dirty="0">
                <a:solidFill>
                  <a:srgbClr val="FF0000"/>
                </a:solidFill>
              </a:rPr>
              <a:t>实参的复制值</a:t>
            </a:r>
            <a:r>
              <a:rPr lang="zh-CN" altLang="zh-CN" sz="2400" dirty="0"/>
              <a:t>，这些复制值在堆栈中，其修改不会引起实参值的变化。</a:t>
            </a:r>
            <a:endParaRPr lang="en-US" altLang="zh-CN" sz="2400" dirty="0"/>
          </a:p>
          <a:p>
            <a:pPr marL="800100" lvl="2" indent="0">
              <a:buNone/>
            </a:pPr>
            <a:r>
              <a:rPr lang="en-US" altLang="zh-CN" sz="2800" dirty="0"/>
              <a:t>void swap1(</a:t>
            </a:r>
            <a:r>
              <a:rPr lang="en-US" altLang="zh-CN" sz="2800" dirty="0" err="1"/>
              <a:t>int</a:t>
            </a:r>
            <a:r>
              <a:rPr lang="en-US" altLang="zh-CN" sz="2800" dirty="0"/>
              <a:t> </a:t>
            </a:r>
            <a:r>
              <a:rPr lang="en-US" altLang="zh-CN" sz="2800" dirty="0" err="1"/>
              <a:t>a,int</a:t>
            </a:r>
            <a:r>
              <a:rPr lang="en-US" altLang="zh-CN" sz="2800" dirty="0"/>
              <a:t> b) {</a:t>
            </a:r>
            <a:endParaRPr lang="zh-CN" altLang="zh-CN" sz="2800" dirty="0"/>
          </a:p>
          <a:p>
            <a:pPr marL="800100" lvl="2" indent="0">
              <a:buNone/>
            </a:pPr>
            <a:r>
              <a:rPr lang="en-US" altLang="zh-CN" sz="2800" dirty="0"/>
              <a:t>   </a:t>
            </a:r>
            <a:r>
              <a:rPr lang="en-US" altLang="zh-CN" sz="2800" dirty="0" err="1"/>
              <a:t>int</a:t>
            </a:r>
            <a:r>
              <a:rPr lang="en-US" altLang="zh-CN" sz="2800" dirty="0"/>
              <a:t> temp=a;   a=b;   b=temp;</a:t>
            </a:r>
            <a:endParaRPr lang="zh-CN" altLang="zh-CN" sz="2800" dirty="0"/>
          </a:p>
          <a:p>
            <a:pPr marL="800100" lvl="2" indent="0">
              <a:buNone/>
            </a:pPr>
            <a:r>
              <a:rPr lang="en-US" altLang="zh-CN" sz="2800" dirty="0"/>
              <a:t>}</a:t>
            </a:r>
            <a:endParaRPr lang="zh-CN" altLang="zh-CN" sz="2800" dirty="0"/>
          </a:p>
          <a:p>
            <a:pPr marL="800100" lvl="2" indent="0">
              <a:buNone/>
            </a:pPr>
            <a:r>
              <a:rPr lang="en-US" altLang="zh-CN" sz="2800" dirty="0"/>
              <a:t>x=10;  y=5;</a:t>
            </a:r>
            <a:endParaRPr lang="zh-CN" altLang="zh-CN" sz="2800" dirty="0"/>
          </a:p>
          <a:p>
            <a:pPr marL="800100" lvl="2" indent="0">
              <a:buNone/>
            </a:pPr>
            <a:r>
              <a:rPr lang="en-US" altLang="zh-CN" sz="2800" b="1" dirty="0">
                <a:solidFill>
                  <a:srgbClr val="FF0000"/>
                </a:solidFill>
              </a:rPr>
              <a:t>swap1(</a:t>
            </a:r>
            <a:r>
              <a:rPr lang="en-US" altLang="zh-CN" sz="2800" b="1" dirty="0" err="1">
                <a:solidFill>
                  <a:srgbClr val="FF0000"/>
                </a:solidFill>
              </a:rPr>
              <a:t>x,y</a:t>
            </a:r>
            <a:r>
              <a:rPr lang="en-US" altLang="zh-CN" sz="2800" b="1" dirty="0">
                <a:solidFill>
                  <a:srgbClr val="FF0000"/>
                </a:solidFill>
              </a:rPr>
              <a:t>);　　//</a:t>
            </a:r>
            <a:r>
              <a:rPr lang="zh-CN" altLang="en-US" sz="2800" b="1" dirty="0">
                <a:solidFill>
                  <a:srgbClr val="FF0000"/>
                </a:solidFill>
              </a:rPr>
              <a:t>执行此函数后，</a:t>
            </a:r>
            <a:r>
              <a:rPr lang="en-US" altLang="zh-CN" sz="2800" b="1" dirty="0">
                <a:solidFill>
                  <a:srgbClr val="FF0000"/>
                </a:solidFill>
              </a:rPr>
              <a:t>x=10,y=5</a:t>
            </a:r>
            <a:endParaRPr lang="zh-CN" altLang="zh-CN" sz="2800" b="1" dirty="0">
              <a:solidFill>
                <a:srgbClr val="FF0000"/>
              </a:solidFill>
            </a:endParaRPr>
          </a:p>
          <a:p>
            <a:pPr marL="857250" lvl="1" indent="-457200"/>
            <a:endParaRPr lang="zh-CN" altLang="en-US" sz="2400" b="1" dirty="0">
              <a:solidFill>
                <a:srgbClr val="0000CC"/>
              </a:solidFill>
            </a:endParaRPr>
          </a:p>
        </p:txBody>
      </p:sp>
    </p:spTree>
    <p:extLst>
      <p:ext uri="{BB962C8B-B14F-4D97-AF65-F5344CB8AC3E}">
        <p14:creationId xmlns:p14="http://schemas.microsoft.com/office/powerpoint/2010/main" val="215937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b="1" dirty="0">
                <a:solidFill>
                  <a:srgbClr val="0000CC"/>
                </a:solidFill>
              </a:rPr>
              <a:t>3、</a:t>
            </a:r>
            <a:r>
              <a:rPr lang="zh-CN" altLang="en-US" b="1" dirty="0">
                <a:solidFill>
                  <a:srgbClr val="0000CC"/>
                </a:solidFill>
              </a:rPr>
              <a:t>指针参数传递</a:t>
            </a:r>
            <a:endParaRPr lang="en-US" altLang="zh-CN" b="1" dirty="0">
              <a:solidFill>
                <a:srgbClr val="0000CC"/>
              </a:solidFill>
            </a:endParaRPr>
          </a:p>
          <a:p>
            <a:pPr marL="457200" lvl="1" indent="0">
              <a:buNone/>
            </a:pPr>
            <a:r>
              <a:rPr lang="zh-CN" altLang="en-US" b="1" dirty="0">
                <a:solidFill>
                  <a:srgbClr val="FF0000"/>
                </a:solidFill>
              </a:rPr>
              <a:t>（</a:t>
            </a:r>
            <a:r>
              <a:rPr lang="en-US" altLang="zh-CN" b="1" dirty="0">
                <a:solidFill>
                  <a:srgbClr val="FF0000"/>
                </a:solidFill>
              </a:rPr>
              <a:t>1）</a:t>
            </a:r>
            <a:r>
              <a:rPr lang="zh-CN" altLang="zh-CN" b="1" dirty="0">
                <a:solidFill>
                  <a:srgbClr val="FF0000"/>
                </a:solidFill>
              </a:rPr>
              <a:t>指针作为参数时</a:t>
            </a:r>
            <a:r>
              <a:rPr lang="zh-CN" altLang="zh-CN" dirty="0"/>
              <a:t>，</a:t>
            </a:r>
            <a:r>
              <a:rPr lang="en-US" altLang="zh-CN" dirty="0"/>
              <a:t>C++</a:t>
            </a:r>
            <a:r>
              <a:rPr lang="zh-CN" altLang="zh-CN" dirty="0"/>
              <a:t>将把实参的地址复制到指针形参在堆栈内分配到的存储单元中，使</a:t>
            </a:r>
            <a:r>
              <a:rPr lang="zh-CN" altLang="zh-CN" b="1" dirty="0">
                <a:solidFill>
                  <a:srgbClr val="FF0000"/>
                </a:solidFill>
              </a:rPr>
              <a:t>指针形参指向实参的内存区域，实现对实参的操作</a:t>
            </a:r>
            <a:r>
              <a:rPr lang="zh-CN" altLang="en-US" b="1" dirty="0">
                <a:solidFill>
                  <a:srgbClr val="FF0000"/>
                </a:solidFill>
              </a:rPr>
              <a:t>。</a:t>
            </a:r>
            <a:endParaRPr lang="en-US" altLang="zh-CN" b="1" dirty="0">
              <a:solidFill>
                <a:srgbClr val="FF0000"/>
              </a:solidFill>
            </a:endParaRPr>
          </a:p>
          <a:p>
            <a:pPr lvl="1"/>
            <a:r>
              <a:rPr lang="zh-CN" altLang="en-US" b="1" dirty="0">
                <a:solidFill>
                  <a:srgbClr val="00B050"/>
                </a:solidFill>
              </a:rPr>
              <a:t>指针交换两数</a:t>
            </a:r>
            <a:endParaRPr lang="en-US" altLang="zh-CN" b="1" dirty="0">
              <a:solidFill>
                <a:srgbClr val="00B050"/>
              </a:solidFill>
            </a:endParaRPr>
          </a:p>
          <a:p>
            <a:pPr marL="800100" lvl="2" indent="0">
              <a:buNone/>
            </a:pPr>
            <a:r>
              <a:rPr lang="en-US" altLang="zh-CN" sz="2800" dirty="0"/>
              <a:t>void swap2(</a:t>
            </a:r>
            <a:r>
              <a:rPr lang="en-US" altLang="zh-CN" sz="2800" dirty="0" err="1"/>
              <a:t>int</a:t>
            </a:r>
            <a:r>
              <a:rPr lang="en-US" altLang="zh-CN" sz="2800" dirty="0"/>
              <a:t> *</a:t>
            </a:r>
            <a:r>
              <a:rPr lang="en-US" altLang="zh-CN" sz="2800" dirty="0" err="1"/>
              <a:t>a,int</a:t>
            </a:r>
            <a:r>
              <a:rPr lang="en-US" altLang="zh-CN" sz="2800" dirty="0"/>
              <a:t> *b) {</a:t>
            </a:r>
            <a:endParaRPr lang="zh-CN" altLang="zh-CN" sz="2800" dirty="0"/>
          </a:p>
          <a:p>
            <a:pPr marL="800100" lvl="2" indent="0">
              <a:buNone/>
            </a:pPr>
            <a:r>
              <a:rPr lang="en-US" altLang="zh-CN" sz="2800" dirty="0"/>
              <a:t>   </a:t>
            </a:r>
            <a:r>
              <a:rPr lang="en-US" altLang="zh-CN" sz="2800" dirty="0" err="1"/>
              <a:t>int</a:t>
            </a:r>
            <a:r>
              <a:rPr lang="en-US" altLang="zh-CN" sz="2800" dirty="0"/>
              <a:t> temp=*a;   *a=*b;   *b=temp;</a:t>
            </a:r>
            <a:endParaRPr lang="zh-CN" altLang="zh-CN" sz="2800" dirty="0"/>
          </a:p>
          <a:p>
            <a:pPr marL="800100" lvl="2" indent="0">
              <a:buNone/>
            </a:pPr>
            <a:r>
              <a:rPr lang="en-US" altLang="zh-CN" sz="2800" dirty="0"/>
              <a:t>}</a:t>
            </a:r>
            <a:endParaRPr lang="zh-CN" altLang="zh-CN" sz="2800" dirty="0"/>
          </a:p>
          <a:p>
            <a:pPr marL="800100" lvl="2" indent="0">
              <a:buNone/>
            </a:pPr>
            <a:r>
              <a:rPr lang="en-US" altLang="zh-CN" sz="2800" dirty="0">
                <a:solidFill>
                  <a:srgbClr val="0000CC"/>
                </a:solidFill>
              </a:rPr>
              <a:t>x=10;  y=5;</a:t>
            </a:r>
            <a:endParaRPr lang="zh-CN" altLang="zh-CN" sz="2800" dirty="0">
              <a:solidFill>
                <a:srgbClr val="0000CC"/>
              </a:solidFill>
            </a:endParaRPr>
          </a:p>
          <a:p>
            <a:pPr marL="800100" lvl="2" indent="0">
              <a:buNone/>
            </a:pPr>
            <a:r>
              <a:rPr lang="en-US" altLang="zh-CN" sz="2800" dirty="0">
                <a:solidFill>
                  <a:srgbClr val="0000CC"/>
                </a:solidFill>
              </a:rPr>
              <a:t>swap2(&amp;</a:t>
            </a:r>
            <a:r>
              <a:rPr lang="en-US" altLang="zh-CN" sz="2800" dirty="0" err="1">
                <a:solidFill>
                  <a:srgbClr val="0000CC"/>
                </a:solidFill>
              </a:rPr>
              <a:t>x,&amp;y</a:t>
            </a:r>
            <a:r>
              <a:rPr lang="en-US" altLang="zh-CN" sz="2800" dirty="0">
                <a:solidFill>
                  <a:srgbClr val="0000CC"/>
                </a:solidFill>
              </a:rPr>
              <a:t>);     //</a:t>
            </a:r>
            <a:r>
              <a:rPr lang="zh-CN" altLang="en-US" sz="2800" dirty="0">
                <a:solidFill>
                  <a:srgbClr val="0000CC"/>
                </a:solidFill>
              </a:rPr>
              <a:t>此函数执后后，</a:t>
            </a:r>
            <a:r>
              <a:rPr lang="en-US" altLang="zh-CN" sz="2800" dirty="0">
                <a:solidFill>
                  <a:srgbClr val="0000CC"/>
                </a:solidFill>
              </a:rPr>
              <a:t>x=10，y=5</a:t>
            </a:r>
            <a:endParaRPr lang="zh-CN" altLang="zh-CN" sz="2800" dirty="0">
              <a:solidFill>
                <a:srgbClr val="0000CC"/>
              </a:solidFill>
            </a:endParaRPr>
          </a:p>
          <a:p>
            <a:pPr lvl="1"/>
            <a:endParaRPr lang="zh-CN" altLang="en-US" b="1" dirty="0">
              <a:solidFill>
                <a:srgbClr val="FF0000"/>
              </a:solidFill>
            </a:endParaRPr>
          </a:p>
        </p:txBody>
      </p:sp>
      <p:sp>
        <p:nvSpPr>
          <p:cNvPr id="4" name="标题 1"/>
          <p:cNvSpPr>
            <a:spLocks noGrp="1"/>
          </p:cNvSpPr>
          <p:nvPr>
            <p:ph type="title"/>
          </p:nvPr>
        </p:nvSpPr>
        <p:spPr/>
        <p:txBody>
          <a:bodyPr/>
          <a:lstStyle/>
          <a:p>
            <a:r>
              <a:rPr lang="en-US" altLang="zh-CN" b="1" dirty="0"/>
              <a:t>2.9.2  </a:t>
            </a:r>
            <a:r>
              <a:rPr lang="zh-CN" altLang="zh-CN" b="1" dirty="0">
                <a:solidFill>
                  <a:srgbClr val="FF0000"/>
                </a:solidFill>
              </a:rPr>
              <a:t>函数参数</a:t>
            </a:r>
            <a:r>
              <a:rPr lang="zh-CN" altLang="zh-CN" b="1" dirty="0"/>
              <a:t>传递的类型</a:t>
            </a:r>
            <a:endParaRPr lang="zh-CN" altLang="en-US" dirty="0"/>
          </a:p>
        </p:txBody>
      </p:sp>
    </p:spTree>
    <p:extLst>
      <p:ext uri="{BB962C8B-B14F-4D97-AF65-F5344CB8AC3E}">
        <p14:creationId xmlns:p14="http://schemas.microsoft.com/office/powerpoint/2010/main" val="140895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5894" y="1052736"/>
            <a:ext cx="8812212" cy="4525963"/>
          </a:xfrm>
        </p:spPr>
        <p:txBody>
          <a:bodyPr/>
          <a:lstStyle/>
          <a:p>
            <a:pPr marL="0" indent="0">
              <a:buNone/>
              <a:defRPr/>
            </a:pPr>
            <a:r>
              <a:rPr lang="zh-CN" altLang="en-US" b="1" dirty="0">
                <a:solidFill>
                  <a:srgbClr val="FF0000"/>
                </a:solidFill>
                <a:latin typeface="Times New Roman" panose="02020603050405020304" pitchFamily="18" charset="0"/>
              </a:rPr>
              <a:t>（</a:t>
            </a:r>
            <a:r>
              <a:rPr lang="en-US" altLang="zh-CN" b="1" dirty="0">
                <a:solidFill>
                  <a:srgbClr val="FF0000"/>
                </a:solidFill>
                <a:latin typeface="Times New Roman" panose="02020603050405020304" pitchFamily="18" charset="0"/>
              </a:rPr>
              <a:t>2）</a:t>
            </a:r>
            <a:r>
              <a:rPr lang="zh-CN" altLang="en-US" b="1" dirty="0">
                <a:solidFill>
                  <a:srgbClr val="FF0000"/>
                </a:solidFill>
                <a:latin typeface="Times New Roman" panose="02020603050405020304" pitchFamily="18" charset="0"/>
              </a:rPr>
              <a:t>数组参数与指针</a:t>
            </a:r>
            <a:endParaRPr lang="en-US" altLang="zh-CN" b="1" dirty="0"/>
          </a:p>
          <a:p>
            <a:pPr lvl="1">
              <a:buFont typeface="Wingdings" panose="05000000000000000000" pitchFamily="2" charset="2"/>
              <a:buChar char="l"/>
              <a:defRPr/>
            </a:pPr>
            <a:r>
              <a:rPr lang="zh-CN" altLang="zh-CN" sz="2400" b="1" dirty="0"/>
              <a:t>在</a:t>
            </a:r>
            <a:r>
              <a:rPr lang="en-US" altLang="zh-CN" sz="2400" b="1" dirty="0"/>
              <a:t> C++</a:t>
            </a:r>
            <a:r>
              <a:rPr lang="zh-CN" altLang="zh-CN" sz="2400" b="1" dirty="0"/>
              <a:t>中，数组永远不会按值传递，它是传递第一个元素，准确地说是第</a:t>
            </a:r>
            <a:r>
              <a:rPr lang="en-US" altLang="zh-CN" sz="2400" b="1" dirty="0"/>
              <a:t> 0</a:t>
            </a:r>
            <a:r>
              <a:rPr lang="zh-CN" altLang="zh-CN" sz="2400" b="1" dirty="0"/>
              <a:t>个 的指针</a:t>
            </a:r>
            <a:r>
              <a:rPr lang="zh-CN" altLang="en-US" sz="2400" b="1" dirty="0"/>
              <a:t>。例如，如下声明 ：</a:t>
            </a:r>
          </a:p>
          <a:p>
            <a:pPr marL="400050" lvl="1" indent="0">
              <a:buFont typeface="Arial" panose="020B0604020202020204" pitchFamily="34" charset="0"/>
              <a:buNone/>
              <a:defRPr/>
            </a:pPr>
            <a:r>
              <a:rPr lang="en-US" altLang="zh-CN" sz="2400" b="1" dirty="0">
                <a:solidFill>
                  <a:srgbClr val="0000CC"/>
                </a:solidFill>
              </a:rPr>
              <a:t>void </a:t>
            </a:r>
            <a:r>
              <a:rPr lang="en-US" altLang="zh-CN" sz="2400" b="1" dirty="0" err="1">
                <a:solidFill>
                  <a:srgbClr val="0000CC"/>
                </a:solidFill>
              </a:rPr>
              <a:t>putValues</a:t>
            </a:r>
            <a:r>
              <a:rPr lang="en-US" altLang="zh-CN" sz="2400" b="1" dirty="0">
                <a:solidFill>
                  <a:srgbClr val="0000CC"/>
                </a:solidFill>
              </a:rPr>
              <a:t>( </a:t>
            </a:r>
            <a:r>
              <a:rPr lang="en-US" altLang="zh-CN" sz="2400" b="1" dirty="0" err="1">
                <a:solidFill>
                  <a:srgbClr val="0000CC"/>
                </a:solidFill>
              </a:rPr>
              <a:t>int</a:t>
            </a:r>
            <a:r>
              <a:rPr lang="en-US" altLang="zh-CN" sz="2400" b="1" dirty="0">
                <a:solidFill>
                  <a:srgbClr val="0000CC"/>
                </a:solidFill>
              </a:rPr>
              <a:t>[ 10 ] ); </a:t>
            </a:r>
            <a:r>
              <a:rPr lang="zh-CN" altLang="en-US" sz="2400" b="1" dirty="0"/>
              <a:t>被编译器视为  </a:t>
            </a:r>
          </a:p>
          <a:p>
            <a:pPr marL="400050" lvl="1" indent="0">
              <a:buFont typeface="Arial" panose="020B0604020202020204" pitchFamily="34" charset="0"/>
              <a:buNone/>
              <a:defRPr/>
            </a:pPr>
            <a:r>
              <a:rPr lang="en-US" altLang="zh-CN" sz="2400" b="1" dirty="0">
                <a:solidFill>
                  <a:srgbClr val="0000CC"/>
                </a:solidFill>
              </a:rPr>
              <a:t>void </a:t>
            </a:r>
            <a:r>
              <a:rPr lang="en-US" altLang="zh-CN" sz="2400" b="1" dirty="0" err="1">
                <a:solidFill>
                  <a:srgbClr val="0000CC"/>
                </a:solidFill>
              </a:rPr>
              <a:t>putValues</a:t>
            </a:r>
            <a:r>
              <a:rPr lang="en-US" altLang="zh-CN" sz="2400" b="1" dirty="0">
                <a:solidFill>
                  <a:srgbClr val="0000CC"/>
                </a:solidFill>
              </a:rPr>
              <a:t>( </a:t>
            </a:r>
            <a:r>
              <a:rPr lang="en-US" altLang="zh-CN" sz="2400" b="1" dirty="0" err="1">
                <a:solidFill>
                  <a:srgbClr val="0000CC"/>
                </a:solidFill>
              </a:rPr>
              <a:t>int</a:t>
            </a:r>
            <a:r>
              <a:rPr lang="en-US" altLang="zh-CN" sz="2400" b="1" dirty="0">
                <a:solidFill>
                  <a:srgbClr val="0000CC"/>
                </a:solidFill>
              </a:rPr>
              <a:t>* ); </a:t>
            </a:r>
          </a:p>
          <a:p>
            <a:pPr lvl="1">
              <a:buFont typeface="Wingdings" panose="05000000000000000000" pitchFamily="2" charset="2"/>
              <a:buChar char="l"/>
              <a:defRPr/>
            </a:pPr>
            <a:r>
              <a:rPr lang="zh-CN" altLang="en-US" sz="2400" b="1" dirty="0"/>
              <a:t>数组的长度与参数声明无关。下列三个声明是等价的： </a:t>
            </a:r>
          </a:p>
          <a:p>
            <a:pPr marL="400050" lvl="1" indent="0">
              <a:buFont typeface="Arial" panose="020B0604020202020204" pitchFamily="34" charset="0"/>
              <a:buNone/>
              <a:defRPr/>
            </a:pPr>
            <a:r>
              <a:rPr lang="en-US" altLang="zh-CN" sz="2400" b="1" dirty="0">
                <a:solidFill>
                  <a:srgbClr val="0000CC"/>
                </a:solidFill>
              </a:rPr>
              <a:t>void </a:t>
            </a:r>
            <a:r>
              <a:rPr lang="en-US" altLang="zh-CN" sz="2400" b="1" dirty="0" err="1">
                <a:solidFill>
                  <a:srgbClr val="0000CC"/>
                </a:solidFill>
              </a:rPr>
              <a:t>putValues</a:t>
            </a:r>
            <a:r>
              <a:rPr lang="en-US" altLang="zh-CN" sz="2400" b="1" dirty="0">
                <a:solidFill>
                  <a:srgbClr val="0000CC"/>
                </a:solidFill>
              </a:rPr>
              <a:t>( </a:t>
            </a:r>
            <a:r>
              <a:rPr lang="en-US" altLang="zh-CN" sz="2400" b="1" dirty="0" err="1">
                <a:solidFill>
                  <a:srgbClr val="0000CC"/>
                </a:solidFill>
              </a:rPr>
              <a:t>int</a:t>
            </a:r>
            <a:r>
              <a:rPr lang="en-US" altLang="zh-CN" sz="2400" b="1" dirty="0">
                <a:solidFill>
                  <a:srgbClr val="0000CC"/>
                </a:solidFill>
              </a:rPr>
              <a:t>* ); </a:t>
            </a:r>
          </a:p>
          <a:p>
            <a:pPr marL="400050" lvl="1" indent="0">
              <a:buFont typeface="Arial" panose="020B0604020202020204" pitchFamily="34" charset="0"/>
              <a:buNone/>
              <a:defRPr/>
            </a:pPr>
            <a:r>
              <a:rPr lang="en-US" altLang="zh-CN" sz="2400" b="1" dirty="0">
                <a:solidFill>
                  <a:srgbClr val="0000CC"/>
                </a:solidFill>
              </a:rPr>
              <a:t>void </a:t>
            </a:r>
            <a:r>
              <a:rPr lang="en-US" altLang="zh-CN" sz="2400" b="1" dirty="0" err="1">
                <a:solidFill>
                  <a:srgbClr val="0000CC"/>
                </a:solidFill>
              </a:rPr>
              <a:t>putValues</a:t>
            </a:r>
            <a:r>
              <a:rPr lang="en-US" altLang="zh-CN" sz="2400" b="1" dirty="0">
                <a:solidFill>
                  <a:srgbClr val="0000CC"/>
                </a:solidFill>
              </a:rPr>
              <a:t>( </a:t>
            </a:r>
            <a:r>
              <a:rPr lang="en-US" altLang="zh-CN" sz="2400" b="1" dirty="0" err="1">
                <a:solidFill>
                  <a:srgbClr val="0000CC"/>
                </a:solidFill>
              </a:rPr>
              <a:t>int</a:t>
            </a:r>
            <a:r>
              <a:rPr lang="en-US" altLang="zh-CN" sz="2400" b="1" dirty="0">
                <a:solidFill>
                  <a:srgbClr val="0000CC"/>
                </a:solidFill>
              </a:rPr>
              <a:t>[] ); </a:t>
            </a:r>
          </a:p>
          <a:p>
            <a:pPr marL="400050" lvl="1" indent="0">
              <a:buFont typeface="Arial" panose="020B0604020202020204" pitchFamily="34" charset="0"/>
              <a:buNone/>
              <a:defRPr/>
            </a:pPr>
            <a:r>
              <a:rPr lang="en-US" altLang="zh-CN" sz="2400" b="1" dirty="0">
                <a:solidFill>
                  <a:srgbClr val="0000CC"/>
                </a:solidFill>
              </a:rPr>
              <a:t>void </a:t>
            </a:r>
            <a:r>
              <a:rPr lang="en-US" altLang="zh-CN" sz="2400" b="1" dirty="0" err="1">
                <a:solidFill>
                  <a:srgbClr val="0000CC"/>
                </a:solidFill>
              </a:rPr>
              <a:t>putValues</a:t>
            </a:r>
            <a:r>
              <a:rPr lang="en-US" altLang="zh-CN" sz="2400" b="1" dirty="0">
                <a:solidFill>
                  <a:srgbClr val="0000CC"/>
                </a:solidFill>
              </a:rPr>
              <a:t>( </a:t>
            </a:r>
            <a:r>
              <a:rPr lang="en-US" altLang="zh-CN" sz="2400" b="1" dirty="0" err="1">
                <a:solidFill>
                  <a:srgbClr val="0000CC"/>
                </a:solidFill>
              </a:rPr>
              <a:t>int</a:t>
            </a:r>
            <a:r>
              <a:rPr lang="en-US" altLang="zh-CN" sz="2400" b="1" dirty="0">
                <a:solidFill>
                  <a:srgbClr val="0000CC"/>
                </a:solidFill>
              </a:rPr>
              <a:t>[ 10 ] ); </a:t>
            </a:r>
          </a:p>
          <a:p>
            <a:pPr lvl="1" indent="-342900">
              <a:buFont typeface="Wingdings" panose="05000000000000000000" pitchFamily="2" charset="2"/>
              <a:buChar char="l"/>
              <a:defRPr/>
            </a:pPr>
            <a:r>
              <a:rPr lang="zh-CN" altLang="en-US" sz="2400" b="1" dirty="0">
                <a:solidFill>
                  <a:srgbClr val="FF0000"/>
                </a:solidFill>
              </a:rPr>
              <a:t>因此，常用下面的方式定义数组参数</a:t>
            </a:r>
            <a:endParaRPr lang="en-US" altLang="zh-CN" sz="2400" b="1" dirty="0">
              <a:solidFill>
                <a:srgbClr val="FF0000"/>
              </a:solidFill>
            </a:endParaRPr>
          </a:p>
          <a:p>
            <a:pPr marL="400050" lvl="1" indent="0">
              <a:buFont typeface="Arial" panose="020B0604020202020204" pitchFamily="34" charset="0"/>
              <a:buNone/>
              <a:defRPr/>
            </a:pPr>
            <a:r>
              <a:rPr lang="en-US" altLang="zh-CN" sz="2400" dirty="0"/>
              <a:t>void </a:t>
            </a:r>
            <a:r>
              <a:rPr lang="en-US" altLang="zh-CN" sz="2400" dirty="0" err="1"/>
              <a:t>putValues</a:t>
            </a:r>
            <a:r>
              <a:rPr lang="en-US" altLang="zh-CN" sz="2400" dirty="0"/>
              <a:t>( </a:t>
            </a:r>
            <a:r>
              <a:rPr lang="en-US" altLang="zh-CN" sz="2400" dirty="0" err="1"/>
              <a:t>int</a:t>
            </a:r>
            <a:r>
              <a:rPr lang="en-US" altLang="zh-CN" sz="2400" dirty="0"/>
              <a:t>[], </a:t>
            </a:r>
            <a:r>
              <a:rPr lang="en-US" altLang="zh-CN" sz="2400" dirty="0" err="1"/>
              <a:t>int</a:t>
            </a:r>
            <a:r>
              <a:rPr lang="en-US" altLang="zh-CN" sz="2400" dirty="0"/>
              <a:t> size );</a:t>
            </a:r>
          </a:p>
          <a:p>
            <a:pPr marL="400050" lvl="1" indent="0">
              <a:buFont typeface="Arial" panose="020B0604020202020204" pitchFamily="34" charset="0"/>
              <a:buNone/>
              <a:defRPr/>
            </a:pPr>
            <a:r>
              <a:rPr lang="en-US" altLang="zh-CN" sz="2400" dirty="0"/>
              <a:t>void </a:t>
            </a:r>
            <a:r>
              <a:rPr lang="en-US" altLang="zh-CN" sz="2400" dirty="0" err="1"/>
              <a:t>putValues</a:t>
            </a:r>
            <a:r>
              <a:rPr lang="en-US" altLang="zh-CN" sz="2400" dirty="0"/>
              <a:t>( </a:t>
            </a:r>
            <a:r>
              <a:rPr lang="en-US" altLang="zh-CN" sz="2400" dirty="0" err="1"/>
              <a:t>int</a:t>
            </a:r>
            <a:r>
              <a:rPr lang="en-US" altLang="zh-CN" sz="2400" dirty="0"/>
              <a:t> *a, </a:t>
            </a:r>
            <a:r>
              <a:rPr lang="en-US" altLang="zh-CN" sz="2400" dirty="0" err="1"/>
              <a:t>int</a:t>
            </a:r>
            <a:r>
              <a:rPr lang="en-US" altLang="zh-CN" sz="2400" dirty="0"/>
              <a:t> size );</a:t>
            </a:r>
            <a:endParaRPr lang="en-US" altLang="zh-CN" sz="2400" b="1" dirty="0">
              <a:solidFill>
                <a:srgbClr val="FF0000"/>
              </a:solidFill>
            </a:endParaRPr>
          </a:p>
          <a:p>
            <a:pPr marL="0" indent="0">
              <a:buFont typeface="Arial" panose="020B0604020202020204" pitchFamily="34" charset="0"/>
              <a:buNone/>
              <a:defRPr/>
            </a:pPr>
            <a:endParaRPr lang="en-US" altLang="zh-CN" sz="2400" b="1" dirty="0">
              <a:solidFill>
                <a:srgbClr val="FF0000"/>
              </a:solidFill>
            </a:endParaRPr>
          </a:p>
          <a:p>
            <a:pPr>
              <a:defRPr/>
            </a:pPr>
            <a:endParaRPr lang="zh-CN" altLang="en-US" sz="2400" b="1" dirty="0"/>
          </a:p>
        </p:txBody>
      </p:sp>
      <p:sp>
        <p:nvSpPr>
          <p:cNvPr id="5" name="标题 1"/>
          <p:cNvSpPr>
            <a:spLocks noGrp="1"/>
          </p:cNvSpPr>
          <p:nvPr>
            <p:ph type="title"/>
          </p:nvPr>
        </p:nvSpPr>
        <p:spPr/>
        <p:txBody>
          <a:bodyPr/>
          <a:lstStyle/>
          <a:p>
            <a:r>
              <a:rPr lang="en-US" altLang="zh-CN" b="1" dirty="0"/>
              <a:t>2.9.2  </a:t>
            </a:r>
            <a:r>
              <a:rPr lang="zh-CN" altLang="zh-CN" b="1" dirty="0">
                <a:solidFill>
                  <a:srgbClr val="FF0000"/>
                </a:solidFill>
              </a:rPr>
              <a:t>函数参数</a:t>
            </a:r>
            <a:r>
              <a:rPr lang="zh-CN" altLang="zh-CN" b="1" dirty="0"/>
              <a:t>传递的类型</a:t>
            </a:r>
            <a:endParaRPr lang="zh-CN" altLang="en-US" dirty="0"/>
          </a:p>
        </p:txBody>
      </p:sp>
    </p:spTree>
    <p:extLst>
      <p:ext uri="{BB962C8B-B14F-4D97-AF65-F5344CB8AC3E}">
        <p14:creationId xmlns:p14="http://schemas.microsoft.com/office/powerpoint/2010/main" val="67530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1"/>
          </p:nvPr>
        </p:nvSpPr>
        <p:spPr>
          <a:xfrm>
            <a:off x="179512" y="0"/>
            <a:ext cx="8784976" cy="6669088"/>
          </a:xfrm>
        </p:spPr>
        <p:txBody>
          <a:bodyPr/>
          <a:lstStyle/>
          <a:p>
            <a:pPr marL="0" indent="0">
              <a:buNone/>
            </a:pPr>
            <a:r>
              <a:rPr lang="zh-CN" altLang="zh-CN" sz="2400" dirty="0">
                <a:solidFill>
                  <a:srgbClr val="0000CC"/>
                </a:solidFill>
              </a:rPr>
              <a:t>【例</a:t>
            </a:r>
            <a:r>
              <a:rPr lang="en-US" altLang="zh-CN" sz="2400" dirty="0">
                <a:solidFill>
                  <a:srgbClr val="0000CC"/>
                </a:solidFill>
              </a:rPr>
              <a:t>2-15</a:t>
            </a:r>
            <a:r>
              <a:rPr lang="zh-CN" altLang="zh-CN" sz="2400" dirty="0">
                <a:solidFill>
                  <a:srgbClr val="0000CC"/>
                </a:solidFill>
              </a:rPr>
              <a:t>】具有</a:t>
            </a:r>
            <a:r>
              <a:rPr lang="en-US" altLang="zh-CN" sz="2400" dirty="0">
                <a:solidFill>
                  <a:srgbClr val="0000CC"/>
                </a:solidFill>
              </a:rPr>
              <a:t>6</a:t>
            </a:r>
            <a:r>
              <a:rPr lang="zh-CN" altLang="zh-CN" sz="2400" dirty="0">
                <a:solidFill>
                  <a:srgbClr val="0000CC"/>
                </a:solidFill>
              </a:rPr>
              <a:t>个元素的整数数组进行冒泡法排序的函数。</a:t>
            </a:r>
          </a:p>
          <a:p>
            <a:pPr marL="0" indent="0">
              <a:buNone/>
            </a:pPr>
            <a:r>
              <a:rPr lang="en-US" altLang="zh-CN" sz="2400" dirty="0"/>
              <a:t> void </a:t>
            </a:r>
            <a:r>
              <a:rPr lang="en-US" altLang="zh-CN" sz="2400" dirty="0" err="1"/>
              <a:t>sortArr</a:t>
            </a:r>
            <a:r>
              <a:rPr lang="en-US" altLang="zh-CN" sz="2400" dirty="0"/>
              <a:t>(</a:t>
            </a:r>
            <a:r>
              <a:rPr lang="en-US" altLang="zh-CN" sz="2400" dirty="0" err="1"/>
              <a:t>int</a:t>
            </a:r>
            <a:r>
              <a:rPr lang="en-US" altLang="zh-CN" sz="2400" dirty="0"/>
              <a:t> a[6]) {</a:t>
            </a:r>
            <a:endParaRPr lang="zh-CN" altLang="zh-CN" sz="2400" dirty="0"/>
          </a:p>
          <a:p>
            <a:pPr marL="0" indent="0">
              <a:buNone/>
            </a:pPr>
            <a:r>
              <a:rPr lang="en-US" altLang="zh-CN" sz="2400" dirty="0"/>
              <a:t>	for (</a:t>
            </a:r>
            <a:r>
              <a:rPr lang="en-US" altLang="zh-CN" sz="2400" dirty="0" err="1"/>
              <a:t>int</a:t>
            </a:r>
            <a:r>
              <a:rPr lang="en-US" altLang="zh-CN" sz="2400" dirty="0"/>
              <a:t> </a:t>
            </a:r>
            <a:r>
              <a:rPr lang="en-US" altLang="zh-CN" sz="2400" dirty="0" err="1"/>
              <a:t>i</a:t>
            </a:r>
            <a:r>
              <a:rPr lang="en-US" altLang="zh-CN" sz="2400" dirty="0"/>
              <a:t> = 0; </a:t>
            </a:r>
            <a:r>
              <a:rPr lang="en-US" altLang="zh-CN" sz="2400" dirty="0" err="1"/>
              <a:t>i</a:t>
            </a:r>
            <a:r>
              <a:rPr lang="en-US" altLang="zh-CN" sz="2400" dirty="0"/>
              <a:t> &lt; 6-1; </a:t>
            </a:r>
            <a:r>
              <a:rPr lang="en-US" altLang="zh-CN" sz="2400" dirty="0" err="1"/>
              <a:t>i</a:t>
            </a:r>
            <a:r>
              <a:rPr lang="en-US" altLang="zh-CN" sz="2400" dirty="0"/>
              <a:t>++)</a:t>
            </a:r>
            <a:endParaRPr lang="zh-CN" altLang="zh-CN" sz="2400" dirty="0"/>
          </a:p>
          <a:p>
            <a:pPr marL="0" indent="0">
              <a:buNone/>
            </a:pPr>
            <a:r>
              <a:rPr lang="en-US" altLang="zh-CN" sz="2400" dirty="0"/>
              <a:t>		for (</a:t>
            </a:r>
            <a:r>
              <a:rPr lang="en-US" altLang="zh-CN" sz="2400" dirty="0" err="1"/>
              <a:t>int</a:t>
            </a:r>
            <a:r>
              <a:rPr lang="en-US" altLang="zh-CN" sz="2400" dirty="0"/>
              <a:t> j = 0; j &lt; 6 - i-1;j++) {</a:t>
            </a:r>
            <a:endParaRPr lang="zh-CN" altLang="zh-CN" sz="2400" dirty="0"/>
          </a:p>
          <a:p>
            <a:pPr marL="0" indent="0">
              <a:buNone/>
            </a:pPr>
            <a:r>
              <a:rPr lang="en-US" altLang="zh-CN" sz="2400" dirty="0"/>
              <a:t>			if (a[j] &gt; a[j + 1]) {</a:t>
            </a:r>
            <a:endParaRPr lang="zh-CN" altLang="zh-CN" sz="2400" dirty="0"/>
          </a:p>
          <a:p>
            <a:pPr marL="0" indent="0">
              <a:buNone/>
            </a:pPr>
            <a:r>
              <a:rPr lang="en-US" altLang="zh-CN" sz="2400" dirty="0"/>
              <a:t>			</a:t>
            </a:r>
            <a:r>
              <a:rPr lang="en-US" altLang="zh-CN" sz="2400" dirty="0" err="1"/>
              <a:t>int</a:t>
            </a:r>
            <a:r>
              <a:rPr lang="en-US" altLang="zh-CN" sz="2400" dirty="0"/>
              <a:t> t = a[j]; a[j] = a[j + 1]; a[j + 1] = t;</a:t>
            </a:r>
            <a:endParaRPr lang="zh-CN" altLang="zh-CN" sz="2400" dirty="0"/>
          </a:p>
          <a:p>
            <a:pPr marL="0" indent="0">
              <a:buNone/>
            </a:pPr>
            <a:r>
              <a:rPr lang="en-US" altLang="zh-CN" sz="2400" dirty="0"/>
              <a:t>	}	}}</a:t>
            </a:r>
            <a:endParaRPr lang="zh-CN" altLang="zh-CN" sz="2400" dirty="0"/>
          </a:p>
          <a:p>
            <a:pPr marL="0" indent="0">
              <a:buNone/>
            </a:pPr>
            <a:r>
              <a:rPr lang="zh-CN" altLang="zh-CN" sz="2400" dirty="0">
                <a:solidFill>
                  <a:srgbClr val="0000CC"/>
                </a:solidFill>
              </a:rPr>
              <a:t>假设有下面数组和调用，</a:t>
            </a:r>
          </a:p>
          <a:p>
            <a:pPr marL="0" indent="0">
              <a:buNone/>
            </a:pPr>
            <a:r>
              <a:rPr lang="en-US" altLang="zh-CN" sz="2400" dirty="0">
                <a:solidFill>
                  <a:srgbClr val="0000CC"/>
                </a:solidFill>
              </a:rPr>
              <a:t>void main() {</a:t>
            </a:r>
            <a:endParaRPr lang="zh-CN" altLang="zh-CN" sz="2400" dirty="0">
              <a:solidFill>
                <a:srgbClr val="0000CC"/>
              </a:solidFill>
            </a:endParaRPr>
          </a:p>
          <a:p>
            <a:pPr marL="0" indent="0">
              <a:buNone/>
            </a:pPr>
            <a:r>
              <a:rPr lang="en-US" altLang="zh-CN" sz="2400" dirty="0">
                <a:solidFill>
                  <a:srgbClr val="0000CC"/>
                </a:solidFill>
              </a:rPr>
              <a:t>	</a:t>
            </a:r>
            <a:r>
              <a:rPr lang="en-US" altLang="zh-CN" sz="2400" dirty="0" err="1">
                <a:solidFill>
                  <a:srgbClr val="0000CC"/>
                </a:solidFill>
              </a:rPr>
              <a:t>int</a:t>
            </a:r>
            <a:r>
              <a:rPr lang="en-US" altLang="zh-CN" sz="2400" dirty="0">
                <a:solidFill>
                  <a:srgbClr val="0000CC"/>
                </a:solidFill>
              </a:rPr>
              <a:t> b[] = { 21,13,4,1,7,5 };</a:t>
            </a:r>
            <a:endParaRPr lang="zh-CN" altLang="zh-CN" sz="2400" dirty="0">
              <a:solidFill>
                <a:srgbClr val="0000CC"/>
              </a:solidFill>
            </a:endParaRPr>
          </a:p>
          <a:p>
            <a:pPr marL="0" indent="0">
              <a:buNone/>
            </a:pPr>
            <a:r>
              <a:rPr lang="en-US" altLang="zh-CN" sz="2400" dirty="0">
                <a:solidFill>
                  <a:srgbClr val="0000CC"/>
                </a:solidFill>
              </a:rPr>
              <a:t>	</a:t>
            </a:r>
            <a:r>
              <a:rPr lang="en-US" altLang="zh-CN" sz="2400" dirty="0" err="1">
                <a:solidFill>
                  <a:srgbClr val="0000CC"/>
                </a:solidFill>
              </a:rPr>
              <a:t>sortArr</a:t>
            </a:r>
            <a:r>
              <a:rPr lang="en-US" altLang="zh-CN" sz="2400" dirty="0">
                <a:solidFill>
                  <a:srgbClr val="0000CC"/>
                </a:solidFill>
              </a:rPr>
              <a:t>(b);</a:t>
            </a:r>
            <a:endParaRPr lang="zh-CN" altLang="zh-CN" sz="2400" dirty="0">
              <a:solidFill>
                <a:srgbClr val="0000CC"/>
              </a:solidFill>
            </a:endParaRPr>
          </a:p>
          <a:p>
            <a:pPr marL="0" indent="0">
              <a:buNone/>
            </a:pPr>
            <a:r>
              <a:rPr lang="en-US" altLang="zh-CN" sz="2400" dirty="0">
                <a:solidFill>
                  <a:srgbClr val="0000CC"/>
                </a:solidFill>
              </a:rPr>
              <a:t>}</a:t>
            </a:r>
          </a:p>
          <a:p>
            <a:pPr marL="457200" indent="-457200"/>
            <a:r>
              <a:rPr lang="zh-CN" altLang="zh-CN" sz="2400" dirty="0"/>
              <a:t>数组参数被转换成指针（即</a:t>
            </a:r>
            <a:r>
              <a:rPr lang="en-US" altLang="zh-CN" sz="2400" dirty="0" err="1">
                <a:solidFill>
                  <a:srgbClr val="FF0000"/>
                </a:solidFill>
              </a:rPr>
              <a:t>int</a:t>
            </a:r>
            <a:r>
              <a:rPr lang="en-US" altLang="zh-CN" sz="2400" dirty="0">
                <a:solidFill>
                  <a:srgbClr val="FF0000"/>
                </a:solidFill>
              </a:rPr>
              <a:t> *a</a:t>
            </a:r>
            <a:r>
              <a:rPr lang="zh-CN" altLang="zh-CN" sz="2400" dirty="0"/>
              <a:t>），当向</a:t>
            </a:r>
            <a:r>
              <a:rPr lang="en-US" altLang="zh-CN" sz="2400" dirty="0" err="1"/>
              <a:t>sortArr</a:t>
            </a:r>
            <a:r>
              <a:rPr lang="zh-CN" altLang="zh-CN" sz="2400" dirty="0"/>
              <a:t>传递数组时，实际上传递给它的是指向实参数组首元素的指针。因此，</a:t>
            </a:r>
            <a:r>
              <a:rPr lang="en-US" altLang="zh-CN" sz="2400" dirty="0" err="1">
                <a:solidFill>
                  <a:srgbClr val="FF0000"/>
                </a:solidFill>
              </a:rPr>
              <a:t>sortArr</a:t>
            </a:r>
            <a:r>
              <a:rPr lang="en-US" altLang="zh-CN" sz="2400" dirty="0">
                <a:solidFill>
                  <a:srgbClr val="FF0000"/>
                </a:solidFill>
              </a:rPr>
              <a:t>(b)</a:t>
            </a:r>
            <a:r>
              <a:rPr lang="zh-CN" altLang="zh-CN" sz="2400" dirty="0">
                <a:solidFill>
                  <a:srgbClr val="FF0000"/>
                </a:solidFill>
              </a:rPr>
              <a:t>等价于</a:t>
            </a:r>
            <a:r>
              <a:rPr lang="en-US" altLang="zh-CN" sz="2400" dirty="0" err="1">
                <a:solidFill>
                  <a:srgbClr val="FF0000"/>
                </a:solidFill>
              </a:rPr>
              <a:t>sortArr</a:t>
            </a:r>
            <a:r>
              <a:rPr lang="en-US" altLang="zh-CN" sz="2400" dirty="0">
                <a:solidFill>
                  <a:srgbClr val="FF0000"/>
                </a:solidFill>
              </a:rPr>
              <a:t>(&amp;b[0])</a:t>
            </a:r>
            <a:endParaRPr lang="zh-CN" altLang="zh-CN" sz="2400" dirty="0">
              <a:solidFill>
                <a:srgbClr val="FF0000"/>
              </a:solidFill>
            </a:endParaRPr>
          </a:p>
        </p:txBody>
      </p:sp>
    </p:spTree>
    <p:extLst>
      <p:ext uri="{BB962C8B-B14F-4D97-AF65-F5344CB8AC3E}">
        <p14:creationId xmlns:p14="http://schemas.microsoft.com/office/powerpoint/2010/main" val="321482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6">
                                            <p:txEl>
                                              <p:pRg st="7" end="7"/>
                                            </p:txEl>
                                          </p:spTgt>
                                        </p:tgtEl>
                                        <p:attrNameLst>
                                          <p:attrName>style.visibility</p:attrName>
                                        </p:attrNameLst>
                                      </p:cBhvr>
                                      <p:to>
                                        <p:strVal val="visible"/>
                                      </p:to>
                                    </p:set>
                                    <p:anim calcmode="lin" valueType="num">
                                      <p:cBhvr additive="base">
                                        <p:cTn id="7" dur="500" fill="hold"/>
                                        <p:tgtEl>
                                          <p:spTgt spid="77826">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6">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826">
                                            <p:txEl>
                                              <p:pRg st="8" end="8"/>
                                            </p:txEl>
                                          </p:spTgt>
                                        </p:tgtEl>
                                        <p:attrNameLst>
                                          <p:attrName>style.visibility</p:attrName>
                                        </p:attrNameLst>
                                      </p:cBhvr>
                                      <p:to>
                                        <p:strVal val="visible"/>
                                      </p:to>
                                    </p:set>
                                    <p:anim calcmode="lin" valueType="num">
                                      <p:cBhvr additive="base">
                                        <p:cTn id="11" dur="500" fill="hold"/>
                                        <p:tgtEl>
                                          <p:spTgt spid="77826">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7826">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7826">
                                            <p:txEl>
                                              <p:pRg st="9" end="9"/>
                                            </p:txEl>
                                          </p:spTgt>
                                        </p:tgtEl>
                                        <p:attrNameLst>
                                          <p:attrName>style.visibility</p:attrName>
                                        </p:attrNameLst>
                                      </p:cBhvr>
                                      <p:to>
                                        <p:strVal val="visible"/>
                                      </p:to>
                                    </p:set>
                                    <p:anim calcmode="lin" valueType="num">
                                      <p:cBhvr additive="base">
                                        <p:cTn id="15" dur="500" fill="hold"/>
                                        <p:tgtEl>
                                          <p:spTgt spid="77826">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7826">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7826">
                                            <p:txEl>
                                              <p:pRg st="10" end="10"/>
                                            </p:txEl>
                                          </p:spTgt>
                                        </p:tgtEl>
                                        <p:attrNameLst>
                                          <p:attrName>style.visibility</p:attrName>
                                        </p:attrNameLst>
                                      </p:cBhvr>
                                      <p:to>
                                        <p:strVal val="visible"/>
                                      </p:to>
                                    </p:set>
                                    <p:anim calcmode="lin" valueType="num">
                                      <p:cBhvr additive="base">
                                        <p:cTn id="19" dur="500" fill="hold"/>
                                        <p:tgtEl>
                                          <p:spTgt spid="77826">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26">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7826">
                                            <p:txEl>
                                              <p:pRg st="11" end="11"/>
                                            </p:txEl>
                                          </p:spTgt>
                                        </p:tgtEl>
                                        <p:attrNameLst>
                                          <p:attrName>style.visibility</p:attrName>
                                        </p:attrNameLst>
                                      </p:cBhvr>
                                      <p:to>
                                        <p:strVal val="visible"/>
                                      </p:to>
                                    </p:set>
                                    <p:anim calcmode="lin" valueType="num">
                                      <p:cBhvr additive="base">
                                        <p:cTn id="23" dur="500" fill="hold"/>
                                        <p:tgtEl>
                                          <p:spTgt spid="77826">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782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7826">
                                            <p:txEl>
                                              <p:pRg st="12" end="12"/>
                                            </p:txEl>
                                          </p:spTgt>
                                        </p:tgtEl>
                                        <p:attrNameLst>
                                          <p:attrName>style.visibility</p:attrName>
                                        </p:attrNameLst>
                                      </p:cBhvr>
                                      <p:to>
                                        <p:strVal val="visible"/>
                                      </p:to>
                                    </p:set>
                                    <p:anim calcmode="lin" valueType="num">
                                      <p:cBhvr additive="base">
                                        <p:cTn id="29" dur="500" fill="hold"/>
                                        <p:tgtEl>
                                          <p:spTgt spid="77826">
                                            <p:txEl>
                                              <p:pRg st="12" end="1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782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457200" y="1196752"/>
            <a:ext cx="7772400" cy="4827587"/>
          </a:xfrm>
        </p:spPr>
        <p:txBody>
          <a:bodyPr/>
          <a:lstStyle/>
          <a:p>
            <a:pPr eaLnBrk="1" hangingPunct="1">
              <a:buFontTx/>
              <a:buNone/>
            </a:pPr>
            <a:r>
              <a:rPr lang="en-US" altLang="zh-CN" b="1" dirty="0">
                <a:solidFill>
                  <a:srgbClr val="0000CC"/>
                </a:solidFill>
              </a:rPr>
              <a:t>4</a:t>
            </a:r>
            <a:r>
              <a:rPr lang="zh-CN" altLang="en-US" b="1" dirty="0">
                <a:solidFill>
                  <a:srgbClr val="0000CC"/>
                </a:solidFill>
              </a:rPr>
              <a:t>、传引用参数</a:t>
            </a:r>
            <a:endParaRPr lang="en-US" altLang="zh-CN" b="1" dirty="0">
              <a:solidFill>
                <a:srgbClr val="0000CC"/>
              </a:solidFill>
            </a:endParaRPr>
          </a:p>
          <a:p>
            <a:pPr lvl="1" eaLnBrk="1" hangingPunct="1"/>
            <a:r>
              <a:rPr lang="zh-CN" altLang="zh-CN" sz="2400" b="1" dirty="0"/>
              <a:t>引用作为参数传递的是实参变量本身（引用是变量的左值，即实参的地址），而不是将实参的值复制到函数参数在运行栈中的存储区域中</a:t>
            </a:r>
            <a:r>
              <a:rPr lang="zh-CN" altLang="en-US" sz="2400" b="1" dirty="0"/>
              <a:t>。</a:t>
            </a:r>
            <a:endParaRPr lang="en-US" altLang="zh-CN" sz="2400" b="1" dirty="0"/>
          </a:p>
          <a:p>
            <a:pPr lvl="1" eaLnBrk="1" hangingPunct="1"/>
            <a:r>
              <a:rPr lang="zh-CN" altLang="zh-CN" dirty="0"/>
              <a:t>引用传递参数能够达到与指针同样的效果，比指针参数简单</a:t>
            </a:r>
            <a:endParaRPr lang="en-US" altLang="zh-CN" sz="2400" b="1" dirty="0">
              <a:solidFill>
                <a:srgbClr val="0000CC"/>
              </a:solidFill>
            </a:endParaRPr>
          </a:p>
          <a:p>
            <a:pPr eaLnBrk="1" hangingPunct="1">
              <a:buFontTx/>
              <a:buNone/>
            </a:pPr>
            <a:r>
              <a:rPr lang="zh-CN" altLang="en-US" b="1" dirty="0">
                <a:solidFill>
                  <a:srgbClr val="FF0000"/>
                </a:solidFill>
              </a:rPr>
              <a:t>（</a:t>
            </a:r>
            <a:r>
              <a:rPr lang="en-US" altLang="zh-CN" b="1" dirty="0">
                <a:solidFill>
                  <a:srgbClr val="FF0000"/>
                </a:solidFill>
              </a:rPr>
              <a:t>1）</a:t>
            </a:r>
            <a:r>
              <a:rPr lang="zh-CN" altLang="en-US" b="1" dirty="0">
                <a:solidFill>
                  <a:srgbClr val="FF0000"/>
                </a:solidFill>
              </a:rPr>
              <a:t>适用场景</a:t>
            </a:r>
          </a:p>
          <a:p>
            <a:pPr lvl="2" eaLnBrk="1" hangingPunct="1"/>
            <a:r>
              <a:rPr lang="zh-CN" altLang="en-US" sz="2800" b="1" dirty="0"/>
              <a:t>需要从函数中返回多于一个值。</a:t>
            </a:r>
          </a:p>
          <a:p>
            <a:pPr lvl="2" eaLnBrk="1" hangingPunct="1"/>
            <a:r>
              <a:rPr lang="zh-CN" altLang="en-US" sz="2800" b="1" dirty="0"/>
              <a:t>需要修改实参值本身。</a:t>
            </a:r>
          </a:p>
          <a:p>
            <a:pPr lvl="2" eaLnBrk="1" hangingPunct="1"/>
            <a:r>
              <a:rPr lang="zh-CN" altLang="en-US" sz="2800" b="1" dirty="0"/>
              <a:t>传递地址可以节省复制大量数据的内存空间和时间。</a:t>
            </a:r>
          </a:p>
        </p:txBody>
      </p:sp>
      <p:sp>
        <p:nvSpPr>
          <p:cNvPr id="2" name="标题 1"/>
          <p:cNvSpPr>
            <a:spLocks noGrp="1"/>
          </p:cNvSpPr>
          <p:nvPr>
            <p:ph type="title"/>
          </p:nvPr>
        </p:nvSpPr>
        <p:spPr/>
        <p:txBody>
          <a:bodyPr/>
          <a:lstStyle/>
          <a:p>
            <a:r>
              <a:rPr lang="en-US" altLang="zh-CN" b="1" dirty="0"/>
              <a:t>2.9.2  </a:t>
            </a:r>
            <a:r>
              <a:rPr lang="zh-CN" altLang="zh-CN" b="1" dirty="0">
                <a:solidFill>
                  <a:srgbClr val="FF0000"/>
                </a:solidFill>
              </a:rPr>
              <a:t>函数参数</a:t>
            </a:r>
            <a:r>
              <a:rPr lang="zh-CN" altLang="zh-CN" b="1" dirty="0"/>
              <a:t>传递的类型</a:t>
            </a:r>
            <a:endParaRPr lang="zh-CN" altLang="en-US" dirty="0"/>
          </a:p>
        </p:txBody>
      </p:sp>
    </p:spTree>
    <p:extLst>
      <p:ext uri="{BB962C8B-B14F-4D97-AF65-F5344CB8AC3E}">
        <p14:creationId xmlns:p14="http://schemas.microsoft.com/office/powerpoint/2010/main" val="27093253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idx="1"/>
          </p:nvPr>
        </p:nvSpPr>
        <p:spPr>
          <a:xfrm>
            <a:off x="685800" y="1196975"/>
            <a:ext cx="7772400" cy="4899025"/>
          </a:xfrm>
        </p:spPr>
        <p:txBody>
          <a:bodyPr/>
          <a:lstStyle/>
          <a:p>
            <a:pPr eaLnBrk="1" hangingPunct="1">
              <a:lnSpc>
                <a:spcPct val="80000"/>
              </a:lnSpc>
              <a:buFontTx/>
              <a:buNone/>
            </a:pPr>
            <a:r>
              <a:rPr lang="zh-CN" altLang="en-US" sz="2400" b="1" dirty="0">
                <a:solidFill>
                  <a:srgbClr val="0000CC"/>
                </a:solidFill>
              </a:rPr>
              <a:t>（</a:t>
            </a:r>
            <a:r>
              <a:rPr lang="en-US" altLang="zh-CN" sz="2400" b="1" dirty="0">
                <a:solidFill>
                  <a:srgbClr val="0000CC"/>
                </a:solidFill>
              </a:rPr>
              <a:t>2）</a:t>
            </a:r>
            <a:r>
              <a:rPr lang="zh-CN" altLang="en-US" sz="2400" b="1" dirty="0">
                <a:solidFill>
                  <a:srgbClr val="0000CC"/>
                </a:solidFill>
              </a:rPr>
              <a:t>引用应用：</a:t>
            </a:r>
            <a:r>
              <a:rPr lang="en-US" altLang="zh-CN" sz="2400" b="1" dirty="0">
                <a:solidFill>
                  <a:srgbClr val="0000CC"/>
                </a:solidFill>
              </a:rPr>
              <a:t> C++</a:t>
            </a:r>
            <a:r>
              <a:rPr lang="zh-CN" altLang="en-US" sz="2400" b="1" dirty="0">
                <a:solidFill>
                  <a:srgbClr val="0000CC"/>
                </a:solidFill>
              </a:rPr>
              <a:t>可用引用交换两个变量值</a:t>
            </a:r>
          </a:p>
          <a:p>
            <a:pPr marL="0" indent="0">
              <a:buNone/>
            </a:pPr>
            <a:r>
              <a:rPr lang="en-US" altLang="zh-CN" sz="2200" b="1" dirty="0"/>
              <a:t>//Eg2-16.cpp</a:t>
            </a:r>
            <a:endParaRPr lang="zh-CN" altLang="zh-CN" sz="2200" b="1" dirty="0"/>
          </a:p>
          <a:p>
            <a:pPr eaLnBrk="1" hangingPunct="1">
              <a:buFont typeface="Arial" panose="020B0604020202020204" pitchFamily="34" charset="0"/>
              <a:buNone/>
            </a:pPr>
            <a:r>
              <a:rPr lang="en-US" altLang="zh-CN" sz="2200" b="1" noProof="1"/>
              <a:t>#include&lt;iostream&gt;</a:t>
            </a:r>
          </a:p>
          <a:p>
            <a:pPr eaLnBrk="1" hangingPunct="1">
              <a:buFont typeface="Arial" panose="020B0604020202020204" pitchFamily="34" charset="0"/>
              <a:buNone/>
            </a:pPr>
            <a:r>
              <a:rPr lang="en-US" altLang="zh-CN" sz="2200" b="1" noProof="1"/>
              <a:t>using std::cout;</a:t>
            </a:r>
          </a:p>
          <a:p>
            <a:pPr eaLnBrk="1" hangingPunct="1">
              <a:buFont typeface="Arial" panose="020B0604020202020204" pitchFamily="34" charset="0"/>
              <a:buNone/>
            </a:pPr>
            <a:r>
              <a:rPr lang="en-US" altLang="zh-CN" sz="2200" b="1" noProof="1"/>
              <a:t>using std::endl;</a:t>
            </a:r>
            <a:endParaRPr lang="en-US" altLang="zh-CN" sz="2200" b="1" dirty="0"/>
          </a:p>
          <a:p>
            <a:pPr eaLnBrk="1" hangingPunct="1">
              <a:buFont typeface="Arial" panose="020B0604020202020204" pitchFamily="34" charset="0"/>
              <a:buNone/>
            </a:pPr>
            <a:r>
              <a:rPr lang="en-US" altLang="zh-CN" sz="2200" b="1" dirty="0"/>
              <a:t> void swap(</a:t>
            </a:r>
            <a:r>
              <a:rPr lang="en-US" altLang="zh-CN" sz="2200" b="1" dirty="0" err="1"/>
              <a:t>int</a:t>
            </a:r>
            <a:r>
              <a:rPr lang="en-US" altLang="zh-CN" sz="2200" b="1" dirty="0"/>
              <a:t> &amp;</a:t>
            </a:r>
            <a:r>
              <a:rPr lang="en-US" altLang="zh-CN" sz="2200" b="1" dirty="0" err="1"/>
              <a:t>a,int</a:t>
            </a:r>
            <a:r>
              <a:rPr lang="en-US" altLang="zh-CN" sz="2200" b="1" dirty="0"/>
              <a:t> &amp;b) {</a:t>
            </a:r>
          </a:p>
          <a:p>
            <a:pPr eaLnBrk="1" hangingPunct="1">
              <a:lnSpc>
                <a:spcPct val="80000"/>
              </a:lnSpc>
              <a:buFontTx/>
              <a:buNone/>
            </a:pPr>
            <a:r>
              <a:rPr lang="en-US" altLang="zh-CN" sz="2200" b="1" dirty="0"/>
              <a:t>	</a:t>
            </a:r>
            <a:r>
              <a:rPr lang="en-US" altLang="zh-CN" sz="2200" b="1" dirty="0" err="1"/>
              <a:t>int</a:t>
            </a:r>
            <a:r>
              <a:rPr lang="en-US" altLang="zh-CN" sz="2200" b="1" dirty="0"/>
              <a:t> temp=a;</a:t>
            </a:r>
          </a:p>
          <a:p>
            <a:pPr eaLnBrk="1" hangingPunct="1">
              <a:lnSpc>
                <a:spcPct val="80000"/>
              </a:lnSpc>
              <a:buFontTx/>
              <a:buNone/>
            </a:pPr>
            <a:r>
              <a:rPr lang="en-US" altLang="zh-CN" sz="2200" b="1" dirty="0"/>
              <a:t>	a=b;</a:t>
            </a:r>
          </a:p>
          <a:p>
            <a:pPr eaLnBrk="1" hangingPunct="1">
              <a:lnSpc>
                <a:spcPct val="80000"/>
              </a:lnSpc>
              <a:buFontTx/>
              <a:buNone/>
            </a:pPr>
            <a:r>
              <a:rPr lang="en-US" altLang="zh-CN" sz="2200" b="1" dirty="0"/>
              <a:t>	b=temp;</a:t>
            </a:r>
          </a:p>
          <a:p>
            <a:pPr eaLnBrk="1" hangingPunct="1">
              <a:lnSpc>
                <a:spcPct val="80000"/>
              </a:lnSpc>
              <a:buFontTx/>
              <a:buNone/>
            </a:pPr>
            <a:r>
              <a:rPr lang="en-US" altLang="zh-CN" sz="2200" b="1" dirty="0"/>
              <a:t>}</a:t>
            </a:r>
          </a:p>
          <a:p>
            <a:pPr eaLnBrk="1" hangingPunct="1">
              <a:lnSpc>
                <a:spcPct val="80000"/>
              </a:lnSpc>
              <a:buFontTx/>
              <a:buNone/>
            </a:pPr>
            <a:r>
              <a:rPr lang="en-US" altLang="zh-CN" sz="2200" b="1" dirty="0"/>
              <a:t>void main(){</a:t>
            </a:r>
          </a:p>
          <a:p>
            <a:pPr eaLnBrk="1" hangingPunct="1">
              <a:lnSpc>
                <a:spcPct val="80000"/>
              </a:lnSpc>
              <a:buFontTx/>
              <a:buNone/>
            </a:pPr>
            <a:r>
              <a:rPr lang="en-US" altLang="zh-CN" sz="2200" b="1" dirty="0"/>
              <a:t>	</a:t>
            </a:r>
            <a:r>
              <a:rPr lang="en-US" altLang="zh-CN" sz="2200" b="1" dirty="0" err="1"/>
              <a:t>int</a:t>
            </a:r>
            <a:r>
              <a:rPr lang="en-US" altLang="zh-CN" sz="2200" b="1" dirty="0"/>
              <a:t> x=5;</a:t>
            </a:r>
          </a:p>
          <a:p>
            <a:pPr eaLnBrk="1" hangingPunct="1">
              <a:lnSpc>
                <a:spcPct val="80000"/>
              </a:lnSpc>
              <a:buFontTx/>
              <a:buNone/>
            </a:pPr>
            <a:r>
              <a:rPr lang="en-US" altLang="zh-CN" sz="2200" b="1" dirty="0"/>
              <a:t>	</a:t>
            </a:r>
            <a:r>
              <a:rPr lang="en-US" altLang="zh-CN" sz="2200" b="1" dirty="0" err="1"/>
              <a:t>int</a:t>
            </a:r>
            <a:r>
              <a:rPr lang="en-US" altLang="zh-CN" sz="2200" b="1" dirty="0"/>
              <a:t> y=10;</a:t>
            </a:r>
          </a:p>
          <a:p>
            <a:pPr eaLnBrk="1" hangingPunct="1">
              <a:lnSpc>
                <a:spcPct val="80000"/>
              </a:lnSpc>
              <a:buFontTx/>
              <a:buNone/>
            </a:pPr>
            <a:r>
              <a:rPr lang="en-US" altLang="zh-CN" sz="2200" b="1" dirty="0"/>
              <a:t>	swap(</a:t>
            </a:r>
            <a:r>
              <a:rPr lang="en-US" altLang="zh-CN" sz="2200" b="1" dirty="0" err="1"/>
              <a:t>x,y</a:t>
            </a:r>
            <a:r>
              <a:rPr lang="en-US" altLang="zh-CN" sz="2200" b="1" dirty="0"/>
              <a:t>);</a:t>
            </a:r>
          </a:p>
          <a:p>
            <a:pPr eaLnBrk="1" hangingPunct="1">
              <a:lnSpc>
                <a:spcPct val="80000"/>
              </a:lnSpc>
              <a:buFontTx/>
              <a:buNone/>
            </a:pPr>
            <a:r>
              <a:rPr lang="en-US" altLang="zh-CN" sz="2200" b="1" dirty="0"/>
              <a:t>	</a:t>
            </a:r>
            <a:r>
              <a:rPr lang="en-US" altLang="zh-CN" sz="2200" b="1" dirty="0" err="1"/>
              <a:t>cout</a:t>
            </a:r>
            <a:r>
              <a:rPr lang="en-US" altLang="zh-CN" sz="2200" b="1" dirty="0"/>
              <a:t>&lt;&lt;"x="&lt;&lt;x&lt;&lt;"\ty="&lt;&lt;y&lt;&lt;</a:t>
            </a:r>
            <a:r>
              <a:rPr lang="en-US" altLang="zh-CN" sz="2200" b="1" dirty="0" err="1"/>
              <a:t>endl</a:t>
            </a:r>
            <a:r>
              <a:rPr lang="en-US" altLang="zh-CN" sz="2200" b="1" dirty="0"/>
              <a:t>;</a:t>
            </a:r>
          </a:p>
          <a:p>
            <a:pPr eaLnBrk="1" hangingPunct="1">
              <a:lnSpc>
                <a:spcPct val="80000"/>
              </a:lnSpc>
              <a:buFontTx/>
              <a:buNone/>
            </a:pPr>
            <a:r>
              <a:rPr lang="en-US" altLang="zh-CN" sz="2200" b="1" dirty="0"/>
              <a:t>}</a:t>
            </a:r>
            <a:r>
              <a:rPr lang="en-US" altLang="zh-CN" sz="2200" dirty="0"/>
              <a:t> </a:t>
            </a:r>
            <a:endParaRPr lang="zh-CN" altLang="en-US" sz="2200" dirty="0"/>
          </a:p>
        </p:txBody>
      </p:sp>
      <p:sp>
        <p:nvSpPr>
          <p:cNvPr id="5" name="标题 1"/>
          <p:cNvSpPr>
            <a:spLocks noGrp="1"/>
          </p:cNvSpPr>
          <p:nvPr>
            <p:ph type="title"/>
          </p:nvPr>
        </p:nvSpPr>
        <p:spPr>
          <a:xfrm>
            <a:off x="457200" y="73672"/>
            <a:ext cx="8229600" cy="811195"/>
          </a:xfrm>
        </p:spPr>
        <p:txBody>
          <a:bodyPr/>
          <a:lstStyle/>
          <a:p>
            <a:r>
              <a:rPr lang="en-US" altLang="zh-CN" b="1" dirty="0"/>
              <a:t>2.9.2  </a:t>
            </a:r>
            <a:r>
              <a:rPr lang="zh-CN" altLang="zh-CN" b="1" dirty="0">
                <a:solidFill>
                  <a:srgbClr val="FF0000"/>
                </a:solidFill>
              </a:rPr>
              <a:t>函数参数</a:t>
            </a:r>
            <a:r>
              <a:rPr lang="zh-CN" altLang="zh-CN" b="1" dirty="0"/>
              <a:t>传递的类型</a:t>
            </a:r>
            <a:endParaRPr lang="zh-CN" altLang="en-US" dirty="0"/>
          </a:p>
        </p:txBody>
      </p:sp>
    </p:spTree>
    <p:extLst>
      <p:ext uri="{BB962C8B-B14F-4D97-AF65-F5344CB8AC3E}">
        <p14:creationId xmlns:p14="http://schemas.microsoft.com/office/powerpoint/2010/main" val="150993792"/>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idx="1"/>
          </p:nvPr>
        </p:nvSpPr>
        <p:spPr>
          <a:xfrm>
            <a:off x="468313" y="1341438"/>
            <a:ext cx="8280400" cy="5334000"/>
          </a:xfrm>
        </p:spPr>
        <p:txBody>
          <a:bodyPr/>
          <a:lstStyle/>
          <a:p>
            <a:pPr eaLnBrk="1" hangingPunct="1">
              <a:buFontTx/>
              <a:buNone/>
            </a:pPr>
            <a:r>
              <a:rPr lang="en-US" altLang="zh-CN" b="1" dirty="0">
                <a:solidFill>
                  <a:srgbClr val="0000CC"/>
                </a:solidFill>
              </a:rPr>
              <a:t>2</a:t>
            </a:r>
            <a:r>
              <a:rPr lang="zh-CN" altLang="en-US" b="1" dirty="0">
                <a:solidFill>
                  <a:srgbClr val="0000CC"/>
                </a:solidFill>
              </a:rPr>
              <a:t>、引用应用：</a:t>
            </a:r>
            <a:r>
              <a:rPr lang="zh-CN" altLang="en-US" b="1" dirty="0">
                <a:solidFill>
                  <a:schemeClr val="accent2"/>
                </a:solidFill>
              </a:rPr>
              <a:t>返回多值</a:t>
            </a:r>
            <a:r>
              <a:rPr lang="en-US" altLang="zh-CN" b="1" dirty="0">
                <a:solidFill>
                  <a:schemeClr val="accent2"/>
                </a:solidFill>
                <a:latin typeface="Arial" panose="020B0604020202020204" pitchFamily="34" charset="0"/>
              </a:rPr>
              <a:t>——</a:t>
            </a:r>
            <a:r>
              <a:rPr lang="zh-CN" altLang="en-US" b="1" dirty="0">
                <a:solidFill>
                  <a:schemeClr val="accent2"/>
                </a:solidFill>
              </a:rPr>
              <a:t>计算</a:t>
            </a:r>
            <a:r>
              <a:rPr lang="zh-CN" altLang="en-US" b="1" dirty="0">
                <a:solidFill>
                  <a:srgbClr val="FF0000"/>
                </a:solidFill>
              </a:rPr>
              <a:t>平方、立方</a:t>
            </a:r>
          </a:p>
          <a:p>
            <a:pPr lvl="1" eaLnBrk="1" hangingPunct="1">
              <a:buFontTx/>
              <a:buNone/>
            </a:pPr>
            <a:r>
              <a:rPr lang="en-US" altLang="zh-CN" b="1" dirty="0" err="1"/>
              <a:t>int</a:t>
            </a:r>
            <a:r>
              <a:rPr lang="en-US" altLang="zh-CN" b="1" dirty="0"/>
              <a:t> fun(</a:t>
            </a:r>
            <a:r>
              <a:rPr lang="en-US" altLang="zh-CN" b="1" dirty="0" err="1"/>
              <a:t>int</a:t>
            </a:r>
            <a:r>
              <a:rPr lang="en-US" altLang="zh-CN" b="1" dirty="0"/>
              <a:t> </a:t>
            </a:r>
            <a:r>
              <a:rPr lang="en-US" altLang="zh-CN" b="1" dirty="0" err="1"/>
              <a:t>n,int</a:t>
            </a:r>
            <a:r>
              <a:rPr lang="en-US" altLang="zh-CN" b="1" dirty="0"/>
              <a:t> &amp;</a:t>
            </a:r>
            <a:r>
              <a:rPr lang="en-US" altLang="zh-CN" b="1" dirty="0" err="1">
                <a:solidFill>
                  <a:srgbClr val="FF0000"/>
                </a:solidFill>
              </a:rPr>
              <a:t>rSquar</a:t>
            </a:r>
            <a:r>
              <a:rPr lang="en-US" altLang="zh-CN" b="1" dirty="0" err="1"/>
              <a:t>,int</a:t>
            </a:r>
            <a:r>
              <a:rPr lang="en-US" altLang="zh-CN" b="1" dirty="0"/>
              <a:t> &amp;</a:t>
            </a:r>
            <a:r>
              <a:rPr lang="en-US" altLang="zh-CN" b="1" dirty="0" err="1">
                <a:solidFill>
                  <a:srgbClr val="FF0000"/>
                </a:solidFill>
              </a:rPr>
              <a:t>rCubed</a:t>
            </a:r>
            <a:r>
              <a:rPr lang="en-US" altLang="zh-CN" b="1" dirty="0"/>
              <a:t>)</a:t>
            </a:r>
          </a:p>
          <a:p>
            <a:pPr lvl="1" eaLnBrk="1" hangingPunct="1">
              <a:buFontTx/>
              <a:buNone/>
            </a:pPr>
            <a:r>
              <a:rPr lang="en-US" altLang="zh-CN" b="1" dirty="0"/>
              <a:t>{</a:t>
            </a:r>
          </a:p>
          <a:p>
            <a:pPr lvl="1" eaLnBrk="1" hangingPunct="1">
              <a:buFontTx/>
              <a:buNone/>
            </a:pPr>
            <a:r>
              <a:rPr lang="en-US" altLang="zh-CN" b="1" dirty="0"/>
              <a:t>	if(n&gt;20 &amp;&amp; n&lt;0)</a:t>
            </a:r>
          </a:p>
          <a:p>
            <a:pPr lvl="1" eaLnBrk="1" hangingPunct="1">
              <a:buFontTx/>
              <a:buNone/>
            </a:pPr>
            <a:r>
              <a:rPr lang="en-US" altLang="zh-CN" b="1" dirty="0"/>
              <a:t>			return 1;</a:t>
            </a:r>
          </a:p>
          <a:p>
            <a:pPr lvl="1" eaLnBrk="1" hangingPunct="1">
              <a:buFontTx/>
              <a:buNone/>
            </a:pPr>
            <a:r>
              <a:rPr lang="en-US" altLang="zh-CN" b="1" dirty="0"/>
              <a:t>	</a:t>
            </a:r>
            <a:r>
              <a:rPr lang="en-US" altLang="zh-CN" b="1" dirty="0" err="1"/>
              <a:t>rSquar</a:t>
            </a:r>
            <a:r>
              <a:rPr lang="en-US" altLang="zh-CN" b="1" dirty="0"/>
              <a:t>=n*n;</a:t>
            </a:r>
          </a:p>
          <a:p>
            <a:pPr lvl="1" eaLnBrk="1" hangingPunct="1">
              <a:buFontTx/>
              <a:buNone/>
            </a:pPr>
            <a:r>
              <a:rPr lang="en-US" altLang="zh-CN" b="1" dirty="0"/>
              <a:t>	</a:t>
            </a:r>
            <a:r>
              <a:rPr lang="en-US" altLang="zh-CN" b="1" dirty="0" err="1"/>
              <a:t>rCubed</a:t>
            </a:r>
            <a:r>
              <a:rPr lang="en-US" altLang="zh-CN" b="1" dirty="0"/>
              <a:t>=n*n*n;</a:t>
            </a:r>
          </a:p>
          <a:p>
            <a:pPr lvl="1" eaLnBrk="1" hangingPunct="1">
              <a:buFontTx/>
              <a:buNone/>
            </a:pPr>
            <a:r>
              <a:rPr lang="en-US" altLang="zh-CN" b="1" dirty="0"/>
              <a:t>	return 0;</a:t>
            </a:r>
          </a:p>
          <a:p>
            <a:pPr lvl="1" eaLnBrk="1" hangingPunct="1">
              <a:buFontTx/>
              <a:buNone/>
            </a:pPr>
            <a:r>
              <a:rPr lang="en-US" altLang="zh-CN" b="1" dirty="0"/>
              <a:t>}</a:t>
            </a:r>
          </a:p>
        </p:txBody>
      </p:sp>
      <p:sp>
        <p:nvSpPr>
          <p:cNvPr id="6" name="标题 1"/>
          <p:cNvSpPr>
            <a:spLocks noGrp="1"/>
          </p:cNvSpPr>
          <p:nvPr>
            <p:ph type="title"/>
          </p:nvPr>
        </p:nvSpPr>
        <p:spPr/>
        <p:txBody>
          <a:bodyPr/>
          <a:lstStyle/>
          <a:p>
            <a:r>
              <a:rPr lang="en-US" altLang="zh-CN" b="1" dirty="0"/>
              <a:t>2.9.2  </a:t>
            </a:r>
            <a:r>
              <a:rPr lang="zh-CN" altLang="zh-CN" b="1" dirty="0">
                <a:solidFill>
                  <a:srgbClr val="FF0000"/>
                </a:solidFill>
              </a:rPr>
              <a:t>函数参数</a:t>
            </a:r>
            <a:r>
              <a:rPr lang="zh-CN" altLang="zh-CN" b="1" dirty="0"/>
              <a:t>传递的类型</a:t>
            </a:r>
            <a:endParaRPr lang="zh-CN" altLang="en-US" dirty="0"/>
          </a:p>
        </p:txBody>
      </p:sp>
    </p:spTree>
    <p:extLst>
      <p:ext uri="{BB962C8B-B14F-4D97-AF65-F5344CB8AC3E}">
        <p14:creationId xmlns:p14="http://schemas.microsoft.com/office/powerpoint/2010/main" val="3315014589"/>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idx="1"/>
          </p:nvPr>
        </p:nvSpPr>
        <p:spPr>
          <a:xfrm>
            <a:off x="685800" y="1341438"/>
            <a:ext cx="7772400" cy="4754562"/>
          </a:xfrm>
        </p:spPr>
        <p:txBody>
          <a:bodyPr/>
          <a:lstStyle/>
          <a:p>
            <a:pPr eaLnBrk="1" hangingPunct="1">
              <a:buFontTx/>
              <a:buNone/>
            </a:pPr>
            <a:r>
              <a:rPr lang="en-US" altLang="zh-CN" b="1" dirty="0">
                <a:solidFill>
                  <a:schemeClr val="accent2"/>
                </a:solidFill>
              </a:rPr>
              <a:t>4</a:t>
            </a:r>
            <a:r>
              <a:rPr lang="zh-CN" altLang="en-US" b="1" dirty="0">
                <a:solidFill>
                  <a:schemeClr val="accent2"/>
                </a:solidFill>
              </a:rPr>
              <a:t>、引用传递大型对象的效率问题</a:t>
            </a:r>
          </a:p>
          <a:p>
            <a:pPr eaLnBrk="1" hangingPunct="1"/>
            <a:r>
              <a:rPr lang="en-US" altLang="zh-CN" b="1" dirty="0"/>
              <a:t>C++</a:t>
            </a:r>
            <a:r>
              <a:rPr lang="zh-CN" altLang="en-US" b="1" dirty="0"/>
              <a:t>引入引用的另一原因是传递大型的类对象或数据结构。</a:t>
            </a:r>
            <a:endParaRPr lang="en-US" altLang="zh-CN" b="1" dirty="0"/>
          </a:p>
          <a:p>
            <a:pPr eaLnBrk="1" hangingPunct="1"/>
            <a:r>
              <a:rPr lang="zh-CN" altLang="en-US" b="1" dirty="0"/>
              <a:t>在按值传递参数的情况下，传递小型类对象和结构变量不存在效率问题，但在传递大型结构变量或类对象时，需要进行大量的数据复制（把实参对象或结构变量的值复制到函数参数在运行栈分配的存储区域中），效率就太低了。 </a:t>
            </a:r>
          </a:p>
        </p:txBody>
      </p:sp>
      <p:sp>
        <p:nvSpPr>
          <p:cNvPr id="5" name="标题 1"/>
          <p:cNvSpPr>
            <a:spLocks noGrp="1"/>
          </p:cNvSpPr>
          <p:nvPr>
            <p:ph type="title"/>
          </p:nvPr>
        </p:nvSpPr>
        <p:spPr/>
        <p:txBody>
          <a:bodyPr/>
          <a:lstStyle/>
          <a:p>
            <a:r>
              <a:rPr lang="en-US" altLang="zh-CN" b="1" dirty="0"/>
              <a:t>2.9.2  </a:t>
            </a:r>
            <a:r>
              <a:rPr lang="zh-CN" altLang="zh-CN" b="1" dirty="0">
                <a:solidFill>
                  <a:srgbClr val="FF0000"/>
                </a:solidFill>
              </a:rPr>
              <a:t>函数参数</a:t>
            </a:r>
            <a:r>
              <a:rPr lang="zh-CN" altLang="zh-CN" b="1" dirty="0"/>
              <a:t>传递的类型</a:t>
            </a:r>
            <a:endParaRPr lang="zh-CN" altLang="en-US" dirty="0"/>
          </a:p>
        </p:txBody>
      </p:sp>
    </p:spTree>
    <p:extLst>
      <p:ext uri="{BB962C8B-B14F-4D97-AF65-F5344CB8AC3E}">
        <p14:creationId xmlns:p14="http://schemas.microsoft.com/office/powerpoint/2010/main" val="39723371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539552" y="1183482"/>
            <a:ext cx="7772400" cy="5516562"/>
          </a:xfrm>
        </p:spPr>
        <p:txBody>
          <a:bodyPr/>
          <a:lstStyle/>
          <a:p>
            <a:pPr eaLnBrk="1" hangingPunct="1">
              <a:lnSpc>
                <a:spcPct val="80000"/>
              </a:lnSpc>
              <a:buFontTx/>
              <a:buNone/>
            </a:pPr>
            <a:r>
              <a:rPr lang="zh-CN" altLang="zh-CN" sz="2400" dirty="0">
                <a:solidFill>
                  <a:srgbClr val="0000CC"/>
                </a:solidFill>
              </a:rPr>
              <a:t>【例</a:t>
            </a:r>
            <a:r>
              <a:rPr lang="en-US" altLang="zh-CN" sz="2400" dirty="0">
                <a:solidFill>
                  <a:srgbClr val="0000CC"/>
                </a:solidFill>
              </a:rPr>
              <a:t>2-17</a:t>
            </a:r>
            <a:r>
              <a:rPr lang="zh-CN" altLang="zh-CN" sz="2400" dirty="0">
                <a:solidFill>
                  <a:srgbClr val="0000CC"/>
                </a:solidFill>
              </a:rPr>
              <a:t>】</a:t>
            </a:r>
            <a:r>
              <a:rPr lang="zh-CN" altLang="en-US" sz="2400" b="1" dirty="0">
                <a:solidFill>
                  <a:srgbClr val="0000CC"/>
                </a:solidFill>
              </a:rPr>
              <a:t>按值传递参数与引用传递参数的效率对比。</a:t>
            </a:r>
          </a:p>
          <a:p>
            <a:pPr eaLnBrk="1" hangingPunct="1">
              <a:lnSpc>
                <a:spcPct val="80000"/>
              </a:lnSpc>
              <a:buFontTx/>
              <a:buNone/>
            </a:pPr>
            <a:r>
              <a:rPr lang="en-US" altLang="zh-CN" sz="1600" b="1" dirty="0"/>
              <a:t>#include &lt;</a:t>
            </a:r>
            <a:r>
              <a:rPr lang="en-US" altLang="zh-CN" sz="1600" b="1" dirty="0" err="1"/>
              <a:t>iostream</a:t>
            </a:r>
            <a:r>
              <a:rPr lang="en-US" altLang="zh-CN" sz="1600" b="1" dirty="0"/>
              <a:t>&gt;</a:t>
            </a:r>
          </a:p>
          <a:p>
            <a:pPr eaLnBrk="1" hangingPunct="1">
              <a:lnSpc>
                <a:spcPct val="80000"/>
              </a:lnSpc>
              <a:buFontTx/>
              <a:buNone/>
            </a:pPr>
            <a:r>
              <a:rPr lang="en-US" altLang="zh-CN" sz="1600" b="1" dirty="0"/>
              <a:t>#include &lt;string&gt;</a:t>
            </a:r>
          </a:p>
          <a:p>
            <a:pPr eaLnBrk="1" hangingPunct="1">
              <a:lnSpc>
                <a:spcPct val="80000"/>
              </a:lnSpc>
              <a:buFontTx/>
              <a:buNone/>
            </a:pPr>
            <a:r>
              <a:rPr lang="en-US" altLang="zh-CN" sz="1600" b="1" dirty="0" err="1"/>
              <a:t>struct</a:t>
            </a:r>
            <a:r>
              <a:rPr lang="en-US" altLang="zh-CN" sz="1600" b="1" dirty="0"/>
              <a:t> student{</a:t>
            </a:r>
          </a:p>
          <a:p>
            <a:pPr eaLnBrk="1" hangingPunct="1">
              <a:lnSpc>
                <a:spcPct val="80000"/>
              </a:lnSpc>
              <a:buFontTx/>
              <a:buNone/>
            </a:pPr>
            <a:r>
              <a:rPr lang="en-US" altLang="zh-CN" sz="1600" b="1" dirty="0"/>
              <a:t>	char name[12];        		//</a:t>
            </a:r>
            <a:r>
              <a:rPr lang="zh-CN" altLang="en-US" sz="1600" b="1" dirty="0"/>
              <a:t>学生姓名</a:t>
            </a:r>
          </a:p>
          <a:p>
            <a:pPr eaLnBrk="1" hangingPunct="1">
              <a:lnSpc>
                <a:spcPct val="80000"/>
              </a:lnSpc>
              <a:buFontTx/>
              <a:buNone/>
            </a:pPr>
            <a:r>
              <a:rPr lang="zh-CN" altLang="en-US" sz="1600" b="1" dirty="0"/>
              <a:t>	</a:t>
            </a:r>
            <a:r>
              <a:rPr lang="en-US" altLang="zh-CN" sz="1600" b="1" dirty="0"/>
              <a:t>char Id[8];            		//</a:t>
            </a:r>
            <a:r>
              <a:rPr lang="zh-CN" altLang="en-US" sz="1600" b="1" dirty="0"/>
              <a:t>学号</a:t>
            </a:r>
          </a:p>
          <a:p>
            <a:pPr eaLnBrk="1" hangingPunct="1">
              <a:lnSpc>
                <a:spcPct val="80000"/>
              </a:lnSpc>
              <a:buFontTx/>
              <a:buNone/>
            </a:pPr>
            <a:r>
              <a:rPr lang="zh-CN" altLang="en-US" sz="1600" b="1" dirty="0"/>
              <a:t>	</a:t>
            </a:r>
            <a:r>
              <a:rPr lang="en-US" altLang="zh-CN" sz="1600" b="1" dirty="0" err="1"/>
              <a:t>int</a:t>
            </a:r>
            <a:r>
              <a:rPr lang="en-US" altLang="zh-CN" sz="1600" b="1" dirty="0"/>
              <a:t> age;               		//</a:t>
            </a:r>
            <a:r>
              <a:rPr lang="zh-CN" altLang="en-US" sz="1600" b="1" dirty="0"/>
              <a:t>年龄</a:t>
            </a:r>
          </a:p>
          <a:p>
            <a:pPr eaLnBrk="1" hangingPunct="1">
              <a:lnSpc>
                <a:spcPct val="80000"/>
              </a:lnSpc>
              <a:buFontTx/>
              <a:buNone/>
            </a:pPr>
            <a:r>
              <a:rPr lang="zh-CN" altLang="en-US" sz="1600" b="1" dirty="0"/>
              <a:t>	</a:t>
            </a:r>
            <a:r>
              <a:rPr lang="en-US" altLang="zh-CN" sz="1600" b="1" dirty="0"/>
              <a:t>double score[10];       		//10</a:t>
            </a:r>
            <a:r>
              <a:rPr lang="zh-CN" altLang="en-US" sz="1600" b="1" dirty="0"/>
              <a:t>科成绩</a:t>
            </a:r>
          </a:p>
          <a:p>
            <a:pPr eaLnBrk="1" hangingPunct="1">
              <a:lnSpc>
                <a:spcPct val="80000"/>
              </a:lnSpc>
              <a:buFontTx/>
              <a:buNone/>
            </a:pPr>
            <a:r>
              <a:rPr lang="en-US" altLang="zh-CN" sz="1600" b="1" dirty="0"/>
              <a:t>};</a:t>
            </a:r>
          </a:p>
          <a:p>
            <a:pPr eaLnBrk="1" hangingPunct="1">
              <a:lnSpc>
                <a:spcPct val="80000"/>
              </a:lnSpc>
              <a:buFontTx/>
              <a:buNone/>
            </a:pPr>
            <a:r>
              <a:rPr lang="en-US" altLang="zh-CN" sz="1600" b="1" dirty="0"/>
              <a:t>void print(student a) {</a:t>
            </a:r>
          </a:p>
          <a:p>
            <a:pPr eaLnBrk="1" hangingPunct="1">
              <a:lnSpc>
                <a:spcPct val="80000"/>
              </a:lnSpc>
              <a:buFontTx/>
              <a:buNone/>
            </a:pPr>
            <a:r>
              <a:rPr lang="en-US" altLang="zh-CN" sz="1600" b="1" dirty="0"/>
              <a:t>	</a:t>
            </a:r>
            <a:r>
              <a:rPr lang="en-US" altLang="zh-CN" sz="1600" b="1" dirty="0" err="1"/>
              <a:t>std</a:t>
            </a:r>
            <a:r>
              <a:rPr lang="en-US" altLang="zh-CN" sz="1600" b="1" dirty="0"/>
              <a:t>::</a:t>
            </a:r>
            <a:r>
              <a:rPr lang="en-US" altLang="zh-CN" sz="1600" b="1" dirty="0" err="1"/>
              <a:t>cout</a:t>
            </a:r>
            <a:r>
              <a:rPr lang="en-US" altLang="zh-CN" sz="1600" b="1" dirty="0"/>
              <a:t>&lt;&lt;a.name&lt;&lt;</a:t>
            </a:r>
            <a:r>
              <a:rPr lang="en-US" altLang="zh-CN" sz="1600" b="1" dirty="0" err="1"/>
              <a:t>std</a:t>
            </a:r>
            <a:r>
              <a:rPr lang="en-US" altLang="zh-CN" sz="1600" b="1" dirty="0"/>
              <a:t>::</a:t>
            </a:r>
            <a:r>
              <a:rPr lang="en-US" altLang="zh-CN" sz="1600" b="1" dirty="0" err="1"/>
              <a:t>endl</a:t>
            </a:r>
            <a:r>
              <a:rPr lang="en-US" altLang="zh-CN" sz="1600" b="1" dirty="0"/>
              <a:t>;</a:t>
            </a:r>
          </a:p>
          <a:p>
            <a:pPr eaLnBrk="1" hangingPunct="1">
              <a:lnSpc>
                <a:spcPct val="80000"/>
              </a:lnSpc>
              <a:buFontTx/>
              <a:buNone/>
            </a:pPr>
            <a:r>
              <a:rPr lang="en-US" altLang="zh-CN" sz="1600" b="1" dirty="0"/>
              <a:t>	</a:t>
            </a:r>
            <a:r>
              <a:rPr lang="en-US" altLang="zh-CN" sz="1600" b="1" dirty="0" err="1"/>
              <a:t>std</a:t>
            </a:r>
            <a:r>
              <a:rPr lang="en-US" altLang="zh-CN" sz="1600" b="1" dirty="0"/>
              <a:t>::</a:t>
            </a:r>
            <a:r>
              <a:rPr lang="en-US" altLang="zh-CN" sz="1600" b="1" dirty="0" err="1"/>
              <a:t>cout</a:t>
            </a:r>
            <a:r>
              <a:rPr lang="en-US" altLang="zh-CN" sz="1600" b="1" dirty="0"/>
              <a:t>&lt;&lt;</a:t>
            </a:r>
            <a:r>
              <a:rPr lang="en-US" altLang="zh-CN" sz="1600" b="1" dirty="0" err="1"/>
              <a:t>a.Id</a:t>
            </a:r>
            <a:r>
              <a:rPr lang="en-US" altLang="zh-CN" sz="1600" b="1" dirty="0"/>
              <a:t>&lt;&lt;</a:t>
            </a:r>
            <a:r>
              <a:rPr lang="en-US" altLang="zh-CN" sz="1600" b="1" dirty="0" err="1"/>
              <a:t>std</a:t>
            </a:r>
            <a:r>
              <a:rPr lang="en-US" altLang="zh-CN" sz="1600" b="1" dirty="0"/>
              <a:t>::</a:t>
            </a:r>
            <a:r>
              <a:rPr lang="en-US" altLang="zh-CN" sz="1600" b="1" dirty="0" err="1"/>
              <a:t>endl</a:t>
            </a:r>
            <a:r>
              <a:rPr lang="en-US" altLang="zh-CN" sz="1600" b="1" dirty="0"/>
              <a:t>;</a:t>
            </a:r>
          </a:p>
          <a:p>
            <a:pPr eaLnBrk="1" hangingPunct="1">
              <a:lnSpc>
                <a:spcPct val="80000"/>
              </a:lnSpc>
              <a:buFontTx/>
              <a:buNone/>
            </a:pPr>
            <a:r>
              <a:rPr lang="en-US" altLang="zh-CN" sz="1600" b="1" dirty="0"/>
              <a:t>	</a:t>
            </a:r>
            <a:r>
              <a:rPr lang="en-US" altLang="zh-CN" sz="1600" b="1" dirty="0" err="1"/>
              <a:t>std</a:t>
            </a:r>
            <a:r>
              <a:rPr lang="en-US" altLang="zh-CN" sz="1600" b="1" dirty="0"/>
              <a:t>::</a:t>
            </a:r>
            <a:r>
              <a:rPr lang="en-US" altLang="zh-CN" sz="1600" b="1" dirty="0" err="1"/>
              <a:t>cout</a:t>
            </a:r>
            <a:r>
              <a:rPr lang="en-US" altLang="zh-CN" sz="1600" b="1" dirty="0"/>
              <a:t>&lt;&lt;</a:t>
            </a:r>
            <a:r>
              <a:rPr lang="en-US" altLang="zh-CN" sz="1600" b="1" dirty="0" err="1"/>
              <a:t>a.age</a:t>
            </a:r>
            <a:r>
              <a:rPr lang="en-US" altLang="zh-CN" sz="1600" b="1" dirty="0"/>
              <a:t>&lt;&lt;</a:t>
            </a:r>
            <a:r>
              <a:rPr lang="en-US" altLang="zh-CN" sz="1600" b="1" dirty="0" err="1"/>
              <a:t>std</a:t>
            </a:r>
            <a:r>
              <a:rPr lang="en-US" altLang="zh-CN" sz="1600" b="1" dirty="0"/>
              <a:t>::</a:t>
            </a:r>
            <a:r>
              <a:rPr lang="en-US" altLang="zh-CN" sz="1600" b="1" dirty="0" err="1"/>
              <a:t>endl</a:t>
            </a:r>
            <a:r>
              <a:rPr lang="en-US" altLang="zh-CN" sz="1600" b="1" dirty="0"/>
              <a:t>;</a:t>
            </a:r>
          </a:p>
          <a:p>
            <a:pPr eaLnBrk="1" hangingPunct="1">
              <a:lnSpc>
                <a:spcPct val="80000"/>
              </a:lnSpc>
              <a:buFontTx/>
              <a:buNone/>
            </a:pPr>
            <a:r>
              <a:rPr lang="en-US" altLang="zh-CN" sz="1600" b="1" dirty="0"/>
              <a:t>	for(</a:t>
            </a:r>
            <a:r>
              <a:rPr lang="en-US" altLang="zh-CN" sz="1600" b="1" dirty="0" err="1"/>
              <a:t>int</a:t>
            </a:r>
            <a:r>
              <a:rPr lang="en-US" altLang="zh-CN" sz="1600" b="1" dirty="0"/>
              <a:t> </a:t>
            </a:r>
            <a:r>
              <a:rPr lang="en-US" altLang="zh-CN" sz="1600" b="1" dirty="0" err="1"/>
              <a:t>i</a:t>
            </a:r>
            <a:r>
              <a:rPr lang="en-US" altLang="zh-CN" sz="1600" b="1" dirty="0"/>
              <a:t>=0;i&lt;10;i++) 	</a:t>
            </a:r>
            <a:r>
              <a:rPr lang="en-US" altLang="zh-CN" sz="1600" b="1" dirty="0" err="1"/>
              <a:t>cout</a:t>
            </a:r>
            <a:r>
              <a:rPr lang="en-US" altLang="zh-CN" sz="1600" b="1" dirty="0"/>
              <a:t>&lt;&lt;</a:t>
            </a:r>
            <a:r>
              <a:rPr lang="en-US" altLang="zh-CN" sz="1600" b="1" dirty="0" err="1"/>
              <a:t>a.score</a:t>
            </a:r>
            <a:r>
              <a:rPr lang="en-US" altLang="zh-CN" sz="1600" b="1" dirty="0"/>
              <a:t>[</a:t>
            </a:r>
            <a:r>
              <a:rPr lang="en-US" altLang="zh-CN" sz="1600" b="1" dirty="0" err="1"/>
              <a:t>i</a:t>
            </a:r>
            <a:r>
              <a:rPr lang="en-US" altLang="zh-CN" sz="1600" b="1" dirty="0"/>
              <a:t>]&lt;&lt;</a:t>
            </a:r>
            <a:r>
              <a:rPr lang="en-US" altLang="zh-CN" sz="1600" b="1" dirty="0" err="1"/>
              <a:t>std</a:t>
            </a:r>
            <a:r>
              <a:rPr lang="en-US" altLang="zh-CN" sz="1600" b="1" dirty="0"/>
              <a:t>::</a:t>
            </a:r>
            <a:r>
              <a:rPr lang="en-US" altLang="zh-CN" sz="1600" b="1" dirty="0" err="1"/>
              <a:t>endl</a:t>
            </a:r>
            <a:r>
              <a:rPr lang="en-US" altLang="zh-CN" sz="1600" b="1" dirty="0"/>
              <a:t>;</a:t>
            </a:r>
          </a:p>
          <a:p>
            <a:pPr eaLnBrk="1" hangingPunct="1">
              <a:lnSpc>
                <a:spcPct val="80000"/>
              </a:lnSpc>
              <a:buFontTx/>
              <a:buNone/>
            </a:pPr>
            <a:r>
              <a:rPr lang="en-US" altLang="zh-CN" sz="1600" b="1" dirty="0"/>
              <a:t>}</a:t>
            </a:r>
          </a:p>
          <a:p>
            <a:pPr eaLnBrk="1" hangingPunct="1">
              <a:lnSpc>
                <a:spcPct val="80000"/>
              </a:lnSpc>
              <a:buFontTx/>
              <a:buNone/>
            </a:pPr>
            <a:r>
              <a:rPr lang="en-US" altLang="zh-CN" sz="1600" b="1" dirty="0"/>
              <a:t>void main(){</a:t>
            </a:r>
          </a:p>
          <a:p>
            <a:pPr eaLnBrk="1" hangingPunct="1">
              <a:lnSpc>
                <a:spcPct val="80000"/>
              </a:lnSpc>
              <a:buFontTx/>
              <a:buNone/>
            </a:pPr>
            <a:r>
              <a:rPr lang="en-US" altLang="zh-CN" sz="1600" b="1" dirty="0"/>
              <a:t>	student x;	</a:t>
            </a:r>
          </a:p>
          <a:p>
            <a:pPr eaLnBrk="1" hangingPunct="1">
              <a:lnSpc>
                <a:spcPct val="80000"/>
              </a:lnSpc>
              <a:buFontTx/>
              <a:buNone/>
            </a:pPr>
            <a:r>
              <a:rPr lang="en-US" altLang="zh-CN" sz="1600" b="1" dirty="0"/>
              <a:t>	</a:t>
            </a:r>
            <a:r>
              <a:rPr lang="en-US" altLang="zh-CN" sz="1600" b="1" dirty="0">
                <a:latin typeface="Arial" panose="020B0604020202020204" pitchFamily="34" charset="0"/>
              </a:rPr>
              <a:t>……</a:t>
            </a:r>
            <a:r>
              <a:rPr lang="en-US" altLang="zh-CN" sz="1600" b="1" dirty="0"/>
              <a:t>                			//</a:t>
            </a:r>
            <a:r>
              <a:rPr lang="zh-CN" altLang="en-US" sz="1600" b="1" dirty="0"/>
              <a:t>对</a:t>
            </a:r>
            <a:r>
              <a:rPr lang="en-US" altLang="zh-CN" sz="1600" b="1" dirty="0"/>
              <a:t>x</a:t>
            </a:r>
            <a:r>
              <a:rPr lang="zh-CN" altLang="en-US" sz="1600" b="1" dirty="0"/>
              <a:t>进行赋值的语句省掉了</a:t>
            </a:r>
          </a:p>
          <a:p>
            <a:pPr eaLnBrk="1" hangingPunct="1">
              <a:lnSpc>
                <a:spcPct val="80000"/>
              </a:lnSpc>
              <a:buFontTx/>
              <a:buNone/>
            </a:pPr>
            <a:r>
              <a:rPr lang="zh-CN" altLang="en-US" sz="1600" b="1" dirty="0"/>
              <a:t>	</a:t>
            </a:r>
            <a:r>
              <a:rPr lang="en-US" altLang="zh-CN" sz="1600" b="1" dirty="0"/>
              <a:t>print(x);</a:t>
            </a:r>
          </a:p>
          <a:p>
            <a:pPr eaLnBrk="1" hangingPunct="1">
              <a:lnSpc>
                <a:spcPct val="80000"/>
              </a:lnSpc>
              <a:buFontTx/>
              <a:buNone/>
            </a:pPr>
            <a:r>
              <a:rPr lang="en-US" altLang="zh-CN" sz="1600" b="1" dirty="0"/>
              <a:t>	</a:t>
            </a:r>
            <a:r>
              <a:rPr lang="en-US" altLang="zh-CN" sz="1600" b="1" dirty="0" err="1"/>
              <a:t>std</a:t>
            </a:r>
            <a:r>
              <a:rPr lang="en-US" altLang="zh-CN" sz="1600" b="1" dirty="0"/>
              <a:t>::</a:t>
            </a:r>
            <a:r>
              <a:rPr lang="en-US" altLang="zh-CN" sz="1600" b="1" dirty="0" err="1"/>
              <a:t>cout</a:t>
            </a:r>
            <a:r>
              <a:rPr lang="en-US" altLang="zh-CN" sz="1600" b="1" dirty="0"/>
              <a:t>&lt;&lt;</a:t>
            </a:r>
            <a:r>
              <a:rPr lang="en-US" altLang="zh-CN" sz="1600" b="1" dirty="0" err="1"/>
              <a:t>sizeof</a:t>
            </a:r>
            <a:r>
              <a:rPr lang="en-US" altLang="zh-CN" sz="1600" b="1" dirty="0"/>
              <a:t>(x)&lt;&lt;</a:t>
            </a:r>
            <a:r>
              <a:rPr lang="en-US" altLang="zh-CN" sz="1600" b="1" dirty="0" err="1"/>
              <a:t>std</a:t>
            </a:r>
            <a:r>
              <a:rPr lang="en-US" altLang="zh-CN" sz="1600" b="1" dirty="0"/>
              <a:t>::</a:t>
            </a:r>
            <a:r>
              <a:rPr lang="en-US" altLang="zh-CN" sz="1600" b="1" dirty="0" err="1"/>
              <a:t>endl</a:t>
            </a:r>
            <a:r>
              <a:rPr lang="en-US" altLang="zh-CN" sz="1600" b="1" dirty="0"/>
              <a:t>;  	//</a:t>
            </a:r>
            <a:r>
              <a:rPr lang="zh-CN" altLang="en-US" sz="1600" b="1" dirty="0"/>
              <a:t>计算</a:t>
            </a:r>
            <a:r>
              <a:rPr lang="en-US" altLang="zh-CN" sz="1600" b="1" dirty="0"/>
              <a:t>x</a:t>
            </a:r>
            <a:r>
              <a:rPr lang="zh-CN" altLang="en-US" sz="1600" b="1" dirty="0"/>
              <a:t>的内存块大小</a:t>
            </a:r>
          </a:p>
          <a:p>
            <a:pPr eaLnBrk="1" hangingPunct="1">
              <a:lnSpc>
                <a:spcPct val="80000"/>
              </a:lnSpc>
              <a:buFontTx/>
              <a:buNone/>
            </a:pPr>
            <a:r>
              <a:rPr lang="en-US" altLang="zh-CN" sz="1600" b="1" dirty="0"/>
              <a:t>}</a:t>
            </a:r>
            <a:endParaRPr lang="zh-CN" altLang="en-US" sz="1600" b="1" dirty="0"/>
          </a:p>
        </p:txBody>
      </p:sp>
      <p:sp>
        <p:nvSpPr>
          <p:cNvPr id="6" name="标题 1"/>
          <p:cNvSpPr>
            <a:spLocks noGrp="1"/>
          </p:cNvSpPr>
          <p:nvPr>
            <p:ph type="title"/>
          </p:nvPr>
        </p:nvSpPr>
        <p:spPr/>
        <p:txBody>
          <a:bodyPr/>
          <a:lstStyle/>
          <a:p>
            <a:r>
              <a:rPr lang="en-US" altLang="zh-CN" b="1" dirty="0"/>
              <a:t>2.9.2  </a:t>
            </a:r>
            <a:r>
              <a:rPr lang="zh-CN" altLang="zh-CN" b="1" dirty="0">
                <a:solidFill>
                  <a:srgbClr val="FF0000"/>
                </a:solidFill>
              </a:rPr>
              <a:t>函数参数</a:t>
            </a:r>
            <a:r>
              <a:rPr lang="zh-CN" altLang="zh-CN" b="1" dirty="0"/>
              <a:t>传递的类型</a:t>
            </a:r>
            <a:endParaRPr lang="zh-CN" altLang="en-US" dirty="0"/>
          </a:p>
        </p:txBody>
      </p:sp>
    </p:spTree>
    <p:extLst>
      <p:ext uri="{BB962C8B-B14F-4D97-AF65-F5344CB8AC3E}">
        <p14:creationId xmlns:p14="http://schemas.microsoft.com/office/powerpoint/2010/main" val="20553594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4213" y="35565"/>
            <a:ext cx="7772400" cy="720378"/>
          </a:xfrm>
        </p:spPr>
        <p:txBody>
          <a:bodyPr/>
          <a:lstStyle/>
          <a:p>
            <a:pPr eaLnBrk="1" hangingPunct="1"/>
            <a:r>
              <a:rPr lang="en-US" altLang="zh-CN" b="1" dirty="0"/>
              <a:t>2.9.3 </a:t>
            </a:r>
            <a:r>
              <a:rPr lang="zh-CN" altLang="en-US" b="1" dirty="0"/>
              <a:t>函数</a:t>
            </a:r>
            <a:r>
              <a:rPr lang="zh-CN" altLang="en-US" b="1" dirty="0">
                <a:solidFill>
                  <a:srgbClr val="FF0000"/>
                </a:solidFill>
              </a:rPr>
              <a:t>默认参数</a:t>
            </a:r>
          </a:p>
        </p:txBody>
      </p:sp>
      <p:sp>
        <p:nvSpPr>
          <p:cNvPr id="79875" name="Rectangle 3"/>
          <p:cNvSpPr>
            <a:spLocks noGrp="1" noChangeArrowheads="1"/>
          </p:cNvSpPr>
          <p:nvPr>
            <p:ph idx="1"/>
          </p:nvPr>
        </p:nvSpPr>
        <p:spPr>
          <a:xfrm>
            <a:off x="650822" y="1268760"/>
            <a:ext cx="7772400" cy="4679950"/>
          </a:xfrm>
        </p:spPr>
        <p:txBody>
          <a:bodyPr/>
          <a:lstStyle/>
          <a:p>
            <a:pPr eaLnBrk="1" hangingPunct="1">
              <a:buFontTx/>
              <a:buNone/>
            </a:pPr>
            <a:r>
              <a:rPr lang="en-US" altLang="zh-CN" sz="2800" b="1" dirty="0">
                <a:solidFill>
                  <a:srgbClr val="0000CC"/>
                </a:solidFill>
              </a:rPr>
              <a:t>1</a:t>
            </a:r>
            <a:r>
              <a:rPr lang="zh-CN" altLang="en-US" sz="2800" b="1" dirty="0">
                <a:solidFill>
                  <a:srgbClr val="0000CC"/>
                </a:solidFill>
              </a:rPr>
              <a:t>、概念</a:t>
            </a:r>
          </a:p>
          <a:p>
            <a:pPr eaLnBrk="1" hangingPunct="1"/>
            <a:r>
              <a:rPr lang="en-US" altLang="zh-CN" sz="2800" b="1" dirty="0"/>
              <a:t>C++</a:t>
            </a:r>
            <a:r>
              <a:rPr lang="zh-CN" altLang="en-US" sz="2800" b="1" dirty="0"/>
              <a:t>允许为函数提供</a:t>
            </a:r>
            <a:r>
              <a:rPr lang="zh-CN" altLang="en-US" sz="2800" b="1" dirty="0">
                <a:solidFill>
                  <a:srgbClr val="FF0000"/>
                </a:solidFill>
              </a:rPr>
              <a:t>默认</a:t>
            </a:r>
            <a:r>
              <a:rPr lang="en-US" altLang="zh-CN" sz="2800" b="1" dirty="0">
                <a:latin typeface="Arial" panose="020B0604020202020204" pitchFamily="34" charset="0"/>
              </a:rPr>
              <a:t> </a:t>
            </a:r>
            <a:r>
              <a:rPr lang="zh-CN" altLang="en-US" sz="2800" b="1" dirty="0"/>
              <a:t>参数。在调用具有</a:t>
            </a:r>
            <a:r>
              <a:rPr lang="zh-CN" altLang="en-US" sz="2800" b="1" dirty="0">
                <a:solidFill>
                  <a:srgbClr val="FF0000"/>
                </a:solidFill>
              </a:rPr>
              <a:t>默认</a:t>
            </a:r>
            <a:r>
              <a:rPr lang="zh-CN" altLang="en-US" sz="2800" b="1" dirty="0"/>
              <a:t>参数的函数时，如果没有提供调用参数，</a:t>
            </a:r>
            <a:r>
              <a:rPr lang="en-US" altLang="zh-CN" sz="2800" b="1" dirty="0"/>
              <a:t>C++</a:t>
            </a:r>
            <a:r>
              <a:rPr lang="zh-CN" altLang="en-US" sz="2800" b="1" dirty="0"/>
              <a:t>将自动把</a:t>
            </a:r>
            <a:r>
              <a:rPr lang="zh-CN" altLang="en-US" sz="2800" b="1" dirty="0">
                <a:solidFill>
                  <a:srgbClr val="FF0000"/>
                </a:solidFill>
              </a:rPr>
              <a:t>默认</a:t>
            </a:r>
            <a:r>
              <a:rPr lang="en-US" altLang="zh-CN" sz="2800" b="1" dirty="0">
                <a:latin typeface="Arial" panose="020B0604020202020204" pitchFamily="34" charset="0"/>
              </a:rPr>
              <a:t> </a:t>
            </a:r>
            <a:r>
              <a:rPr lang="zh-CN" altLang="en-US" sz="2800" b="1" dirty="0"/>
              <a:t>参数值作为相应参数的值。</a:t>
            </a:r>
          </a:p>
          <a:p>
            <a:pPr eaLnBrk="1" hangingPunct="1">
              <a:buFontTx/>
              <a:buNone/>
            </a:pPr>
            <a:r>
              <a:rPr lang="en-US" altLang="zh-CN" b="1" dirty="0">
                <a:solidFill>
                  <a:srgbClr val="0000CC"/>
                </a:solidFill>
              </a:rPr>
              <a:t>2</a:t>
            </a:r>
            <a:r>
              <a:rPr lang="zh-CN" altLang="en-US" b="1" dirty="0">
                <a:solidFill>
                  <a:srgbClr val="0000CC"/>
                </a:solidFill>
              </a:rPr>
              <a:t>、规则</a:t>
            </a:r>
          </a:p>
          <a:p>
            <a:pPr lvl="1" eaLnBrk="1" hangingPunct="1"/>
            <a:r>
              <a:rPr lang="zh-CN" altLang="en-US" b="1" dirty="0"/>
              <a:t>只能</a:t>
            </a:r>
            <a:r>
              <a:rPr lang="zh-CN" altLang="en-US" sz="2400" b="1" dirty="0">
                <a:solidFill>
                  <a:srgbClr val="FF0000"/>
                </a:solidFill>
              </a:rPr>
              <a:t>默认</a:t>
            </a:r>
            <a:r>
              <a:rPr lang="zh-CN" altLang="en-US" b="1" dirty="0"/>
              <a:t>全部或部分右边的参数</a:t>
            </a:r>
          </a:p>
          <a:p>
            <a:pPr lvl="1" eaLnBrk="1" hangingPunct="1"/>
            <a:r>
              <a:rPr lang="zh-CN" altLang="en-US" b="1" dirty="0">
                <a:solidFill>
                  <a:schemeClr val="accent2"/>
                </a:solidFill>
              </a:rPr>
              <a:t>函数声明和定义同时存在时，仅声明中才能出现</a:t>
            </a:r>
            <a:r>
              <a:rPr lang="zh-CN" altLang="en-US" sz="2400" b="1" dirty="0">
                <a:solidFill>
                  <a:srgbClr val="FF0000"/>
                </a:solidFill>
              </a:rPr>
              <a:t>默认</a:t>
            </a:r>
            <a:r>
              <a:rPr lang="zh-CN" altLang="en-US" b="1" dirty="0">
                <a:solidFill>
                  <a:schemeClr val="accent2"/>
                </a:solidFill>
              </a:rPr>
              <a:t>的说明</a:t>
            </a:r>
            <a:r>
              <a:rPr lang="en-US" altLang="zh-CN" b="1" dirty="0">
                <a:solidFill>
                  <a:schemeClr val="accent2"/>
                </a:solidFill>
              </a:rPr>
              <a:t>.</a:t>
            </a:r>
          </a:p>
          <a:p>
            <a:pPr lvl="1" eaLnBrk="1" hangingPunct="1"/>
            <a:r>
              <a:rPr lang="zh-CN" altLang="en-US" sz="2400" b="1" dirty="0">
                <a:solidFill>
                  <a:srgbClr val="FF0000"/>
                </a:solidFill>
              </a:rPr>
              <a:t>默认</a:t>
            </a:r>
            <a:r>
              <a:rPr lang="zh-CN" altLang="en-US" b="1" dirty="0"/>
              <a:t>参数的声明必须先于函数调用</a:t>
            </a:r>
            <a:r>
              <a:rPr lang="en-US" altLang="zh-CN" b="1" dirty="0"/>
              <a:t>.</a:t>
            </a:r>
          </a:p>
        </p:txBody>
      </p:sp>
    </p:spTree>
    <p:extLst>
      <p:ext uri="{BB962C8B-B14F-4D97-AF65-F5344CB8AC3E}">
        <p14:creationId xmlns:p14="http://schemas.microsoft.com/office/powerpoint/2010/main" val="426024471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8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6"/>
          <p:cNvGrpSpPr>
            <a:grpSpLocks/>
          </p:cNvGrpSpPr>
          <p:nvPr/>
        </p:nvGrpSpPr>
        <p:grpSpPr bwMode="auto">
          <a:xfrm>
            <a:off x="7059613" y="3784600"/>
            <a:ext cx="1285875" cy="682625"/>
            <a:chOff x="5580" y="10176"/>
            <a:chExt cx="1080" cy="624"/>
          </a:xfrm>
        </p:grpSpPr>
        <p:sp>
          <p:nvSpPr>
            <p:cNvPr id="24651" name="Text Box 7"/>
            <p:cNvSpPr txBox="1">
              <a:spLocks noChangeArrowheads="1"/>
            </p:cNvSpPr>
            <p:nvPr/>
          </p:nvSpPr>
          <p:spPr bwMode="auto">
            <a:xfrm>
              <a:off x="5580" y="10644"/>
              <a:ext cx="1080" cy="156"/>
            </a:xfrm>
            <a:prstGeom prst="rect">
              <a:avLst/>
            </a:prstGeom>
            <a:solidFill>
              <a:srgbClr val="C00000"/>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dirty="0">
                <a:latin typeface="Times New Roman" panose="02020603050405020304" pitchFamily="18" charset="0"/>
              </a:endParaRPr>
            </a:p>
          </p:txBody>
        </p:sp>
        <p:sp>
          <p:nvSpPr>
            <p:cNvPr id="24652" name="Text Box 8"/>
            <p:cNvSpPr txBox="1">
              <a:spLocks noChangeArrowheads="1"/>
            </p:cNvSpPr>
            <p:nvPr/>
          </p:nvSpPr>
          <p:spPr bwMode="auto">
            <a:xfrm>
              <a:off x="5580" y="10488"/>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53" name="Text Box 9"/>
            <p:cNvSpPr txBox="1">
              <a:spLocks noChangeArrowheads="1"/>
            </p:cNvSpPr>
            <p:nvPr/>
          </p:nvSpPr>
          <p:spPr bwMode="auto">
            <a:xfrm>
              <a:off x="5580" y="10332"/>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54" name="Text Box 10"/>
            <p:cNvSpPr txBox="1">
              <a:spLocks noChangeArrowheads="1"/>
            </p:cNvSpPr>
            <p:nvPr/>
          </p:nvSpPr>
          <p:spPr bwMode="auto">
            <a:xfrm>
              <a:off x="5580" y="10176"/>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grpSp>
      <p:grpSp>
        <p:nvGrpSpPr>
          <p:cNvPr id="24579" name="Group 11"/>
          <p:cNvGrpSpPr>
            <a:grpSpLocks/>
          </p:cNvGrpSpPr>
          <p:nvPr/>
        </p:nvGrpSpPr>
        <p:grpSpPr bwMode="auto">
          <a:xfrm>
            <a:off x="7059613" y="3273425"/>
            <a:ext cx="1285875" cy="682625"/>
            <a:chOff x="5580" y="10176"/>
            <a:chExt cx="1080" cy="624"/>
          </a:xfrm>
        </p:grpSpPr>
        <p:sp>
          <p:nvSpPr>
            <p:cNvPr id="24647" name="Text Box 12"/>
            <p:cNvSpPr txBox="1">
              <a:spLocks noChangeArrowheads="1"/>
            </p:cNvSpPr>
            <p:nvPr/>
          </p:nvSpPr>
          <p:spPr bwMode="auto">
            <a:xfrm>
              <a:off x="5580" y="10644"/>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48" name="Text Box 13"/>
            <p:cNvSpPr txBox="1">
              <a:spLocks noChangeArrowheads="1"/>
            </p:cNvSpPr>
            <p:nvPr/>
          </p:nvSpPr>
          <p:spPr bwMode="auto">
            <a:xfrm>
              <a:off x="5580" y="10488"/>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49" name="Text Box 14"/>
            <p:cNvSpPr txBox="1">
              <a:spLocks noChangeArrowheads="1"/>
            </p:cNvSpPr>
            <p:nvPr/>
          </p:nvSpPr>
          <p:spPr bwMode="auto">
            <a:xfrm>
              <a:off x="5580" y="10332"/>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50" name="Text Box 15"/>
            <p:cNvSpPr txBox="1">
              <a:spLocks noChangeArrowheads="1"/>
            </p:cNvSpPr>
            <p:nvPr/>
          </p:nvSpPr>
          <p:spPr bwMode="auto">
            <a:xfrm>
              <a:off x="5580" y="10176"/>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grpSp>
      <p:sp>
        <p:nvSpPr>
          <p:cNvPr id="30736" name="Text Box 16"/>
          <p:cNvSpPr txBox="1">
            <a:spLocks noChangeArrowheads="1"/>
          </p:cNvSpPr>
          <p:nvPr/>
        </p:nvSpPr>
        <p:spPr bwMode="auto">
          <a:xfrm>
            <a:off x="5953126" y="5656264"/>
            <a:ext cx="1106488" cy="242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dirty="0">
                <a:latin typeface="Times New Roman" panose="02020603050405020304" pitchFamily="18" charset="0"/>
              </a:rPr>
              <a:t>0041FD28</a:t>
            </a:r>
          </a:p>
        </p:txBody>
      </p:sp>
      <p:sp>
        <p:nvSpPr>
          <p:cNvPr id="30737" name="Text Box 17"/>
          <p:cNvSpPr txBox="1">
            <a:spLocks noChangeArrowheads="1"/>
          </p:cNvSpPr>
          <p:nvPr/>
        </p:nvSpPr>
        <p:spPr bwMode="auto">
          <a:xfrm>
            <a:off x="5953126" y="4333916"/>
            <a:ext cx="1106488" cy="29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dirty="0">
                <a:solidFill>
                  <a:srgbClr val="000000"/>
                </a:solidFill>
                <a:latin typeface="Times New Roman" panose="02020603050405020304" pitchFamily="18" charset="0"/>
              </a:rPr>
              <a:t>0041FD18</a:t>
            </a:r>
            <a:endParaRPr lang="en-US" altLang="zh-CN" sz="2000" dirty="0">
              <a:latin typeface="Times New Roman" panose="02020603050405020304" pitchFamily="18" charset="0"/>
            </a:endParaRPr>
          </a:p>
        </p:txBody>
      </p:sp>
      <p:sp>
        <p:nvSpPr>
          <p:cNvPr id="30738" name="Text Box 18"/>
          <p:cNvSpPr txBox="1">
            <a:spLocks noChangeArrowheads="1"/>
          </p:cNvSpPr>
          <p:nvPr/>
        </p:nvSpPr>
        <p:spPr bwMode="auto">
          <a:xfrm>
            <a:off x="5738814" y="2994025"/>
            <a:ext cx="1339850" cy="241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dirty="0">
                <a:solidFill>
                  <a:srgbClr val="000000"/>
                </a:solidFill>
                <a:latin typeface="Times New Roman" panose="02020603050405020304" pitchFamily="18" charset="0"/>
              </a:rPr>
              <a:t>0041FD0C</a:t>
            </a:r>
            <a:endParaRPr lang="en-US" altLang="zh-CN" sz="2000" dirty="0">
              <a:latin typeface="Times New Roman" panose="02020603050405020304" pitchFamily="18" charset="0"/>
            </a:endParaRPr>
          </a:p>
        </p:txBody>
      </p:sp>
      <p:grpSp>
        <p:nvGrpSpPr>
          <p:cNvPr id="24583" name="Group 19"/>
          <p:cNvGrpSpPr>
            <a:grpSpLocks/>
          </p:cNvGrpSpPr>
          <p:nvPr/>
        </p:nvGrpSpPr>
        <p:grpSpPr bwMode="auto">
          <a:xfrm>
            <a:off x="7059613" y="4467225"/>
            <a:ext cx="1285875" cy="682625"/>
            <a:chOff x="5760" y="6432"/>
            <a:chExt cx="1080" cy="624"/>
          </a:xfrm>
        </p:grpSpPr>
        <p:grpSp>
          <p:nvGrpSpPr>
            <p:cNvPr id="24641" name="Group 20"/>
            <p:cNvGrpSpPr>
              <a:grpSpLocks/>
            </p:cNvGrpSpPr>
            <p:nvPr/>
          </p:nvGrpSpPr>
          <p:grpSpPr bwMode="auto">
            <a:xfrm>
              <a:off x="5760" y="6432"/>
              <a:ext cx="1080" cy="624"/>
              <a:chOff x="5580" y="10176"/>
              <a:chExt cx="1080" cy="624"/>
            </a:xfrm>
          </p:grpSpPr>
          <p:sp>
            <p:nvSpPr>
              <p:cNvPr id="24643" name="Text Box 21"/>
              <p:cNvSpPr txBox="1">
                <a:spLocks noChangeArrowheads="1"/>
              </p:cNvSpPr>
              <p:nvPr/>
            </p:nvSpPr>
            <p:spPr bwMode="auto">
              <a:xfrm>
                <a:off x="5580" y="10644"/>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44" name="Text Box 22"/>
              <p:cNvSpPr txBox="1">
                <a:spLocks noChangeArrowheads="1"/>
              </p:cNvSpPr>
              <p:nvPr/>
            </p:nvSpPr>
            <p:spPr bwMode="auto">
              <a:xfrm>
                <a:off x="5580" y="10488"/>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45" name="Text Box 23"/>
              <p:cNvSpPr txBox="1">
                <a:spLocks noChangeArrowheads="1"/>
              </p:cNvSpPr>
              <p:nvPr/>
            </p:nvSpPr>
            <p:spPr bwMode="auto">
              <a:xfrm>
                <a:off x="5580" y="10332"/>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46" name="Text Box 24"/>
              <p:cNvSpPr txBox="1">
                <a:spLocks noChangeArrowheads="1"/>
              </p:cNvSpPr>
              <p:nvPr/>
            </p:nvSpPr>
            <p:spPr bwMode="auto">
              <a:xfrm>
                <a:off x="5580" y="10176"/>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grpSp>
        <p:sp>
          <p:nvSpPr>
            <p:cNvPr id="24642" name="Rectangle 25"/>
            <p:cNvSpPr>
              <a:spLocks noChangeArrowheads="1"/>
            </p:cNvSpPr>
            <p:nvPr/>
          </p:nvSpPr>
          <p:spPr bwMode="auto">
            <a:xfrm>
              <a:off x="5760" y="6432"/>
              <a:ext cx="1080" cy="624"/>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en-US" sz="2400">
                <a:latin typeface="Times New Roman" panose="02020603050405020304" pitchFamily="18" charset="0"/>
              </a:endParaRPr>
            </a:p>
          </p:txBody>
        </p:sp>
      </p:grpSp>
      <p:sp>
        <p:nvSpPr>
          <p:cNvPr id="24584" name="Rectangle 26"/>
          <p:cNvSpPr>
            <a:spLocks noChangeArrowheads="1"/>
          </p:cNvSpPr>
          <p:nvPr/>
        </p:nvSpPr>
        <p:spPr bwMode="auto">
          <a:xfrm>
            <a:off x="7059613" y="3784600"/>
            <a:ext cx="1285875" cy="68262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en-US" sz="2400">
              <a:latin typeface="Times New Roman" panose="02020603050405020304" pitchFamily="18" charset="0"/>
            </a:endParaRPr>
          </a:p>
        </p:txBody>
      </p:sp>
      <p:sp>
        <p:nvSpPr>
          <p:cNvPr id="24585" name="Rectangle 27"/>
          <p:cNvSpPr>
            <a:spLocks noChangeArrowheads="1"/>
          </p:cNvSpPr>
          <p:nvPr/>
        </p:nvSpPr>
        <p:spPr bwMode="auto">
          <a:xfrm>
            <a:off x="7059613" y="3101975"/>
            <a:ext cx="1285875" cy="68262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en-US" sz="2400">
              <a:latin typeface="Times New Roman" panose="02020603050405020304" pitchFamily="18" charset="0"/>
            </a:endParaRPr>
          </a:p>
        </p:txBody>
      </p:sp>
      <p:grpSp>
        <p:nvGrpSpPr>
          <p:cNvPr id="24586" name="Group 28"/>
          <p:cNvGrpSpPr>
            <a:grpSpLocks/>
          </p:cNvGrpSpPr>
          <p:nvPr/>
        </p:nvGrpSpPr>
        <p:grpSpPr bwMode="auto">
          <a:xfrm>
            <a:off x="7059613" y="1738313"/>
            <a:ext cx="1285875" cy="1363662"/>
            <a:chOff x="9000" y="3468"/>
            <a:chExt cx="1080" cy="1248"/>
          </a:xfrm>
        </p:grpSpPr>
        <p:grpSp>
          <p:nvGrpSpPr>
            <p:cNvPr id="24630" name="Group 29"/>
            <p:cNvGrpSpPr>
              <a:grpSpLocks/>
            </p:cNvGrpSpPr>
            <p:nvPr/>
          </p:nvGrpSpPr>
          <p:grpSpPr bwMode="auto">
            <a:xfrm>
              <a:off x="9000" y="4092"/>
              <a:ext cx="1080" cy="579"/>
              <a:chOff x="5580" y="10176"/>
              <a:chExt cx="1080" cy="579"/>
            </a:xfrm>
          </p:grpSpPr>
          <p:sp>
            <p:nvSpPr>
              <p:cNvPr id="24637" name="Text Box 30"/>
              <p:cNvSpPr txBox="1">
                <a:spLocks noChangeArrowheads="1"/>
              </p:cNvSpPr>
              <p:nvPr/>
            </p:nvSpPr>
            <p:spPr bwMode="auto">
              <a:xfrm>
                <a:off x="5580" y="10644"/>
                <a:ext cx="1080" cy="111"/>
              </a:xfrm>
              <a:prstGeom prst="rect">
                <a:avLst/>
              </a:prstGeom>
              <a:solidFill>
                <a:srgbClr val="C00000"/>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dirty="0">
                  <a:latin typeface="Times New Roman" panose="02020603050405020304" pitchFamily="18" charset="0"/>
                </a:endParaRPr>
              </a:p>
            </p:txBody>
          </p:sp>
          <p:sp>
            <p:nvSpPr>
              <p:cNvPr id="24638" name="Text Box 31"/>
              <p:cNvSpPr txBox="1">
                <a:spLocks noChangeArrowheads="1"/>
              </p:cNvSpPr>
              <p:nvPr/>
            </p:nvSpPr>
            <p:spPr bwMode="auto">
              <a:xfrm>
                <a:off x="5580" y="10488"/>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39" name="Text Box 32"/>
              <p:cNvSpPr txBox="1">
                <a:spLocks noChangeArrowheads="1"/>
              </p:cNvSpPr>
              <p:nvPr/>
            </p:nvSpPr>
            <p:spPr bwMode="auto">
              <a:xfrm>
                <a:off x="5580" y="10332"/>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40" name="Text Box 33"/>
              <p:cNvSpPr txBox="1">
                <a:spLocks noChangeArrowheads="1"/>
              </p:cNvSpPr>
              <p:nvPr/>
            </p:nvSpPr>
            <p:spPr bwMode="auto">
              <a:xfrm>
                <a:off x="5580" y="10176"/>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grpSp>
        <p:grpSp>
          <p:nvGrpSpPr>
            <p:cNvPr id="24631" name="Group 34"/>
            <p:cNvGrpSpPr>
              <a:grpSpLocks/>
            </p:cNvGrpSpPr>
            <p:nvPr/>
          </p:nvGrpSpPr>
          <p:grpSpPr bwMode="auto">
            <a:xfrm>
              <a:off x="9000" y="3468"/>
              <a:ext cx="1080" cy="624"/>
              <a:chOff x="5580" y="10176"/>
              <a:chExt cx="1080" cy="624"/>
            </a:xfrm>
          </p:grpSpPr>
          <p:sp>
            <p:nvSpPr>
              <p:cNvPr id="24633" name="Text Box 35"/>
              <p:cNvSpPr txBox="1">
                <a:spLocks noChangeArrowheads="1"/>
              </p:cNvSpPr>
              <p:nvPr/>
            </p:nvSpPr>
            <p:spPr bwMode="auto">
              <a:xfrm>
                <a:off x="5580" y="10644"/>
                <a:ext cx="1080" cy="156"/>
              </a:xfrm>
              <a:prstGeom prst="rect">
                <a:avLst/>
              </a:prstGeom>
              <a:solidFill>
                <a:srgbClr val="C00000"/>
              </a:solidFill>
              <a:ln w="9525">
                <a:solidFill>
                  <a:srgbClr val="C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34" name="Text Box 36"/>
              <p:cNvSpPr txBox="1">
                <a:spLocks noChangeArrowheads="1"/>
              </p:cNvSpPr>
              <p:nvPr/>
            </p:nvSpPr>
            <p:spPr bwMode="auto">
              <a:xfrm>
                <a:off x="5580" y="10488"/>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35" name="Text Box 37"/>
              <p:cNvSpPr txBox="1">
                <a:spLocks noChangeArrowheads="1"/>
              </p:cNvSpPr>
              <p:nvPr/>
            </p:nvSpPr>
            <p:spPr bwMode="auto">
              <a:xfrm>
                <a:off x="5580" y="10332"/>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36" name="Text Box 38"/>
              <p:cNvSpPr txBox="1">
                <a:spLocks noChangeArrowheads="1"/>
              </p:cNvSpPr>
              <p:nvPr/>
            </p:nvSpPr>
            <p:spPr bwMode="auto">
              <a:xfrm>
                <a:off x="5580" y="10176"/>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grpSp>
        <p:sp>
          <p:nvSpPr>
            <p:cNvPr id="24632" name="Rectangle 39"/>
            <p:cNvSpPr>
              <a:spLocks noChangeArrowheads="1"/>
            </p:cNvSpPr>
            <p:nvPr/>
          </p:nvSpPr>
          <p:spPr bwMode="auto">
            <a:xfrm>
              <a:off x="9000" y="3468"/>
              <a:ext cx="1080" cy="124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en-US" sz="2400">
                <a:latin typeface="Times New Roman" panose="02020603050405020304" pitchFamily="18" charset="0"/>
              </a:endParaRPr>
            </a:p>
          </p:txBody>
        </p:sp>
      </p:grpSp>
      <p:sp>
        <p:nvSpPr>
          <p:cNvPr id="30760" name="Text Box 40"/>
          <p:cNvSpPr txBox="1">
            <a:spLocks noChangeArrowheads="1"/>
          </p:cNvSpPr>
          <p:nvPr/>
        </p:nvSpPr>
        <p:spPr bwMode="auto">
          <a:xfrm>
            <a:off x="5868358" y="2257425"/>
            <a:ext cx="1106488" cy="22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dirty="0">
                <a:solidFill>
                  <a:srgbClr val="000000"/>
                </a:solidFill>
                <a:latin typeface="Times New Roman" panose="02020603050405020304" pitchFamily="18" charset="0"/>
              </a:rPr>
              <a:t>0041FD00</a:t>
            </a:r>
            <a:endParaRPr lang="en-US" altLang="zh-CN" sz="2000" dirty="0">
              <a:latin typeface="Times New Roman" panose="02020603050405020304" pitchFamily="18" charset="0"/>
            </a:endParaRPr>
          </a:p>
        </p:txBody>
      </p:sp>
      <p:sp>
        <p:nvSpPr>
          <p:cNvPr id="30761" name="Text Box 41"/>
          <p:cNvSpPr txBox="1">
            <a:spLocks noChangeArrowheads="1"/>
          </p:cNvSpPr>
          <p:nvPr/>
        </p:nvSpPr>
        <p:spPr bwMode="auto">
          <a:xfrm>
            <a:off x="6007100" y="161925"/>
            <a:ext cx="10715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zh-CN" altLang="en-US" sz="2000">
                <a:solidFill>
                  <a:srgbClr val="000000"/>
                </a:solidFill>
                <a:latin typeface="Times New Roman" panose="02020603050405020304" pitchFamily="18" charset="0"/>
              </a:rPr>
              <a:t>地址</a:t>
            </a:r>
            <a:endParaRPr lang="zh-CN" altLang="en-US" sz="2000">
              <a:latin typeface="Times New Roman" panose="02020603050405020304" pitchFamily="18" charset="0"/>
            </a:endParaRPr>
          </a:p>
        </p:txBody>
      </p:sp>
      <p:sp>
        <p:nvSpPr>
          <p:cNvPr id="24589" name="Text Box 42"/>
          <p:cNvSpPr txBox="1">
            <a:spLocks noChangeArrowheads="1"/>
          </p:cNvSpPr>
          <p:nvPr/>
        </p:nvSpPr>
        <p:spPr bwMode="auto">
          <a:xfrm>
            <a:off x="4613275" y="1141413"/>
            <a:ext cx="10715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zh-CN" altLang="en-US" sz="2000">
                <a:solidFill>
                  <a:srgbClr val="000000"/>
                </a:solidFill>
                <a:latin typeface="Times New Roman" panose="02020603050405020304" pitchFamily="18" charset="0"/>
              </a:rPr>
              <a:t>指针变量</a:t>
            </a:r>
            <a:endParaRPr lang="zh-CN" altLang="en-US" sz="2000">
              <a:latin typeface="Times New Roman" panose="02020603050405020304" pitchFamily="18" charset="0"/>
            </a:endParaRPr>
          </a:p>
        </p:txBody>
      </p:sp>
      <p:sp>
        <p:nvSpPr>
          <p:cNvPr id="30763" name="Line 43"/>
          <p:cNvSpPr>
            <a:spLocks noChangeShapeType="1"/>
          </p:cNvSpPr>
          <p:nvPr/>
        </p:nvSpPr>
        <p:spPr bwMode="auto">
          <a:xfrm>
            <a:off x="5441139" y="4358267"/>
            <a:ext cx="428625" cy="0"/>
          </a:xfrm>
          <a:prstGeom prst="line">
            <a:avLst/>
          </a:prstGeom>
          <a:noFill/>
          <a:ln w="317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0764" name="Text Box 44"/>
          <p:cNvSpPr txBox="1">
            <a:spLocks noChangeArrowheads="1"/>
          </p:cNvSpPr>
          <p:nvPr/>
        </p:nvSpPr>
        <p:spPr bwMode="auto">
          <a:xfrm>
            <a:off x="4780739" y="4220155"/>
            <a:ext cx="685800" cy="249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dirty="0">
                <a:solidFill>
                  <a:srgbClr val="000000"/>
                </a:solidFill>
                <a:latin typeface="Times New Roman" panose="02020603050405020304" pitchFamily="18" charset="0"/>
              </a:rPr>
              <a:t>Pf-1</a:t>
            </a:r>
            <a:endParaRPr lang="en-US" altLang="zh-CN" sz="2000" dirty="0">
              <a:latin typeface="Times New Roman" panose="02020603050405020304" pitchFamily="18" charset="0"/>
            </a:endParaRPr>
          </a:p>
        </p:txBody>
      </p:sp>
      <p:sp>
        <p:nvSpPr>
          <p:cNvPr id="30765" name="Text Box 45"/>
          <p:cNvSpPr txBox="1">
            <a:spLocks noChangeArrowheads="1"/>
          </p:cNvSpPr>
          <p:nvPr/>
        </p:nvSpPr>
        <p:spPr bwMode="auto">
          <a:xfrm>
            <a:off x="4780739" y="5612392"/>
            <a:ext cx="642938" cy="269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a:solidFill>
                  <a:srgbClr val="000000"/>
                </a:solidFill>
                <a:latin typeface="Times New Roman" panose="02020603050405020304" pitchFamily="18" charset="0"/>
              </a:rPr>
              <a:t>pf</a:t>
            </a:r>
            <a:endParaRPr lang="en-US" altLang="zh-CN" sz="2000">
              <a:latin typeface="Times New Roman" panose="02020603050405020304" pitchFamily="18" charset="0"/>
            </a:endParaRPr>
          </a:p>
        </p:txBody>
      </p:sp>
      <p:sp>
        <p:nvSpPr>
          <p:cNvPr id="30766" name="Line 46"/>
          <p:cNvSpPr>
            <a:spLocks noChangeShapeType="1"/>
          </p:cNvSpPr>
          <p:nvPr/>
        </p:nvSpPr>
        <p:spPr bwMode="auto">
          <a:xfrm>
            <a:off x="5441139" y="5750505"/>
            <a:ext cx="428625" cy="0"/>
          </a:xfrm>
          <a:prstGeom prst="line">
            <a:avLst/>
          </a:prstGeom>
          <a:noFill/>
          <a:ln w="317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0767" name="Text Box 47"/>
          <p:cNvSpPr txBox="1">
            <a:spLocks noChangeArrowheads="1"/>
          </p:cNvSpPr>
          <p:nvPr/>
        </p:nvSpPr>
        <p:spPr bwMode="auto">
          <a:xfrm>
            <a:off x="4780739" y="2943805"/>
            <a:ext cx="642938" cy="269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a:solidFill>
                  <a:srgbClr val="000000"/>
                </a:solidFill>
                <a:latin typeface="Times New Roman" panose="02020603050405020304" pitchFamily="18" charset="0"/>
              </a:rPr>
              <a:t>pi</a:t>
            </a:r>
            <a:endParaRPr lang="en-US" altLang="zh-CN" sz="2000">
              <a:latin typeface="Times New Roman" panose="02020603050405020304" pitchFamily="18" charset="0"/>
            </a:endParaRPr>
          </a:p>
        </p:txBody>
      </p:sp>
      <p:sp>
        <p:nvSpPr>
          <p:cNvPr id="30768" name="Line 48"/>
          <p:cNvSpPr>
            <a:spLocks noChangeShapeType="1"/>
          </p:cNvSpPr>
          <p:nvPr/>
        </p:nvSpPr>
        <p:spPr bwMode="auto">
          <a:xfrm>
            <a:off x="5404627" y="3081917"/>
            <a:ext cx="428625" cy="0"/>
          </a:xfrm>
          <a:prstGeom prst="line">
            <a:avLst/>
          </a:prstGeom>
          <a:noFill/>
          <a:ln w="317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0769" name="Line 49"/>
          <p:cNvSpPr>
            <a:spLocks noChangeShapeType="1"/>
          </p:cNvSpPr>
          <p:nvPr/>
        </p:nvSpPr>
        <p:spPr bwMode="auto">
          <a:xfrm>
            <a:off x="5387164" y="2315155"/>
            <a:ext cx="428625" cy="0"/>
          </a:xfrm>
          <a:prstGeom prst="line">
            <a:avLst/>
          </a:prstGeom>
          <a:noFill/>
          <a:ln w="317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0770" name="Text Box 50"/>
          <p:cNvSpPr txBox="1">
            <a:spLocks noChangeArrowheads="1"/>
          </p:cNvSpPr>
          <p:nvPr/>
        </p:nvSpPr>
        <p:spPr bwMode="auto">
          <a:xfrm>
            <a:off x="4744227" y="2192271"/>
            <a:ext cx="642937" cy="2682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dirty="0">
                <a:solidFill>
                  <a:srgbClr val="000000"/>
                </a:solidFill>
                <a:latin typeface="Times New Roman" panose="02020603050405020304" pitchFamily="18" charset="0"/>
              </a:rPr>
              <a:t>Pi-1</a:t>
            </a:r>
            <a:endParaRPr lang="en-US" altLang="zh-CN" sz="2000" dirty="0">
              <a:latin typeface="Times New Roman" panose="02020603050405020304" pitchFamily="18" charset="0"/>
            </a:endParaRPr>
          </a:p>
        </p:txBody>
      </p:sp>
      <p:sp>
        <p:nvSpPr>
          <p:cNvPr id="24598" name="Text Box 41"/>
          <p:cNvSpPr txBox="1">
            <a:spLocks noChangeArrowheads="1"/>
          </p:cNvSpPr>
          <p:nvPr/>
        </p:nvSpPr>
        <p:spPr bwMode="auto">
          <a:xfrm>
            <a:off x="7261225" y="157163"/>
            <a:ext cx="10715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zh-CN" altLang="en-US" sz="2000">
                <a:solidFill>
                  <a:srgbClr val="000000"/>
                </a:solidFill>
                <a:latin typeface="Times New Roman" panose="02020603050405020304" pitchFamily="18" charset="0"/>
              </a:rPr>
              <a:t>内存</a:t>
            </a:r>
            <a:endParaRPr lang="zh-CN" altLang="en-US" sz="2000">
              <a:latin typeface="Times New Roman" panose="02020603050405020304" pitchFamily="18" charset="0"/>
            </a:endParaRPr>
          </a:p>
        </p:txBody>
      </p:sp>
      <p:sp>
        <p:nvSpPr>
          <p:cNvPr id="3" name="文本框 2"/>
          <p:cNvSpPr txBox="1">
            <a:spLocks noChangeArrowheads="1"/>
          </p:cNvSpPr>
          <p:nvPr/>
        </p:nvSpPr>
        <p:spPr bwMode="auto">
          <a:xfrm>
            <a:off x="179511" y="1389063"/>
            <a:ext cx="4024189"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zh-CN" altLang="en-US" dirty="0">
                <a:solidFill>
                  <a:srgbClr val="0000CC"/>
                </a:solidFill>
                <a:latin typeface="Times New Roman" panose="02020603050405020304" pitchFamily="18" charset="0"/>
              </a:rPr>
              <a:t>指针与内存变量关系</a:t>
            </a:r>
            <a:endParaRPr lang="en-US" altLang="zh-CN" dirty="0">
              <a:solidFill>
                <a:srgbClr val="0000CC"/>
              </a:solidFill>
              <a:latin typeface="Times New Roman" panose="02020603050405020304" pitchFamily="18" charset="0"/>
            </a:endParaRPr>
          </a:p>
          <a:p>
            <a:pPr>
              <a:spcBef>
                <a:spcPct val="0"/>
              </a:spcBef>
              <a:buFontTx/>
              <a:buNone/>
            </a:pPr>
            <a:endParaRPr lang="en-US" altLang="zh-CN" dirty="0">
              <a:solidFill>
                <a:srgbClr val="FF0000"/>
              </a:solidFill>
              <a:latin typeface="Times New Roman" panose="02020603050405020304" pitchFamily="18" charset="0"/>
            </a:endParaRPr>
          </a:p>
          <a:p>
            <a:pPr>
              <a:spcBef>
                <a:spcPct val="0"/>
              </a:spcBef>
              <a:buFontTx/>
              <a:buNone/>
            </a:pPr>
            <a:r>
              <a:rPr lang="en-US" altLang="zh-CN" dirty="0">
                <a:solidFill>
                  <a:srgbClr val="FF0000"/>
                </a:solidFill>
                <a:latin typeface="Times New Roman" panose="02020603050405020304" pitchFamily="18" charset="0"/>
              </a:rPr>
              <a:t>       </a:t>
            </a:r>
            <a:r>
              <a:rPr lang="en-US" altLang="zh-CN" dirty="0">
                <a:latin typeface="Times New Roman" panose="02020603050405020304" pitchFamily="18" charset="0"/>
              </a:rPr>
              <a:t>double f1=1,f2=2;</a:t>
            </a:r>
          </a:p>
          <a:p>
            <a:pPr>
              <a:spcBef>
                <a:spcPct val="0"/>
              </a:spcBef>
              <a:buFontTx/>
              <a:buNone/>
            </a:pPr>
            <a:r>
              <a:rPr lang="en-US" altLang="zh-CN" dirty="0">
                <a:latin typeface="Times New Roman" panose="02020603050405020304" pitchFamily="18" charset="0"/>
              </a:rPr>
              <a:t>       </a:t>
            </a:r>
            <a:r>
              <a:rPr lang="en-US" altLang="zh-CN" dirty="0" err="1">
                <a:latin typeface="Times New Roman" panose="02020603050405020304" pitchFamily="18" charset="0"/>
              </a:rPr>
              <a:t>int</a:t>
            </a:r>
            <a:r>
              <a:rPr lang="en-US" altLang="zh-CN" dirty="0">
                <a:latin typeface="Times New Roman" panose="02020603050405020304" pitchFamily="18" charset="0"/>
              </a:rPr>
              <a:t> a=5,b=6;</a:t>
            </a:r>
          </a:p>
          <a:p>
            <a:pPr>
              <a:spcBef>
                <a:spcPct val="0"/>
              </a:spcBef>
              <a:buFontTx/>
              <a:buNone/>
            </a:pPr>
            <a:r>
              <a:rPr lang="en-US" altLang="zh-CN" dirty="0">
                <a:latin typeface="Times New Roman" panose="02020603050405020304" pitchFamily="18" charset="0"/>
              </a:rPr>
              <a:t>       double *pf=&amp;f1;</a:t>
            </a:r>
          </a:p>
          <a:p>
            <a:pPr>
              <a:spcBef>
                <a:spcPct val="0"/>
              </a:spcBef>
              <a:buFontTx/>
              <a:buNone/>
            </a:pPr>
            <a:r>
              <a:rPr lang="en-US" altLang="zh-CN" dirty="0">
                <a:latin typeface="Times New Roman" panose="02020603050405020304" pitchFamily="18" charset="0"/>
              </a:rPr>
              <a:t>       </a:t>
            </a:r>
            <a:r>
              <a:rPr lang="en-US" altLang="zh-CN" dirty="0" err="1">
                <a:latin typeface="Times New Roman" panose="02020603050405020304" pitchFamily="18" charset="0"/>
              </a:rPr>
              <a:t>int</a:t>
            </a:r>
            <a:r>
              <a:rPr lang="en-US" altLang="zh-CN" dirty="0">
                <a:latin typeface="Times New Roman" panose="02020603050405020304" pitchFamily="18" charset="0"/>
              </a:rPr>
              <a:t> *pi=&amp;a;</a:t>
            </a:r>
          </a:p>
          <a:p>
            <a:pPr>
              <a:spcBef>
                <a:spcPct val="0"/>
              </a:spcBef>
              <a:buFontTx/>
              <a:buNone/>
            </a:pPr>
            <a:r>
              <a:rPr lang="en-US" altLang="zh-CN" dirty="0">
                <a:latin typeface="Times New Roman" panose="02020603050405020304" pitchFamily="18" charset="0"/>
              </a:rPr>
              <a:t>       --pf;</a:t>
            </a:r>
          </a:p>
          <a:p>
            <a:pPr>
              <a:spcBef>
                <a:spcPct val="0"/>
              </a:spcBef>
              <a:buFontTx/>
              <a:buNone/>
            </a:pPr>
            <a:r>
              <a:rPr lang="en-US" altLang="zh-CN" dirty="0">
                <a:latin typeface="Times New Roman" panose="02020603050405020304" pitchFamily="18" charset="0"/>
              </a:rPr>
              <a:t>       --pi;</a:t>
            </a:r>
          </a:p>
          <a:p>
            <a:pPr>
              <a:spcBef>
                <a:spcPct val="0"/>
              </a:spcBef>
              <a:buFontTx/>
              <a:buNone/>
            </a:pPr>
            <a:r>
              <a:rPr lang="en-US" altLang="zh-CN" dirty="0">
                <a:solidFill>
                  <a:srgbClr val="FF0000"/>
                </a:solidFill>
                <a:latin typeface="Times New Roman" panose="02020603050405020304" pitchFamily="18" charset="0"/>
              </a:rPr>
              <a:t>	</a:t>
            </a:r>
          </a:p>
        </p:txBody>
      </p:sp>
      <p:grpSp>
        <p:nvGrpSpPr>
          <p:cNvPr id="24600" name="Group 19"/>
          <p:cNvGrpSpPr>
            <a:grpSpLocks/>
          </p:cNvGrpSpPr>
          <p:nvPr/>
        </p:nvGrpSpPr>
        <p:grpSpPr bwMode="auto">
          <a:xfrm>
            <a:off x="7059613" y="5149850"/>
            <a:ext cx="1285875" cy="682625"/>
            <a:chOff x="5760" y="6432"/>
            <a:chExt cx="1080" cy="624"/>
          </a:xfrm>
        </p:grpSpPr>
        <p:grpSp>
          <p:nvGrpSpPr>
            <p:cNvPr id="24624" name="Group 20"/>
            <p:cNvGrpSpPr>
              <a:grpSpLocks/>
            </p:cNvGrpSpPr>
            <p:nvPr/>
          </p:nvGrpSpPr>
          <p:grpSpPr bwMode="auto">
            <a:xfrm>
              <a:off x="5760" y="6432"/>
              <a:ext cx="1080" cy="624"/>
              <a:chOff x="5580" y="10176"/>
              <a:chExt cx="1080" cy="624"/>
            </a:xfrm>
          </p:grpSpPr>
          <p:sp>
            <p:nvSpPr>
              <p:cNvPr id="24626" name="Text Box 21"/>
              <p:cNvSpPr txBox="1">
                <a:spLocks noChangeArrowheads="1"/>
              </p:cNvSpPr>
              <p:nvPr/>
            </p:nvSpPr>
            <p:spPr bwMode="auto">
              <a:xfrm>
                <a:off x="5580" y="10644"/>
                <a:ext cx="1080" cy="156"/>
              </a:xfrm>
              <a:prstGeom prst="rect">
                <a:avLst/>
              </a:prstGeom>
              <a:solidFill>
                <a:srgbClr val="C00000"/>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27" name="Text Box 22"/>
              <p:cNvSpPr txBox="1">
                <a:spLocks noChangeArrowheads="1"/>
              </p:cNvSpPr>
              <p:nvPr/>
            </p:nvSpPr>
            <p:spPr bwMode="auto">
              <a:xfrm>
                <a:off x="5580" y="10488"/>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28" name="Text Box 23"/>
              <p:cNvSpPr txBox="1">
                <a:spLocks noChangeArrowheads="1"/>
              </p:cNvSpPr>
              <p:nvPr/>
            </p:nvSpPr>
            <p:spPr bwMode="auto">
              <a:xfrm>
                <a:off x="5580" y="10332"/>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29" name="Text Box 24"/>
              <p:cNvSpPr txBox="1">
                <a:spLocks noChangeArrowheads="1"/>
              </p:cNvSpPr>
              <p:nvPr/>
            </p:nvSpPr>
            <p:spPr bwMode="auto">
              <a:xfrm>
                <a:off x="5580" y="10176"/>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grpSp>
        <p:sp>
          <p:nvSpPr>
            <p:cNvPr id="24625" name="Rectangle 25"/>
            <p:cNvSpPr>
              <a:spLocks noChangeArrowheads="1"/>
            </p:cNvSpPr>
            <p:nvPr/>
          </p:nvSpPr>
          <p:spPr bwMode="auto">
            <a:xfrm>
              <a:off x="5760" y="6432"/>
              <a:ext cx="1080" cy="624"/>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en-US" sz="2400">
                <a:latin typeface="Times New Roman" panose="02020603050405020304" pitchFamily="18" charset="0"/>
              </a:endParaRPr>
            </a:p>
          </p:txBody>
        </p:sp>
      </p:grpSp>
      <p:grpSp>
        <p:nvGrpSpPr>
          <p:cNvPr id="24601" name="Group 19"/>
          <p:cNvGrpSpPr>
            <a:grpSpLocks/>
          </p:cNvGrpSpPr>
          <p:nvPr/>
        </p:nvGrpSpPr>
        <p:grpSpPr bwMode="auto">
          <a:xfrm>
            <a:off x="7059613" y="6010275"/>
            <a:ext cx="1285875" cy="682625"/>
            <a:chOff x="5760" y="6432"/>
            <a:chExt cx="1080" cy="624"/>
          </a:xfrm>
        </p:grpSpPr>
        <p:grpSp>
          <p:nvGrpSpPr>
            <p:cNvPr id="24618" name="Group 20"/>
            <p:cNvGrpSpPr>
              <a:grpSpLocks/>
            </p:cNvGrpSpPr>
            <p:nvPr/>
          </p:nvGrpSpPr>
          <p:grpSpPr bwMode="auto">
            <a:xfrm>
              <a:off x="5760" y="6432"/>
              <a:ext cx="1080" cy="624"/>
              <a:chOff x="5580" y="10176"/>
              <a:chExt cx="1080" cy="624"/>
            </a:xfrm>
          </p:grpSpPr>
          <p:sp>
            <p:nvSpPr>
              <p:cNvPr id="24620" name="Text Box 21"/>
              <p:cNvSpPr txBox="1">
                <a:spLocks noChangeArrowheads="1"/>
              </p:cNvSpPr>
              <p:nvPr/>
            </p:nvSpPr>
            <p:spPr bwMode="auto">
              <a:xfrm>
                <a:off x="5580" y="10644"/>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21" name="Text Box 22"/>
              <p:cNvSpPr txBox="1">
                <a:spLocks noChangeArrowheads="1"/>
              </p:cNvSpPr>
              <p:nvPr/>
            </p:nvSpPr>
            <p:spPr bwMode="auto">
              <a:xfrm>
                <a:off x="5580" y="10488"/>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22" name="Text Box 23"/>
              <p:cNvSpPr txBox="1">
                <a:spLocks noChangeArrowheads="1"/>
              </p:cNvSpPr>
              <p:nvPr/>
            </p:nvSpPr>
            <p:spPr bwMode="auto">
              <a:xfrm>
                <a:off x="5580" y="10332"/>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23" name="Text Box 24"/>
              <p:cNvSpPr txBox="1">
                <a:spLocks noChangeArrowheads="1"/>
              </p:cNvSpPr>
              <p:nvPr/>
            </p:nvSpPr>
            <p:spPr bwMode="auto">
              <a:xfrm>
                <a:off x="5580" y="10176"/>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grpSp>
        <p:sp>
          <p:nvSpPr>
            <p:cNvPr id="24619" name="Rectangle 25"/>
            <p:cNvSpPr>
              <a:spLocks noChangeArrowheads="1"/>
            </p:cNvSpPr>
            <p:nvPr/>
          </p:nvSpPr>
          <p:spPr bwMode="auto">
            <a:xfrm>
              <a:off x="5760" y="6432"/>
              <a:ext cx="1080" cy="624"/>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en-US" sz="2400">
                <a:latin typeface="Times New Roman" panose="02020603050405020304" pitchFamily="18" charset="0"/>
              </a:endParaRPr>
            </a:p>
          </p:txBody>
        </p:sp>
      </p:grpSp>
      <p:grpSp>
        <p:nvGrpSpPr>
          <p:cNvPr id="24602" name="Group 19"/>
          <p:cNvGrpSpPr>
            <a:grpSpLocks/>
          </p:cNvGrpSpPr>
          <p:nvPr/>
        </p:nvGrpSpPr>
        <p:grpSpPr bwMode="auto">
          <a:xfrm>
            <a:off x="7059613" y="1014413"/>
            <a:ext cx="1285875" cy="681037"/>
            <a:chOff x="5760" y="6432"/>
            <a:chExt cx="1080" cy="624"/>
          </a:xfrm>
        </p:grpSpPr>
        <p:grpSp>
          <p:nvGrpSpPr>
            <p:cNvPr id="24612" name="Group 20"/>
            <p:cNvGrpSpPr>
              <a:grpSpLocks/>
            </p:cNvGrpSpPr>
            <p:nvPr/>
          </p:nvGrpSpPr>
          <p:grpSpPr bwMode="auto">
            <a:xfrm>
              <a:off x="5760" y="6432"/>
              <a:ext cx="1080" cy="624"/>
              <a:chOff x="5580" y="10176"/>
              <a:chExt cx="1080" cy="624"/>
            </a:xfrm>
          </p:grpSpPr>
          <p:sp>
            <p:nvSpPr>
              <p:cNvPr id="24614" name="Text Box 21"/>
              <p:cNvSpPr txBox="1">
                <a:spLocks noChangeArrowheads="1"/>
              </p:cNvSpPr>
              <p:nvPr/>
            </p:nvSpPr>
            <p:spPr bwMode="auto">
              <a:xfrm>
                <a:off x="5580" y="10644"/>
                <a:ext cx="1080" cy="156"/>
              </a:xfrm>
              <a:prstGeom prst="rect">
                <a:avLst/>
              </a:prstGeom>
              <a:solidFill>
                <a:srgbClr val="FF0000"/>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15" name="Text Box 22"/>
              <p:cNvSpPr txBox="1">
                <a:spLocks noChangeArrowheads="1"/>
              </p:cNvSpPr>
              <p:nvPr/>
            </p:nvSpPr>
            <p:spPr bwMode="auto">
              <a:xfrm>
                <a:off x="5580" y="10488"/>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16" name="Text Box 23"/>
              <p:cNvSpPr txBox="1">
                <a:spLocks noChangeArrowheads="1"/>
              </p:cNvSpPr>
              <p:nvPr/>
            </p:nvSpPr>
            <p:spPr bwMode="auto">
              <a:xfrm>
                <a:off x="5580" y="10332"/>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sp>
            <p:nvSpPr>
              <p:cNvPr id="24617" name="Text Box 24"/>
              <p:cNvSpPr txBox="1">
                <a:spLocks noChangeArrowheads="1"/>
              </p:cNvSpPr>
              <p:nvPr/>
            </p:nvSpPr>
            <p:spPr bwMode="auto">
              <a:xfrm>
                <a:off x="5580" y="10176"/>
                <a:ext cx="1080" cy="156"/>
              </a:xfrm>
              <a:prstGeom prst="rect">
                <a:avLst/>
              </a:prstGeom>
              <a:solidFill>
                <a:srgbClr val="FFFF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zh-CN" sz="2000">
                  <a:latin typeface="Times New Roman" panose="02020603050405020304" pitchFamily="18" charset="0"/>
                </a:endParaRPr>
              </a:p>
            </p:txBody>
          </p:sp>
        </p:grpSp>
        <p:sp>
          <p:nvSpPr>
            <p:cNvPr id="24613" name="Rectangle 25"/>
            <p:cNvSpPr>
              <a:spLocks noChangeArrowheads="1"/>
            </p:cNvSpPr>
            <p:nvPr/>
          </p:nvSpPr>
          <p:spPr bwMode="auto">
            <a:xfrm>
              <a:off x="5760" y="6432"/>
              <a:ext cx="1080" cy="624"/>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zh-CN" altLang="en-US" sz="2400">
                <a:latin typeface="Times New Roman" panose="02020603050405020304" pitchFamily="18" charset="0"/>
              </a:endParaRPr>
            </a:p>
          </p:txBody>
        </p:sp>
      </p:grpSp>
      <p:sp>
        <p:nvSpPr>
          <p:cNvPr id="121" name="Text Box 40"/>
          <p:cNvSpPr txBox="1">
            <a:spLocks noChangeArrowheads="1"/>
          </p:cNvSpPr>
          <p:nvPr/>
        </p:nvSpPr>
        <p:spPr bwMode="auto">
          <a:xfrm>
            <a:off x="6007100" y="556126"/>
            <a:ext cx="10715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a:solidFill>
                  <a:srgbClr val="000000"/>
                </a:solidFill>
                <a:latin typeface="Times New Roman" panose="02020603050405020304" pitchFamily="18" charset="0"/>
              </a:rPr>
              <a:t>0</a:t>
            </a:r>
            <a:endParaRPr lang="en-US" altLang="zh-CN" sz="2000">
              <a:latin typeface="Times New Roman" panose="02020603050405020304" pitchFamily="18" charset="0"/>
            </a:endParaRPr>
          </a:p>
        </p:txBody>
      </p:sp>
      <p:sp>
        <p:nvSpPr>
          <p:cNvPr id="122" name="Text Box 45"/>
          <p:cNvSpPr txBox="1">
            <a:spLocks noChangeArrowheads="1"/>
          </p:cNvSpPr>
          <p:nvPr/>
        </p:nvSpPr>
        <p:spPr bwMode="auto">
          <a:xfrm>
            <a:off x="8194115" y="5673724"/>
            <a:ext cx="641350" cy="2698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a:solidFill>
                  <a:srgbClr val="000000"/>
                </a:solidFill>
                <a:latin typeface="Times New Roman" panose="02020603050405020304" pitchFamily="18" charset="0"/>
              </a:rPr>
              <a:t>f1</a:t>
            </a:r>
            <a:endParaRPr lang="en-US" altLang="zh-CN" sz="2000">
              <a:latin typeface="Times New Roman" panose="02020603050405020304" pitchFamily="18" charset="0"/>
            </a:endParaRPr>
          </a:p>
        </p:txBody>
      </p:sp>
      <p:sp>
        <p:nvSpPr>
          <p:cNvPr id="123" name="Text Box 45"/>
          <p:cNvSpPr txBox="1">
            <a:spLocks noChangeArrowheads="1"/>
          </p:cNvSpPr>
          <p:nvPr/>
        </p:nvSpPr>
        <p:spPr bwMode="auto">
          <a:xfrm>
            <a:off x="8246381" y="4295774"/>
            <a:ext cx="642937" cy="2698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a:solidFill>
                  <a:srgbClr val="000000"/>
                </a:solidFill>
                <a:latin typeface="Times New Roman" panose="02020603050405020304" pitchFamily="18" charset="0"/>
              </a:rPr>
              <a:t>f2</a:t>
            </a:r>
            <a:endParaRPr lang="en-US" altLang="zh-CN" sz="2000">
              <a:latin typeface="Times New Roman" panose="02020603050405020304" pitchFamily="18" charset="0"/>
            </a:endParaRPr>
          </a:p>
        </p:txBody>
      </p:sp>
      <p:sp>
        <p:nvSpPr>
          <p:cNvPr id="124" name="Text Box 45"/>
          <p:cNvSpPr txBox="1">
            <a:spLocks noChangeArrowheads="1"/>
          </p:cNvSpPr>
          <p:nvPr/>
        </p:nvSpPr>
        <p:spPr bwMode="auto">
          <a:xfrm>
            <a:off x="8192198" y="2930326"/>
            <a:ext cx="642938" cy="2698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a:solidFill>
                  <a:srgbClr val="000000"/>
                </a:solidFill>
                <a:latin typeface="Times New Roman" panose="02020603050405020304" pitchFamily="18" charset="0"/>
              </a:rPr>
              <a:t>a</a:t>
            </a:r>
            <a:endParaRPr lang="en-US" altLang="zh-CN" sz="2000">
              <a:latin typeface="Times New Roman" panose="02020603050405020304" pitchFamily="18" charset="0"/>
            </a:endParaRPr>
          </a:p>
        </p:txBody>
      </p:sp>
      <p:sp>
        <p:nvSpPr>
          <p:cNvPr id="125" name="Text Box 45"/>
          <p:cNvSpPr txBox="1">
            <a:spLocks noChangeArrowheads="1"/>
          </p:cNvSpPr>
          <p:nvPr/>
        </p:nvSpPr>
        <p:spPr bwMode="auto">
          <a:xfrm>
            <a:off x="8129588" y="2247899"/>
            <a:ext cx="642938" cy="2698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a:solidFill>
                  <a:srgbClr val="000000"/>
                </a:solidFill>
                <a:latin typeface="Times New Roman" panose="02020603050405020304" pitchFamily="18" charset="0"/>
              </a:rPr>
              <a:t>b</a:t>
            </a:r>
            <a:endParaRPr lang="en-US" altLang="zh-CN" sz="2000">
              <a:latin typeface="Times New Roman" panose="02020603050405020304" pitchFamily="18" charset="0"/>
            </a:endParaRPr>
          </a:p>
        </p:txBody>
      </p:sp>
      <p:sp>
        <p:nvSpPr>
          <p:cNvPr id="75" name="Text Box 45"/>
          <p:cNvSpPr txBox="1">
            <a:spLocks noChangeArrowheads="1"/>
          </p:cNvSpPr>
          <p:nvPr/>
        </p:nvSpPr>
        <p:spPr bwMode="auto">
          <a:xfrm>
            <a:off x="8158956" y="1487473"/>
            <a:ext cx="642937" cy="2682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a:latin typeface="Times New Roman" panose="02020603050405020304" pitchFamily="18" charset="0"/>
              </a:rPr>
              <a:t>pf</a:t>
            </a:r>
          </a:p>
        </p:txBody>
      </p:sp>
      <p:sp>
        <p:nvSpPr>
          <p:cNvPr id="76" name="Text Box 40"/>
          <p:cNvSpPr txBox="1">
            <a:spLocks noChangeArrowheads="1"/>
          </p:cNvSpPr>
          <p:nvPr/>
        </p:nvSpPr>
        <p:spPr bwMode="auto">
          <a:xfrm>
            <a:off x="5815789" y="1506538"/>
            <a:ext cx="1289861"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dirty="0">
                <a:latin typeface="Times New Roman" panose="02020603050405020304" pitchFamily="18" charset="0"/>
              </a:rPr>
              <a:t>0041FCE4</a:t>
            </a:r>
          </a:p>
        </p:txBody>
      </p:sp>
      <p:sp>
        <p:nvSpPr>
          <p:cNvPr id="77" name="Text Box 45"/>
          <p:cNvSpPr txBox="1">
            <a:spLocks noChangeArrowheads="1"/>
          </p:cNvSpPr>
          <p:nvPr/>
        </p:nvSpPr>
        <p:spPr bwMode="auto">
          <a:xfrm>
            <a:off x="8192198" y="749902"/>
            <a:ext cx="642938" cy="26828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dirty="0">
                <a:latin typeface="Times New Roman" panose="02020603050405020304" pitchFamily="18" charset="0"/>
              </a:rPr>
              <a:t>pi</a:t>
            </a:r>
          </a:p>
        </p:txBody>
      </p:sp>
      <p:sp>
        <p:nvSpPr>
          <p:cNvPr id="78" name="Text Box 40"/>
          <p:cNvSpPr txBox="1">
            <a:spLocks noChangeArrowheads="1"/>
          </p:cNvSpPr>
          <p:nvPr/>
        </p:nvSpPr>
        <p:spPr bwMode="auto">
          <a:xfrm>
            <a:off x="7059613" y="466725"/>
            <a:ext cx="1071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b="1">
                <a:solidFill>
                  <a:srgbClr val="000000"/>
                </a:solidFill>
                <a:latin typeface="Times New Roman" panose="02020603050405020304" pitchFamily="18" charset="0"/>
              </a:rPr>
              <a:t>……..</a:t>
            </a:r>
            <a:endParaRPr lang="en-US" altLang="zh-CN" sz="2000" b="1">
              <a:latin typeface="Times New Roman" panose="02020603050405020304" pitchFamily="18" charset="0"/>
            </a:endParaRPr>
          </a:p>
        </p:txBody>
      </p:sp>
      <p:sp>
        <p:nvSpPr>
          <p:cNvPr id="79" name="Rectangle 3"/>
          <p:cNvSpPr>
            <a:spLocks noGrp="1" noChangeArrowheads="1"/>
          </p:cNvSpPr>
          <p:nvPr>
            <p:ph type="title"/>
          </p:nvPr>
        </p:nvSpPr>
        <p:spPr>
          <a:xfrm>
            <a:off x="-69850" y="90885"/>
            <a:ext cx="7772400" cy="865188"/>
          </a:xfrm>
          <a:noFill/>
        </p:spPr>
        <p:txBody>
          <a:bodyPr/>
          <a:lstStyle/>
          <a:p>
            <a:pPr algn="l" eaLnBrk="1" hangingPunct="1"/>
            <a:r>
              <a:rPr lang="en-US" altLang="zh-CN" b="1" dirty="0"/>
              <a:t>2.3.1  </a:t>
            </a:r>
            <a:r>
              <a:rPr lang="zh-CN" altLang="en-US" b="1" dirty="0"/>
              <a:t>指针</a:t>
            </a:r>
            <a:r>
              <a:rPr lang="zh-CN" altLang="en-US" b="1" dirty="0">
                <a:solidFill>
                  <a:srgbClr val="FF0000"/>
                </a:solidFill>
              </a:rPr>
              <a:t>概念的回顾</a:t>
            </a:r>
          </a:p>
        </p:txBody>
      </p:sp>
      <p:sp>
        <p:nvSpPr>
          <p:cNvPr id="80" name="Text Box 40"/>
          <p:cNvSpPr txBox="1">
            <a:spLocks noChangeArrowheads="1"/>
          </p:cNvSpPr>
          <p:nvPr/>
        </p:nvSpPr>
        <p:spPr bwMode="auto">
          <a:xfrm>
            <a:off x="5802486" y="831454"/>
            <a:ext cx="1289861"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72000"/>
              </a:lnSpc>
              <a:spcBef>
                <a:spcPct val="0"/>
              </a:spcBef>
              <a:buFontTx/>
              <a:buNone/>
            </a:pPr>
            <a:r>
              <a:rPr lang="en-US" altLang="zh-CN" sz="2000" dirty="0">
                <a:latin typeface="Times New Roman" panose="02020603050405020304" pitchFamily="18" charset="0"/>
              </a:rPr>
              <a:t>0041FCE8</a:t>
            </a:r>
          </a:p>
        </p:txBody>
      </p:sp>
      <p:sp>
        <p:nvSpPr>
          <p:cNvPr id="2" name="箭头: 右 1"/>
          <p:cNvSpPr/>
          <p:nvPr/>
        </p:nvSpPr>
        <p:spPr>
          <a:xfrm rot="20734212">
            <a:off x="315250" y="4802243"/>
            <a:ext cx="4299096" cy="1589086"/>
          </a:xfrm>
          <a:prstGeom prst="rightArrow">
            <a:avLst/>
          </a:prstGeom>
          <a:gradFill>
            <a:gsLst>
              <a:gs pos="80250">
                <a:srgbClr val="FFFF00"/>
              </a:gs>
              <a:gs pos="0">
                <a:srgbClr val="99FF33"/>
              </a:gs>
              <a:gs pos="50000">
                <a:schemeClr val="bg1"/>
              </a:gs>
              <a:gs pos="100000">
                <a:schemeClr val="accent1">
                  <a:tint val="23500"/>
                  <a:satMod val="16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0000CC"/>
                </a:solidFill>
              </a:rPr>
              <a:t>从</a:t>
            </a:r>
            <a:r>
              <a:rPr lang="en-US" altLang="zh-CN" sz="2000" b="1" dirty="0">
                <a:solidFill>
                  <a:srgbClr val="0000CC"/>
                </a:solidFill>
              </a:rPr>
              <a:t>f1</a:t>
            </a:r>
            <a:r>
              <a:rPr lang="zh-CN" altLang="en-US" sz="2000" b="1" dirty="0">
                <a:solidFill>
                  <a:srgbClr val="0000CC"/>
                </a:solidFill>
              </a:rPr>
              <a:t>和</a:t>
            </a:r>
            <a:r>
              <a:rPr lang="en-US" altLang="zh-CN" sz="2000" b="1" dirty="0">
                <a:solidFill>
                  <a:srgbClr val="0000CC"/>
                </a:solidFill>
              </a:rPr>
              <a:t>f2</a:t>
            </a:r>
            <a:r>
              <a:rPr lang="zh-CN" altLang="en-US" sz="2000" b="1" dirty="0">
                <a:solidFill>
                  <a:srgbClr val="0000CC"/>
                </a:solidFill>
              </a:rPr>
              <a:t>的地址可以看出</a:t>
            </a:r>
            <a:r>
              <a:rPr lang="en-US" altLang="zh-CN" sz="2000" b="1" dirty="0">
                <a:solidFill>
                  <a:srgbClr val="0000CC"/>
                </a:solidFill>
              </a:rPr>
              <a:t>VS2105</a:t>
            </a:r>
            <a:r>
              <a:rPr lang="zh-CN" altLang="en-US" sz="2000" b="1" dirty="0">
                <a:solidFill>
                  <a:srgbClr val="0000CC"/>
                </a:solidFill>
              </a:rPr>
              <a:t>在两双精度之间有预留空间</a:t>
            </a:r>
          </a:p>
        </p:txBody>
      </p:sp>
    </p:spTree>
    <p:extLst>
      <p:ext uri="{BB962C8B-B14F-4D97-AF65-F5344CB8AC3E}">
        <p14:creationId xmlns:p14="http://schemas.microsoft.com/office/powerpoint/2010/main" val="3870750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36"/>
                                        </p:tgtEl>
                                        <p:attrNameLst>
                                          <p:attrName>style.visibility</p:attrName>
                                        </p:attrNameLst>
                                      </p:cBhvr>
                                      <p:to>
                                        <p:strVal val="visible"/>
                                      </p:to>
                                    </p:set>
                                    <p:anim calcmode="lin" valueType="num">
                                      <p:cBhvr additive="base">
                                        <p:cTn id="7" dur="500" fill="hold"/>
                                        <p:tgtEl>
                                          <p:spTgt spid="30736"/>
                                        </p:tgtEl>
                                        <p:attrNameLst>
                                          <p:attrName>ppt_x</p:attrName>
                                        </p:attrNameLst>
                                      </p:cBhvr>
                                      <p:tavLst>
                                        <p:tav tm="0">
                                          <p:val>
                                            <p:strVal val="#ppt_x"/>
                                          </p:val>
                                        </p:tav>
                                        <p:tav tm="100000">
                                          <p:val>
                                            <p:strVal val="#ppt_x"/>
                                          </p:val>
                                        </p:tav>
                                      </p:tavLst>
                                    </p:anim>
                                    <p:anim calcmode="lin" valueType="num">
                                      <p:cBhvr additive="base">
                                        <p:cTn id="8" dur="500" fill="hold"/>
                                        <p:tgtEl>
                                          <p:spTgt spid="307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0737"/>
                                        </p:tgtEl>
                                        <p:attrNameLst>
                                          <p:attrName>style.visibility</p:attrName>
                                        </p:attrNameLst>
                                      </p:cBhvr>
                                      <p:to>
                                        <p:strVal val="visible"/>
                                      </p:to>
                                    </p:set>
                                    <p:anim calcmode="lin" valueType="num">
                                      <p:cBhvr additive="base">
                                        <p:cTn id="11" dur="500" fill="hold"/>
                                        <p:tgtEl>
                                          <p:spTgt spid="30737"/>
                                        </p:tgtEl>
                                        <p:attrNameLst>
                                          <p:attrName>ppt_x</p:attrName>
                                        </p:attrNameLst>
                                      </p:cBhvr>
                                      <p:tavLst>
                                        <p:tav tm="0">
                                          <p:val>
                                            <p:strVal val="#ppt_x"/>
                                          </p:val>
                                        </p:tav>
                                        <p:tav tm="100000">
                                          <p:val>
                                            <p:strVal val="#ppt_x"/>
                                          </p:val>
                                        </p:tav>
                                      </p:tavLst>
                                    </p:anim>
                                    <p:anim calcmode="lin" valueType="num">
                                      <p:cBhvr additive="base">
                                        <p:cTn id="12" dur="500" fill="hold"/>
                                        <p:tgtEl>
                                          <p:spTgt spid="307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738"/>
                                        </p:tgtEl>
                                        <p:attrNameLst>
                                          <p:attrName>style.visibility</p:attrName>
                                        </p:attrNameLst>
                                      </p:cBhvr>
                                      <p:to>
                                        <p:strVal val="visible"/>
                                      </p:to>
                                    </p:set>
                                    <p:anim calcmode="lin" valueType="num">
                                      <p:cBhvr additive="base">
                                        <p:cTn id="15" dur="500" fill="hold"/>
                                        <p:tgtEl>
                                          <p:spTgt spid="30738"/>
                                        </p:tgtEl>
                                        <p:attrNameLst>
                                          <p:attrName>ppt_x</p:attrName>
                                        </p:attrNameLst>
                                      </p:cBhvr>
                                      <p:tavLst>
                                        <p:tav tm="0">
                                          <p:val>
                                            <p:strVal val="#ppt_x"/>
                                          </p:val>
                                        </p:tav>
                                        <p:tav tm="100000">
                                          <p:val>
                                            <p:strVal val="#ppt_x"/>
                                          </p:val>
                                        </p:tav>
                                      </p:tavLst>
                                    </p:anim>
                                    <p:anim calcmode="lin" valueType="num">
                                      <p:cBhvr additive="base">
                                        <p:cTn id="16" dur="500" fill="hold"/>
                                        <p:tgtEl>
                                          <p:spTgt spid="307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760"/>
                                        </p:tgtEl>
                                        <p:attrNameLst>
                                          <p:attrName>style.visibility</p:attrName>
                                        </p:attrNameLst>
                                      </p:cBhvr>
                                      <p:to>
                                        <p:strVal val="visible"/>
                                      </p:to>
                                    </p:set>
                                    <p:anim calcmode="lin" valueType="num">
                                      <p:cBhvr additive="base">
                                        <p:cTn id="19" dur="500" fill="hold"/>
                                        <p:tgtEl>
                                          <p:spTgt spid="30760"/>
                                        </p:tgtEl>
                                        <p:attrNameLst>
                                          <p:attrName>ppt_x</p:attrName>
                                        </p:attrNameLst>
                                      </p:cBhvr>
                                      <p:tavLst>
                                        <p:tav tm="0">
                                          <p:val>
                                            <p:strVal val="#ppt_x"/>
                                          </p:val>
                                        </p:tav>
                                        <p:tav tm="100000">
                                          <p:val>
                                            <p:strVal val="#ppt_x"/>
                                          </p:val>
                                        </p:tav>
                                      </p:tavLst>
                                    </p:anim>
                                    <p:anim calcmode="lin" valueType="num">
                                      <p:cBhvr additive="base">
                                        <p:cTn id="20" dur="500" fill="hold"/>
                                        <p:tgtEl>
                                          <p:spTgt spid="3076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761"/>
                                        </p:tgtEl>
                                        <p:attrNameLst>
                                          <p:attrName>style.visibility</p:attrName>
                                        </p:attrNameLst>
                                      </p:cBhvr>
                                      <p:to>
                                        <p:strVal val="visible"/>
                                      </p:to>
                                    </p:set>
                                    <p:anim calcmode="lin" valueType="num">
                                      <p:cBhvr additive="base">
                                        <p:cTn id="23" dur="500" fill="hold"/>
                                        <p:tgtEl>
                                          <p:spTgt spid="30761"/>
                                        </p:tgtEl>
                                        <p:attrNameLst>
                                          <p:attrName>ppt_x</p:attrName>
                                        </p:attrNameLst>
                                      </p:cBhvr>
                                      <p:tavLst>
                                        <p:tav tm="0">
                                          <p:val>
                                            <p:strVal val="#ppt_x"/>
                                          </p:val>
                                        </p:tav>
                                        <p:tav tm="100000">
                                          <p:val>
                                            <p:strVal val="#ppt_x"/>
                                          </p:val>
                                        </p:tav>
                                      </p:tavLst>
                                    </p:anim>
                                    <p:anim calcmode="lin" valueType="num">
                                      <p:cBhvr additive="base">
                                        <p:cTn id="24" dur="500" fill="hold"/>
                                        <p:tgtEl>
                                          <p:spTgt spid="3076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1"/>
                                        </p:tgtEl>
                                        <p:attrNameLst>
                                          <p:attrName>style.visibility</p:attrName>
                                        </p:attrNameLst>
                                      </p:cBhvr>
                                      <p:to>
                                        <p:strVal val="visible"/>
                                      </p:to>
                                    </p:set>
                                    <p:anim calcmode="lin" valueType="num">
                                      <p:cBhvr additive="base">
                                        <p:cTn id="27" dur="500" fill="hold"/>
                                        <p:tgtEl>
                                          <p:spTgt spid="121"/>
                                        </p:tgtEl>
                                        <p:attrNameLst>
                                          <p:attrName>ppt_x</p:attrName>
                                        </p:attrNameLst>
                                      </p:cBhvr>
                                      <p:tavLst>
                                        <p:tav tm="0">
                                          <p:val>
                                            <p:strVal val="#ppt_x"/>
                                          </p:val>
                                        </p:tav>
                                        <p:tav tm="100000">
                                          <p:val>
                                            <p:strVal val="#ppt_x"/>
                                          </p:val>
                                        </p:tav>
                                      </p:tavLst>
                                    </p:anim>
                                    <p:anim calcmode="lin" valueType="num">
                                      <p:cBhvr additive="base">
                                        <p:cTn id="28" dur="500" fill="hold"/>
                                        <p:tgtEl>
                                          <p:spTgt spid="1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6"/>
                                        </p:tgtEl>
                                        <p:attrNameLst>
                                          <p:attrName>style.visibility</p:attrName>
                                        </p:attrNameLst>
                                      </p:cBhvr>
                                      <p:to>
                                        <p:strVal val="visible"/>
                                      </p:to>
                                    </p:set>
                                    <p:anim calcmode="lin" valueType="num">
                                      <p:cBhvr additive="base">
                                        <p:cTn id="31" dur="500" fill="hold"/>
                                        <p:tgtEl>
                                          <p:spTgt spid="76"/>
                                        </p:tgtEl>
                                        <p:attrNameLst>
                                          <p:attrName>ppt_x</p:attrName>
                                        </p:attrNameLst>
                                      </p:cBhvr>
                                      <p:tavLst>
                                        <p:tav tm="0">
                                          <p:val>
                                            <p:strVal val="#ppt_x"/>
                                          </p:val>
                                        </p:tav>
                                        <p:tav tm="100000">
                                          <p:val>
                                            <p:strVal val="#ppt_x"/>
                                          </p:val>
                                        </p:tav>
                                      </p:tavLst>
                                    </p:anim>
                                    <p:anim calcmode="lin" valueType="num">
                                      <p:cBhvr additive="base">
                                        <p:cTn id="3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2"/>
                                        </p:tgtEl>
                                        <p:attrNameLst>
                                          <p:attrName>style.visibility</p:attrName>
                                        </p:attrNameLst>
                                      </p:cBhvr>
                                      <p:to>
                                        <p:strVal val="visible"/>
                                      </p:to>
                                    </p:set>
                                    <p:anim calcmode="lin" valueType="num">
                                      <p:cBhvr additive="base">
                                        <p:cTn id="43" dur="500" fill="hold"/>
                                        <p:tgtEl>
                                          <p:spTgt spid="122"/>
                                        </p:tgtEl>
                                        <p:attrNameLst>
                                          <p:attrName>ppt_x</p:attrName>
                                        </p:attrNameLst>
                                      </p:cBhvr>
                                      <p:tavLst>
                                        <p:tav tm="0">
                                          <p:val>
                                            <p:strVal val="#ppt_x"/>
                                          </p:val>
                                        </p:tav>
                                        <p:tav tm="100000">
                                          <p:val>
                                            <p:strVal val="#ppt_x"/>
                                          </p:val>
                                        </p:tav>
                                      </p:tavLst>
                                    </p:anim>
                                    <p:anim calcmode="lin" valueType="num">
                                      <p:cBhvr additive="base">
                                        <p:cTn id="44" dur="500" fill="hold"/>
                                        <p:tgtEl>
                                          <p:spTgt spid="12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3"/>
                                        </p:tgtEl>
                                        <p:attrNameLst>
                                          <p:attrName>style.visibility</p:attrName>
                                        </p:attrNameLst>
                                      </p:cBhvr>
                                      <p:to>
                                        <p:strVal val="visible"/>
                                      </p:to>
                                    </p:set>
                                    <p:anim calcmode="lin" valueType="num">
                                      <p:cBhvr additive="base">
                                        <p:cTn id="47" dur="500" fill="hold"/>
                                        <p:tgtEl>
                                          <p:spTgt spid="123"/>
                                        </p:tgtEl>
                                        <p:attrNameLst>
                                          <p:attrName>ppt_x</p:attrName>
                                        </p:attrNameLst>
                                      </p:cBhvr>
                                      <p:tavLst>
                                        <p:tav tm="0">
                                          <p:val>
                                            <p:strVal val="#ppt_x"/>
                                          </p:val>
                                        </p:tav>
                                        <p:tav tm="100000">
                                          <p:val>
                                            <p:strVal val="#ppt_x"/>
                                          </p:val>
                                        </p:tav>
                                      </p:tavLst>
                                    </p:anim>
                                    <p:anim calcmode="lin" valueType="num">
                                      <p:cBhvr additive="base">
                                        <p:cTn id="48" dur="500" fill="hold"/>
                                        <p:tgtEl>
                                          <p:spTgt spid="1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4"/>
                                        </p:tgtEl>
                                        <p:attrNameLst>
                                          <p:attrName>style.visibility</p:attrName>
                                        </p:attrNameLst>
                                      </p:cBhvr>
                                      <p:to>
                                        <p:strVal val="visible"/>
                                      </p:to>
                                    </p:set>
                                    <p:anim calcmode="lin" valueType="num">
                                      <p:cBhvr additive="base">
                                        <p:cTn id="51" dur="500" fill="hold"/>
                                        <p:tgtEl>
                                          <p:spTgt spid="124"/>
                                        </p:tgtEl>
                                        <p:attrNameLst>
                                          <p:attrName>ppt_x</p:attrName>
                                        </p:attrNameLst>
                                      </p:cBhvr>
                                      <p:tavLst>
                                        <p:tav tm="0">
                                          <p:val>
                                            <p:strVal val="#ppt_x"/>
                                          </p:val>
                                        </p:tav>
                                        <p:tav tm="100000">
                                          <p:val>
                                            <p:strVal val="#ppt_x"/>
                                          </p:val>
                                        </p:tav>
                                      </p:tavLst>
                                    </p:anim>
                                    <p:anim calcmode="lin" valueType="num">
                                      <p:cBhvr additive="base">
                                        <p:cTn id="52" dur="500" fill="hold"/>
                                        <p:tgtEl>
                                          <p:spTgt spid="12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5"/>
                                        </p:tgtEl>
                                        <p:attrNameLst>
                                          <p:attrName>style.visibility</p:attrName>
                                        </p:attrNameLst>
                                      </p:cBhvr>
                                      <p:to>
                                        <p:strVal val="visible"/>
                                      </p:to>
                                    </p:set>
                                    <p:anim calcmode="lin" valueType="num">
                                      <p:cBhvr additive="base">
                                        <p:cTn id="55" dur="500" fill="hold"/>
                                        <p:tgtEl>
                                          <p:spTgt spid="125"/>
                                        </p:tgtEl>
                                        <p:attrNameLst>
                                          <p:attrName>ppt_x</p:attrName>
                                        </p:attrNameLst>
                                      </p:cBhvr>
                                      <p:tavLst>
                                        <p:tav tm="0">
                                          <p:val>
                                            <p:strVal val="#ppt_x"/>
                                          </p:val>
                                        </p:tav>
                                        <p:tav tm="100000">
                                          <p:val>
                                            <p:strVal val="#ppt_x"/>
                                          </p:val>
                                        </p:tav>
                                      </p:tavLst>
                                    </p:anim>
                                    <p:anim calcmode="lin" valueType="num">
                                      <p:cBhvr additive="base">
                                        <p:cTn id="56" dur="500" fill="hold"/>
                                        <p:tgtEl>
                                          <p:spTgt spid="12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 calcmode="lin" valueType="num">
                                      <p:cBhvr additive="base">
                                        <p:cTn id="59" dur="500" fill="hold"/>
                                        <p:tgtEl>
                                          <p:spTgt spid="75"/>
                                        </p:tgtEl>
                                        <p:attrNameLst>
                                          <p:attrName>ppt_x</p:attrName>
                                        </p:attrNameLst>
                                      </p:cBhvr>
                                      <p:tavLst>
                                        <p:tav tm="0">
                                          <p:val>
                                            <p:strVal val="#ppt_x"/>
                                          </p:val>
                                        </p:tav>
                                        <p:tav tm="100000">
                                          <p:val>
                                            <p:strVal val="#ppt_x"/>
                                          </p:val>
                                        </p:tav>
                                      </p:tavLst>
                                    </p:anim>
                                    <p:anim calcmode="lin" valueType="num">
                                      <p:cBhvr additive="base">
                                        <p:cTn id="60" dur="500" fill="hold"/>
                                        <p:tgtEl>
                                          <p:spTgt spid="7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anim calcmode="lin" valueType="num">
                                      <p:cBhvr additive="base">
                                        <p:cTn id="63" dur="500" fill="hold"/>
                                        <p:tgtEl>
                                          <p:spTgt spid="77"/>
                                        </p:tgtEl>
                                        <p:attrNameLst>
                                          <p:attrName>ppt_x</p:attrName>
                                        </p:attrNameLst>
                                      </p:cBhvr>
                                      <p:tavLst>
                                        <p:tav tm="0">
                                          <p:val>
                                            <p:strVal val="#ppt_x"/>
                                          </p:val>
                                        </p:tav>
                                        <p:tav tm="100000">
                                          <p:val>
                                            <p:strVal val="#ppt_x"/>
                                          </p:val>
                                        </p:tav>
                                      </p:tavLst>
                                    </p:anim>
                                    <p:anim calcmode="lin" valueType="num">
                                      <p:cBhvr additive="base">
                                        <p:cTn id="64"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nodeType="clickEffect">
                                  <p:stCondLst>
                                    <p:cond delay="0"/>
                                  </p:stCondLst>
                                  <p:childTnLst>
                                    <p:set>
                                      <p:cBhvr>
                                        <p:cTn id="68" dur="1" fill="hold">
                                          <p:stCondLst>
                                            <p:cond delay="0"/>
                                          </p:stCondLst>
                                        </p:cTn>
                                        <p:tgtEl>
                                          <p:spTgt spid="30763"/>
                                        </p:tgtEl>
                                        <p:attrNameLst>
                                          <p:attrName>style.visibility</p:attrName>
                                        </p:attrNameLst>
                                      </p:cBhvr>
                                      <p:to>
                                        <p:strVal val="visible"/>
                                      </p:to>
                                    </p:set>
                                    <p:anim calcmode="lin" valueType="num">
                                      <p:cBhvr additive="base">
                                        <p:cTn id="69" dur="500" fill="hold"/>
                                        <p:tgtEl>
                                          <p:spTgt spid="30763"/>
                                        </p:tgtEl>
                                        <p:attrNameLst>
                                          <p:attrName>ppt_x</p:attrName>
                                        </p:attrNameLst>
                                      </p:cBhvr>
                                      <p:tavLst>
                                        <p:tav tm="0">
                                          <p:val>
                                            <p:strVal val="#ppt_x"/>
                                          </p:val>
                                        </p:tav>
                                        <p:tav tm="100000">
                                          <p:val>
                                            <p:strVal val="#ppt_x"/>
                                          </p:val>
                                        </p:tav>
                                      </p:tavLst>
                                    </p:anim>
                                    <p:anim calcmode="lin" valueType="num">
                                      <p:cBhvr additive="base">
                                        <p:cTn id="70" dur="500" fill="hold"/>
                                        <p:tgtEl>
                                          <p:spTgt spid="3076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0764"/>
                                        </p:tgtEl>
                                        <p:attrNameLst>
                                          <p:attrName>style.visibility</p:attrName>
                                        </p:attrNameLst>
                                      </p:cBhvr>
                                      <p:to>
                                        <p:strVal val="visible"/>
                                      </p:to>
                                    </p:set>
                                    <p:anim calcmode="lin" valueType="num">
                                      <p:cBhvr additive="base">
                                        <p:cTn id="73" dur="500" fill="hold"/>
                                        <p:tgtEl>
                                          <p:spTgt spid="30764"/>
                                        </p:tgtEl>
                                        <p:attrNameLst>
                                          <p:attrName>ppt_x</p:attrName>
                                        </p:attrNameLst>
                                      </p:cBhvr>
                                      <p:tavLst>
                                        <p:tav tm="0">
                                          <p:val>
                                            <p:strVal val="#ppt_x"/>
                                          </p:val>
                                        </p:tav>
                                        <p:tav tm="100000">
                                          <p:val>
                                            <p:strVal val="#ppt_x"/>
                                          </p:val>
                                        </p:tav>
                                      </p:tavLst>
                                    </p:anim>
                                    <p:anim calcmode="lin" valueType="num">
                                      <p:cBhvr additive="base">
                                        <p:cTn id="74" dur="500" fill="hold"/>
                                        <p:tgtEl>
                                          <p:spTgt spid="3076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0765"/>
                                        </p:tgtEl>
                                        <p:attrNameLst>
                                          <p:attrName>style.visibility</p:attrName>
                                        </p:attrNameLst>
                                      </p:cBhvr>
                                      <p:to>
                                        <p:strVal val="visible"/>
                                      </p:to>
                                    </p:set>
                                    <p:anim calcmode="lin" valueType="num">
                                      <p:cBhvr additive="base">
                                        <p:cTn id="77" dur="500" fill="hold"/>
                                        <p:tgtEl>
                                          <p:spTgt spid="30765"/>
                                        </p:tgtEl>
                                        <p:attrNameLst>
                                          <p:attrName>ppt_x</p:attrName>
                                        </p:attrNameLst>
                                      </p:cBhvr>
                                      <p:tavLst>
                                        <p:tav tm="0">
                                          <p:val>
                                            <p:strVal val="#ppt_x"/>
                                          </p:val>
                                        </p:tav>
                                        <p:tav tm="100000">
                                          <p:val>
                                            <p:strVal val="#ppt_x"/>
                                          </p:val>
                                        </p:tav>
                                      </p:tavLst>
                                    </p:anim>
                                    <p:anim calcmode="lin" valueType="num">
                                      <p:cBhvr additive="base">
                                        <p:cTn id="78" dur="500" fill="hold"/>
                                        <p:tgtEl>
                                          <p:spTgt spid="3076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0766"/>
                                        </p:tgtEl>
                                        <p:attrNameLst>
                                          <p:attrName>style.visibility</p:attrName>
                                        </p:attrNameLst>
                                      </p:cBhvr>
                                      <p:to>
                                        <p:strVal val="visible"/>
                                      </p:to>
                                    </p:set>
                                    <p:anim calcmode="lin" valueType="num">
                                      <p:cBhvr additive="base">
                                        <p:cTn id="81" dur="500" fill="hold"/>
                                        <p:tgtEl>
                                          <p:spTgt spid="30766"/>
                                        </p:tgtEl>
                                        <p:attrNameLst>
                                          <p:attrName>ppt_x</p:attrName>
                                        </p:attrNameLst>
                                      </p:cBhvr>
                                      <p:tavLst>
                                        <p:tav tm="0">
                                          <p:val>
                                            <p:strVal val="#ppt_x"/>
                                          </p:val>
                                        </p:tav>
                                        <p:tav tm="100000">
                                          <p:val>
                                            <p:strVal val="#ppt_x"/>
                                          </p:val>
                                        </p:tav>
                                      </p:tavLst>
                                    </p:anim>
                                    <p:anim calcmode="lin" valueType="num">
                                      <p:cBhvr additive="base">
                                        <p:cTn id="82" dur="500" fill="hold"/>
                                        <p:tgtEl>
                                          <p:spTgt spid="3076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0767"/>
                                        </p:tgtEl>
                                        <p:attrNameLst>
                                          <p:attrName>style.visibility</p:attrName>
                                        </p:attrNameLst>
                                      </p:cBhvr>
                                      <p:to>
                                        <p:strVal val="visible"/>
                                      </p:to>
                                    </p:set>
                                    <p:anim calcmode="lin" valueType="num">
                                      <p:cBhvr additive="base">
                                        <p:cTn id="85" dur="500" fill="hold"/>
                                        <p:tgtEl>
                                          <p:spTgt spid="30767"/>
                                        </p:tgtEl>
                                        <p:attrNameLst>
                                          <p:attrName>ppt_x</p:attrName>
                                        </p:attrNameLst>
                                      </p:cBhvr>
                                      <p:tavLst>
                                        <p:tav tm="0">
                                          <p:val>
                                            <p:strVal val="#ppt_x"/>
                                          </p:val>
                                        </p:tav>
                                        <p:tav tm="100000">
                                          <p:val>
                                            <p:strVal val="#ppt_x"/>
                                          </p:val>
                                        </p:tav>
                                      </p:tavLst>
                                    </p:anim>
                                    <p:anim calcmode="lin" valueType="num">
                                      <p:cBhvr additive="base">
                                        <p:cTn id="86" dur="500" fill="hold"/>
                                        <p:tgtEl>
                                          <p:spTgt spid="30767"/>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0768"/>
                                        </p:tgtEl>
                                        <p:attrNameLst>
                                          <p:attrName>style.visibility</p:attrName>
                                        </p:attrNameLst>
                                      </p:cBhvr>
                                      <p:to>
                                        <p:strVal val="visible"/>
                                      </p:to>
                                    </p:set>
                                    <p:anim calcmode="lin" valueType="num">
                                      <p:cBhvr additive="base">
                                        <p:cTn id="89" dur="500" fill="hold"/>
                                        <p:tgtEl>
                                          <p:spTgt spid="30768"/>
                                        </p:tgtEl>
                                        <p:attrNameLst>
                                          <p:attrName>ppt_x</p:attrName>
                                        </p:attrNameLst>
                                      </p:cBhvr>
                                      <p:tavLst>
                                        <p:tav tm="0">
                                          <p:val>
                                            <p:strVal val="#ppt_x"/>
                                          </p:val>
                                        </p:tav>
                                        <p:tav tm="100000">
                                          <p:val>
                                            <p:strVal val="#ppt_x"/>
                                          </p:val>
                                        </p:tav>
                                      </p:tavLst>
                                    </p:anim>
                                    <p:anim calcmode="lin" valueType="num">
                                      <p:cBhvr additive="base">
                                        <p:cTn id="90" dur="500" fill="hold"/>
                                        <p:tgtEl>
                                          <p:spTgt spid="30768"/>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0769"/>
                                        </p:tgtEl>
                                        <p:attrNameLst>
                                          <p:attrName>style.visibility</p:attrName>
                                        </p:attrNameLst>
                                      </p:cBhvr>
                                      <p:to>
                                        <p:strVal val="visible"/>
                                      </p:to>
                                    </p:set>
                                    <p:anim calcmode="lin" valueType="num">
                                      <p:cBhvr additive="base">
                                        <p:cTn id="93" dur="500" fill="hold"/>
                                        <p:tgtEl>
                                          <p:spTgt spid="30769"/>
                                        </p:tgtEl>
                                        <p:attrNameLst>
                                          <p:attrName>ppt_x</p:attrName>
                                        </p:attrNameLst>
                                      </p:cBhvr>
                                      <p:tavLst>
                                        <p:tav tm="0">
                                          <p:val>
                                            <p:strVal val="#ppt_x"/>
                                          </p:val>
                                        </p:tav>
                                        <p:tav tm="100000">
                                          <p:val>
                                            <p:strVal val="#ppt_x"/>
                                          </p:val>
                                        </p:tav>
                                      </p:tavLst>
                                    </p:anim>
                                    <p:anim calcmode="lin" valueType="num">
                                      <p:cBhvr additive="base">
                                        <p:cTn id="94" dur="500" fill="hold"/>
                                        <p:tgtEl>
                                          <p:spTgt spid="3076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30770"/>
                                        </p:tgtEl>
                                        <p:attrNameLst>
                                          <p:attrName>style.visibility</p:attrName>
                                        </p:attrNameLst>
                                      </p:cBhvr>
                                      <p:to>
                                        <p:strVal val="visible"/>
                                      </p:to>
                                    </p:set>
                                    <p:anim calcmode="lin" valueType="num">
                                      <p:cBhvr additive="base">
                                        <p:cTn id="97" dur="500" fill="hold"/>
                                        <p:tgtEl>
                                          <p:spTgt spid="30770"/>
                                        </p:tgtEl>
                                        <p:attrNameLst>
                                          <p:attrName>ppt_x</p:attrName>
                                        </p:attrNameLst>
                                      </p:cBhvr>
                                      <p:tavLst>
                                        <p:tav tm="0">
                                          <p:val>
                                            <p:strVal val="#ppt_x"/>
                                          </p:val>
                                        </p:tav>
                                        <p:tav tm="100000">
                                          <p:val>
                                            <p:strVal val="#ppt_x"/>
                                          </p:val>
                                        </p:tav>
                                      </p:tavLst>
                                    </p:anim>
                                    <p:anim calcmode="lin" valueType="num">
                                      <p:cBhvr additive="base">
                                        <p:cTn id="98" dur="500" fill="hold"/>
                                        <p:tgtEl>
                                          <p:spTgt spid="30770"/>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8"/>
                                        </p:tgtEl>
                                        <p:attrNameLst>
                                          <p:attrName>style.visibility</p:attrName>
                                        </p:attrNameLst>
                                      </p:cBhvr>
                                      <p:to>
                                        <p:strVal val="visible"/>
                                      </p:to>
                                    </p:set>
                                    <p:anim calcmode="lin" valueType="num">
                                      <p:cBhvr additive="base">
                                        <p:cTn id="101" dur="500" fill="hold"/>
                                        <p:tgtEl>
                                          <p:spTgt spid="78"/>
                                        </p:tgtEl>
                                        <p:attrNameLst>
                                          <p:attrName>ppt_x</p:attrName>
                                        </p:attrNameLst>
                                      </p:cBhvr>
                                      <p:tavLst>
                                        <p:tav tm="0">
                                          <p:val>
                                            <p:strVal val="#ppt_x"/>
                                          </p:val>
                                        </p:tav>
                                        <p:tav tm="100000">
                                          <p:val>
                                            <p:strVal val="#ppt_x"/>
                                          </p:val>
                                        </p:tav>
                                      </p:tavLst>
                                    </p:anim>
                                    <p:anim calcmode="lin" valueType="num">
                                      <p:cBhvr additive="base">
                                        <p:cTn id="102" dur="500" fill="hold"/>
                                        <p:tgtEl>
                                          <p:spTgt spid="7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80"/>
                                        </p:tgtEl>
                                        <p:attrNameLst>
                                          <p:attrName>style.visibility</p:attrName>
                                        </p:attrNameLst>
                                      </p:cBhvr>
                                      <p:to>
                                        <p:strVal val="visible"/>
                                      </p:to>
                                    </p:set>
                                    <p:anim calcmode="lin" valueType="num">
                                      <p:cBhvr additive="base">
                                        <p:cTn id="105" dur="500" fill="hold"/>
                                        <p:tgtEl>
                                          <p:spTgt spid="80"/>
                                        </p:tgtEl>
                                        <p:attrNameLst>
                                          <p:attrName>ppt_x</p:attrName>
                                        </p:attrNameLst>
                                      </p:cBhvr>
                                      <p:tavLst>
                                        <p:tav tm="0">
                                          <p:val>
                                            <p:strVal val="#ppt_x"/>
                                          </p:val>
                                        </p:tav>
                                        <p:tav tm="100000">
                                          <p:val>
                                            <p:strVal val="#ppt_x"/>
                                          </p:val>
                                        </p:tav>
                                      </p:tavLst>
                                    </p:anim>
                                    <p:anim calcmode="lin" valueType="num">
                                      <p:cBhvr additive="base">
                                        <p:cTn id="106"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2"/>
                                        </p:tgtEl>
                                        <p:attrNameLst>
                                          <p:attrName>style.visibility</p:attrName>
                                        </p:attrNameLst>
                                      </p:cBhvr>
                                      <p:to>
                                        <p:strVal val="visible"/>
                                      </p:to>
                                    </p:set>
                                    <p:animEffect transition="in" filter="wipe(down)">
                                      <p:cBhvr>
                                        <p:cTn id="1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6" grpId="0"/>
      <p:bldP spid="30737" grpId="0"/>
      <p:bldP spid="30738" grpId="0"/>
      <p:bldP spid="30760" grpId="0"/>
      <p:bldP spid="30761" grpId="0"/>
      <p:bldP spid="30764" grpId="0" animBg="1"/>
      <p:bldP spid="30765" grpId="0" animBg="1"/>
      <p:bldP spid="30767" grpId="0" animBg="1"/>
      <p:bldP spid="30770" grpId="0" animBg="1"/>
      <p:bldP spid="3" grpId="0"/>
      <p:bldP spid="121" grpId="0"/>
      <p:bldP spid="122" grpId="0"/>
      <p:bldP spid="123" grpId="0"/>
      <p:bldP spid="124" grpId="0"/>
      <p:bldP spid="125" grpId="0"/>
      <p:bldP spid="75" grpId="0"/>
      <p:bldP spid="76" grpId="0"/>
      <p:bldP spid="77" grpId="0"/>
      <p:bldP spid="78" grpId="0"/>
      <p:bldP spid="80" grpId="0"/>
      <p:bldP spid="2"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4213" y="115954"/>
            <a:ext cx="7772400" cy="720758"/>
          </a:xfrm>
        </p:spPr>
        <p:txBody>
          <a:bodyPr/>
          <a:lstStyle/>
          <a:p>
            <a:pPr eaLnBrk="1" hangingPunct="1"/>
            <a:r>
              <a:rPr lang="en-US" altLang="zh-CN" b="1" dirty="0"/>
              <a:t>2.9.3 </a:t>
            </a:r>
            <a:r>
              <a:rPr lang="zh-CN" altLang="en-US" b="1" dirty="0"/>
              <a:t>函数</a:t>
            </a:r>
            <a:r>
              <a:rPr lang="zh-CN" altLang="en-US" b="1" dirty="0">
                <a:solidFill>
                  <a:srgbClr val="FF0000"/>
                </a:solidFill>
              </a:rPr>
              <a:t>默认参数</a:t>
            </a:r>
          </a:p>
        </p:txBody>
      </p:sp>
      <p:sp>
        <p:nvSpPr>
          <p:cNvPr id="80899" name="Rectangle 3"/>
          <p:cNvSpPr>
            <a:spLocks noGrp="1" noChangeArrowheads="1"/>
          </p:cNvSpPr>
          <p:nvPr>
            <p:ph idx="1"/>
          </p:nvPr>
        </p:nvSpPr>
        <p:spPr>
          <a:xfrm>
            <a:off x="539552" y="1268760"/>
            <a:ext cx="7772400" cy="4679950"/>
          </a:xfrm>
        </p:spPr>
        <p:txBody>
          <a:bodyPr/>
          <a:lstStyle/>
          <a:p>
            <a:pPr eaLnBrk="1" hangingPunct="1">
              <a:lnSpc>
                <a:spcPct val="90000"/>
              </a:lnSpc>
              <a:buFontTx/>
              <a:buNone/>
            </a:pPr>
            <a:r>
              <a:rPr lang="en-US" altLang="zh-CN" b="1" dirty="0">
                <a:solidFill>
                  <a:srgbClr val="0000CC"/>
                </a:solidFill>
              </a:rPr>
              <a:t>3</a:t>
            </a:r>
            <a:r>
              <a:rPr lang="zh-CN" altLang="en-US" b="1" dirty="0">
                <a:solidFill>
                  <a:srgbClr val="0000CC"/>
                </a:solidFill>
              </a:rPr>
              <a:t>、</a:t>
            </a:r>
            <a:r>
              <a:rPr lang="en-US" altLang="zh-CN" b="1" dirty="0">
                <a:solidFill>
                  <a:srgbClr val="0000CC"/>
                </a:solidFill>
              </a:rPr>
              <a:t>【</a:t>
            </a:r>
            <a:r>
              <a:rPr lang="zh-CN" altLang="en-US" b="1" dirty="0">
                <a:solidFill>
                  <a:srgbClr val="0000CC"/>
                </a:solidFill>
              </a:rPr>
              <a:t>例</a:t>
            </a:r>
            <a:r>
              <a:rPr lang="en-US" altLang="zh-CN" b="1" dirty="0">
                <a:solidFill>
                  <a:srgbClr val="0000CC"/>
                </a:solidFill>
              </a:rPr>
              <a:t>3-11】  </a:t>
            </a:r>
            <a:r>
              <a:rPr lang="zh-CN" altLang="en-US" b="1" dirty="0">
                <a:solidFill>
                  <a:srgbClr val="0000CC"/>
                </a:solidFill>
              </a:rPr>
              <a:t>默认参数的一个应用例子。</a:t>
            </a:r>
          </a:p>
          <a:p>
            <a:pPr eaLnBrk="1" hangingPunct="1">
              <a:buFont typeface="Arial" panose="020B0604020202020204" pitchFamily="34" charset="0"/>
              <a:buNone/>
            </a:pPr>
            <a:r>
              <a:rPr lang="en-US" altLang="zh-CN" sz="2400" b="1" noProof="1"/>
              <a:t>#include &lt;iostream&gt;   </a:t>
            </a:r>
          </a:p>
          <a:p>
            <a:pPr eaLnBrk="1" hangingPunct="1">
              <a:buFont typeface="Arial" panose="020B0604020202020204" pitchFamily="34" charset="0"/>
              <a:buNone/>
            </a:pPr>
            <a:r>
              <a:rPr lang="en-US" altLang="zh-CN" sz="2400" b="1" noProof="1"/>
              <a:t>using namespace std;</a:t>
            </a:r>
            <a:endParaRPr lang="en-US" altLang="zh-CN" sz="2400" b="1" dirty="0"/>
          </a:p>
          <a:p>
            <a:pPr eaLnBrk="1" hangingPunct="1">
              <a:lnSpc>
                <a:spcPct val="90000"/>
              </a:lnSpc>
              <a:buFontTx/>
              <a:buNone/>
            </a:pPr>
            <a:r>
              <a:rPr lang="en-US" altLang="zh-CN" sz="2400" b="1" dirty="0"/>
              <a:t>double </a:t>
            </a:r>
            <a:r>
              <a:rPr lang="en-US" altLang="zh-CN" sz="2400" b="1" dirty="0" err="1"/>
              <a:t>sqrt</a:t>
            </a:r>
            <a:r>
              <a:rPr lang="en-US" altLang="zh-CN" sz="2400" b="1" dirty="0"/>
              <a:t>(double f=1.0);	</a:t>
            </a:r>
          </a:p>
          <a:p>
            <a:pPr eaLnBrk="1" hangingPunct="1">
              <a:lnSpc>
                <a:spcPct val="90000"/>
              </a:lnSpc>
              <a:buFontTx/>
              <a:buNone/>
            </a:pPr>
            <a:r>
              <a:rPr lang="en-US" altLang="zh-CN" sz="2400" b="1" dirty="0"/>
              <a:t>void main(){</a:t>
            </a:r>
          </a:p>
          <a:p>
            <a:pPr eaLnBrk="1" hangingPunct="1">
              <a:lnSpc>
                <a:spcPct val="90000"/>
              </a:lnSpc>
              <a:buFontTx/>
              <a:buNone/>
            </a:pPr>
            <a:r>
              <a:rPr lang="en-US" altLang="zh-CN" sz="2400" b="1" dirty="0"/>
              <a:t>	</a:t>
            </a:r>
            <a:r>
              <a:rPr lang="en-US" altLang="zh-CN" sz="2400" b="1" dirty="0" err="1"/>
              <a:t>cout</a:t>
            </a:r>
            <a:r>
              <a:rPr lang="en-US" altLang="zh-CN" sz="2400" b="1" dirty="0"/>
              <a:t>&lt;&lt;</a:t>
            </a:r>
            <a:r>
              <a:rPr lang="en-US" altLang="zh-CN" sz="2400" b="1" dirty="0" err="1"/>
              <a:t>sqrt</a:t>
            </a:r>
            <a:r>
              <a:rPr lang="en-US" altLang="zh-CN" sz="2400" b="1" dirty="0"/>
              <a:t>()&lt;&lt;</a:t>
            </a:r>
            <a:r>
              <a:rPr lang="en-US" altLang="zh-CN" sz="2400" b="1" dirty="0" err="1"/>
              <a:t>endl</a:t>
            </a:r>
            <a:r>
              <a:rPr lang="en-US" altLang="zh-CN" sz="2400" b="1" dirty="0"/>
              <a:t>; 	//</a:t>
            </a:r>
            <a:r>
              <a:rPr lang="zh-CN" altLang="en-US" sz="2400" b="1" dirty="0"/>
              <a:t>采用默认参数</a:t>
            </a:r>
          </a:p>
          <a:p>
            <a:pPr eaLnBrk="1" hangingPunct="1">
              <a:lnSpc>
                <a:spcPct val="90000"/>
              </a:lnSpc>
              <a:buFontTx/>
              <a:buNone/>
            </a:pPr>
            <a:r>
              <a:rPr lang="zh-CN" altLang="en-US" sz="2400" b="1" dirty="0"/>
              <a:t>	</a:t>
            </a:r>
            <a:r>
              <a:rPr lang="en-US" altLang="zh-CN" sz="2400" b="1" dirty="0" err="1"/>
              <a:t>cout</a:t>
            </a:r>
            <a:r>
              <a:rPr lang="en-US" altLang="zh-CN" sz="2400" b="1" dirty="0"/>
              <a:t>&lt;&lt;</a:t>
            </a:r>
            <a:r>
              <a:rPr lang="en-US" altLang="zh-CN" sz="2400" b="1" dirty="0" err="1"/>
              <a:t>sqrt</a:t>
            </a:r>
            <a:r>
              <a:rPr lang="en-US" altLang="zh-CN" sz="2400" b="1" dirty="0"/>
              <a:t>(5)&lt;&lt;</a:t>
            </a:r>
            <a:r>
              <a:rPr lang="en-US" altLang="zh-CN" sz="2400" b="1" dirty="0" err="1"/>
              <a:t>endl</a:t>
            </a:r>
            <a:r>
              <a:rPr lang="en-US" altLang="zh-CN" sz="2400" b="1" dirty="0"/>
              <a:t>;	</a:t>
            </a:r>
          </a:p>
          <a:p>
            <a:pPr eaLnBrk="1" hangingPunct="1">
              <a:lnSpc>
                <a:spcPct val="90000"/>
              </a:lnSpc>
              <a:buFontTx/>
              <a:buNone/>
            </a:pPr>
            <a:r>
              <a:rPr lang="en-US" altLang="zh-CN" sz="2400" b="1" dirty="0"/>
              <a:t>}</a:t>
            </a:r>
          </a:p>
          <a:p>
            <a:pPr eaLnBrk="1" hangingPunct="1">
              <a:lnSpc>
                <a:spcPct val="90000"/>
              </a:lnSpc>
              <a:buFontTx/>
              <a:buNone/>
            </a:pPr>
            <a:r>
              <a:rPr lang="en-US" altLang="zh-CN" sz="2400" b="1" dirty="0"/>
              <a:t>double </a:t>
            </a:r>
            <a:r>
              <a:rPr lang="en-US" altLang="zh-CN" sz="2400" b="1" dirty="0" err="1"/>
              <a:t>sqrt</a:t>
            </a:r>
            <a:r>
              <a:rPr lang="en-US" altLang="zh-CN" sz="2400" b="1" dirty="0"/>
              <a:t>(double f) {</a:t>
            </a:r>
          </a:p>
          <a:p>
            <a:pPr eaLnBrk="1" hangingPunct="1">
              <a:lnSpc>
                <a:spcPct val="90000"/>
              </a:lnSpc>
              <a:buFontTx/>
              <a:buNone/>
            </a:pPr>
            <a:r>
              <a:rPr lang="en-US" altLang="zh-CN" sz="2400" b="1" dirty="0"/>
              <a:t>	return f*f;  </a:t>
            </a:r>
          </a:p>
          <a:p>
            <a:pPr eaLnBrk="1" hangingPunct="1">
              <a:lnSpc>
                <a:spcPct val="90000"/>
              </a:lnSpc>
              <a:buFontTx/>
              <a:buNone/>
            </a:pPr>
            <a:r>
              <a:rPr lang="en-US" altLang="zh-CN" sz="2400" b="1" dirty="0"/>
              <a:t>}</a:t>
            </a:r>
          </a:p>
        </p:txBody>
      </p:sp>
    </p:spTree>
    <p:extLst>
      <p:ext uri="{BB962C8B-B14F-4D97-AF65-F5344CB8AC3E}">
        <p14:creationId xmlns:p14="http://schemas.microsoft.com/office/powerpoint/2010/main" val="41413086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80899">
                                            <p:txEl>
                                              <p:pRg st="2" end="2"/>
                                            </p:txEl>
                                          </p:spTgt>
                                        </p:tgtEl>
                                        <p:attrNameLst>
                                          <p:attrName>style.visibility</p:attrName>
                                        </p:attrNameLst>
                                      </p:cBhvr>
                                      <p:to>
                                        <p:strVal val="visible"/>
                                      </p:to>
                                    </p:set>
                                    <p:anim calcmode="lin" valueType="num">
                                      <p:cBhvr additive="base">
                                        <p:cTn id="7" dur="500" fill="hold"/>
                                        <p:tgtEl>
                                          <p:spTgt spid="808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anim calcmode="lin" valueType="num">
                                      <p:cBhvr additive="base">
                                        <p:cTn id="11" dur="500" fill="hold"/>
                                        <p:tgtEl>
                                          <p:spTgt spid="808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08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0899">
                                            <p:txEl>
                                              <p:pRg st="3" end="3"/>
                                            </p:txEl>
                                          </p:spTgt>
                                        </p:tgtEl>
                                        <p:attrNameLst>
                                          <p:attrName>style.visibility</p:attrName>
                                        </p:attrNameLst>
                                      </p:cBhvr>
                                      <p:to>
                                        <p:strVal val="visible"/>
                                      </p:to>
                                    </p:set>
                                    <p:anim calcmode="lin" valueType="num">
                                      <p:cBhvr additive="base">
                                        <p:cTn id="15" dur="500" fill="hold"/>
                                        <p:tgtEl>
                                          <p:spTgt spid="8089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089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0899">
                                            <p:txEl>
                                              <p:pRg st="4" end="4"/>
                                            </p:txEl>
                                          </p:spTgt>
                                        </p:tgtEl>
                                        <p:attrNameLst>
                                          <p:attrName>style.visibility</p:attrName>
                                        </p:attrNameLst>
                                      </p:cBhvr>
                                      <p:to>
                                        <p:strVal val="visible"/>
                                      </p:to>
                                    </p:set>
                                    <p:anim calcmode="lin" valueType="num">
                                      <p:cBhvr additive="base">
                                        <p:cTn id="19" dur="5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89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0899">
                                            <p:txEl>
                                              <p:pRg st="5" end="5"/>
                                            </p:txEl>
                                          </p:spTgt>
                                        </p:tgtEl>
                                        <p:attrNameLst>
                                          <p:attrName>style.visibility</p:attrName>
                                        </p:attrNameLst>
                                      </p:cBhvr>
                                      <p:to>
                                        <p:strVal val="visible"/>
                                      </p:to>
                                    </p:set>
                                    <p:anim calcmode="lin" valueType="num">
                                      <p:cBhvr additive="base">
                                        <p:cTn id="23" dur="500" fill="hold"/>
                                        <p:tgtEl>
                                          <p:spTgt spid="8089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0899">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0899">
                                            <p:txEl>
                                              <p:pRg st="6" end="6"/>
                                            </p:txEl>
                                          </p:spTgt>
                                        </p:tgtEl>
                                        <p:attrNameLst>
                                          <p:attrName>style.visibility</p:attrName>
                                        </p:attrNameLst>
                                      </p:cBhvr>
                                      <p:to>
                                        <p:strVal val="visible"/>
                                      </p:to>
                                    </p:set>
                                    <p:anim calcmode="lin" valueType="num">
                                      <p:cBhvr additive="base">
                                        <p:cTn id="27" dur="500" fill="hold"/>
                                        <p:tgtEl>
                                          <p:spTgt spid="8089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0899">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0899">
                                            <p:txEl>
                                              <p:pRg st="7" end="7"/>
                                            </p:txEl>
                                          </p:spTgt>
                                        </p:tgtEl>
                                        <p:attrNameLst>
                                          <p:attrName>style.visibility</p:attrName>
                                        </p:attrNameLst>
                                      </p:cBhvr>
                                      <p:to>
                                        <p:strVal val="visible"/>
                                      </p:to>
                                    </p:set>
                                    <p:anim calcmode="lin" valueType="num">
                                      <p:cBhvr additive="base">
                                        <p:cTn id="31" dur="500" fill="hold"/>
                                        <p:tgtEl>
                                          <p:spTgt spid="8089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0899">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0899">
                                            <p:txEl>
                                              <p:pRg st="8" end="8"/>
                                            </p:txEl>
                                          </p:spTgt>
                                        </p:tgtEl>
                                        <p:attrNameLst>
                                          <p:attrName>style.visibility</p:attrName>
                                        </p:attrNameLst>
                                      </p:cBhvr>
                                      <p:to>
                                        <p:strVal val="visible"/>
                                      </p:to>
                                    </p:set>
                                    <p:anim calcmode="lin" valueType="num">
                                      <p:cBhvr additive="base">
                                        <p:cTn id="35" dur="500" fill="hold"/>
                                        <p:tgtEl>
                                          <p:spTgt spid="80899">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0899">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0899">
                                            <p:txEl>
                                              <p:pRg st="9" end="9"/>
                                            </p:txEl>
                                          </p:spTgt>
                                        </p:tgtEl>
                                        <p:attrNameLst>
                                          <p:attrName>style.visibility</p:attrName>
                                        </p:attrNameLst>
                                      </p:cBhvr>
                                      <p:to>
                                        <p:strVal val="visible"/>
                                      </p:to>
                                    </p:set>
                                    <p:anim calcmode="lin" valueType="num">
                                      <p:cBhvr additive="base">
                                        <p:cTn id="39" dur="500" fill="hold"/>
                                        <p:tgtEl>
                                          <p:spTgt spid="80899">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0899">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0899">
                                            <p:txEl>
                                              <p:pRg st="10" end="10"/>
                                            </p:txEl>
                                          </p:spTgt>
                                        </p:tgtEl>
                                        <p:attrNameLst>
                                          <p:attrName>style.visibility</p:attrName>
                                        </p:attrNameLst>
                                      </p:cBhvr>
                                      <p:to>
                                        <p:strVal val="visible"/>
                                      </p:to>
                                    </p:set>
                                    <p:anim calcmode="lin" valueType="num">
                                      <p:cBhvr additive="base">
                                        <p:cTn id="43" dur="500" fill="hold"/>
                                        <p:tgtEl>
                                          <p:spTgt spid="8089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089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663932" y="1196752"/>
            <a:ext cx="7772400" cy="4679950"/>
          </a:xfrm>
        </p:spPr>
        <p:txBody>
          <a:bodyPr/>
          <a:lstStyle/>
          <a:p>
            <a:pPr eaLnBrk="1" hangingPunct="1">
              <a:lnSpc>
                <a:spcPct val="80000"/>
              </a:lnSpc>
              <a:buFontTx/>
              <a:buNone/>
            </a:pPr>
            <a:r>
              <a:rPr lang="en-US" altLang="zh-CN" b="1" dirty="0">
                <a:solidFill>
                  <a:srgbClr val="0000CC"/>
                </a:solidFill>
              </a:rPr>
              <a:t>4</a:t>
            </a:r>
            <a:r>
              <a:rPr lang="zh-CN" altLang="en-US" b="1" dirty="0">
                <a:solidFill>
                  <a:srgbClr val="0000CC"/>
                </a:solidFill>
              </a:rPr>
              <a:t>、注意</a:t>
            </a:r>
          </a:p>
          <a:p>
            <a:pPr marL="457200" indent="-457200" eaLnBrk="1" hangingPunct="1">
              <a:lnSpc>
                <a:spcPct val="80000"/>
              </a:lnSpc>
              <a:buFont typeface="+mj-ea"/>
              <a:buAutoNum type="circleNumDbPlain"/>
            </a:pPr>
            <a:r>
              <a:rPr lang="zh-CN" altLang="en-US" sz="2000" b="1" dirty="0">
                <a:solidFill>
                  <a:srgbClr val="FF0000"/>
                </a:solidFill>
              </a:rPr>
              <a:t>一旦某个参数开始指定默认值，它右边的所有参数都必须指定默认。</a:t>
            </a:r>
          </a:p>
          <a:p>
            <a:pPr lvl="1" eaLnBrk="1" hangingPunct="1">
              <a:lnSpc>
                <a:spcPct val="80000"/>
              </a:lnSpc>
              <a:buFontTx/>
              <a:buNone/>
            </a:pPr>
            <a:r>
              <a:rPr lang="en-US" altLang="zh-CN" sz="1800" b="1" dirty="0" err="1"/>
              <a:t>int</a:t>
            </a:r>
            <a:r>
              <a:rPr lang="en-US" altLang="zh-CN" sz="1800" b="1" dirty="0"/>
              <a:t> f(</a:t>
            </a:r>
            <a:r>
              <a:rPr lang="en-US" altLang="zh-CN" sz="1800" b="1" dirty="0" err="1"/>
              <a:t>int</a:t>
            </a:r>
            <a:r>
              <a:rPr lang="en-US" altLang="zh-CN" sz="1800" b="1" dirty="0"/>
              <a:t> i1,int i2=2,int i3=0);	//</a:t>
            </a:r>
            <a:r>
              <a:rPr lang="zh-CN" altLang="en-US" sz="1800" b="1" dirty="0"/>
              <a:t>正确</a:t>
            </a:r>
          </a:p>
          <a:p>
            <a:pPr lvl="1" eaLnBrk="1" hangingPunct="1">
              <a:lnSpc>
                <a:spcPct val="80000"/>
              </a:lnSpc>
              <a:buFontTx/>
              <a:buNone/>
            </a:pPr>
            <a:r>
              <a:rPr lang="en-US" altLang="zh-CN" sz="1800" b="1" dirty="0" err="1"/>
              <a:t>int</a:t>
            </a:r>
            <a:r>
              <a:rPr lang="en-US" altLang="zh-CN" sz="1800" b="1" dirty="0"/>
              <a:t> g(</a:t>
            </a:r>
            <a:r>
              <a:rPr lang="en-US" altLang="zh-CN" sz="1800" b="1" dirty="0" err="1"/>
              <a:t>int</a:t>
            </a:r>
            <a:r>
              <a:rPr lang="en-US" altLang="zh-CN" sz="1800" b="1" dirty="0"/>
              <a:t> i1,int i2=0,int i3);	//</a:t>
            </a:r>
            <a:r>
              <a:rPr lang="zh-CN" altLang="en-US" sz="1800" b="1" dirty="0"/>
              <a:t>错误，</a:t>
            </a:r>
            <a:r>
              <a:rPr lang="en-US" altLang="zh-CN" sz="1800" b="1" dirty="0"/>
              <a:t>i3</a:t>
            </a:r>
            <a:r>
              <a:rPr lang="zh-CN" altLang="en-US" sz="1800" b="1" dirty="0"/>
              <a:t>没有缺省值</a:t>
            </a:r>
          </a:p>
          <a:p>
            <a:pPr lvl="1" eaLnBrk="1" hangingPunct="1">
              <a:lnSpc>
                <a:spcPct val="80000"/>
              </a:lnSpc>
              <a:buFontTx/>
              <a:buNone/>
            </a:pPr>
            <a:r>
              <a:rPr lang="en-US" altLang="zh-CN" sz="1800" b="1" dirty="0" err="1"/>
              <a:t>int</a:t>
            </a:r>
            <a:r>
              <a:rPr lang="en-US" altLang="zh-CN" sz="1800" b="1" dirty="0"/>
              <a:t> h(</a:t>
            </a:r>
            <a:r>
              <a:rPr lang="en-US" altLang="zh-CN" sz="1800" b="1" dirty="0" err="1"/>
              <a:t>int</a:t>
            </a:r>
            <a:r>
              <a:rPr lang="en-US" altLang="zh-CN" sz="1800" b="1" dirty="0"/>
              <a:t> i1=0,int i2,int i3=0);	//</a:t>
            </a:r>
            <a:r>
              <a:rPr lang="zh-CN" altLang="en-US" sz="1800" b="1" dirty="0"/>
              <a:t>错误，</a:t>
            </a:r>
            <a:r>
              <a:rPr lang="en-US" altLang="zh-CN" sz="1800" b="1" dirty="0"/>
              <a:t>i1</a:t>
            </a:r>
            <a:r>
              <a:rPr lang="zh-CN" altLang="en-US" sz="1800" b="1" dirty="0"/>
              <a:t>缺省后，其右</a:t>
            </a:r>
            <a:r>
              <a:rPr lang="en-US" altLang="zh-CN" sz="1800" b="1" dirty="0"/>
              <a:t>i2</a:t>
            </a:r>
            <a:r>
              <a:rPr lang="zh-CN" altLang="en-US" sz="1800" b="1" dirty="0"/>
              <a:t>没有缺省</a:t>
            </a:r>
          </a:p>
          <a:p>
            <a:pPr lvl="1" eaLnBrk="1" hangingPunct="1">
              <a:lnSpc>
                <a:spcPct val="80000"/>
              </a:lnSpc>
              <a:buFontTx/>
              <a:buNone/>
            </a:pPr>
            <a:endParaRPr lang="zh-CN" altLang="en-US" sz="1800" b="1" dirty="0">
              <a:solidFill>
                <a:schemeClr val="accent2"/>
              </a:solidFill>
            </a:endParaRPr>
          </a:p>
          <a:p>
            <a:pPr marL="457200" indent="-457200" eaLnBrk="1" hangingPunct="1">
              <a:lnSpc>
                <a:spcPct val="80000"/>
              </a:lnSpc>
              <a:buFont typeface="+mj-ea"/>
              <a:buAutoNum type="circleNumDbPlain"/>
            </a:pPr>
            <a:r>
              <a:rPr lang="zh-CN" altLang="en-US" sz="2000" b="1" dirty="0">
                <a:solidFill>
                  <a:srgbClr val="FF0000"/>
                </a:solidFill>
              </a:rPr>
              <a:t>在调用具有默认</a:t>
            </a:r>
            <a:r>
              <a:rPr lang="en-US" altLang="zh-CN" sz="2000" b="1" dirty="0">
                <a:solidFill>
                  <a:srgbClr val="FF0000"/>
                </a:solidFill>
                <a:latin typeface="Arial" panose="020B0604020202020204" pitchFamily="34" charset="0"/>
              </a:rPr>
              <a:t> </a:t>
            </a:r>
            <a:r>
              <a:rPr lang="zh-CN" altLang="en-US" sz="2000" b="1" dirty="0">
                <a:solidFill>
                  <a:srgbClr val="FF0000"/>
                </a:solidFill>
              </a:rPr>
              <a:t>参数值的函数时，若某个实参默认</a:t>
            </a:r>
            <a:r>
              <a:rPr lang="en-US" altLang="zh-CN" sz="2000" b="1" dirty="0">
                <a:solidFill>
                  <a:srgbClr val="FF0000"/>
                </a:solidFill>
                <a:latin typeface="Arial" panose="020B0604020202020204" pitchFamily="34" charset="0"/>
              </a:rPr>
              <a:t> </a:t>
            </a:r>
            <a:r>
              <a:rPr lang="zh-CN" altLang="en-US" sz="2000" b="1" dirty="0">
                <a:solidFill>
                  <a:srgbClr val="FF0000"/>
                </a:solidFill>
              </a:rPr>
              <a:t>，其右边的所有实参都应默认</a:t>
            </a:r>
            <a:r>
              <a:rPr lang="en-US" altLang="zh-CN" sz="2000" b="1" dirty="0">
                <a:solidFill>
                  <a:srgbClr val="FF0000"/>
                </a:solidFill>
                <a:latin typeface="Arial" panose="020B0604020202020204" pitchFamily="34" charset="0"/>
              </a:rPr>
              <a:t> </a:t>
            </a:r>
            <a:r>
              <a:rPr lang="zh-CN" altLang="en-US" sz="2000" b="1" dirty="0">
                <a:solidFill>
                  <a:srgbClr val="FF0000"/>
                </a:solidFill>
              </a:rPr>
              <a:t>。例如：</a:t>
            </a:r>
          </a:p>
          <a:p>
            <a:pPr eaLnBrk="1" hangingPunct="1">
              <a:lnSpc>
                <a:spcPct val="80000"/>
              </a:lnSpc>
              <a:buFontTx/>
              <a:buNone/>
            </a:pPr>
            <a:r>
              <a:rPr lang="en-US" altLang="zh-CN" sz="2000" b="1" dirty="0"/>
              <a:t>	</a:t>
            </a:r>
            <a:r>
              <a:rPr lang="en-US" altLang="zh-CN" sz="2000" b="1" dirty="0" err="1"/>
              <a:t>int</a:t>
            </a:r>
            <a:r>
              <a:rPr lang="en-US" altLang="zh-CN" sz="2000" b="1" dirty="0"/>
              <a:t> f(</a:t>
            </a:r>
            <a:r>
              <a:rPr lang="en-US" altLang="zh-CN" sz="2000" b="1" dirty="0" err="1"/>
              <a:t>int</a:t>
            </a:r>
            <a:r>
              <a:rPr lang="en-US" altLang="zh-CN" sz="2000" b="1" dirty="0"/>
              <a:t> i1=1,int i2=2,int i3=0){ return i1+i2+i3; }</a:t>
            </a:r>
          </a:p>
          <a:p>
            <a:pPr eaLnBrk="1" hangingPunct="1">
              <a:lnSpc>
                <a:spcPct val="80000"/>
              </a:lnSpc>
              <a:buFontTx/>
              <a:buNone/>
            </a:pPr>
            <a:r>
              <a:rPr lang="zh-CN" altLang="en-US" sz="2000" b="1" dirty="0"/>
              <a:t>	针对此函数，有如下调用：</a:t>
            </a:r>
          </a:p>
          <a:p>
            <a:pPr lvl="1" eaLnBrk="1" hangingPunct="1">
              <a:lnSpc>
                <a:spcPct val="80000"/>
              </a:lnSpc>
              <a:buFontTx/>
              <a:buNone/>
            </a:pPr>
            <a:r>
              <a:rPr lang="en-US" altLang="zh-CN" sz="1800" b="1" dirty="0"/>
              <a:t>f();                		//</a:t>
            </a:r>
            <a:r>
              <a:rPr lang="zh-CN" altLang="en-US" sz="1800" b="1" dirty="0"/>
              <a:t>正确，</a:t>
            </a:r>
            <a:r>
              <a:rPr lang="en-US" altLang="zh-CN" sz="1800" b="1" dirty="0"/>
              <a:t>i1=1,i2=2,i3=0</a:t>
            </a:r>
          </a:p>
          <a:p>
            <a:pPr lvl="1" eaLnBrk="1" hangingPunct="1">
              <a:lnSpc>
                <a:spcPct val="80000"/>
              </a:lnSpc>
              <a:buFontTx/>
              <a:buNone/>
            </a:pPr>
            <a:r>
              <a:rPr lang="en-US" altLang="zh-CN" sz="1800" b="1" dirty="0"/>
              <a:t>f(3);               		//</a:t>
            </a:r>
            <a:r>
              <a:rPr lang="zh-CN" altLang="en-US" sz="1800" b="1" dirty="0"/>
              <a:t>正确，</a:t>
            </a:r>
            <a:r>
              <a:rPr lang="en-US" altLang="zh-CN" sz="1800" b="1" dirty="0"/>
              <a:t>i1=3,i2=2,i3=0</a:t>
            </a:r>
          </a:p>
          <a:p>
            <a:pPr lvl="1" eaLnBrk="1" hangingPunct="1">
              <a:lnSpc>
                <a:spcPct val="80000"/>
              </a:lnSpc>
              <a:buFontTx/>
              <a:buNone/>
            </a:pPr>
            <a:r>
              <a:rPr lang="en-US" altLang="zh-CN" sz="1800" b="1" dirty="0"/>
              <a:t>f(2,3);               	//</a:t>
            </a:r>
            <a:r>
              <a:rPr lang="zh-CN" altLang="en-US" sz="1800" b="1" dirty="0"/>
              <a:t>正确，</a:t>
            </a:r>
            <a:r>
              <a:rPr lang="en-US" altLang="zh-CN" sz="1800" b="1" dirty="0"/>
              <a:t>i1=2,i2=3,i3=0</a:t>
            </a:r>
          </a:p>
          <a:p>
            <a:pPr lvl="1" eaLnBrk="1" hangingPunct="1">
              <a:lnSpc>
                <a:spcPct val="80000"/>
              </a:lnSpc>
              <a:buFontTx/>
              <a:buNone/>
            </a:pPr>
            <a:r>
              <a:rPr lang="en-US" altLang="zh-CN" sz="1800" b="1" dirty="0"/>
              <a:t>f(4,5,6);             	//</a:t>
            </a:r>
            <a:r>
              <a:rPr lang="zh-CN" altLang="en-US" sz="1800" b="1" dirty="0"/>
              <a:t>正确，</a:t>
            </a:r>
            <a:r>
              <a:rPr lang="en-US" altLang="zh-CN" sz="1800" b="1" dirty="0"/>
              <a:t>i1=4,i2=5,i3=6</a:t>
            </a:r>
          </a:p>
          <a:p>
            <a:pPr lvl="1" eaLnBrk="1" hangingPunct="1">
              <a:lnSpc>
                <a:spcPct val="80000"/>
              </a:lnSpc>
              <a:buFontTx/>
              <a:buNone/>
            </a:pPr>
            <a:r>
              <a:rPr lang="en-US" altLang="zh-CN" sz="1800" b="1" dirty="0"/>
              <a:t>f(,2,3);              	//</a:t>
            </a:r>
            <a:r>
              <a:rPr lang="zh-CN" altLang="en-US" sz="1800" b="1" dirty="0"/>
              <a:t>错误，</a:t>
            </a:r>
            <a:r>
              <a:rPr lang="en-US" altLang="zh-CN" sz="1800" b="1" dirty="0"/>
              <a:t>i1</a:t>
            </a:r>
            <a:r>
              <a:rPr lang="zh-CN" altLang="en-US" sz="1800" b="1" dirty="0"/>
              <a:t>缺省，而右边的</a:t>
            </a:r>
            <a:r>
              <a:rPr lang="en-US" altLang="zh-CN" sz="1800" b="1" dirty="0"/>
              <a:t>i2,i3</a:t>
            </a:r>
            <a:r>
              <a:rPr lang="zh-CN" altLang="en-US" sz="1800" b="1" dirty="0"/>
              <a:t>没有 </a:t>
            </a:r>
            <a:r>
              <a:rPr lang="zh-CN" altLang="en-US" sz="1800" b="1" dirty="0">
                <a:latin typeface="Arial" panose="020B0604020202020204" pitchFamily="34" charset="0"/>
              </a:rPr>
              <a:t> </a:t>
            </a:r>
            <a:endParaRPr lang="zh-CN" altLang="en-US" sz="1800" b="1" dirty="0"/>
          </a:p>
        </p:txBody>
      </p:sp>
      <p:sp>
        <p:nvSpPr>
          <p:cNvPr id="5" name="Rectangle 2"/>
          <p:cNvSpPr txBox="1">
            <a:spLocks noChangeArrowheads="1"/>
          </p:cNvSpPr>
          <p:nvPr/>
        </p:nvSpPr>
        <p:spPr bwMode="auto">
          <a:xfrm>
            <a:off x="684213" y="115954"/>
            <a:ext cx="7772400" cy="720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dirty="0"/>
              <a:t>2.9.3 </a:t>
            </a:r>
            <a:r>
              <a:rPr lang="zh-CN" altLang="en-US" b="1" kern="0" dirty="0"/>
              <a:t>函数</a:t>
            </a:r>
            <a:r>
              <a:rPr lang="zh-CN" altLang="en-US" b="1" kern="0" dirty="0">
                <a:solidFill>
                  <a:srgbClr val="FF0000"/>
                </a:solidFill>
              </a:rPr>
              <a:t>默认参数</a:t>
            </a:r>
          </a:p>
        </p:txBody>
      </p:sp>
    </p:spTree>
    <p:extLst>
      <p:ext uri="{BB962C8B-B14F-4D97-AF65-F5344CB8AC3E}">
        <p14:creationId xmlns:p14="http://schemas.microsoft.com/office/powerpoint/2010/main" val="263330503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2" end="2"/>
                                            </p:txEl>
                                          </p:spTgt>
                                        </p:tgtEl>
                                        <p:attrNameLst>
                                          <p:attrName>style.visibility</p:attrName>
                                        </p:attrNameLst>
                                      </p:cBhvr>
                                      <p:to>
                                        <p:strVal val="visible"/>
                                      </p:to>
                                    </p:set>
                                    <p:anim calcmode="lin" valueType="num">
                                      <p:cBhvr additive="base">
                                        <p:cTn id="7" dur="5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2947">
                                            <p:txEl>
                                              <p:pRg st="3" end="3"/>
                                            </p:txEl>
                                          </p:spTgt>
                                        </p:tgtEl>
                                        <p:attrNameLst>
                                          <p:attrName>style.visibility</p:attrName>
                                        </p:attrNameLst>
                                      </p:cBhvr>
                                      <p:to>
                                        <p:strVal val="visible"/>
                                      </p:to>
                                    </p:set>
                                    <p:anim calcmode="lin" valueType="num">
                                      <p:cBhvr additive="base">
                                        <p:cTn id="11"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294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2947">
                                            <p:txEl>
                                              <p:pRg st="4" end="4"/>
                                            </p:txEl>
                                          </p:spTgt>
                                        </p:tgtEl>
                                        <p:attrNameLst>
                                          <p:attrName>style.visibility</p:attrName>
                                        </p:attrNameLst>
                                      </p:cBhvr>
                                      <p:to>
                                        <p:strVal val="visible"/>
                                      </p:to>
                                    </p:set>
                                    <p:anim calcmode="lin" valueType="num">
                                      <p:cBhvr additive="base">
                                        <p:cTn id="15"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29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82947">
                                            <p:txEl>
                                              <p:pRg st="6" end="6"/>
                                            </p:txEl>
                                          </p:spTgt>
                                        </p:tgtEl>
                                        <p:attrNameLst>
                                          <p:attrName>style.visibility</p:attrName>
                                        </p:attrNameLst>
                                      </p:cBhvr>
                                      <p:to>
                                        <p:strVal val="visible"/>
                                      </p:to>
                                    </p:set>
                                    <p:anim calcmode="lin" valueType="num">
                                      <p:cBhvr additive="base">
                                        <p:cTn id="21" dur="500" fill="hold"/>
                                        <p:tgtEl>
                                          <p:spTgt spid="82947">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29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9" presetClass="entr" presetSubtype="0" decel="100000" fill="hold" nodeType="clickEffect">
                                  <p:stCondLst>
                                    <p:cond delay="0"/>
                                  </p:stCondLst>
                                  <p:childTnLst>
                                    <p:set>
                                      <p:cBhvr>
                                        <p:cTn id="26" dur="1" fill="hold">
                                          <p:stCondLst>
                                            <p:cond delay="0"/>
                                          </p:stCondLst>
                                        </p:cTn>
                                        <p:tgtEl>
                                          <p:spTgt spid="82947">
                                            <p:txEl>
                                              <p:pRg st="7" end="7"/>
                                            </p:txEl>
                                          </p:spTgt>
                                        </p:tgtEl>
                                        <p:attrNameLst>
                                          <p:attrName>style.visibility</p:attrName>
                                        </p:attrNameLst>
                                      </p:cBhvr>
                                      <p:to>
                                        <p:strVal val="visible"/>
                                      </p:to>
                                    </p:set>
                                    <p:anim calcmode="lin" valueType="num">
                                      <p:cBhvr>
                                        <p:cTn id="27" dur="500" fill="hold"/>
                                        <p:tgtEl>
                                          <p:spTgt spid="82947">
                                            <p:txEl>
                                              <p:pRg st="7" end="7"/>
                                            </p:txEl>
                                          </p:spTgt>
                                        </p:tgtEl>
                                        <p:attrNameLst>
                                          <p:attrName>ppt_w</p:attrName>
                                        </p:attrNameLst>
                                      </p:cBhvr>
                                      <p:tavLst>
                                        <p:tav tm="0">
                                          <p:val>
                                            <p:fltVal val="0"/>
                                          </p:val>
                                        </p:tav>
                                        <p:tav tm="100000">
                                          <p:val>
                                            <p:strVal val="#ppt_w"/>
                                          </p:val>
                                        </p:tav>
                                      </p:tavLst>
                                    </p:anim>
                                    <p:anim calcmode="lin" valueType="num">
                                      <p:cBhvr>
                                        <p:cTn id="28" dur="500" fill="hold"/>
                                        <p:tgtEl>
                                          <p:spTgt spid="82947">
                                            <p:txEl>
                                              <p:pRg st="7" end="7"/>
                                            </p:txEl>
                                          </p:spTgt>
                                        </p:tgtEl>
                                        <p:attrNameLst>
                                          <p:attrName>ppt_h</p:attrName>
                                        </p:attrNameLst>
                                      </p:cBhvr>
                                      <p:tavLst>
                                        <p:tav tm="0">
                                          <p:val>
                                            <p:fltVal val="0"/>
                                          </p:val>
                                        </p:tav>
                                        <p:tav tm="100000">
                                          <p:val>
                                            <p:strVal val="#ppt_h"/>
                                          </p:val>
                                        </p:tav>
                                      </p:tavLst>
                                    </p:anim>
                                    <p:anim calcmode="lin" valueType="num">
                                      <p:cBhvr>
                                        <p:cTn id="29" dur="500" fill="hold"/>
                                        <p:tgtEl>
                                          <p:spTgt spid="82947">
                                            <p:txEl>
                                              <p:pRg st="7" end="7"/>
                                            </p:txEl>
                                          </p:spTgt>
                                        </p:tgtEl>
                                        <p:attrNameLst>
                                          <p:attrName>style.rotation</p:attrName>
                                        </p:attrNameLst>
                                      </p:cBhvr>
                                      <p:tavLst>
                                        <p:tav tm="0">
                                          <p:val>
                                            <p:fltVal val="360"/>
                                          </p:val>
                                        </p:tav>
                                        <p:tav tm="100000">
                                          <p:val>
                                            <p:fltVal val="0"/>
                                          </p:val>
                                        </p:tav>
                                      </p:tavLst>
                                    </p:anim>
                                    <p:animEffect transition="in" filter="fade">
                                      <p:cBhvr>
                                        <p:cTn id="30" dur="500"/>
                                        <p:tgtEl>
                                          <p:spTgt spid="82947">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4" presetClass="entr" presetSubtype="0" fill="hold" nodeType="clickEffect">
                                  <p:stCondLst>
                                    <p:cond delay="0"/>
                                  </p:stCondLst>
                                  <p:childTnLst>
                                    <p:set>
                                      <p:cBhvr>
                                        <p:cTn id="34" dur="1" fill="hold">
                                          <p:stCondLst>
                                            <p:cond delay="0"/>
                                          </p:stCondLst>
                                        </p:cTn>
                                        <p:tgtEl>
                                          <p:spTgt spid="82947">
                                            <p:txEl>
                                              <p:pRg st="8" end="8"/>
                                            </p:txEl>
                                          </p:spTgt>
                                        </p:tgtEl>
                                        <p:attrNameLst>
                                          <p:attrName>style.visibility</p:attrName>
                                        </p:attrNameLst>
                                      </p:cBhvr>
                                      <p:to>
                                        <p:strVal val="visible"/>
                                      </p:to>
                                    </p:set>
                                    <p:anim from="(-#ppt_w/2)" to="(#ppt_x)" calcmode="lin" valueType="num">
                                      <p:cBhvr>
                                        <p:cTn id="35" dur="600" fill="hold">
                                          <p:stCondLst>
                                            <p:cond delay="0"/>
                                          </p:stCondLst>
                                        </p:cTn>
                                        <p:tgtEl>
                                          <p:spTgt spid="82947">
                                            <p:txEl>
                                              <p:pRg st="8" end="8"/>
                                            </p:txEl>
                                          </p:spTgt>
                                        </p:tgtEl>
                                        <p:attrNameLst>
                                          <p:attrName>ppt_x</p:attrName>
                                        </p:attrNameLst>
                                      </p:cBhvr>
                                    </p:anim>
                                    <p:anim from="0" to="-1.0" calcmode="lin" valueType="num">
                                      <p:cBhvr>
                                        <p:cTn id="36" dur="200" decel="50000" autoRev="1" fill="hold">
                                          <p:stCondLst>
                                            <p:cond delay="600"/>
                                          </p:stCondLst>
                                        </p:cTn>
                                        <p:tgtEl>
                                          <p:spTgt spid="82947">
                                            <p:txEl>
                                              <p:pRg st="8" end="8"/>
                                            </p:txEl>
                                          </p:spTgt>
                                        </p:tgtEl>
                                        <p:attrNameLst>
                                          <p:attrName>xshear</p:attrName>
                                        </p:attrNameLst>
                                      </p:cBhvr>
                                    </p:anim>
                                    <p:animScale>
                                      <p:cBhvr>
                                        <p:cTn id="37" dur="200" decel="100000" autoRev="1" fill="hold">
                                          <p:stCondLst>
                                            <p:cond delay="600"/>
                                          </p:stCondLst>
                                        </p:cTn>
                                        <p:tgtEl>
                                          <p:spTgt spid="82947">
                                            <p:txEl>
                                              <p:pRg st="8" end="8"/>
                                            </p:txEl>
                                          </p:spTgt>
                                        </p:tgtEl>
                                      </p:cBhvr>
                                      <p:from x="100000" y="100000"/>
                                      <p:to x="80000" y="100000"/>
                                    </p:animScale>
                                    <p:anim by="(#ppt_h/3+#ppt_w*0.1)" calcmode="lin" valueType="num">
                                      <p:cBhvr additive="sum">
                                        <p:cTn id="38" dur="200" decel="100000" autoRev="1" fill="hold">
                                          <p:stCondLst>
                                            <p:cond delay="600"/>
                                          </p:stCondLst>
                                        </p:cTn>
                                        <p:tgtEl>
                                          <p:spTgt spid="82947">
                                            <p:txEl>
                                              <p:pRg st="8" end="8"/>
                                            </p:txEl>
                                          </p:spTgt>
                                        </p:tgtEl>
                                        <p:attrNameLst>
                                          <p:attrName>ppt_x</p:attrName>
                                        </p:attrNameLst>
                                      </p:cBhvr>
                                    </p:anim>
                                  </p:childTnLst>
                                </p:cTn>
                              </p:par>
                              <p:par>
                                <p:cTn id="39" presetID="34" presetClass="entr" presetSubtype="0" fill="hold" nodeType="withEffect">
                                  <p:stCondLst>
                                    <p:cond delay="0"/>
                                  </p:stCondLst>
                                  <p:childTnLst>
                                    <p:set>
                                      <p:cBhvr>
                                        <p:cTn id="40" dur="1" fill="hold">
                                          <p:stCondLst>
                                            <p:cond delay="0"/>
                                          </p:stCondLst>
                                        </p:cTn>
                                        <p:tgtEl>
                                          <p:spTgt spid="82947">
                                            <p:txEl>
                                              <p:pRg st="9" end="9"/>
                                            </p:txEl>
                                          </p:spTgt>
                                        </p:tgtEl>
                                        <p:attrNameLst>
                                          <p:attrName>style.visibility</p:attrName>
                                        </p:attrNameLst>
                                      </p:cBhvr>
                                      <p:to>
                                        <p:strVal val="visible"/>
                                      </p:to>
                                    </p:set>
                                    <p:anim from="(-#ppt_w/2)" to="(#ppt_x)" calcmode="lin" valueType="num">
                                      <p:cBhvr>
                                        <p:cTn id="41" dur="600" fill="hold">
                                          <p:stCondLst>
                                            <p:cond delay="0"/>
                                          </p:stCondLst>
                                        </p:cTn>
                                        <p:tgtEl>
                                          <p:spTgt spid="82947">
                                            <p:txEl>
                                              <p:pRg st="9" end="9"/>
                                            </p:txEl>
                                          </p:spTgt>
                                        </p:tgtEl>
                                        <p:attrNameLst>
                                          <p:attrName>ppt_x</p:attrName>
                                        </p:attrNameLst>
                                      </p:cBhvr>
                                    </p:anim>
                                    <p:anim from="0" to="-1.0" calcmode="lin" valueType="num">
                                      <p:cBhvr>
                                        <p:cTn id="42" dur="200" decel="50000" autoRev="1" fill="hold">
                                          <p:stCondLst>
                                            <p:cond delay="600"/>
                                          </p:stCondLst>
                                        </p:cTn>
                                        <p:tgtEl>
                                          <p:spTgt spid="82947">
                                            <p:txEl>
                                              <p:pRg st="9" end="9"/>
                                            </p:txEl>
                                          </p:spTgt>
                                        </p:tgtEl>
                                        <p:attrNameLst>
                                          <p:attrName>xshear</p:attrName>
                                        </p:attrNameLst>
                                      </p:cBhvr>
                                    </p:anim>
                                    <p:animScale>
                                      <p:cBhvr>
                                        <p:cTn id="43" dur="200" decel="100000" autoRev="1" fill="hold">
                                          <p:stCondLst>
                                            <p:cond delay="600"/>
                                          </p:stCondLst>
                                        </p:cTn>
                                        <p:tgtEl>
                                          <p:spTgt spid="82947">
                                            <p:txEl>
                                              <p:pRg st="9" end="9"/>
                                            </p:txEl>
                                          </p:spTgt>
                                        </p:tgtEl>
                                      </p:cBhvr>
                                      <p:from x="100000" y="100000"/>
                                      <p:to x="80000" y="100000"/>
                                    </p:animScale>
                                    <p:anim by="(#ppt_h/3+#ppt_w*0.1)" calcmode="lin" valueType="num">
                                      <p:cBhvr additive="sum">
                                        <p:cTn id="44" dur="200" decel="100000" autoRev="1" fill="hold">
                                          <p:stCondLst>
                                            <p:cond delay="600"/>
                                          </p:stCondLst>
                                        </p:cTn>
                                        <p:tgtEl>
                                          <p:spTgt spid="82947">
                                            <p:txEl>
                                              <p:pRg st="9" end="9"/>
                                            </p:txEl>
                                          </p:spTgt>
                                        </p:tgtEl>
                                        <p:attrNameLst>
                                          <p:attrName>ppt_x</p:attrName>
                                        </p:attrNameLst>
                                      </p:cBhvr>
                                    </p:anim>
                                  </p:childTnLst>
                                </p:cTn>
                              </p:par>
                              <p:par>
                                <p:cTn id="45" presetID="34" presetClass="entr" presetSubtype="0" fill="hold" nodeType="withEffect">
                                  <p:stCondLst>
                                    <p:cond delay="0"/>
                                  </p:stCondLst>
                                  <p:childTnLst>
                                    <p:set>
                                      <p:cBhvr>
                                        <p:cTn id="46" dur="1" fill="hold">
                                          <p:stCondLst>
                                            <p:cond delay="0"/>
                                          </p:stCondLst>
                                        </p:cTn>
                                        <p:tgtEl>
                                          <p:spTgt spid="82947">
                                            <p:txEl>
                                              <p:pRg st="10" end="10"/>
                                            </p:txEl>
                                          </p:spTgt>
                                        </p:tgtEl>
                                        <p:attrNameLst>
                                          <p:attrName>style.visibility</p:attrName>
                                        </p:attrNameLst>
                                      </p:cBhvr>
                                      <p:to>
                                        <p:strVal val="visible"/>
                                      </p:to>
                                    </p:set>
                                    <p:anim from="(-#ppt_w/2)" to="(#ppt_x)" calcmode="lin" valueType="num">
                                      <p:cBhvr>
                                        <p:cTn id="47" dur="600" fill="hold">
                                          <p:stCondLst>
                                            <p:cond delay="0"/>
                                          </p:stCondLst>
                                        </p:cTn>
                                        <p:tgtEl>
                                          <p:spTgt spid="82947">
                                            <p:txEl>
                                              <p:pRg st="10" end="10"/>
                                            </p:txEl>
                                          </p:spTgt>
                                        </p:tgtEl>
                                        <p:attrNameLst>
                                          <p:attrName>ppt_x</p:attrName>
                                        </p:attrNameLst>
                                      </p:cBhvr>
                                    </p:anim>
                                    <p:anim from="0" to="-1.0" calcmode="lin" valueType="num">
                                      <p:cBhvr>
                                        <p:cTn id="48" dur="200" decel="50000" autoRev="1" fill="hold">
                                          <p:stCondLst>
                                            <p:cond delay="600"/>
                                          </p:stCondLst>
                                        </p:cTn>
                                        <p:tgtEl>
                                          <p:spTgt spid="82947">
                                            <p:txEl>
                                              <p:pRg st="10" end="10"/>
                                            </p:txEl>
                                          </p:spTgt>
                                        </p:tgtEl>
                                        <p:attrNameLst>
                                          <p:attrName>xshear</p:attrName>
                                        </p:attrNameLst>
                                      </p:cBhvr>
                                    </p:anim>
                                    <p:animScale>
                                      <p:cBhvr>
                                        <p:cTn id="49" dur="200" decel="100000" autoRev="1" fill="hold">
                                          <p:stCondLst>
                                            <p:cond delay="600"/>
                                          </p:stCondLst>
                                        </p:cTn>
                                        <p:tgtEl>
                                          <p:spTgt spid="82947">
                                            <p:txEl>
                                              <p:pRg st="10" end="10"/>
                                            </p:txEl>
                                          </p:spTgt>
                                        </p:tgtEl>
                                      </p:cBhvr>
                                      <p:from x="100000" y="100000"/>
                                      <p:to x="80000" y="100000"/>
                                    </p:animScale>
                                    <p:anim by="(#ppt_h/3+#ppt_w*0.1)" calcmode="lin" valueType="num">
                                      <p:cBhvr additive="sum">
                                        <p:cTn id="50" dur="200" decel="100000" autoRev="1" fill="hold">
                                          <p:stCondLst>
                                            <p:cond delay="600"/>
                                          </p:stCondLst>
                                        </p:cTn>
                                        <p:tgtEl>
                                          <p:spTgt spid="82947">
                                            <p:txEl>
                                              <p:pRg st="10" end="10"/>
                                            </p:txEl>
                                          </p:spTgt>
                                        </p:tgtEl>
                                        <p:attrNameLst>
                                          <p:attrName>ppt_x</p:attrName>
                                        </p:attrNameLst>
                                      </p:cBhvr>
                                    </p:anim>
                                  </p:childTnLst>
                                </p:cTn>
                              </p:par>
                              <p:par>
                                <p:cTn id="51" presetID="34" presetClass="entr" presetSubtype="0" fill="hold" nodeType="withEffect">
                                  <p:stCondLst>
                                    <p:cond delay="0"/>
                                  </p:stCondLst>
                                  <p:childTnLst>
                                    <p:set>
                                      <p:cBhvr>
                                        <p:cTn id="52" dur="1" fill="hold">
                                          <p:stCondLst>
                                            <p:cond delay="0"/>
                                          </p:stCondLst>
                                        </p:cTn>
                                        <p:tgtEl>
                                          <p:spTgt spid="82947">
                                            <p:txEl>
                                              <p:pRg st="11" end="11"/>
                                            </p:txEl>
                                          </p:spTgt>
                                        </p:tgtEl>
                                        <p:attrNameLst>
                                          <p:attrName>style.visibility</p:attrName>
                                        </p:attrNameLst>
                                      </p:cBhvr>
                                      <p:to>
                                        <p:strVal val="visible"/>
                                      </p:to>
                                    </p:set>
                                    <p:anim from="(-#ppt_w/2)" to="(#ppt_x)" calcmode="lin" valueType="num">
                                      <p:cBhvr>
                                        <p:cTn id="53" dur="600" fill="hold">
                                          <p:stCondLst>
                                            <p:cond delay="0"/>
                                          </p:stCondLst>
                                        </p:cTn>
                                        <p:tgtEl>
                                          <p:spTgt spid="82947">
                                            <p:txEl>
                                              <p:pRg st="11" end="11"/>
                                            </p:txEl>
                                          </p:spTgt>
                                        </p:tgtEl>
                                        <p:attrNameLst>
                                          <p:attrName>ppt_x</p:attrName>
                                        </p:attrNameLst>
                                      </p:cBhvr>
                                    </p:anim>
                                    <p:anim from="0" to="-1.0" calcmode="lin" valueType="num">
                                      <p:cBhvr>
                                        <p:cTn id="54" dur="200" decel="50000" autoRev="1" fill="hold">
                                          <p:stCondLst>
                                            <p:cond delay="600"/>
                                          </p:stCondLst>
                                        </p:cTn>
                                        <p:tgtEl>
                                          <p:spTgt spid="82947">
                                            <p:txEl>
                                              <p:pRg st="11" end="11"/>
                                            </p:txEl>
                                          </p:spTgt>
                                        </p:tgtEl>
                                        <p:attrNameLst>
                                          <p:attrName>xshear</p:attrName>
                                        </p:attrNameLst>
                                      </p:cBhvr>
                                    </p:anim>
                                    <p:animScale>
                                      <p:cBhvr>
                                        <p:cTn id="55" dur="200" decel="100000" autoRev="1" fill="hold">
                                          <p:stCondLst>
                                            <p:cond delay="600"/>
                                          </p:stCondLst>
                                        </p:cTn>
                                        <p:tgtEl>
                                          <p:spTgt spid="82947">
                                            <p:txEl>
                                              <p:pRg st="11" end="11"/>
                                            </p:txEl>
                                          </p:spTgt>
                                        </p:tgtEl>
                                      </p:cBhvr>
                                      <p:from x="100000" y="100000"/>
                                      <p:to x="80000" y="100000"/>
                                    </p:animScale>
                                    <p:anim by="(#ppt_h/3+#ppt_w*0.1)" calcmode="lin" valueType="num">
                                      <p:cBhvr additive="sum">
                                        <p:cTn id="56" dur="200" decel="100000" autoRev="1" fill="hold">
                                          <p:stCondLst>
                                            <p:cond delay="600"/>
                                          </p:stCondLst>
                                        </p:cTn>
                                        <p:tgtEl>
                                          <p:spTgt spid="82947">
                                            <p:txEl>
                                              <p:pRg st="11" end="11"/>
                                            </p:txEl>
                                          </p:spTgt>
                                        </p:tgtEl>
                                        <p:attrNameLst>
                                          <p:attrName>ppt_x</p:attrName>
                                        </p:attrNameLst>
                                      </p:cBhvr>
                                    </p:anim>
                                  </p:childTnLst>
                                </p:cTn>
                              </p:par>
                              <p:par>
                                <p:cTn id="57" presetID="34" presetClass="entr" presetSubtype="0" fill="hold" nodeType="withEffect">
                                  <p:stCondLst>
                                    <p:cond delay="0"/>
                                  </p:stCondLst>
                                  <p:childTnLst>
                                    <p:set>
                                      <p:cBhvr>
                                        <p:cTn id="58" dur="1" fill="hold">
                                          <p:stCondLst>
                                            <p:cond delay="0"/>
                                          </p:stCondLst>
                                        </p:cTn>
                                        <p:tgtEl>
                                          <p:spTgt spid="82947">
                                            <p:txEl>
                                              <p:pRg st="12" end="12"/>
                                            </p:txEl>
                                          </p:spTgt>
                                        </p:tgtEl>
                                        <p:attrNameLst>
                                          <p:attrName>style.visibility</p:attrName>
                                        </p:attrNameLst>
                                      </p:cBhvr>
                                      <p:to>
                                        <p:strVal val="visible"/>
                                      </p:to>
                                    </p:set>
                                    <p:anim from="(-#ppt_w/2)" to="(#ppt_x)" calcmode="lin" valueType="num">
                                      <p:cBhvr>
                                        <p:cTn id="59" dur="600" fill="hold">
                                          <p:stCondLst>
                                            <p:cond delay="0"/>
                                          </p:stCondLst>
                                        </p:cTn>
                                        <p:tgtEl>
                                          <p:spTgt spid="82947">
                                            <p:txEl>
                                              <p:pRg st="12" end="12"/>
                                            </p:txEl>
                                          </p:spTgt>
                                        </p:tgtEl>
                                        <p:attrNameLst>
                                          <p:attrName>ppt_x</p:attrName>
                                        </p:attrNameLst>
                                      </p:cBhvr>
                                    </p:anim>
                                    <p:anim from="0" to="-1.0" calcmode="lin" valueType="num">
                                      <p:cBhvr>
                                        <p:cTn id="60" dur="200" decel="50000" autoRev="1" fill="hold">
                                          <p:stCondLst>
                                            <p:cond delay="600"/>
                                          </p:stCondLst>
                                        </p:cTn>
                                        <p:tgtEl>
                                          <p:spTgt spid="82947">
                                            <p:txEl>
                                              <p:pRg st="12" end="12"/>
                                            </p:txEl>
                                          </p:spTgt>
                                        </p:tgtEl>
                                        <p:attrNameLst>
                                          <p:attrName>xshear</p:attrName>
                                        </p:attrNameLst>
                                      </p:cBhvr>
                                    </p:anim>
                                    <p:animScale>
                                      <p:cBhvr>
                                        <p:cTn id="61" dur="200" decel="100000" autoRev="1" fill="hold">
                                          <p:stCondLst>
                                            <p:cond delay="600"/>
                                          </p:stCondLst>
                                        </p:cTn>
                                        <p:tgtEl>
                                          <p:spTgt spid="82947">
                                            <p:txEl>
                                              <p:pRg st="12" end="12"/>
                                            </p:txEl>
                                          </p:spTgt>
                                        </p:tgtEl>
                                      </p:cBhvr>
                                      <p:from x="100000" y="100000"/>
                                      <p:to x="80000" y="100000"/>
                                    </p:animScale>
                                    <p:anim by="(#ppt_h/3+#ppt_w*0.1)" calcmode="lin" valueType="num">
                                      <p:cBhvr additive="sum">
                                        <p:cTn id="62" dur="200" decel="100000" autoRev="1" fill="hold">
                                          <p:stCondLst>
                                            <p:cond delay="600"/>
                                          </p:stCondLst>
                                        </p:cTn>
                                        <p:tgtEl>
                                          <p:spTgt spid="82947">
                                            <p:txEl>
                                              <p:pRg st="12" end="12"/>
                                            </p:txEl>
                                          </p:spTgt>
                                        </p:tgtEl>
                                        <p:attrNameLst>
                                          <p:attrName>ppt_x</p:attrName>
                                        </p:attrNameLst>
                                      </p:cBhvr>
                                    </p:anim>
                                  </p:childTnLst>
                                </p:cTn>
                              </p:par>
                              <p:par>
                                <p:cTn id="63" presetID="34" presetClass="entr" presetSubtype="0" fill="hold" nodeType="withEffect">
                                  <p:stCondLst>
                                    <p:cond delay="0"/>
                                  </p:stCondLst>
                                  <p:childTnLst>
                                    <p:set>
                                      <p:cBhvr>
                                        <p:cTn id="64" dur="1" fill="hold">
                                          <p:stCondLst>
                                            <p:cond delay="0"/>
                                          </p:stCondLst>
                                        </p:cTn>
                                        <p:tgtEl>
                                          <p:spTgt spid="82947">
                                            <p:txEl>
                                              <p:pRg st="13" end="13"/>
                                            </p:txEl>
                                          </p:spTgt>
                                        </p:tgtEl>
                                        <p:attrNameLst>
                                          <p:attrName>style.visibility</p:attrName>
                                        </p:attrNameLst>
                                      </p:cBhvr>
                                      <p:to>
                                        <p:strVal val="visible"/>
                                      </p:to>
                                    </p:set>
                                    <p:anim from="(-#ppt_w/2)" to="(#ppt_x)" calcmode="lin" valueType="num">
                                      <p:cBhvr>
                                        <p:cTn id="65" dur="600" fill="hold">
                                          <p:stCondLst>
                                            <p:cond delay="0"/>
                                          </p:stCondLst>
                                        </p:cTn>
                                        <p:tgtEl>
                                          <p:spTgt spid="82947">
                                            <p:txEl>
                                              <p:pRg st="13" end="13"/>
                                            </p:txEl>
                                          </p:spTgt>
                                        </p:tgtEl>
                                        <p:attrNameLst>
                                          <p:attrName>ppt_x</p:attrName>
                                        </p:attrNameLst>
                                      </p:cBhvr>
                                    </p:anim>
                                    <p:anim from="0" to="-1.0" calcmode="lin" valueType="num">
                                      <p:cBhvr>
                                        <p:cTn id="66" dur="200" decel="50000" autoRev="1" fill="hold">
                                          <p:stCondLst>
                                            <p:cond delay="600"/>
                                          </p:stCondLst>
                                        </p:cTn>
                                        <p:tgtEl>
                                          <p:spTgt spid="82947">
                                            <p:txEl>
                                              <p:pRg st="13" end="13"/>
                                            </p:txEl>
                                          </p:spTgt>
                                        </p:tgtEl>
                                        <p:attrNameLst>
                                          <p:attrName>xshear</p:attrName>
                                        </p:attrNameLst>
                                      </p:cBhvr>
                                    </p:anim>
                                    <p:animScale>
                                      <p:cBhvr>
                                        <p:cTn id="67" dur="200" decel="100000" autoRev="1" fill="hold">
                                          <p:stCondLst>
                                            <p:cond delay="600"/>
                                          </p:stCondLst>
                                        </p:cTn>
                                        <p:tgtEl>
                                          <p:spTgt spid="82947">
                                            <p:txEl>
                                              <p:pRg st="13" end="13"/>
                                            </p:txEl>
                                          </p:spTgt>
                                        </p:tgtEl>
                                      </p:cBhvr>
                                      <p:from x="100000" y="100000"/>
                                      <p:to x="80000" y="100000"/>
                                    </p:animScale>
                                    <p:anim by="(#ppt_h/3+#ppt_w*0.1)" calcmode="lin" valueType="num">
                                      <p:cBhvr additive="sum">
                                        <p:cTn id="68" dur="200" decel="100000" autoRev="1" fill="hold">
                                          <p:stCondLst>
                                            <p:cond delay="600"/>
                                          </p:stCondLst>
                                        </p:cTn>
                                        <p:tgtEl>
                                          <p:spTgt spid="82947">
                                            <p:txEl>
                                              <p:pRg st="13" end="13"/>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76590"/>
            <a:ext cx="8712968" cy="5168635"/>
          </a:xfrm>
        </p:spPr>
        <p:txBody>
          <a:bodyPr/>
          <a:lstStyle/>
          <a:p>
            <a:pPr marL="0" indent="0">
              <a:buNone/>
            </a:pPr>
            <a:r>
              <a:rPr lang="zh-CN" altLang="zh-CN" sz="2000" b="1" dirty="0">
                <a:solidFill>
                  <a:srgbClr val="FF0000"/>
                </a:solidFill>
              </a:rPr>
              <a:t>③ 可以用表达式作为默认参数，只要表达式可以转换成形参所需要的类型即可。但是，局部变量不能作为默认参数值。</a:t>
            </a:r>
          </a:p>
          <a:p>
            <a:pPr marL="0" indent="0">
              <a:buNone/>
            </a:pPr>
            <a:r>
              <a:rPr lang="zh-CN" altLang="zh-CN" sz="1800" dirty="0"/>
              <a:t>【例</a:t>
            </a:r>
            <a:r>
              <a:rPr lang="en-US" altLang="zh-CN" sz="1800" dirty="0"/>
              <a:t>2-19</a:t>
            </a:r>
            <a:r>
              <a:rPr lang="zh-CN" altLang="zh-CN" sz="1800" dirty="0"/>
              <a:t>】 设计函数</a:t>
            </a:r>
            <a:r>
              <a:rPr lang="en-US" altLang="zh-CN" sz="1800" dirty="0"/>
              <a:t>dog</a:t>
            </a:r>
            <a:r>
              <a:rPr lang="zh-CN" altLang="zh-CN" sz="1800" dirty="0"/>
              <a:t>，默认狗名为</a:t>
            </a:r>
            <a:r>
              <a:rPr lang="en-US" altLang="zh-CN" sz="1800" dirty="0"/>
              <a:t>tom</a:t>
            </a:r>
            <a:r>
              <a:rPr lang="zh-CN" altLang="zh-CN" sz="1800" dirty="0"/>
              <a:t>，</a:t>
            </a:r>
            <a:r>
              <a:rPr lang="en-US" altLang="zh-CN" sz="1800" dirty="0"/>
              <a:t>0.8</a:t>
            </a:r>
            <a:r>
              <a:rPr lang="zh-CN" altLang="zh-CN" sz="1800" dirty="0"/>
              <a:t>米高，</a:t>
            </a:r>
            <a:r>
              <a:rPr lang="en-US" altLang="zh-CN" sz="1800" dirty="0"/>
              <a:t>1.1</a:t>
            </a:r>
            <a:r>
              <a:rPr lang="zh-CN" altLang="zh-CN" sz="1800" dirty="0"/>
              <a:t>米长。</a:t>
            </a:r>
          </a:p>
          <a:p>
            <a:pPr marL="0" indent="0">
              <a:buNone/>
            </a:pPr>
            <a:r>
              <a:rPr lang="en-US" altLang="zh-CN" sz="1800" dirty="0"/>
              <a:t> #include&lt;</a:t>
            </a:r>
            <a:r>
              <a:rPr lang="en-US" altLang="zh-CN" sz="1800" dirty="0" err="1"/>
              <a:t>iostream</a:t>
            </a:r>
            <a:r>
              <a:rPr lang="en-US" altLang="zh-CN" sz="1800" dirty="0"/>
              <a:t>&gt;</a:t>
            </a:r>
            <a:endParaRPr lang="zh-CN" altLang="zh-CN" sz="1800" dirty="0"/>
          </a:p>
          <a:p>
            <a:pPr marL="0" indent="0">
              <a:buNone/>
            </a:pPr>
            <a:r>
              <a:rPr lang="en-US" altLang="zh-CN" sz="1800" dirty="0"/>
              <a:t>#include&lt;string&gt;</a:t>
            </a:r>
            <a:endParaRPr lang="zh-CN" altLang="zh-CN" sz="1800" dirty="0"/>
          </a:p>
          <a:p>
            <a:pPr marL="0" indent="0">
              <a:buNone/>
            </a:pPr>
            <a:r>
              <a:rPr lang="en-US" altLang="zh-CN" sz="1800" dirty="0"/>
              <a:t>using namespace </a:t>
            </a:r>
            <a:r>
              <a:rPr lang="en-US" altLang="zh-CN" sz="1800" dirty="0" err="1"/>
              <a:t>std</a:t>
            </a:r>
            <a:r>
              <a:rPr lang="en-US" altLang="zh-CN" sz="1800" dirty="0"/>
              <a:t>;</a:t>
            </a:r>
            <a:endParaRPr lang="zh-CN" altLang="zh-CN" sz="1800" dirty="0"/>
          </a:p>
          <a:p>
            <a:pPr marL="0" indent="0">
              <a:buNone/>
            </a:pPr>
            <a:r>
              <a:rPr lang="en-US" altLang="zh-CN" sz="1800" dirty="0"/>
              <a:t>string name="tom";</a:t>
            </a:r>
            <a:endParaRPr lang="zh-CN" altLang="zh-CN" sz="1800" dirty="0"/>
          </a:p>
          <a:p>
            <a:pPr marL="0" indent="0">
              <a:buNone/>
            </a:pPr>
            <a:r>
              <a:rPr lang="en-US" altLang="zh-CN" sz="1800" dirty="0"/>
              <a:t>double h = 0.8, </a:t>
            </a:r>
            <a:r>
              <a:rPr lang="en-US" altLang="zh-CN" sz="1800" dirty="0" err="1"/>
              <a:t>len</a:t>
            </a:r>
            <a:r>
              <a:rPr lang="en-US" altLang="zh-CN" sz="1800" dirty="0"/>
              <a:t> = 1.1;</a:t>
            </a:r>
            <a:endParaRPr lang="zh-CN" altLang="zh-CN" sz="1800" dirty="0"/>
          </a:p>
          <a:p>
            <a:pPr marL="0" indent="0">
              <a:buNone/>
            </a:pPr>
            <a:r>
              <a:rPr lang="en-US" altLang="zh-CN" sz="1800" dirty="0"/>
              <a:t>void  dog(string </a:t>
            </a:r>
            <a:r>
              <a:rPr lang="en-US" altLang="zh-CN" sz="1800" dirty="0" err="1"/>
              <a:t>dogname</a:t>
            </a:r>
            <a:r>
              <a:rPr lang="en-US" altLang="zh-CN" sz="1800" dirty="0"/>
              <a:t> = name, double high = h, double </a:t>
            </a:r>
            <a:r>
              <a:rPr lang="en-US" altLang="zh-CN" sz="1800" dirty="0" err="1"/>
              <a:t>lenth</a:t>
            </a:r>
            <a:r>
              <a:rPr lang="en-US" altLang="zh-CN" sz="1800" dirty="0"/>
              <a:t> = </a:t>
            </a:r>
            <a:r>
              <a:rPr lang="en-US" altLang="zh-CN" sz="1800" dirty="0" err="1"/>
              <a:t>len</a:t>
            </a:r>
            <a:r>
              <a:rPr lang="en-US" altLang="zh-CN" sz="1800" dirty="0"/>
              <a:t>) </a:t>
            </a:r>
            <a:endParaRPr lang="zh-CN" altLang="zh-CN" sz="1800" dirty="0"/>
          </a:p>
          <a:p>
            <a:pPr marL="0" indent="0">
              <a:buNone/>
            </a:pPr>
            <a:r>
              <a:rPr lang="en-US" altLang="zh-CN" sz="1800" dirty="0"/>
              <a:t>{	</a:t>
            </a:r>
            <a:r>
              <a:rPr lang="en-US" altLang="zh-CN" sz="1800" dirty="0" err="1"/>
              <a:t>cout</a:t>
            </a:r>
            <a:r>
              <a:rPr lang="en-US" altLang="zh-CN" sz="1800" dirty="0"/>
              <a:t> &lt;&lt; "</a:t>
            </a:r>
            <a:r>
              <a:rPr lang="en-US" altLang="zh-CN" sz="1800" dirty="0" err="1"/>
              <a:t>Dogname</a:t>
            </a:r>
            <a:r>
              <a:rPr lang="en-US" altLang="zh-CN" sz="1800" dirty="0"/>
              <a:t>:" &lt;&lt; </a:t>
            </a:r>
            <a:r>
              <a:rPr lang="en-US" altLang="zh-CN" sz="1800" dirty="0" err="1"/>
              <a:t>dogname</a:t>
            </a:r>
            <a:r>
              <a:rPr lang="en-US" altLang="zh-CN" sz="1800" dirty="0"/>
              <a:t> &lt;&lt; "\</a:t>
            </a:r>
            <a:r>
              <a:rPr lang="en-US" altLang="zh-CN" sz="1800" dirty="0" err="1"/>
              <a:t>tHigh</a:t>
            </a:r>
            <a:r>
              <a:rPr lang="en-US" altLang="zh-CN" sz="1800" dirty="0"/>
              <a:t>:" &lt;&lt; h </a:t>
            </a:r>
            <a:endParaRPr lang="zh-CN" altLang="zh-CN" sz="1800" dirty="0"/>
          </a:p>
          <a:p>
            <a:pPr marL="0" indent="0">
              <a:buNone/>
            </a:pPr>
            <a:r>
              <a:rPr lang="en-US" altLang="zh-CN" sz="1800" dirty="0"/>
              <a:t>                       &lt;&lt; "\</a:t>
            </a:r>
            <a:r>
              <a:rPr lang="en-US" altLang="zh-CN" sz="1800" dirty="0" err="1"/>
              <a:t>tLenth</a:t>
            </a:r>
            <a:r>
              <a:rPr lang="en-US" altLang="zh-CN" sz="1800" dirty="0"/>
              <a:t>:" &lt;&lt; </a:t>
            </a:r>
            <a:r>
              <a:rPr lang="en-US" altLang="zh-CN" sz="1800" dirty="0" err="1"/>
              <a:t>len</a:t>
            </a:r>
            <a:r>
              <a:rPr lang="en-US" altLang="zh-CN" sz="1800" dirty="0"/>
              <a:t> &lt;&lt; </a:t>
            </a:r>
            <a:r>
              <a:rPr lang="en-US" altLang="zh-CN" sz="1800" dirty="0" err="1"/>
              <a:t>endl</a:t>
            </a:r>
            <a:r>
              <a:rPr lang="en-US" altLang="zh-CN" sz="1800" dirty="0"/>
              <a:t>;</a:t>
            </a:r>
            <a:endParaRPr lang="zh-CN" altLang="zh-CN" sz="1800" dirty="0"/>
          </a:p>
          <a:p>
            <a:pPr marL="0" indent="0">
              <a:buNone/>
            </a:pPr>
            <a:r>
              <a:rPr lang="en-US" altLang="zh-CN" sz="1800" dirty="0"/>
              <a:t>}</a:t>
            </a:r>
            <a:endParaRPr lang="zh-CN" altLang="zh-CN" sz="1800" dirty="0"/>
          </a:p>
          <a:p>
            <a:pPr marL="0" indent="0">
              <a:buNone/>
            </a:pPr>
            <a:r>
              <a:rPr lang="en-US" altLang="zh-CN" sz="1800" dirty="0" err="1"/>
              <a:t>int</a:t>
            </a:r>
            <a:r>
              <a:rPr lang="en-US" altLang="zh-CN" sz="1800" dirty="0"/>
              <a:t> main(){</a:t>
            </a:r>
            <a:endParaRPr lang="zh-CN" altLang="zh-CN" sz="1800" dirty="0"/>
          </a:p>
          <a:p>
            <a:pPr marL="0" indent="0">
              <a:buNone/>
            </a:pPr>
            <a:r>
              <a:rPr lang="en-US" altLang="zh-CN" sz="1800" dirty="0"/>
              <a:t>	name = "Jake";         //L1</a:t>
            </a:r>
            <a:r>
              <a:rPr lang="zh-CN" altLang="zh-CN" sz="1800" dirty="0"/>
              <a:t>：修改全局变量，改变默认实参值</a:t>
            </a:r>
          </a:p>
          <a:p>
            <a:pPr marL="0" indent="0">
              <a:buNone/>
            </a:pPr>
            <a:r>
              <a:rPr lang="en-US" altLang="zh-CN" sz="1800" dirty="0"/>
              <a:t>	double h = 2.1;        //L2</a:t>
            </a:r>
            <a:r>
              <a:rPr lang="zh-CN" altLang="zh-CN" sz="1800" dirty="0"/>
              <a:t>：</a:t>
            </a:r>
            <a:r>
              <a:rPr lang="en-US" altLang="zh-CN" sz="1800" dirty="0"/>
              <a:t>h</a:t>
            </a:r>
            <a:r>
              <a:rPr lang="zh-CN" altLang="zh-CN" sz="1800" dirty="0"/>
              <a:t>隐藏了全局变量</a:t>
            </a:r>
            <a:r>
              <a:rPr lang="en-US" altLang="zh-CN" sz="1800" dirty="0"/>
              <a:t>h</a:t>
            </a:r>
            <a:r>
              <a:rPr lang="zh-CN" altLang="zh-CN" sz="1800" dirty="0"/>
              <a:t>，对</a:t>
            </a:r>
            <a:r>
              <a:rPr lang="en-US" altLang="zh-CN" sz="1800" dirty="0"/>
              <a:t>dog</a:t>
            </a:r>
            <a:r>
              <a:rPr lang="zh-CN" altLang="zh-CN" sz="1800" dirty="0"/>
              <a:t>参数</a:t>
            </a:r>
            <a:r>
              <a:rPr lang="en-US" altLang="zh-CN" sz="1800" dirty="0"/>
              <a:t>h</a:t>
            </a:r>
            <a:r>
              <a:rPr lang="zh-CN" altLang="zh-CN" sz="1800" dirty="0"/>
              <a:t>的默认值无影响</a:t>
            </a:r>
          </a:p>
          <a:p>
            <a:pPr marL="0" indent="0">
              <a:buNone/>
            </a:pPr>
            <a:r>
              <a:rPr lang="en-US" altLang="zh-CN" sz="1800" dirty="0"/>
              <a:t>	dog();</a:t>
            </a:r>
            <a:endParaRPr lang="zh-CN" altLang="zh-CN" sz="1800" dirty="0"/>
          </a:p>
          <a:p>
            <a:pPr marL="0" indent="0">
              <a:buNone/>
            </a:pPr>
            <a:r>
              <a:rPr lang="en-US" altLang="zh-CN" sz="1800" dirty="0"/>
              <a:t>    return 0;</a:t>
            </a:r>
            <a:endParaRPr lang="zh-CN" altLang="zh-CN" sz="1800" dirty="0"/>
          </a:p>
          <a:p>
            <a:pPr marL="0" indent="0">
              <a:buNone/>
            </a:pPr>
            <a:r>
              <a:rPr lang="en-US" altLang="zh-CN" sz="1800" dirty="0"/>
              <a:t>}</a:t>
            </a:r>
            <a:endParaRPr lang="zh-CN" altLang="zh-CN" sz="1800" dirty="0"/>
          </a:p>
          <a:p>
            <a:pPr marL="0" indent="0">
              <a:buNone/>
            </a:pPr>
            <a:endParaRPr lang="zh-CN" altLang="en-US" sz="1800" dirty="0"/>
          </a:p>
        </p:txBody>
      </p:sp>
      <p:sp>
        <p:nvSpPr>
          <p:cNvPr id="4" name="Rectangle 2"/>
          <p:cNvSpPr txBox="1">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b="1" kern="0" dirty="0"/>
              <a:t>2.9.3 </a:t>
            </a:r>
            <a:r>
              <a:rPr lang="zh-CN" altLang="en-US" b="1" kern="0" dirty="0"/>
              <a:t>函数</a:t>
            </a:r>
            <a:r>
              <a:rPr lang="zh-CN" altLang="en-US" b="1" kern="0" dirty="0">
                <a:solidFill>
                  <a:srgbClr val="FF0000"/>
                </a:solidFill>
              </a:rPr>
              <a:t>默认参数</a:t>
            </a:r>
          </a:p>
        </p:txBody>
      </p:sp>
    </p:spTree>
    <p:extLst>
      <p:ext uri="{BB962C8B-B14F-4D97-AF65-F5344CB8AC3E}">
        <p14:creationId xmlns:p14="http://schemas.microsoft.com/office/powerpoint/2010/main" val="38682816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2.9.4  </a:t>
            </a:r>
            <a:r>
              <a:rPr lang="zh-CN" altLang="zh-CN" b="1" dirty="0">
                <a:solidFill>
                  <a:srgbClr val="FF0000"/>
                </a:solidFill>
              </a:rPr>
              <a:t>函数</a:t>
            </a:r>
            <a:r>
              <a:rPr lang="zh-CN" altLang="zh-CN" b="1" dirty="0"/>
              <a:t>返回值</a:t>
            </a:r>
            <a:endParaRPr lang="zh-CN" altLang="en-US" dirty="0"/>
          </a:p>
        </p:txBody>
      </p:sp>
      <p:sp>
        <p:nvSpPr>
          <p:cNvPr id="3" name="内容占位符 2"/>
          <p:cNvSpPr>
            <a:spLocks noGrp="1"/>
          </p:cNvSpPr>
          <p:nvPr>
            <p:ph idx="1"/>
          </p:nvPr>
        </p:nvSpPr>
        <p:spPr/>
        <p:txBody>
          <a:bodyPr/>
          <a:lstStyle/>
          <a:p>
            <a:pPr marL="0" indent="0">
              <a:buNone/>
            </a:pPr>
            <a:r>
              <a:rPr lang="en-US" altLang="zh-CN" b="1" dirty="0">
                <a:solidFill>
                  <a:srgbClr val="0000CC"/>
                </a:solidFill>
              </a:rPr>
              <a:t>1</a:t>
            </a:r>
            <a:r>
              <a:rPr lang="zh-CN" altLang="zh-CN" b="1" dirty="0">
                <a:solidFill>
                  <a:srgbClr val="0000CC"/>
                </a:solidFill>
              </a:rPr>
              <a:t>．默认返回值和返回</a:t>
            </a:r>
            <a:r>
              <a:rPr lang="en-US" altLang="zh-CN" b="1" dirty="0">
                <a:solidFill>
                  <a:srgbClr val="0000CC"/>
                </a:solidFill>
              </a:rPr>
              <a:t>void</a:t>
            </a:r>
            <a:endParaRPr lang="zh-CN" altLang="zh-CN" b="1" dirty="0">
              <a:solidFill>
                <a:srgbClr val="0000CC"/>
              </a:solidFill>
            </a:endParaRPr>
          </a:p>
          <a:p>
            <a:pPr marL="857250" lvl="2" indent="0">
              <a:buNone/>
            </a:pPr>
            <a:r>
              <a:rPr lang="en-US" altLang="zh-CN" dirty="0">
                <a:solidFill>
                  <a:srgbClr val="FF0000"/>
                </a:solidFill>
              </a:rPr>
              <a:t>f(……</a:t>
            </a:r>
            <a:r>
              <a:rPr lang="zh-CN" altLang="en-US" dirty="0">
                <a:solidFill>
                  <a:srgbClr val="FF0000"/>
                </a:solidFill>
              </a:rPr>
              <a:t>）</a:t>
            </a:r>
            <a:r>
              <a:rPr lang="en-US" altLang="zh-CN" dirty="0">
                <a:solidFill>
                  <a:srgbClr val="FF0000"/>
                </a:solidFill>
              </a:rPr>
              <a:t>{……}</a:t>
            </a:r>
          </a:p>
          <a:p>
            <a:pPr lvl="1"/>
            <a:r>
              <a:rPr lang="zh-CN" altLang="en-US" dirty="0"/>
              <a:t>形似</a:t>
            </a:r>
            <a:r>
              <a:rPr lang="en-US" altLang="zh-CN" dirty="0"/>
              <a:t>f</a:t>
            </a:r>
            <a:r>
              <a:rPr lang="zh-CN" altLang="en-US" dirty="0"/>
              <a:t>这样的</a:t>
            </a:r>
            <a:r>
              <a:rPr lang="zh-CN" altLang="zh-CN" dirty="0"/>
              <a:t>函数</a:t>
            </a:r>
            <a:r>
              <a:rPr lang="zh-CN" altLang="en-US" dirty="0"/>
              <a:t>，</a:t>
            </a:r>
            <a:r>
              <a:rPr lang="zh-CN" altLang="zh-CN" dirty="0"/>
              <a:t>没指定返回类型时，</a:t>
            </a:r>
            <a:r>
              <a:rPr lang="en-US" altLang="zh-CN" dirty="0"/>
              <a:t>C</a:t>
            </a:r>
            <a:r>
              <a:rPr lang="zh-CN" altLang="zh-CN" dirty="0"/>
              <a:t>语言和早期的</a:t>
            </a:r>
            <a:r>
              <a:rPr lang="en-US" altLang="zh-CN" dirty="0"/>
              <a:t>C++</a:t>
            </a:r>
            <a:r>
              <a:rPr lang="zh-CN" altLang="zh-CN" dirty="0"/>
              <a:t>默认其返回值为</a:t>
            </a:r>
            <a:r>
              <a:rPr lang="en-US" altLang="zh-CN" dirty="0" err="1"/>
              <a:t>int</a:t>
            </a:r>
            <a:r>
              <a:rPr lang="zh-CN" altLang="zh-CN" dirty="0"/>
              <a:t>类型</a:t>
            </a:r>
            <a:r>
              <a:rPr lang="zh-CN" altLang="en-US" dirty="0"/>
              <a:t>。</a:t>
            </a:r>
            <a:r>
              <a:rPr lang="en-US" altLang="zh-CN" dirty="0"/>
              <a:t>C++11</a:t>
            </a:r>
            <a:r>
              <a:rPr lang="zh-CN" altLang="zh-CN" dirty="0"/>
              <a:t>不再支持这一默认返回值</a:t>
            </a:r>
            <a:r>
              <a:rPr lang="zh-CN" altLang="en-US" dirty="0"/>
              <a:t>。</a:t>
            </a:r>
            <a:endParaRPr lang="en-US" altLang="zh-CN" dirty="0"/>
          </a:p>
          <a:p>
            <a:pPr lvl="1"/>
            <a:r>
              <a:rPr lang="en-US" altLang="zh-CN" dirty="0"/>
              <a:t>C++11</a:t>
            </a:r>
            <a:r>
              <a:rPr lang="zh-CN" altLang="en-US" dirty="0"/>
              <a:t>中，</a:t>
            </a:r>
            <a:r>
              <a:rPr lang="zh-CN" altLang="zh-CN" dirty="0"/>
              <a:t>除了类的构造函数和析构函数可以没有返回类型外，所有函数都必须有返回类型</a:t>
            </a:r>
            <a:r>
              <a:rPr lang="zh-CN" altLang="en-US" dirty="0"/>
              <a:t>。</a:t>
            </a:r>
            <a:r>
              <a:rPr lang="zh-CN" altLang="en-US" dirty="0">
                <a:solidFill>
                  <a:srgbClr val="FF0000"/>
                </a:solidFill>
              </a:rPr>
              <a:t>没有返回值的函数，必须用</a:t>
            </a:r>
            <a:r>
              <a:rPr lang="en-US" altLang="zh-CN" dirty="0">
                <a:solidFill>
                  <a:srgbClr val="FF0000"/>
                </a:solidFill>
              </a:rPr>
              <a:t>void</a:t>
            </a:r>
            <a:r>
              <a:rPr lang="zh-CN" altLang="en-US" dirty="0">
                <a:solidFill>
                  <a:srgbClr val="FF0000"/>
                </a:solidFill>
              </a:rPr>
              <a:t>返回类型</a:t>
            </a:r>
            <a:r>
              <a:rPr lang="zh-CN" altLang="en-US" dirty="0"/>
              <a:t>。</a:t>
            </a:r>
            <a:endParaRPr lang="en-US" altLang="zh-CN" dirty="0"/>
          </a:p>
          <a:p>
            <a:pPr lvl="1"/>
            <a:endParaRPr lang="zh-CN" altLang="en-US" dirty="0"/>
          </a:p>
        </p:txBody>
      </p:sp>
    </p:spTree>
    <p:extLst>
      <p:ext uri="{BB962C8B-B14F-4D97-AF65-F5344CB8AC3E}">
        <p14:creationId xmlns:p14="http://schemas.microsoft.com/office/powerpoint/2010/main" val="258405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2.9.4  </a:t>
            </a:r>
            <a:r>
              <a:rPr lang="zh-CN" altLang="zh-CN" b="1" dirty="0">
                <a:solidFill>
                  <a:srgbClr val="FF0000"/>
                </a:solidFill>
              </a:rPr>
              <a:t>函数</a:t>
            </a:r>
            <a:r>
              <a:rPr lang="zh-CN" altLang="zh-CN" b="1" dirty="0"/>
              <a:t>返回值</a:t>
            </a:r>
            <a:endParaRPr lang="zh-CN" altLang="en-US" dirty="0"/>
          </a:p>
        </p:txBody>
      </p:sp>
      <p:sp>
        <p:nvSpPr>
          <p:cNvPr id="3" name="内容占位符 2"/>
          <p:cNvSpPr>
            <a:spLocks noGrp="1"/>
          </p:cNvSpPr>
          <p:nvPr>
            <p:ph idx="1"/>
          </p:nvPr>
        </p:nvSpPr>
        <p:spPr/>
        <p:txBody>
          <a:bodyPr/>
          <a:lstStyle/>
          <a:p>
            <a:pPr marL="0" indent="0">
              <a:buNone/>
            </a:pPr>
            <a:r>
              <a:rPr lang="zh-CN" altLang="zh-CN" sz="2400" dirty="0"/>
              <a:t>【例</a:t>
            </a:r>
            <a:r>
              <a:rPr lang="en-US" altLang="zh-CN" sz="2400" dirty="0"/>
              <a:t>2-20</a:t>
            </a:r>
            <a:r>
              <a:rPr lang="zh-CN" altLang="zh-CN" sz="2400" dirty="0"/>
              <a:t>】设计函数</a:t>
            </a:r>
            <a:r>
              <a:rPr lang="en-US" altLang="zh-CN" sz="2400" dirty="0" err="1"/>
              <a:t>maxArr</a:t>
            </a:r>
            <a:r>
              <a:rPr lang="zh-CN" altLang="zh-CN" sz="2400" dirty="0"/>
              <a:t>求数组的最大值，函数</a:t>
            </a:r>
            <a:r>
              <a:rPr lang="en-US" altLang="zh-CN" sz="2400" dirty="0"/>
              <a:t>swap</a:t>
            </a:r>
            <a:r>
              <a:rPr lang="zh-CN" altLang="zh-CN" sz="2400" dirty="0"/>
              <a:t>实现两数交换。</a:t>
            </a:r>
            <a:r>
              <a:rPr lang="en-US" altLang="zh-CN" sz="2400" dirty="0"/>
              <a:t> </a:t>
            </a:r>
            <a:endParaRPr lang="zh-CN" altLang="zh-CN" sz="2400" dirty="0"/>
          </a:p>
          <a:p>
            <a:pPr marL="0" indent="0">
              <a:buNone/>
            </a:pPr>
            <a:r>
              <a:rPr lang="en-US" altLang="zh-CN" sz="2400" dirty="0"/>
              <a:t>//Eg2-20.cpp</a:t>
            </a:r>
            <a:endParaRPr lang="zh-CN" altLang="zh-CN" sz="2400" dirty="0"/>
          </a:p>
          <a:p>
            <a:pPr marL="0" indent="0">
              <a:buNone/>
            </a:pPr>
            <a:r>
              <a:rPr lang="en-US" altLang="zh-CN" sz="2400" b="1" dirty="0" err="1">
                <a:solidFill>
                  <a:srgbClr val="FF0000"/>
                </a:solidFill>
              </a:rPr>
              <a:t>int</a:t>
            </a:r>
            <a:r>
              <a:rPr lang="en-US" altLang="zh-CN" sz="2400" dirty="0"/>
              <a:t> </a:t>
            </a:r>
            <a:r>
              <a:rPr lang="en-US" altLang="zh-CN" sz="2400" dirty="0" err="1"/>
              <a:t>maxArr</a:t>
            </a:r>
            <a:r>
              <a:rPr lang="en-US" altLang="zh-CN" sz="2400" dirty="0"/>
              <a:t>(</a:t>
            </a:r>
            <a:r>
              <a:rPr lang="en-US" altLang="zh-CN" sz="2400" dirty="0" err="1"/>
              <a:t>int</a:t>
            </a:r>
            <a:r>
              <a:rPr lang="en-US" altLang="zh-CN" sz="2400" dirty="0"/>
              <a:t> a[],</a:t>
            </a:r>
            <a:r>
              <a:rPr lang="en-US" altLang="zh-CN" sz="2400" dirty="0" err="1"/>
              <a:t>int</a:t>
            </a:r>
            <a:r>
              <a:rPr lang="en-US" altLang="zh-CN" sz="2400" dirty="0"/>
              <a:t> n) {                                 //L1</a:t>
            </a:r>
            <a:endParaRPr lang="zh-CN" altLang="zh-CN" sz="2400" dirty="0"/>
          </a:p>
          <a:p>
            <a:pPr marL="0" indent="0">
              <a:buNone/>
            </a:pPr>
            <a:r>
              <a:rPr lang="en-US" altLang="zh-CN" sz="2400" dirty="0"/>
              <a:t>	</a:t>
            </a:r>
            <a:r>
              <a:rPr lang="en-US" altLang="zh-CN" sz="2400" dirty="0" err="1"/>
              <a:t>int</a:t>
            </a:r>
            <a:r>
              <a:rPr lang="en-US" altLang="zh-CN" sz="2400" dirty="0"/>
              <a:t> max = a[0];</a:t>
            </a:r>
            <a:endParaRPr lang="zh-CN" altLang="zh-CN" sz="2400" dirty="0"/>
          </a:p>
          <a:p>
            <a:pPr marL="0" indent="0">
              <a:buNone/>
            </a:pPr>
            <a:r>
              <a:rPr lang="en-US" altLang="zh-CN" sz="2400" dirty="0"/>
              <a:t>	for (</a:t>
            </a:r>
            <a:r>
              <a:rPr lang="en-US" altLang="zh-CN" sz="2400" dirty="0" err="1"/>
              <a:t>int</a:t>
            </a:r>
            <a:r>
              <a:rPr lang="en-US" altLang="zh-CN" sz="2400" dirty="0"/>
              <a:t> </a:t>
            </a:r>
            <a:r>
              <a:rPr lang="en-US" altLang="zh-CN" sz="2400" dirty="0" err="1"/>
              <a:t>i</a:t>
            </a:r>
            <a:r>
              <a:rPr lang="en-US" altLang="zh-CN" sz="2400" dirty="0"/>
              <a:t> = 1; </a:t>
            </a:r>
            <a:r>
              <a:rPr lang="en-US" altLang="zh-CN" sz="2400" dirty="0" err="1"/>
              <a:t>i</a:t>
            </a:r>
            <a:r>
              <a:rPr lang="en-US" altLang="zh-CN" sz="2400" dirty="0"/>
              <a:t> &lt; </a:t>
            </a:r>
            <a:r>
              <a:rPr lang="en-US" altLang="zh-CN" sz="2400" dirty="0" err="1"/>
              <a:t>n;i</a:t>
            </a:r>
            <a:r>
              <a:rPr lang="en-US" altLang="zh-CN" sz="2400" dirty="0"/>
              <a:t>++)</a:t>
            </a:r>
            <a:endParaRPr lang="zh-CN" altLang="zh-CN" sz="2400" dirty="0"/>
          </a:p>
          <a:p>
            <a:pPr marL="0" indent="0">
              <a:buNone/>
            </a:pPr>
            <a:r>
              <a:rPr lang="en-US" altLang="zh-CN" sz="2400" dirty="0"/>
              <a:t>		if (max &lt; a[</a:t>
            </a:r>
            <a:r>
              <a:rPr lang="en-US" altLang="zh-CN" sz="2400" dirty="0" err="1"/>
              <a:t>i</a:t>
            </a:r>
            <a:r>
              <a:rPr lang="en-US" altLang="zh-CN" sz="2400" dirty="0"/>
              <a:t>]) max = a[</a:t>
            </a:r>
            <a:r>
              <a:rPr lang="en-US" altLang="zh-CN" sz="2400" dirty="0" err="1"/>
              <a:t>i</a:t>
            </a:r>
            <a:r>
              <a:rPr lang="en-US" altLang="zh-CN" sz="2400" dirty="0"/>
              <a:t>];</a:t>
            </a:r>
            <a:endParaRPr lang="zh-CN" altLang="zh-CN" sz="2400" dirty="0"/>
          </a:p>
          <a:p>
            <a:pPr marL="0" indent="0">
              <a:buNone/>
            </a:pPr>
            <a:r>
              <a:rPr lang="en-US" altLang="zh-CN" sz="2400" dirty="0"/>
              <a:t>	return max;</a:t>
            </a:r>
            <a:endParaRPr lang="zh-CN" altLang="zh-CN" sz="2400" dirty="0"/>
          </a:p>
          <a:p>
            <a:pPr marL="0" indent="0">
              <a:buNone/>
            </a:pPr>
            <a:r>
              <a:rPr lang="en-US" altLang="zh-CN" sz="2400" dirty="0"/>
              <a:t>}</a:t>
            </a:r>
            <a:endParaRPr lang="zh-CN" altLang="zh-CN" sz="2400" dirty="0"/>
          </a:p>
          <a:p>
            <a:pPr marL="0" indent="0">
              <a:buNone/>
            </a:pPr>
            <a:r>
              <a:rPr lang="en-US" altLang="zh-CN" sz="2400" b="1" dirty="0">
                <a:solidFill>
                  <a:srgbClr val="FF0000"/>
                </a:solidFill>
              </a:rPr>
              <a:t>void</a:t>
            </a:r>
            <a:r>
              <a:rPr lang="en-US" altLang="zh-CN" sz="2400" dirty="0"/>
              <a:t> swap(</a:t>
            </a:r>
            <a:r>
              <a:rPr lang="en-US" altLang="zh-CN" sz="2400" dirty="0" err="1"/>
              <a:t>int</a:t>
            </a:r>
            <a:r>
              <a:rPr lang="en-US" altLang="zh-CN" sz="2400" dirty="0"/>
              <a:t> &amp;a, </a:t>
            </a:r>
            <a:r>
              <a:rPr lang="en-US" altLang="zh-CN" sz="2400" dirty="0" err="1"/>
              <a:t>int</a:t>
            </a:r>
            <a:r>
              <a:rPr lang="en-US" altLang="zh-CN" sz="2400" dirty="0"/>
              <a:t> &amp;b) {</a:t>
            </a:r>
            <a:endParaRPr lang="zh-CN" altLang="zh-CN" sz="2400" dirty="0"/>
          </a:p>
          <a:p>
            <a:pPr marL="0" indent="0">
              <a:buNone/>
            </a:pPr>
            <a:r>
              <a:rPr lang="en-US" altLang="zh-CN" sz="2400" dirty="0"/>
              <a:t>	if (a = b) return;                                       //L2</a:t>
            </a:r>
            <a:endParaRPr lang="zh-CN" altLang="zh-CN" sz="2400" dirty="0"/>
          </a:p>
          <a:p>
            <a:pPr marL="0" indent="0">
              <a:buNone/>
            </a:pPr>
            <a:r>
              <a:rPr lang="en-US" altLang="zh-CN" sz="2400" dirty="0"/>
              <a:t>	else {		</a:t>
            </a:r>
            <a:r>
              <a:rPr lang="en-US" altLang="zh-CN" sz="2400" dirty="0" err="1"/>
              <a:t>int</a:t>
            </a:r>
            <a:r>
              <a:rPr lang="en-US" altLang="zh-CN" sz="2400" dirty="0"/>
              <a:t> t = a; a = b; b = t;	}</a:t>
            </a:r>
            <a:endParaRPr lang="zh-CN" altLang="zh-CN" sz="2400" dirty="0"/>
          </a:p>
          <a:p>
            <a:pPr marL="0" indent="0">
              <a:buNone/>
            </a:pPr>
            <a:r>
              <a:rPr lang="en-US" altLang="zh-CN" sz="2400" dirty="0"/>
              <a:t>}</a:t>
            </a:r>
            <a:endParaRPr lang="zh-CN" altLang="zh-CN" sz="2400" dirty="0"/>
          </a:p>
          <a:p>
            <a:pPr marL="0" indent="0">
              <a:buNone/>
            </a:pPr>
            <a:endParaRPr lang="zh-CN" altLang="en-US" sz="2400" dirty="0"/>
          </a:p>
        </p:txBody>
      </p:sp>
    </p:spTree>
    <p:extLst>
      <p:ext uri="{BB962C8B-B14F-4D97-AF65-F5344CB8AC3E}">
        <p14:creationId xmlns:p14="http://schemas.microsoft.com/office/powerpoint/2010/main" val="9310900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idx="1"/>
          </p:nvPr>
        </p:nvSpPr>
        <p:spPr>
          <a:xfrm>
            <a:off x="539552" y="1147282"/>
            <a:ext cx="7772400" cy="4970462"/>
          </a:xfrm>
        </p:spPr>
        <p:txBody>
          <a:bodyPr/>
          <a:lstStyle/>
          <a:p>
            <a:pPr eaLnBrk="1" hangingPunct="1">
              <a:buFontTx/>
              <a:buNone/>
            </a:pPr>
            <a:r>
              <a:rPr lang="en-US" altLang="zh-CN" sz="2800" b="1" dirty="0">
                <a:solidFill>
                  <a:srgbClr val="0000CC"/>
                </a:solidFill>
              </a:rPr>
              <a:t>2．</a:t>
            </a:r>
            <a:r>
              <a:rPr lang="zh-CN" altLang="en-US" sz="2800" b="1" dirty="0">
                <a:solidFill>
                  <a:srgbClr val="0000CC"/>
                </a:solidFill>
              </a:rPr>
              <a:t>返回引用</a:t>
            </a:r>
            <a:endParaRPr lang="en-US" altLang="zh-CN" sz="2800" b="1" dirty="0">
              <a:solidFill>
                <a:srgbClr val="0000CC"/>
              </a:solidFill>
            </a:endParaRPr>
          </a:p>
          <a:p>
            <a:pPr eaLnBrk="1" hangingPunct="1">
              <a:buFontTx/>
              <a:buNone/>
            </a:pPr>
            <a:r>
              <a:rPr lang="en-US" altLang="zh-CN" sz="2800" b="1" dirty="0">
                <a:solidFill>
                  <a:srgbClr val="FF0000"/>
                </a:solidFill>
              </a:rPr>
              <a:t>（１）</a:t>
            </a:r>
            <a:r>
              <a:rPr lang="zh-CN" altLang="en-US" sz="2800" b="1" dirty="0">
                <a:solidFill>
                  <a:srgbClr val="FF0000"/>
                </a:solidFill>
              </a:rPr>
              <a:t>相关概念</a:t>
            </a:r>
          </a:p>
          <a:p>
            <a:pPr lvl="1" eaLnBrk="1" hangingPunct="1"/>
            <a:r>
              <a:rPr lang="zh-CN" altLang="en-US" b="1" dirty="0"/>
              <a:t>除了返回值或指针外，函数还可以返回一个引用。返回引用的函数定义形式如下：</a:t>
            </a:r>
          </a:p>
          <a:p>
            <a:pPr algn="ctr" eaLnBrk="1" hangingPunct="1">
              <a:buFontTx/>
              <a:buNone/>
            </a:pPr>
            <a:r>
              <a:rPr lang="en-US" altLang="zh-CN" b="1" dirty="0" err="1">
                <a:solidFill>
                  <a:schemeClr val="accent2"/>
                </a:solidFill>
              </a:rPr>
              <a:t>rtype</a:t>
            </a:r>
            <a:r>
              <a:rPr lang="en-US" altLang="zh-CN" b="1" dirty="0">
                <a:solidFill>
                  <a:schemeClr val="accent2"/>
                </a:solidFill>
              </a:rPr>
              <a:t>  &amp; </a:t>
            </a:r>
            <a:r>
              <a:rPr lang="en-US" altLang="zh-CN" b="1" dirty="0" err="1">
                <a:solidFill>
                  <a:schemeClr val="accent2"/>
                </a:solidFill>
              </a:rPr>
              <a:t>f_name</a:t>
            </a:r>
            <a:r>
              <a:rPr lang="en-US" altLang="zh-CN" b="1" dirty="0">
                <a:solidFill>
                  <a:schemeClr val="accent2"/>
                </a:solidFill>
              </a:rPr>
              <a:t>(type1 p1,type2 p2,</a:t>
            </a:r>
            <a:r>
              <a:rPr lang="en-US" altLang="zh-CN" b="1" dirty="0">
                <a:solidFill>
                  <a:schemeClr val="accent2"/>
                </a:solidFill>
                <a:latin typeface="Arial" panose="020B0604020202020204" pitchFamily="34" charset="0"/>
              </a:rPr>
              <a:t>…</a:t>
            </a:r>
            <a:r>
              <a:rPr lang="en-US" altLang="zh-CN" b="1" dirty="0">
                <a:solidFill>
                  <a:schemeClr val="accent2"/>
                </a:solidFill>
              </a:rPr>
              <a:t>)</a:t>
            </a:r>
            <a:r>
              <a:rPr lang="zh-CN" altLang="en-US" b="1" dirty="0">
                <a:solidFill>
                  <a:schemeClr val="accent2"/>
                </a:solidFill>
              </a:rPr>
              <a:t>；</a:t>
            </a:r>
          </a:p>
          <a:p>
            <a:pPr algn="ctr" eaLnBrk="1" hangingPunct="1">
              <a:buFontTx/>
              <a:buNone/>
            </a:pPr>
            <a:endParaRPr lang="zh-CN" altLang="en-US" b="1" dirty="0">
              <a:solidFill>
                <a:schemeClr val="accent2"/>
              </a:solidFill>
            </a:endParaRPr>
          </a:p>
          <a:p>
            <a:pPr lvl="1" eaLnBrk="1" hangingPunct="1"/>
            <a:r>
              <a:rPr lang="zh-CN" altLang="en-US" b="1" dirty="0"/>
              <a:t>当一个函数返回引用时，实际返回了一个变量的内存地址。既然是内存地址，就能够读和写该地址所对应的内存区域中的值，这使函数调用能够出现在赋值语句的左边。</a:t>
            </a:r>
            <a:endParaRPr lang="en-US" altLang="zh-CN" b="1" dirty="0"/>
          </a:p>
        </p:txBody>
      </p:sp>
      <p:sp>
        <p:nvSpPr>
          <p:cNvPr id="4" name="标题 1"/>
          <p:cNvSpPr>
            <a:spLocks noGrp="1"/>
          </p:cNvSpPr>
          <p:nvPr>
            <p:ph type="title"/>
          </p:nvPr>
        </p:nvSpPr>
        <p:spPr>
          <a:xfrm>
            <a:off x="457200" y="73672"/>
            <a:ext cx="8229600" cy="811195"/>
          </a:xfrm>
        </p:spPr>
        <p:txBody>
          <a:bodyPr/>
          <a:lstStyle/>
          <a:p>
            <a:r>
              <a:rPr lang="en-US" altLang="zh-CN" b="1" dirty="0"/>
              <a:t>2.9.4  </a:t>
            </a:r>
            <a:r>
              <a:rPr lang="zh-CN" altLang="zh-CN" b="1" dirty="0">
                <a:solidFill>
                  <a:srgbClr val="FF0000"/>
                </a:solidFill>
              </a:rPr>
              <a:t>函数</a:t>
            </a:r>
            <a:r>
              <a:rPr lang="zh-CN" altLang="zh-CN" b="1" dirty="0"/>
              <a:t>返回值</a:t>
            </a:r>
            <a:endParaRPr lang="zh-CN" altLang="en-US" dirty="0"/>
          </a:p>
        </p:txBody>
      </p:sp>
    </p:spTree>
    <p:extLst>
      <p:ext uri="{BB962C8B-B14F-4D97-AF65-F5344CB8AC3E}">
        <p14:creationId xmlns:p14="http://schemas.microsoft.com/office/powerpoint/2010/main" val="3529344493"/>
      </p:ext>
    </p:extLst>
  </p:cSld>
  <p:clrMapOvr>
    <a:masterClrMapping/>
  </p:clrMapOvr>
  <p:transition>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idx="1"/>
          </p:nvPr>
        </p:nvSpPr>
        <p:spPr>
          <a:xfrm>
            <a:off x="685800" y="1129506"/>
            <a:ext cx="7772400" cy="5040312"/>
          </a:xfrm>
        </p:spPr>
        <p:txBody>
          <a:bodyPr/>
          <a:lstStyle/>
          <a:p>
            <a:pPr eaLnBrk="1" hangingPunct="1">
              <a:lnSpc>
                <a:spcPct val="80000"/>
              </a:lnSpc>
              <a:buFontTx/>
              <a:buNone/>
            </a:pPr>
            <a:r>
              <a:rPr lang="en-US" altLang="zh-CN" b="1" dirty="0">
                <a:solidFill>
                  <a:srgbClr val="FF0000"/>
                </a:solidFill>
              </a:rPr>
              <a:t>（2</a:t>
            </a:r>
            <a:r>
              <a:rPr lang="zh-CN" altLang="en-US" b="1" dirty="0">
                <a:solidFill>
                  <a:srgbClr val="FF0000"/>
                </a:solidFill>
              </a:rPr>
              <a:t>）引用应用</a:t>
            </a:r>
            <a:endParaRPr lang="en-US" altLang="zh-CN" b="1" dirty="0">
              <a:solidFill>
                <a:srgbClr val="FF0000"/>
              </a:solidFill>
            </a:endParaRPr>
          </a:p>
          <a:p>
            <a:pPr eaLnBrk="1" hangingPunct="1">
              <a:lnSpc>
                <a:spcPct val="80000"/>
              </a:lnSpc>
              <a:buFontTx/>
              <a:buNone/>
            </a:pPr>
            <a:r>
              <a:rPr lang="en-US" altLang="zh-CN" sz="2800" b="1" dirty="0">
                <a:solidFill>
                  <a:schemeClr val="accent2"/>
                </a:solidFill>
              </a:rPr>
              <a:t>【</a:t>
            </a:r>
            <a:r>
              <a:rPr lang="zh-CN" altLang="en-US" sz="2800" b="1" dirty="0">
                <a:solidFill>
                  <a:schemeClr val="accent2"/>
                </a:solidFill>
              </a:rPr>
              <a:t>例</a:t>
            </a:r>
            <a:r>
              <a:rPr lang="en-US" altLang="zh-CN" sz="2800" b="1" dirty="0">
                <a:solidFill>
                  <a:schemeClr val="accent2"/>
                </a:solidFill>
              </a:rPr>
              <a:t>2-21】  </a:t>
            </a:r>
            <a:r>
              <a:rPr lang="zh-CN" altLang="en-US" sz="2800" b="1" dirty="0">
                <a:solidFill>
                  <a:schemeClr val="accent2"/>
                </a:solidFill>
              </a:rPr>
              <a:t>返回引用的两数相加函数。</a:t>
            </a:r>
          </a:p>
          <a:p>
            <a:pPr eaLnBrk="1" hangingPunct="1">
              <a:lnSpc>
                <a:spcPct val="80000"/>
              </a:lnSpc>
              <a:buFontTx/>
              <a:buNone/>
            </a:pPr>
            <a:r>
              <a:rPr lang="en-US" altLang="zh-CN" sz="1800" b="1" dirty="0"/>
              <a:t>//Eg2.21.cpp</a:t>
            </a:r>
          </a:p>
          <a:p>
            <a:pPr eaLnBrk="1" hangingPunct="1">
              <a:lnSpc>
                <a:spcPct val="80000"/>
              </a:lnSpc>
              <a:buFontTx/>
              <a:buNone/>
            </a:pPr>
            <a:r>
              <a:rPr lang="en-US" altLang="zh-CN" sz="1800" b="1" dirty="0"/>
              <a:t>#include &lt;</a:t>
            </a:r>
            <a:r>
              <a:rPr lang="en-US" altLang="zh-CN" sz="1800" b="1" dirty="0" err="1"/>
              <a:t>iostream</a:t>
            </a:r>
            <a:r>
              <a:rPr lang="en-US" altLang="zh-CN" sz="1800" b="1" dirty="0"/>
              <a:t>&gt;</a:t>
            </a:r>
          </a:p>
          <a:p>
            <a:pPr eaLnBrk="1" hangingPunct="1">
              <a:lnSpc>
                <a:spcPct val="80000"/>
              </a:lnSpc>
              <a:buFontTx/>
              <a:buNone/>
            </a:pPr>
            <a:r>
              <a:rPr lang="en-US" altLang="zh-CN" sz="1800" b="1" dirty="0"/>
              <a:t>#using namespace </a:t>
            </a:r>
            <a:r>
              <a:rPr lang="en-US" altLang="zh-CN" sz="1800" b="1" dirty="0" err="1"/>
              <a:t>std</a:t>
            </a:r>
            <a:r>
              <a:rPr lang="en-US" altLang="zh-CN" sz="1800" b="1" dirty="0"/>
              <a:t>;</a:t>
            </a:r>
          </a:p>
          <a:p>
            <a:pPr eaLnBrk="1" hangingPunct="1">
              <a:lnSpc>
                <a:spcPct val="80000"/>
              </a:lnSpc>
              <a:buFontTx/>
              <a:buNone/>
            </a:pPr>
            <a:r>
              <a:rPr lang="en-US" altLang="zh-CN" sz="1800" b="1" dirty="0" err="1"/>
              <a:t>int</a:t>
            </a:r>
            <a:r>
              <a:rPr lang="en-US" altLang="zh-CN" sz="1800" b="1" dirty="0"/>
              <a:t> temp;</a:t>
            </a:r>
          </a:p>
          <a:p>
            <a:pPr eaLnBrk="1" hangingPunct="1">
              <a:lnSpc>
                <a:spcPct val="80000"/>
              </a:lnSpc>
              <a:buFontTx/>
              <a:buNone/>
            </a:pPr>
            <a:r>
              <a:rPr lang="en-US" altLang="zh-CN" sz="1800" b="1" dirty="0" err="1"/>
              <a:t>int</a:t>
            </a:r>
            <a:r>
              <a:rPr lang="en-US" altLang="zh-CN" sz="1800" b="1" dirty="0"/>
              <a:t>&amp; f(</a:t>
            </a:r>
            <a:r>
              <a:rPr lang="en-US" altLang="zh-CN" sz="1800" b="1" dirty="0" err="1"/>
              <a:t>int</a:t>
            </a:r>
            <a:r>
              <a:rPr lang="en-US" altLang="zh-CN" sz="1800" b="1" dirty="0"/>
              <a:t> i1,int i2){</a:t>
            </a:r>
          </a:p>
          <a:p>
            <a:pPr eaLnBrk="1" hangingPunct="1">
              <a:lnSpc>
                <a:spcPct val="80000"/>
              </a:lnSpc>
              <a:buFontTx/>
              <a:buNone/>
            </a:pPr>
            <a:r>
              <a:rPr lang="en-US" altLang="zh-CN" sz="1800" b="1" dirty="0"/>
              <a:t>	temp=i1+i2;</a:t>
            </a:r>
          </a:p>
          <a:p>
            <a:pPr eaLnBrk="1" hangingPunct="1">
              <a:lnSpc>
                <a:spcPct val="80000"/>
              </a:lnSpc>
              <a:buFontTx/>
              <a:buNone/>
            </a:pPr>
            <a:r>
              <a:rPr lang="en-US" altLang="zh-CN" sz="1800" b="1" dirty="0"/>
              <a:t>	return temp;</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void main(){</a:t>
            </a:r>
          </a:p>
          <a:p>
            <a:pPr eaLnBrk="1" hangingPunct="1">
              <a:lnSpc>
                <a:spcPct val="80000"/>
              </a:lnSpc>
              <a:buFontTx/>
              <a:buNone/>
            </a:pPr>
            <a:r>
              <a:rPr lang="en-US" altLang="zh-CN" sz="1800" b="1" dirty="0" err="1"/>
              <a:t>int</a:t>
            </a:r>
            <a:r>
              <a:rPr lang="en-US" altLang="zh-CN" sz="1800" b="1" dirty="0"/>
              <a:t> t=f(1,3);          			//L1</a:t>
            </a:r>
          </a:p>
          <a:p>
            <a:pPr eaLnBrk="1" hangingPunct="1">
              <a:lnSpc>
                <a:spcPct val="80000"/>
              </a:lnSpc>
              <a:buFontTx/>
              <a:buNone/>
            </a:pPr>
            <a:r>
              <a:rPr lang="en-US" altLang="zh-CN" sz="1800" b="1" dirty="0"/>
              <a:t>	</a:t>
            </a:r>
            <a:r>
              <a:rPr lang="en-US" altLang="zh-CN" sz="1800" b="1" dirty="0" err="1"/>
              <a:t>cout</a:t>
            </a:r>
            <a:r>
              <a:rPr lang="en-US" altLang="zh-CN" sz="1800" b="1" dirty="0"/>
              <a:t>&lt;&lt;temp&lt;&lt; "  ";    		//L2</a:t>
            </a:r>
          </a:p>
          <a:p>
            <a:pPr eaLnBrk="1" hangingPunct="1">
              <a:lnSpc>
                <a:spcPct val="80000"/>
              </a:lnSpc>
              <a:buFontTx/>
              <a:buNone/>
            </a:pPr>
            <a:r>
              <a:rPr lang="en-US" altLang="zh-CN" sz="1800" b="1" dirty="0"/>
              <a:t>	f(2,8)++;              		//L3</a:t>
            </a:r>
          </a:p>
          <a:p>
            <a:pPr eaLnBrk="1" hangingPunct="1">
              <a:lnSpc>
                <a:spcPct val="80000"/>
              </a:lnSpc>
              <a:buFontTx/>
              <a:buNone/>
            </a:pPr>
            <a:r>
              <a:rPr lang="en-US" altLang="zh-CN" sz="1800" b="1" dirty="0"/>
              <a:t>	</a:t>
            </a:r>
            <a:r>
              <a:rPr lang="en-US" altLang="zh-CN" sz="1800" b="1" dirty="0" err="1"/>
              <a:t>cout</a:t>
            </a:r>
            <a:r>
              <a:rPr lang="en-US" altLang="zh-CN" sz="1800" b="1" dirty="0"/>
              <a:t>&lt;&lt;temp&lt;&lt; "  ";     		//L4</a:t>
            </a:r>
          </a:p>
          <a:p>
            <a:pPr eaLnBrk="1" hangingPunct="1">
              <a:lnSpc>
                <a:spcPct val="80000"/>
              </a:lnSpc>
              <a:buFontTx/>
              <a:buNone/>
            </a:pPr>
            <a:r>
              <a:rPr lang="en-US" altLang="zh-CN" sz="1800" b="1" dirty="0"/>
              <a:t>	f(2,3)=9;              		//L5</a:t>
            </a:r>
          </a:p>
          <a:p>
            <a:pPr eaLnBrk="1" hangingPunct="1">
              <a:lnSpc>
                <a:spcPct val="80000"/>
              </a:lnSpc>
              <a:buFontTx/>
              <a:buNone/>
            </a:pPr>
            <a:r>
              <a:rPr lang="en-US" altLang="zh-CN" sz="1800" b="1" dirty="0"/>
              <a:t>	</a:t>
            </a:r>
            <a:r>
              <a:rPr lang="en-US" altLang="zh-CN" sz="1800" b="1" dirty="0" err="1"/>
              <a:t>cout</a:t>
            </a:r>
            <a:r>
              <a:rPr lang="en-US" altLang="zh-CN" sz="1800" b="1" dirty="0"/>
              <a:t>&lt;&lt;temp&lt;&lt;</a:t>
            </a:r>
            <a:r>
              <a:rPr lang="en-US" altLang="zh-CN" sz="1800" b="1" dirty="0" err="1"/>
              <a:t>endl</a:t>
            </a:r>
            <a:r>
              <a:rPr lang="en-US" altLang="zh-CN" sz="1800" b="1" dirty="0"/>
              <a:t>;     	//L6</a:t>
            </a:r>
          </a:p>
          <a:p>
            <a:pPr eaLnBrk="1" hangingPunct="1">
              <a:lnSpc>
                <a:spcPct val="80000"/>
              </a:lnSpc>
              <a:buFontTx/>
              <a:buNone/>
            </a:pPr>
            <a:r>
              <a:rPr lang="en-US" altLang="zh-CN" sz="1800" b="1" dirty="0"/>
              <a:t>}</a:t>
            </a:r>
            <a:endParaRPr lang="zh-CN" altLang="en-US" sz="1800" b="1" dirty="0"/>
          </a:p>
        </p:txBody>
      </p:sp>
      <p:sp>
        <p:nvSpPr>
          <p:cNvPr id="6" name="标题 1"/>
          <p:cNvSpPr>
            <a:spLocks noGrp="1"/>
          </p:cNvSpPr>
          <p:nvPr>
            <p:ph type="title"/>
          </p:nvPr>
        </p:nvSpPr>
        <p:spPr/>
        <p:txBody>
          <a:bodyPr/>
          <a:lstStyle/>
          <a:p>
            <a:r>
              <a:rPr lang="en-US" altLang="zh-CN" b="1" dirty="0"/>
              <a:t>2.9.4  </a:t>
            </a:r>
            <a:r>
              <a:rPr lang="zh-CN" altLang="zh-CN" b="1" dirty="0">
                <a:solidFill>
                  <a:srgbClr val="FF0000"/>
                </a:solidFill>
              </a:rPr>
              <a:t>函数</a:t>
            </a:r>
            <a:r>
              <a:rPr lang="zh-CN" altLang="zh-CN" b="1" dirty="0"/>
              <a:t>返回值</a:t>
            </a:r>
            <a:endParaRPr lang="zh-CN" altLang="en-US" dirty="0"/>
          </a:p>
        </p:txBody>
      </p:sp>
    </p:spTree>
    <p:extLst>
      <p:ext uri="{BB962C8B-B14F-4D97-AF65-F5344CB8AC3E}">
        <p14:creationId xmlns:p14="http://schemas.microsoft.com/office/powerpoint/2010/main" val="17015499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idx="1"/>
          </p:nvPr>
        </p:nvSpPr>
        <p:spPr>
          <a:xfrm>
            <a:off x="323850" y="1125538"/>
            <a:ext cx="7772400" cy="4970462"/>
          </a:xfrm>
        </p:spPr>
        <p:txBody>
          <a:bodyPr/>
          <a:lstStyle/>
          <a:p>
            <a:pPr eaLnBrk="1" hangingPunct="1">
              <a:lnSpc>
                <a:spcPct val="90000"/>
              </a:lnSpc>
              <a:buFontTx/>
              <a:buNone/>
            </a:pPr>
            <a:r>
              <a:rPr lang="en-US" altLang="zh-CN" sz="2800" b="1">
                <a:solidFill>
                  <a:srgbClr val="FF0000"/>
                </a:solidFill>
              </a:rPr>
              <a:t>2</a:t>
            </a:r>
            <a:r>
              <a:rPr lang="zh-CN" altLang="en-US" sz="2800" b="1">
                <a:solidFill>
                  <a:srgbClr val="FF0000"/>
                </a:solidFill>
              </a:rPr>
              <a:t>、引用应用：</a:t>
            </a:r>
            <a:r>
              <a:rPr lang="zh-CN" altLang="en-US" sz="2800" b="1">
                <a:solidFill>
                  <a:schemeClr val="accent2"/>
                </a:solidFill>
              </a:rPr>
              <a:t>函数调用作为左值</a:t>
            </a:r>
          </a:p>
          <a:p>
            <a:pPr lvl="1" eaLnBrk="1" hangingPunct="1">
              <a:lnSpc>
                <a:spcPct val="90000"/>
              </a:lnSpc>
            </a:pPr>
            <a:r>
              <a:rPr lang="zh-CN" altLang="en-US" sz="2400" b="1"/>
              <a:t>例题：</a:t>
            </a:r>
          </a:p>
          <a:p>
            <a:pPr lvl="1" eaLnBrk="1" hangingPunct="1">
              <a:lnSpc>
                <a:spcPct val="90000"/>
              </a:lnSpc>
              <a:buFontTx/>
              <a:buNone/>
            </a:pPr>
            <a:r>
              <a:rPr lang="en-US" altLang="zh-CN" sz="2400" b="1"/>
              <a:t>#include &lt;iostream.h&gt;</a:t>
            </a:r>
          </a:p>
          <a:p>
            <a:pPr lvl="1" eaLnBrk="1" hangingPunct="1">
              <a:lnSpc>
                <a:spcPct val="90000"/>
              </a:lnSpc>
              <a:buFontTx/>
              <a:buNone/>
            </a:pPr>
            <a:r>
              <a:rPr lang="en-US" altLang="zh-CN" sz="2400" b="1"/>
              <a:t>int a[]={1,3,5,7,9};</a:t>
            </a:r>
          </a:p>
          <a:p>
            <a:pPr lvl="1" eaLnBrk="1" hangingPunct="1">
              <a:lnSpc>
                <a:spcPct val="90000"/>
              </a:lnSpc>
              <a:buFontTx/>
              <a:buNone/>
            </a:pPr>
            <a:r>
              <a:rPr lang="en-US" altLang="zh-CN" sz="2400" b="1"/>
              <a:t>int &amp;index(int);</a:t>
            </a:r>
          </a:p>
          <a:p>
            <a:pPr lvl="1" eaLnBrk="1" hangingPunct="1">
              <a:lnSpc>
                <a:spcPct val="90000"/>
              </a:lnSpc>
              <a:buFontTx/>
              <a:buNone/>
            </a:pPr>
            <a:r>
              <a:rPr lang="en-US" altLang="zh-CN" sz="2400" b="1"/>
              <a:t>void main()</a:t>
            </a:r>
          </a:p>
          <a:p>
            <a:pPr lvl="1" eaLnBrk="1" hangingPunct="1">
              <a:lnSpc>
                <a:spcPct val="90000"/>
              </a:lnSpc>
              <a:buFontTx/>
              <a:buNone/>
            </a:pPr>
            <a:r>
              <a:rPr lang="en-US" altLang="zh-CN" sz="2400" b="1"/>
              <a:t>{</a:t>
            </a:r>
          </a:p>
          <a:p>
            <a:pPr lvl="1" eaLnBrk="1" hangingPunct="1">
              <a:lnSpc>
                <a:spcPct val="90000"/>
              </a:lnSpc>
              <a:buFontTx/>
              <a:buNone/>
            </a:pPr>
            <a:r>
              <a:rPr lang="en-US" altLang="zh-CN" sz="2400" b="1"/>
              <a:t>	</a:t>
            </a:r>
            <a:r>
              <a:rPr lang="en-US" altLang="zh-CN" sz="2400" b="1">
                <a:solidFill>
                  <a:srgbClr val="FF0000"/>
                </a:solidFill>
              </a:rPr>
              <a:t>index(2)=</a:t>
            </a:r>
            <a:r>
              <a:rPr lang="en-US" altLang="zh-CN" sz="2400" b="1"/>
              <a:t>30;</a:t>
            </a:r>
          </a:p>
          <a:p>
            <a:pPr lvl="1" eaLnBrk="1" hangingPunct="1">
              <a:lnSpc>
                <a:spcPct val="90000"/>
              </a:lnSpc>
              <a:buFontTx/>
              <a:buNone/>
            </a:pPr>
            <a:r>
              <a:rPr lang="en-US" altLang="zh-CN" sz="2400" b="1"/>
              <a:t>	cout&lt;&lt;index(2);</a:t>
            </a:r>
          </a:p>
          <a:p>
            <a:pPr lvl="1" eaLnBrk="1" hangingPunct="1">
              <a:lnSpc>
                <a:spcPct val="90000"/>
              </a:lnSpc>
              <a:buFontTx/>
              <a:buNone/>
            </a:pPr>
            <a:r>
              <a:rPr lang="en-US" altLang="zh-CN" sz="2400" b="1"/>
              <a:t>	cout&lt;&lt;index(3);</a:t>
            </a:r>
          </a:p>
          <a:p>
            <a:pPr lvl="1" eaLnBrk="1" hangingPunct="1">
              <a:lnSpc>
                <a:spcPct val="90000"/>
              </a:lnSpc>
              <a:buFontTx/>
              <a:buNone/>
            </a:pPr>
            <a:r>
              <a:rPr lang="en-US" altLang="zh-CN" sz="2400" b="1"/>
              <a:t>}</a:t>
            </a:r>
          </a:p>
          <a:p>
            <a:pPr lvl="1" eaLnBrk="1" hangingPunct="1">
              <a:lnSpc>
                <a:spcPct val="90000"/>
              </a:lnSpc>
              <a:buFontTx/>
              <a:buNone/>
            </a:pPr>
            <a:r>
              <a:rPr lang="en-US" altLang="zh-CN" sz="2400" b="1"/>
              <a:t>int &amp;index(int i)</a:t>
            </a:r>
          </a:p>
          <a:p>
            <a:pPr lvl="1" eaLnBrk="1" hangingPunct="1">
              <a:lnSpc>
                <a:spcPct val="90000"/>
              </a:lnSpc>
              <a:buFontTx/>
              <a:buNone/>
            </a:pPr>
            <a:r>
              <a:rPr lang="en-US" altLang="zh-CN" sz="2400" b="1"/>
              <a:t>{	return a[i];}</a:t>
            </a:r>
          </a:p>
        </p:txBody>
      </p:sp>
      <p:sp>
        <p:nvSpPr>
          <p:cNvPr id="113667" name="Text Box 3"/>
          <p:cNvSpPr txBox="1">
            <a:spLocks noChangeArrowheads="1"/>
          </p:cNvSpPr>
          <p:nvPr/>
        </p:nvSpPr>
        <p:spPr bwMode="auto">
          <a:xfrm>
            <a:off x="4419600" y="3518452"/>
            <a:ext cx="4419600" cy="24288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noFill/>
          </a:ln>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ct val="90000"/>
              </a:lnSpc>
              <a:buFontTx/>
              <a:buNone/>
            </a:pPr>
            <a:r>
              <a:rPr kumimoji="1" lang="zh-CN" altLang="en-US" sz="2400">
                <a:latin typeface="Lucida Sans Unicode" panose="020B0602030504020204" pitchFamily="34" charset="0"/>
              </a:rPr>
              <a:t>若用下面的函数，结果是？</a:t>
            </a:r>
          </a:p>
          <a:p>
            <a:pPr lvl="1" eaLnBrk="1" hangingPunct="1">
              <a:lnSpc>
                <a:spcPct val="90000"/>
              </a:lnSpc>
              <a:buFontTx/>
              <a:buNone/>
            </a:pPr>
            <a:r>
              <a:rPr kumimoji="1" lang="en-US" altLang="zh-CN" sz="2400">
                <a:latin typeface="Lucida Sans Unicode" panose="020B0602030504020204" pitchFamily="34" charset="0"/>
              </a:rPr>
              <a:t>int &amp;index(int i)</a:t>
            </a:r>
          </a:p>
          <a:p>
            <a:pPr lvl="1" eaLnBrk="1" hangingPunct="1">
              <a:lnSpc>
                <a:spcPct val="90000"/>
              </a:lnSpc>
              <a:buFontTx/>
              <a:buNone/>
            </a:pPr>
            <a:r>
              <a:rPr kumimoji="1" lang="en-US" altLang="zh-CN" sz="2400">
                <a:latin typeface="Lucida Sans Unicode" panose="020B0602030504020204" pitchFamily="34" charset="0"/>
              </a:rPr>
              <a:t>{	int temp;</a:t>
            </a:r>
          </a:p>
          <a:p>
            <a:pPr lvl="1" eaLnBrk="1" hangingPunct="1">
              <a:lnSpc>
                <a:spcPct val="90000"/>
              </a:lnSpc>
              <a:buFontTx/>
              <a:buNone/>
            </a:pPr>
            <a:r>
              <a:rPr kumimoji="1" lang="en-US" altLang="zh-CN" sz="2400">
                <a:latin typeface="Lucida Sans Unicode" panose="020B0602030504020204" pitchFamily="34" charset="0"/>
              </a:rPr>
              <a:t>     temp=a[i];</a:t>
            </a:r>
          </a:p>
          <a:p>
            <a:pPr lvl="1" eaLnBrk="1" hangingPunct="1">
              <a:lnSpc>
                <a:spcPct val="90000"/>
              </a:lnSpc>
              <a:buFontTx/>
              <a:buNone/>
            </a:pPr>
            <a:r>
              <a:rPr kumimoji="1" lang="en-US" altLang="zh-CN" sz="2400">
                <a:latin typeface="Lucida Sans Unicode" panose="020B0602030504020204" pitchFamily="34" charset="0"/>
              </a:rPr>
              <a:t>     return temp;</a:t>
            </a:r>
          </a:p>
          <a:p>
            <a:pPr lvl="1" eaLnBrk="1" hangingPunct="1">
              <a:lnSpc>
                <a:spcPct val="90000"/>
              </a:lnSpc>
              <a:buFontTx/>
              <a:buNone/>
            </a:pPr>
            <a:r>
              <a:rPr kumimoji="1" lang="en-US" altLang="zh-CN" sz="2400">
                <a:latin typeface="Lucida Sans Unicode" panose="020B0602030504020204" pitchFamily="34" charset="0"/>
              </a:rPr>
              <a:t>}</a:t>
            </a:r>
            <a:endParaRPr kumimoji="1" lang="en-US" altLang="zh-CN" sz="2400">
              <a:latin typeface="Times New Roman" panose="02020603050405020304" pitchFamily="18" charset="0"/>
            </a:endParaRPr>
          </a:p>
        </p:txBody>
      </p:sp>
      <p:sp>
        <p:nvSpPr>
          <p:cNvPr id="113668" name="AutoShape 4"/>
          <p:cNvSpPr>
            <a:spLocks noChangeArrowheads="1"/>
          </p:cNvSpPr>
          <p:nvPr/>
        </p:nvSpPr>
        <p:spPr bwMode="auto">
          <a:xfrm>
            <a:off x="5580063" y="1557338"/>
            <a:ext cx="3124200" cy="1295400"/>
          </a:xfrm>
          <a:prstGeom prst="wedgeRoundRectCallout">
            <a:avLst>
              <a:gd name="adj1" fmla="val -59097"/>
              <a:gd name="adj2" fmla="val 100366"/>
              <a:gd name="adj3" fmla="val 16667"/>
            </a:avLst>
          </a:prstGeom>
          <a:gradFill flip="none" rotWithShape="1">
            <a:gsLst>
              <a:gs pos="0">
                <a:srgbClr val="FF99CC">
                  <a:shade val="30000"/>
                  <a:satMod val="115000"/>
                </a:srgbClr>
              </a:gs>
              <a:gs pos="50000">
                <a:srgbClr val="FF99CC">
                  <a:shade val="67500"/>
                  <a:satMod val="115000"/>
                </a:srgbClr>
              </a:gs>
              <a:gs pos="100000">
                <a:srgbClr val="FF99CC">
                  <a:shade val="100000"/>
                  <a:satMod val="115000"/>
                </a:srgbClr>
              </a:gs>
            </a:gsLst>
            <a:lin ang="13500000" scaled="1"/>
            <a:tileRect/>
          </a:gra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a:latin typeface="Times New Roman" panose="02020603050405020304" pitchFamily="18" charset="0"/>
              </a:rPr>
              <a:t>Warning</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returning address of local variable or temporary</a:t>
            </a:r>
          </a:p>
        </p:txBody>
      </p:sp>
      <p:sp>
        <p:nvSpPr>
          <p:cNvPr id="6" name="标题 1"/>
          <p:cNvSpPr>
            <a:spLocks noGrp="1"/>
          </p:cNvSpPr>
          <p:nvPr>
            <p:ph type="title"/>
          </p:nvPr>
        </p:nvSpPr>
        <p:spPr>
          <a:xfrm>
            <a:off x="457200" y="73672"/>
            <a:ext cx="8229600" cy="811195"/>
          </a:xfrm>
        </p:spPr>
        <p:txBody>
          <a:bodyPr/>
          <a:lstStyle/>
          <a:p>
            <a:r>
              <a:rPr lang="en-US" altLang="zh-CN" b="1" dirty="0"/>
              <a:t>2.9.4  </a:t>
            </a:r>
            <a:r>
              <a:rPr lang="zh-CN" altLang="zh-CN" b="1" dirty="0">
                <a:solidFill>
                  <a:srgbClr val="FF0000"/>
                </a:solidFill>
              </a:rPr>
              <a:t>函数</a:t>
            </a:r>
            <a:r>
              <a:rPr lang="zh-CN" altLang="zh-CN" b="1" dirty="0"/>
              <a:t>返回值</a:t>
            </a:r>
            <a:endParaRPr lang="zh-CN" altLang="en-US" dirty="0"/>
          </a:p>
        </p:txBody>
      </p:sp>
    </p:spTree>
    <p:extLst>
      <p:ext uri="{BB962C8B-B14F-4D97-AF65-F5344CB8AC3E}">
        <p14:creationId xmlns:p14="http://schemas.microsoft.com/office/powerpoint/2010/main" val="16631084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anim calcmode="lin" valueType="num">
                                      <p:cBhvr additive="base">
                                        <p:cTn id="7" dur="500" fill="hold"/>
                                        <p:tgtEl>
                                          <p:spTgt spid="113667"/>
                                        </p:tgtEl>
                                        <p:attrNameLst>
                                          <p:attrName>ppt_x</p:attrName>
                                        </p:attrNameLst>
                                      </p:cBhvr>
                                      <p:tavLst>
                                        <p:tav tm="0">
                                          <p:val>
                                            <p:strVal val="0-#ppt_w/2"/>
                                          </p:val>
                                        </p:tav>
                                        <p:tav tm="100000">
                                          <p:val>
                                            <p:strVal val="#ppt_x"/>
                                          </p:val>
                                        </p:tav>
                                      </p:tavLst>
                                    </p:anim>
                                    <p:anim calcmode="lin" valueType="num">
                                      <p:cBhvr additive="base">
                                        <p:cTn id="8" dur="500" fill="hold"/>
                                        <p:tgtEl>
                                          <p:spTgt spid="1136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668"/>
                                        </p:tgtEl>
                                        <p:attrNameLst>
                                          <p:attrName>style.visibility</p:attrName>
                                        </p:attrNameLst>
                                      </p:cBhvr>
                                      <p:to>
                                        <p:strVal val="visible"/>
                                      </p:to>
                                    </p:set>
                                    <p:anim calcmode="lin" valueType="num">
                                      <p:cBhvr additive="base">
                                        <p:cTn id="13" dur="500" fill="hold"/>
                                        <p:tgtEl>
                                          <p:spTgt spid="113668"/>
                                        </p:tgtEl>
                                        <p:attrNameLst>
                                          <p:attrName>ppt_x</p:attrName>
                                        </p:attrNameLst>
                                      </p:cBhvr>
                                      <p:tavLst>
                                        <p:tav tm="0">
                                          <p:val>
                                            <p:strVal val="0-#ppt_w/2"/>
                                          </p:val>
                                        </p:tav>
                                        <p:tav tm="100000">
                                          <p:val>
                                            <p:strVal val="#ppt_x"/>
                                          </p:val>
                                        </p:tav>
                                      </p:tavLst>
                                    </p:anim>
                                    <p:anim calcmode="lin" valueType="num">
                                      <p:cBhvr additive="base">
                                        <p:cTn id="14" dur="500" fill="hold"/>
                                        <p:tgtEl>
                                          <p:spTgt spid="113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nimBg="1" autoUpdateAnimBg="0"/>
      <p:bldP spid="113668"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84213" y="0"/>
            <a:ext cx="7772400" cy="981075"/>
          </a:xfrm>
        </p:spPr>
        <p:txBody>
          <a:bodyPr/>
          <a:lstStyle/>
          <a:p>
            <a:pPr eaLnBrk="1" hangingPunct="1"/>
            <a:r>
              <a:rPr lang="en-US" altLang="zh-CN" b="1" dirty="0"/>
              <a:t>2.9.5</a:t>
            </a:r>
            <a:r>
              <a:rPr lang="zh-CN" altLang="en-US" b="1" dirty="0"/>
              <a:t>  </a:t>
            </a:r>
            <a:r>
              <a:rPr lang="zh-CN" altLang="en-US" b="1" dirty="0">
                <a:solidFill>
                  <a:srgbClr val="FF0000"/>
                </a:solidFill>
              </a:rPr>
              <a:t>函数重载</a:t>
            </a:r>
          </a:p>
        </p:txBody>
      </p:sp>
      <p:sp>
        <p:nvSpPr>
          <p:cNvPr id="118787" name="Rectangle 3"/>
          <p:cNvSpPr>
            <a:spLocks noGrp="1" noChangeArrowheads="1"/>
          </p:cNvSpPr>
          <p:nvPr>
            <p:ph idx="1"/>
          </p:nvPr>
        </p:nvSpPr>
        <p:spPr>
          <a:xfrm>
            <a:off x="684213" y="1196752"/>
            <a:ext cx="7772400" cy="4968875"/>
          </a:xfrm>
        </p:spPr>
        <p:txBody>
          <a:bodyPr/>
          <a:lstStyle/>
          <a:p>
            <a:pPr eaLnBrk="1" hangingPunct="1">
              <a:lnSpc>
                <a:spcPct val="80000"/>
              </a:lnSpc>
              <a:buFontTx/>
              <a:buNone/>
            </a:pPr>
            <a:r>
              <a:rPr lang="en-US" altLang="zh-CN" b="1" dirty="0">
                <a:solidFill>
                  <a:srgbClr val="0000CC"/>
                </a:solidFill>
              </a:rPr>
              <a:t>1</a:t>
            </a:r>
            <a:r>
              <a:rPr lang="zh-CN" altLang="en-US" b="1" dirty="0">
                <a:solidFill>
                  <a:srgbClr val="0000CC"/>
                </a:solidFill>
              </a:rPr>
              <a:t>、函数重载的概念</a:t>
            </a:r>
          </a:p>
          <a:p>
            <a:pPr lvl="1" eaLnBrk="1" hangingPunct="1">
              <a:lnSpc>
                <a:spcPct val="80000"/>
              </a:lnSpc>
            </a:pPr>
            <a:r>
              <a:rPr lang="zh-CN" altLang="en-US" sz="3200" b="1" dirty="0"/>
              <a:t>	函数重载就是允许在同一程序中（确切地讲是指在同一作用域内）定义多个同名函数，这些同名函数可以有不同的返回类型、参数类型、参数个类，以及不同的函数功能。</a:t>
            </a:r>
          </a:p>
          <a:p>
            <a:pPr marL="0" indent="0" eaLnBrk="1" hangingPunct="1">
              <a:lnSpc>
                <a:spcPct val="80000"/>
              </a:lnSpc>
              <a:buNone/>
            </a:pPr>
            <a:r>
              <a:rPr lang="en-US" altLang="zh-CN" b="1" dirty="0">
                <a:solidFill>
                  <a:srgbClr val="0000CC"/>
                </a:solidFill>
              </a:rPr>
              <a:t>2</a:t>
            </a:r>
            <a:r>
              <a:rPr lang="zh-CN" altLang="en-US" b="1" dirty="0">
                <a:solidFill>
                  <a:srgbClr val="0000CC"/>
                </a:solidFill>
              </a:rPr>
              <a:t>、引用函数重载的原因</a:t>
            </a:r>
          </a:p>
          <a:p>
            <a:pPr lvl="1" eaLnBrk="1" hangingPunct="1">
              <a:lnSpc>
                <a:spcPct val="80000"/>
              </a:lnSpc>
            </a:pPr>
            <a:r>
              <a:rPr lang="zh-CN" altLang="en-US" sz="3200" dirty="0"/>
              <a:t>实现简单的</a:t>
            </a:r>
            <a:r>
              <a:rPr lang="zh-CN" altLang="en-US" sz="3200" dirty="0">
                <a:latin typeface="Arial" panose="020B0604020202020204" pitchFamily="34" charset="0"/>
              </a:rPr>
              <a:t>“</a:t>
            </a:r>
            <a:r>
              <a:rPr lang="zh-CN" altLang="en-US" sz="3200" dirty="0"/>
              <a:t>多态</a:t>
            </a:r>
            <a:r>
              <a:rPr lang="zh-CN" altLang="en-US" sz="3200" dirty="0">
                <a:latin typeface="Arial" panose="020B0604020202020204" pitchFamily="34" charset="0"/>
              </a:rPr>
              <a:t>”</a:t>
            </a:r>
            <a:r>
              <a:rPr lang="zh-CN" altLang="en-US" sz="3200" dirty="0"/>
              <a:t>：单接口、多实现。减少程序应用人员的负担。</a:t>
            </a:r>
          </a:p>
        </p:txBody>
      </p:sp>
    </p:spTree>
    <p:extLst>
      <p:ext uri="{BB962C8B-B14F-4D97-AF65-F5344CB8AC3E}">
        <p14:creationId xmlns:p14="http://schemas.microsoft.com/office/powerpoint/2010/main" val="230007754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87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87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87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3" name="Rectangle 3"/>
          <p:cNvSpPr>
            <a:spLocks noGrp="1" noChangeArrowheads="1"/>
          </p:cNvSpPr>
          <p:nvPr>
            <p:ph idx="1"/>
          </p:nvPr>
        </p:nvSpPr>
        <p:spPr>
          <a:xfrm>
            <a:off x="685800" y="1196752"/>
            <a:ext cx="7772400" cy="4968875"/>
          </a:xfrm>
        </p:spPr>
        <p:txBody>
          <a:bodyPr/>
          <a:lstStyle/>
          <a:p>
            <a:pPr eaLnBrk="1" hangingPunct="1">
              <a:lnSpc>
                <a:spcPct val="80000"/>
              </a:lnSpc>
              <a:buFontTx/>
              <a:buNone/>
            </a:pPr>
            <a:r>
              <a:rPr lang="zh-CN" altLang="zh-CN" sz="2400" b="1" dirty="0">
                <a:solidFill>
                  <a:srgbClr val="0000CC"/>
                </a:solidFill>
              </a:rPr>
              <a:t>【例</a:t>
            </a:r>
            <a:r>
              <a:rPr lang="en-US" altLang="zh-CN" sz="2400" b="1" dirty="0">
                <a:solidFill>
                  <a:srgbClr val="0000CC"/>
                </a:solidFill>
              </a:rPr>
              <a:t>2-22</a:t>
            </a:r>
            <a:r>
              <a:rPr lang="zh-CN" altLang="zh-CN" sz="2400" b="1" dirty="0">
                <a:solidFill>
                  <a:srgbClr val="0000CC"/>
                </a:solidFill>
              </a:rPr>
              <a:t>】 重载计算</a:t>
            </a:r>
            <a:r>
              <a:rPr lang="en-US" altLang="zh-CN" sz="2400" b="1" dirty="0" err="1">
                <a:solidFill>
                  <a:srgbClr val="0000CC"/>
                </a:solidFill>
              </a:rPr>
              <a:t>int</a:t>
            </a:r>
            <a:r>
              <a:rPr lang="zh-CN" altLang="zh-CN" sz="2400" b="1" dirty="0">
                <a:solidFill>
                  <a:srgbClr val="0000CC"/>
                </a:solidFill>
              </a:rPr>
              <a:t>、</a:t>
            </a:r>
            <a:r>
              <a:rPr lang="en-US" altLang="zh-CN" sz="2400" b="1" dirty="0">
                <a:solidFill>
                  <a:srgbClr val="0000CC"/>
                </a:solidFill>
              </a:rPr>
              <a:t>float</a:t>
            </a:r>
            <a:r>
              <a:rPr lang="zh-CN" altLang="zh-CN" sz="2400" b="1" dirty="0">
                <a:solidFill>
                  <a:srgbClr val="0000CC"/>
                </a:solidFill>
              </a:rPr>
              <a:t>、</a:t>
            </a:r>
            <a:r>
              <a:rPr lang="en-US" altLang="zh-CN" sz="2400" b="1" dirty="0">
                <a:solidFill>
                  <a:srgbClr val="0000CC"/>
                </a:solidFill>
              </a:rPr>
              <a:t>double</a:t>
            </a:r>
            <a:r>
              <a:rPr lang="zh-CN" altLang="zh-CN" sz="2400" b="1" dirty="0">
                <a:solidFill>
                  <a:srgbClr val="0000CC"/>
                </a:solidFill>
              </a:rPr>
              <a:t>三种类型数据绝对值的函数</a:t>
            </a:r>
            <a:endParaRPr lang="en-US" altLang="zh-CN" sz="2400" b="1" dirty="0">
              <a:solidFill>
                <a:srgbClr val="0000CC"/>
              </a:solidFill>
            </a:endParaRPr>
          </a:p>
          <a:p>
            <a:pPr eaLnBrk="1" hangingPunct="1">
              <a:lnSpc>
                <a:spcPct val="80000"/>
              </a:lnSpc>
              <a:buFontTx/>
              <a:buNone/>
            </a:pPr>
            <a:r>
              <a:rPr lang="en-US" altLang="zh-CN" sz="2400" b="1" dirty="0"/>
              <a:t>//Eg2.22.cpp</a:t>
            </a:r>
          </a:p>
          <a:p>
            <a:pPr eaLnBrk="1" hangingPunct="1">
              <a:lnSpc>
                <a:spcPct val="80000"/>
              </a:lnSpc>
              <a:buFontTx/>
              <a:buNone/>
            </a:pPr>
            <a:r>
              <a:rPr lang="en-US" altLang="zh-CN" sz="2400" b="1" dirty="0"/>
              <a:t>#include&lt;</a:t>
            </a:r>
            <a:r>
              <a:rPr lang="en-US" altLang="zh-CN" sz="2400" b="1" dirty="0" err="1"/>
              <a:t>iostream</a:t>
            </a:r>
            <a:r>
              <a:rPr lang="en-US" altLang="zh-CN" sz="2400" b="1" dirty="0"/>
              <a:t>&gt;</a:t>
            </a:r>
          </a:p>
          <a:p>
            <a:pPr eaLnBrk="1" hangingPunct="1">
              <a:lnSpc>
                <a:spcPct val="80000"/>
              </a:lnSpc>
              <a:buFontTx/>
              <a:buNone/>
            </a:pPr>
            <a:r>
              <a:rPr lang="en-US" altLang="zh-CN" sz="2400" b="1" dirty="0"/>
              <a:t>#using namespace </a:t>
            </a:r>
            <a:r>
              <a:rPr lang="en-US" altLang="zh-CN" sz="2400" b="1" dirty="0" err="1"/>
              <a:t>std</a:t>
            </a:r>
            <a:r>
              <a:rPr lang="en-US" altLang="zh-CN" sz="2400" b="1" dirty="0"/>
              <a:t>;</a:t>
            </a:r>
          </a:p>
          <a:p>
            <a:pPr eaLnBrk="1" hangingPunct="1">
              <a:lnSpc>
                <a:spcPct val="80000"/>
              </a:lnSpc>
              <a:buFontTx/>
              <a:buNone/>
            </a:pPr>
            <a:r>
              <a:rPr lang="en-US" altLang="zh-CN" sz="2400" b="1" dirty="0" err="1"/>
              <a:t>int</a:t>
            </a:r>
            <a:r>
              <a:rPr lang="en-US" altLang="zh-CN" sz="2400" b="1" dirty="0"/>
              <a:t> </a:t>
            </a:r>
            <a:r>
              <a:rPr lang="en-US" altLang="zh-CN" sz="2400" b="1" dirty="0">
                <a:solidFill>
                  <a:srgbClr val="FF0000"/>
                </a:solidFill>
              </a:rPr>
              <a:t>abs</a:t>
            </a:r>
            <a:r>
              <a:rPr lang="en-US" altLang="zh-CN" sz="2400" b="1" dirty="0"/>
              <a:t>(</a:t>
            </a:r>
            <a:r>
              <a:rPr lang="en-US" altLang="zh-CN" sz="2400" b="1" dirty="0" err="1"/>
              <a:t>int</a:t>
            </a:r>
            <a:r>
              <a:rPr lang="en-US" altLang="zh-CN" sz="2400" b="1" dirty="0"/>
              <a:t> x) {return x&gt;0?x:-x;}</a:t>
            </a:r>
          </a:p>
          <a:p>
            <a:pPr eaLnBrk="1" hangingPunct="1">
              <a:lnSpc>
                <a:spcPct val="80000"/>
              </a:lnSpc>
              <a:buFontTx/>
              <a:buNone/>
            </a:pPr>
            <a:r>
              <a:rPr lang="en-US" altLang="zh-CN" sz="2400" b="1" dirty="0"/>
              <a:t>float </a:t>
            </a:r>
            <a:r>
              <a:rPr lang="en-US" altLang="zh-CN" sz="2400" b="1" dirty="0">
                <a:solidFill>
                  <a:srgbClr val="FF0000"/>
                </a:solidFill>
              </a:rPr>
              <a:t>abs</a:t>
            </a:r>
            <a:r>
              <a:rPr lang="en-US" altLang="zh-CN" sz="2400" b="1" dirty="0"/>
              <a:t>(float x) {return x&gt;0?x:-x;}</a:t>
            </a:r>
          </a:p>
          <a:p>
            <a:pPr eaLnBrk="1" hangingPunct="1">
              <a:lnSpc>
                <a:spcPct val="80000"/>
              </a:lnSpc>
              <a:buFontTx/>
              <a:buNone/>
            </a:pPr>
            <a:r>
              <a:rPr lang="en-US" altLang="zh-CN" sz="2400" b="1" dirty="0"/>
              <a:t>double </a:t>
            </a:r>
            <a:r>
              <a:rPr lang="en-US" altLang="zh-CN" sz="2400" b="1" dirty="0">
                <a:solidFill>
                  <a:srgbClr val="FF0000"/>
                </a:solidFill>
              </a:rPr>
              <a:t>abs</a:t>
            </a:r>
            <a:r>
              <a:rPr lang="en-US" altLang="zh-CN" sz="2400" b="1" dirty="0"/>
              <a:t>(double x) {return x&gt;0?x:-x;}</a:t>
            </a:r>
          </a:p>
          <a:p>
            <a:pPr eaLnBrk="1" hangingPunct="1">
              <a:lnSpc>
                <a:spcPct val="80000"/>
              </a:lnSpc>
              <a:buFontTx/>
              <a:buNone/>
            </a:pPr>
            <a:r>
              <a:rPr lang="en-US" altLang="zh-CN" sz="2400" b="1" dirty="0"/>
              <a:t>void main(){</a:t>
            </a:r>
          </a:p>
          <a:p>
            <a:pPr eaLnBrk="1" hangingPunct="1">
              <a:lnSpc>
                <a:spcPct val="80000"/>
              </a:lnSpc>
              <a:buFontTx/>
              <a:buNone/>
            </a:pPr>
            <a:r>
              <a:rPr lang="en-US" altLang="zh-CN" sz="2400" b="1" dirty="0"/>
              <a:t>	</a:t>
            </a:r>
            <a:r>
              <a:rPr lang="en-US" altLang="zh-CN" sz="2400" b="1" dirty="0" err="1"/>
              <a:t>cout</a:t>
            </a:r>
            <a:r>
              <a:rPr lang="en-US" altLang="zh-CN" sz="2400" b="1" dirty="0"/>
              <a:t>&lt;&lt;abs(-9)   &lt;&lt;</a:t>
            </a:r>
            <a:r>
              <a:rPr lang="en-US" altLang="zh-CN" sz="2400" b="1" dirty="0" err="1"/>
              <a:t>endl</a:t>
            </a:r>
            <a:r>
              <a:rPr lang="en-US" altLang="zh-CN" sz="2400" b="1" dirty="0"/>
              <a:t>;</a:t>
            </a:r>
          </a:p>
          <a:p>
            <a:pPr eaLnBrk="1" hangingPunct="1">
              <a:lnSpc>
                <a:spcPct val="80000"/>
              </a:lnSpc>
              <a:buFontTx/>
              <a:buNone/>
            </a:pPr>
            <a:r>
              <a:rPr lang="en-US" altLang="zh-CN" sz="2400" b="1" dirty="0"/>
              <a:t>		</a:t>
            </a:r>
            <a:r>
              <a:rPr lang="en-US" altLang="zh-CN" sz="2400" b="1" dirty="0" err="1"/>
              <a:t>cout</a:t>
            </a:r>
            <a:r>
              <a:rPr lang="en-US" altLang="zh-CN" sz="2400" b="1" dirty="0"/>
              <a:t>&lt;&lt;abs(-9.9f) &lt;&lt;</a:t>
            </a:r>
            <a:r>
              <a:rPr lang="en-US" altLang="zh-CN" sz="2400" b="1" dirty="0" err="1"/>
              <a:t>endl</a:t>
            </a:r>
            <a:r>
              <a:rPr lang="en-US" altLang="zh-CN" sz="2400" b="1" dirty="0"/>
              <a:t>;</a:t>
            </a:r>
          </a:p>
          <a:p>
            <a:pPr eaLnBrk="1" hangingPunct="1">
              <a:lnSpc>
                <a:spcPct val="80000"/>
              </a:lnSpc>
              <a:buFontTx/>
              <a:buNone/>
            </a:pPr>
            <a:r>
              <a:rPr lang="en-US" altLang="zh-CN" sz="2400" b="1" dirty="0"/>
              <a:t>		</a:t>
            </a:r>
            <a:r>
              <a:rPr lang="en-US" altLang="zh-CN" sz="2400" b="1" dirty="0" err="1"/>
              <a:t>cout</a:t>
            </a:r>
            <a:r>
              <a:rPr lang="en-US" altLang="zh-CN" sz="2400" b="1" dirty="0"/>
              <a:t>&lt;&lt;abs(-9.8)  &lt;&lt;</a:t>
            </a:r>
            <a:r>
              <a:rPr lang="en-US" altLang="zh-CN" sz="2400" b="1" dirty="0" err="1"/>
              <a:t>endl</a:t>
            </a:r>
            <a:r>
              <a:rPr lang="en-US" altLang="zh-CN" sz="2400" b="1" dirty="0"/>
              <a:t>;</a:t>
            </a:r>
          </a:p>
          <a:p>
            <a:pPr eaLnBrk="1" hangingPunct="1">
              <a:lnSpc>
                <a:spcPct val="80000"/>
              </a:lnSpc>
              <a:buFontTx/>
              <a:buNone/>
            </a:pPr>
            <a:r>
              <a:rPr lang="en-US" altLang="zh-CN" sz="2400" b="1" dirty="0"/>
              <a:t>}</a:t>
            </a:r>
            <a:endParaRPr lang="zh-CN" altLang="en-US" sz="2400" b="1" dirty="0"/>
          </a:p>
        </p:txBody>
      </p:sp>
      <p:sp>
        <p:nvSpPr>
          <p:cNvPr id="2" name="标题 1"/>
          <p:cNvSpPr>
            <a:spLocks noGrp="1"/>
          </p:cNvSpPr>
          <p:nvPr>
            <p:ph type="title"/>
          </p:nvPr>
        </p:nvSpPr>
        <p:spPr/>
        <p:txBody>
          <a:bodyPr/>
          <a:lstStyle/>
          <a:p>
            <a:r>
              <a:rPr lang="en-US" altLang="zh-CN" b="1" dirty="0"/>
              <a:t>2.9.5</a:t>
            </a:r>
            <a:r>
              <a:rPr lang="zh-CN" altLang="en-US" b="1" dirty="0"/>
              <a:t>  </a:t>
            </a:r>
            <a:r>
              <a:rPr lang="zh-CN" altLang="en-US" b="1" dirty="0">
                <a:solidFill>
                  <a:srgbClr val="FF0000"/>
                </a:solidFill>
              </a:rPr>
              <a:t>函数重载</a:t>
            </a:r>
            <a:endParaRPr lang="zh-CN" altLang="en-US" dirty="0"/>
          </a:p>
        </p:txBody>
      </p:sp>
    </p:spTree>
    <p:extLst>
      <p:ext uri="{BB962C8B-B14F-4D97-AF65-F5344CB8AC3E}">
        <p14:creationId xmlns:p14="http://schemas.microsoft.com/office/powerpoint/2010/main" val="30729741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2883">
                                            <p:txEl>
                                              <p:pRg st="2" end="2"/>
                                            </p:txEl>
                                          </p:spTgt>
                                        </p:tgtEl>
                                        <p:attrNameLst>
                                          <p:attrName>style.visibility</p:attrName>
                                        </p:attrNameLst>
                                      </p:cBhvr>
                                      <p:to>
                                        <p:strVal val="visible"/>
                                      </p:to>
                                    </p:set>
                                    <p:anim calcmode="lin" valueType="num">
                                      <p:cBhvr additive="base">
                                        <p:cTn id="17" dur="500" fill="hold"/>
                                        <p:tgtEl>
                                          <p:spTgt spid="12288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88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2883">
                                            <p:txEl>
                                              <p:pRg st="3" end="3"/>
                                            </p:txEl>
                                          </p:spTgt>
                                        </p:tgtEl>
                                        <p:attrNameLst>
                                          <p:attrName>style.visibility</p:attrName>
                                        </p:attrNameLst>
                                      </p:cBhvr>
                                      <p:to>
                                        <p:strVal val="visible"/>
                                      </p:to>
                                    </p:set>
                                    <p:anim calcmode="lin" valueType="num">
                                      <p:cBhvr additive="base">
                                        <p:cTn id="21" dur="500" fill="hold"/>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88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883">
                                            <p:txEl>
                                              <p:pRg st="4" end="4"/>
                                            </p:txEl>
                                          </p:spTgt>
                                        </p:tgtEl>
                                        <p:attrNameLst>
                                          <p:attrName>style.visibility</p:attrName>
                                        </p:attrNameLst>
                                      </p:cBhvr>
                                      <p:to>
                                        <p:strVal val="visible"/>
                                      </p:to>
                                    </p:set>
                                    <p:anim calcmode="lin" valueType="num">
                                      <p:cBhvr additive="base">
                                        <p:cTn id="25" dur="500" fill="hold"/>
                                        <p:tgtEl>
                                          <p:spTgt spid="1228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88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2883">
                                            <p:txEl>
                                              <p:pRg st="5" end="5"/>
                                            </p:txEl>
                                          </p:spTgt>
                                        </p:tgtEl>
                                        <p:attrNameLst>
                                          <p:attrName>style.visibility</p:attrName>
                                        </p:attrNameLst>
                                      </p:cBhvr>
                                      <p:to>
                                        <p:strVal val="visible"/>
                                      </p:to>
                                    </p:set>
                                    <p:anim calcmode="lin" valueType="num">
                                      <p:cBhvr additive="base">
                                        <p:cTn id="29"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88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2883">
                                            <p:txEl>
                                              <p:pRg st="6" end="6"/>
                                            </p:txEl>
                                          </p:spTgt>
                                        </p:tgtEl>
                                        <p:attrNameLst>
                                          <p:attrName>style.visibility</p:attrName>
                                        </p:attrNameLst>
                                      </p:cBhvr>
                                      <p:to>
                                        <p:strVal val="visible"/>
                                      </p:to>
                                    </p:set>
                                    <p:anim calcmode="lin" valueType="num">
                                      <p:cBhvr additive="base">
                                        <p:cTn id="33" dur="500" fill="hold"/>
                                        <p:tgtEl>
                                          <p:spTgt spid="12288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288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2883">
                                            <p:txEl>
                                              <p:pRg st="7" end="7"/>
                                            </p:txEl>
                                          </p:spTgt>
                                        </p:tgtEl>
                                        <p:attrNameLst>
                                          <p:attrName>style.visibility</p:attrName>
                                        </p:attrNameLst>
                                      </p:cBhvr>
                                      <p:to>
                                        <p:strVal val="visible"/>
                                      </p:to>
                                    </p:set>
                                    <p:anim calcmode="lin" valueType="num">
                                      <p:cBhvr additive="base">
                                        <p:cTn id="37" dur="500" fill="hold"/>
                                        <p:tgtEl>
                                          <p:spTgt spid="12288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88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2883">
                                            <p:txEl>
                                              <p:pRg st="8" end="8"/>
                                            </p:txEl>
                                          </p:spTgt>
                                        </p:tgtEl>
                                        <p:attrNameLst>
                                          <p:attrName>style.visibility</p:attrName>
                                        </p:attrNameLst>
                                      </p:cBhvr>
                                      <p:to>
                                        <p:strVal val="visible"/>
                                      </p:to>
                                    </p:set>
                                    <p:anim calcmode="lin" valueType="num">
                                      <p:cBhvr additive="base">
                                        <p:cTn id="41" dur="500" fill="hold"/>
                                        <p:tgtEl>
                                          <p:spTgt spid="12288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288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2883">
                                            <p:txEl>
                                              <p:pRg st="9" end="9"/>
                                            </p:txEl>
                                          </p:spTgt>
                                        </p:tgtEl>
                                        <p:attrNameLst>
                                          <p:attrName>style.visibility</p:attrName>
                                        </p:attrNameLst>
                                      </p:cBhvr>
                                      <p:to>
                                        <p:strVal val="visible"/>
                                      </p:to>
                                    </p:set>
                                    <p:anim calcmode="lin" valueType="num">
                                      <p:cBhvr additive="base">
                                        <p:cTn id="45" dur="500" fill="hold"/>
                                        <p:tgtEl>
                                          <p:spTgt spid="12288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288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2883">
                                            <p:txEl>
                                              <p:pRg st="10" end="10"/>
                                            </p:txEl>
                                          </p:spTgt>
                                        </p:tgtEl>
                                        <p:attrNameLst>
                                          <p:attrName>style.visibility</p:attrName>
                                        </p:attrNameLst>
                                      </p:cBhvr>
                                      <p:to>
                                        <p:strVal val="visible"/>
                                      </p:to>
                                    </p:set>
                                    <p:anim calcmode="lin" valueType="num">
                                      <p:cBhvr additive="base">
                                        <p:cTn id="49" dur="500" fill="hold"/>
                                        <p:tgtEl>
                                          <p:spTgt spid="12288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288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22883">
                                            <p:txEl>
                                              <p:pRg st="11" end="11"/>
                                            </p:txEl>
                                          </p:spTgt>
                                        </p:tgtEl>
                                        <p:attrNameLst>
                                          <p:attrName>style.visibility</p:attrName>
                                        </p:attrNameLst>
                                      </p:cBhvr>
                                      <p:to>
                                        <p:strVal val="visible"/>
                                      </p:to>
                                    </p:set>
                                    <p:anim calcmode="lin" valueType="num">
                                      <p:cBhvr additive="base">
                                        <p:cTn id="53" dur="500" fill="hold"/>
                                        <p:tgtEl>
                                          <p:spTgt spid="12288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288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默认设计模板">
      <a:majorFont>
        <a:latin typeface="Arial"/>
        <a:ea typeface="宋体"/>
        <a:cs typeface=""/>
      </a:majorFont>
      <a:minorFont>
        <a:latin typeface="Arial"/>
        <a:ea typeface="宋体"/>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4685</TotalTime>
  <Words>11343</Words>
  <Application>Microsoft Office PowerPoint</Application>
  <PresentationFormat>全屏显示(4:3)</PresentationFormat>
  <Paragraphs>1985</Paragraphs>
  <Slides>164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164</vt:i4>
      </vt:variant>
    </vt:vector>
  </HeadingPairs>
  <TitlesOfParts>
    <vt:vector size="175" baseType="lpstr">
      <vt:lpstr>方正舒体</vt:lpstr>
      <vt:lpstr>宋体</vt:lpstr>
      <vt:lpstr>Arial</vt:lpstr>
      <vt:lpstr>Blackadder ITC</vt:lpstr>
      <vt:lpstr>Calibri</vt:lpstr>
      <vt:lpstr>Lucida Sans Unicode</vt:lpstr>
      <vt:lpstr>Symbol</vt:lpstr>
      <vt:lpstr>Tahoma</vt:lpstr>
      <vt:lpstr>Times New Roman</vt:lpstr>
      <vt:lpstr>Wingdings</vt:lpstr>
      <vt:lpstr>默认设计模板</vt:lpstr>
      <vt:lpstr>第2章 C++  基  础 </vt:lpstr>
      <vt:lpstr>3.1  C++对C语言数据类型的扩展</vt:lpstr>
      <vt:lpstr>2.2  左值、右值及C++对局部变量声明的改进</vt:lpstr>
      <vt:lpstr>2.2.2 C++局部变量的声明与定义</vt:lpstr>
      <vt:lpstr>2.3  指针</vt:lpstr>
      <vt:lpstr>2.3.1  指针概念的回顾</vt:lpstr>
      <vt:lpstr>2.3.1  指针概念的回顾</vt:lpstr>
      <vt:lpstr>PowerPoint 演示文稿</vt:lpstr>
      <vt:lpstr>2.3.1  指针概念的回顾</vt:lpstr>
      <vt:lpstr>2.3.1  指针概念的回顾</vt:lpstr>
      <vt:lpstr>2.3.2  空指针，void*，获取数组首、尾元素位置的指针</vt:lpstr>
      <vt:lpstr>2.3.2  空指针，void*，获取数组首、尾元素位置的指针</vt:lpstr>
      <vt:lpstr>2.3.2  空指针，void*，获取数组首、尾元素位置的指针</vt:lpstr>
      <vt:lpstr>2.3.2  空指针，void*，获取数组首、尾元素位置的指针</vt:lpstr>
      <vt:lpstr>2.3.3 new 和delete</vt:lpstr>
      <vt:lpstr>2.3.3 new 和delete</vt:lpstr>
      <vt:lpstr>PowerPoint 演示文稿</vt:lpstr>
      <vt:lpstr>2.3.3 new 和delete</vt:lpstr>
      <vt:lpstr>2.3.4  智能指针             11C++</vt:lpstr>
      <vt:lpstr>2.3.4  智能指针             11C++</vt:lpstr>
      <vt:lpstr>2.3.4  智能指针             11C++</vt:lpstr>
      <vt:lpstr>2.3.4  智能指针             11C++</vt:lpstr>
      <vt:lpstr>2.3.4  智能指针             11C++</vt:lpstr>
      <vt:lpstr>2.3.4  智能指针             11C++</vt:lpstr>
      <vt:lpstr>2.4 引用（Reference）</vt:lpstr>
      <vt:lpstr>2.4.1 左值引用</vt:lpstr>
      <vt:lpstr>2.4.1 左值引用</vt:lpstr>
      <vt:lpstr>2.4.1 左值引用</vt:lpstr>
      <vt:lpstr>2.4.1 左值引用</vt:lpstr>
      <vt:lpstr>2.4.1 左值引用</vt:lpstr>
      <vt:lpstr>PowerPoint 演示文稿</vt:lpstr>
      <vt:lpstr>2.4.2 右值引用 　C++11</vt:lpstr>
      <vt:lpstr>2.4.2 右值引用 　C++11</vt:lpstr>
      <vt:lpstr>2.4.2 右值引用 　C++11</vt:lpstr>
      <vt:lpstr>2.5  const和constexpr常量</vt:lpstr>
      <vt:lpstr>2.5.1、常量的定义</vt:lpstr>
      <vt:lpstr>2.5  const和constexpr常量</vt:lpstr>
      <vt:lpstr>2.5.2  const、constexpr与指针</vt:lpstr>
      <vt:lpstr>2.5.2  const、constexpr与指针</vt:lpstr>
      <vt:lpstr>2.5.2  const、constexpr与指针</vt:lpstr>
      <vt:lpstr>2.5.2  const、constexpr与指针</vt:lpstr>
      <vt:lpstr>2.5.2  const、constexpr与指针</vt:lpstr>
      <vt:lpstr>2.5.2  const、constexpr与指针</vt:lpstr>
      <vt:lpstr>PowerPoint 演示文稿</vt:lpstr>
      <vt:lpstr>2.5.2  const、constexpr与指针</vt:lpstr>
      <vt:lpstr>2.5.2  const、constexpr与指针</vt:lpstr>
      <vt:lpstr>2.5.2  const、constexpr与指针</vt:lpstr>
      <vt:lpstr>PowerPoint 演示文稿</vt:lpstr>
      <vt:lpstr>PowerPoint 演示文稿</vt:lpstr>
      <vt:lpstr>PowerPoint 演示文稿</vt:lpstr>
      <vt:lpstr>PowerPoint 演示文稿</vt:lpstr>
      <vt:lpstr>2.5.4 顶层const与底层const</vt:lpstr>
      <vt:lpstr>2.5.4 顶层const与底层const</vt:lpstr>
      <vt:lpstr>2.5.4 顶层const与底层const</vt:lpstr>
      <vt:lpstr>2.5.4 顶层const与底层const</vt:lpstr>
      <vt:lpstr>2.5.4 顶层const与底层const</vt:lpstr>
      <vt:lpstr>2.6 auto和decltype 类型       11C++</vt:lpstr>
      <vt:lpstr>2.6 auto和decltype 类型</vt:lpstr>
      <vt:lpstr>2.6 auto和decltype 类型</vt:lpstr>
      <vt:lpstr>2.6 auto和decltype 类型</vt:lpstr>
      <vt:lpstr>2.6 auto和decltype 类型</vt:lpstr>
      <vt:lpstr>2.6 auto和decltype 类型</vt:lpstr>
      <vt:lpstr>2.6 auto和decltype 类型</vt:lpstr>
      <vt:lpstr>2.6 auto和decltype 类型</vt:lpstr>
      <vt:lpstr>2.7  begin、end和基于范围的for循环      11C++</vt:lpstr>
      <vt:lpstr>2.7  begin、end和基于范围的for循环      11C++</vt:lpstr>
      <vt:lpstr>2.7  begin、end和基于范围的for循环      11C++</vt:lpstr>
      <vt:lpstr>2.7  begin、end和基于范围的for循环      11C++</vt:lpstr>
      <vt:lpstr>２.８ 类型转换</vt:lpstr>
      <vt:lpstr>２.８.1 隐式类型转换</vt:lpstr>
      <vt:lpstr>2.8.1 隐式类型转换</vt:lpstr>
      <vt:lpstr>2.8.2 显式类型转换</vt:lpstr>
      <vt:lpstr>2.8.2 显式类型转换</vt:lpstr>
      <vt:lpstr>2.8.2 显式类型转换</vt:lpstr>
      <vt:lpstr>2.9 函数</vt:lpstr>
      <vt:lpstr>2.9.1 函数原型</vt:lpstr>
      <vt:lpstr>2.9.1 函数原型</vt:lpstr>
      <vt:lpstr>2.9.1 函数原型</vt:lpstr>
      <vt:lpstr>2.9.1 函数原型</vt:lpstr>
      <vt:lpstr>2.9.2  函数参数传递的类型</vt:lpstr>
      <vt:lpstr>2.9.2  函数参数传递的类型</vt:lpstr>
      <vt:lpstr>2.9.2  函数参数传递的类型</vt:lpstr>
      <vt:lpstr>PowerPoint 演示文稿</vt:lpstr>
      <vt:lpstr>2.9.2  函数参数传递的类型</vt:lpstr>
      <vt:lpstr>2.9.2  函数参数传递的类型</vt:lpstr>
      <vt:lpstr>2.9.2  函数参数传递的类型</vt:lpstr>
      <vt:lpstr>2.9.2  函数参数传递的类型</vt:lpstr>
      <vt:lpstr>2.9.2  函数参数传递的类型</vt:lpstr>
      <vt:lpstr>2.9.3 函数默认参数</vt:lpstr>
      <vt:lpstr>2.9.3 函数默认参数</vt:lpstr>
      <vt:lpstr>PowerPoint 演示文稿</vt:lpstr>
      <vt:lpstr>2.9.3 函数默认参数</vt:lpstr>
      <vt:lpstr>2.9.4  函数返回值</vt:lpstr>
      <vt:lpstr>2.9.4  函数返回值</vt:lpstr>
      <vt:lpstr>2.9.4  函数返回值</vt:lpstr>
      <vt:lpstr>2.9.4  函数返回值</vt:lpstr>
      <vt:lpstr>2.9.4  函数返回值</vt:lpstr>
      <vt:lpstr>2.9.5  函数重载</vt:lpstr>
      <vt:lpstr>2.9.5  函数重载</vt:lpstr>
      <vt:lpstr>2.9.5  函数重载</vt:lpstr>
      <vt:lpstr>PowerPoint 演示文稿</vt:lpstr>
      <vt:lpstr>PowerPoint 演示文稿</vt:lpstr>
      <vt:lpstr>2.9.5  函数重载</vt:lpstr>
      <vt:lpstr>2.9.5  函数重载</vt:lpstr>
      <vt:lpstr>2.9.5  函数重载</vt:lpstr>
      <vt:lpstr>2.9.6  函数与const和constexpr</vt:lpstr>
      <vt:lpstr>2.9.6  函数与const和constexpr</vt:lpstr>
      <vt:lpstr>2.9.6  函数与const和constexpr</vt:lpstr>
      <vt:lpstr>2.9.6  函数与const和constexpr</vt:lpstr>
      <vt:lpstr>2.9.6  函数与const和constexpr</vt:lpstr>
      <vt:lpstr>2.9.6  函数与const和constexpr</vt:lpstr>
      <vt:lpstr>2.9.6  函数与const和constexpr</vt:lpstr>
      <vt:lpstr>2.9.6  函数与const和constexpr</vt:lpstr>
      <vt:lpstr>2.9.7  内联函数</vt:lpstr>
      <vt:lpstr>2.9.7  内联函数</vt:lpstr>
      <vt:lpstr>注意</vt:lpstr>
      <vt:lpstr>2.10  lamada表达式       11C++</vt:lpstr>
      <vt:lpstr>2.10  lamada表达式       11C++</vt:lpstr>
      <vt:lpstr>2.10  lamada表达式       11C++</vt:lpstr>
      <vt:lpstr>2.10  lamada表达式       11C++</vt:lpstr>
      <vt:lpstr>2.10  lamada表达式       11C++</vt:lpstr>
      <vt:lpstr>2.10  lamada表达式       11C++</vt:lpstr>
      <vt:lpstr>2.10  lamada表达式       11C++</vt:lpstr>
      <vt:lpstr>2.11 命名空间</vt:lpstr>
      <vt:lpstr>2.11 命名空间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2.12 预处理器</vt:lpstr>
      <vt:lpstr>2.12 预处理器</vt:lpstr>
      <vt:lpstr>2.12 预处理器</vt:lpstr>
      <vt:lpstr>2.12 预处理器</vt:lpstr>
      <vt:lpstr>2.13 作用域与生命期</vt:lpstr>
      <vt:lpstr>2.13.1 作用域</vt:lpstr>
      <vt:lpstr>4、作用域示例：分析各变量的作用域</vt:lpstr>
      <vt:lpstr>PowerPoint 演示文稿</vt:lpstr>
      <vt:lpstr>2.13.2 变量类型及生存期</vt:lpstr>
      <vt:lpstr>2.13.2 变量类型及生存期</vt:lpstr>
      <vt:lpstr>2.13.2 变量类型及生存期</vt:lpstr>
      <vt:lpstr>2.13.2 变量类型及生存期</vt:lpstr>
      <vt:lpstr>2.13.2 变量类型及生存期</vt:lpstr>
      <vt:lpstr>2.13.3  初始化列表、变量初始化与赋值</vt:lpstr>
      <vt:lpstr>2.13.3  初始化列表、变量初始化与赋值</vt:lpstr>
      <vt:lpstr>2.13.3  初始化列表、变量初始化与赋值</vt:lpstr>
      <vt:lpstr>2.13.3  初始化列表、变量初始化与赋值</vt:lpstr>
      <vt:lpstr>2.13.3  初始化列表、变量初始化与赋值</vt:lpstr>
      <vt:lpstr>练习：分析下面程序的输出</vt:lpstr>
      <vt:lpstr>2.13.4  局部变量与函数返回地址</vt:lpstr>
      <vt:lpstr>2.14  文件输入和输出</vt:lpstr>
      <vt:lpstr>2.14  文件输入和输出</vt:lpstr>
      <vt:lpstr>2.14  文件输入和输出</vt:lpstr>
      <vt:lpstr>2.14  文件输入和输出</vt:lpstr>
      <vt:lpstr>2.14  文件输入和输出</vt:lpstr>
      <vt:lpstr>2.15  编程实作</vt:lpstr>
      <vt:lpstr>2.14  文件输入和输出</vt:lpstr>
      <vt:lpstr>2.15  编程实作</vt:lpstr>
      <vt:lpstr>PowerPoint 演示文稿</vt:lpstr>
      <vt:lpstr>PowerPoint 演示文稿</vt:lpstr>
      <vt:lpstr>PowerPoint 演示文稿</vt:lpstr>
      <vt:lpstr>PowerPoint 演示文稿</vt:lpstr>
    </vt:vector>
  </TitlesOfParts>
  <Company>cq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C++.NET程序设计</dc:title>
  <dc:creator>dk</dc:creator>
  <cp:lastModifiedBy>Think</cp:lastModifiedBy>
  <cp:revision>288</cp:revision>
  <dcterms:created xsi:type="dcterms:W3CDTF">2009-10-08T06:48:42Z</dcterms:created>
  <dcterms:modified xsi:type="dcterms:W3CDTF">2017-09-10T01:26:11Z</dcterms:modified>
</cp:coreProperties>
</file>