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7" r:id="rId17"/>
    <p:sldId id="28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5"/>
    <p:restoredTop sz="94718"/>
  </p:normalViewPr>
  <p:slideViewPr>
    <p:cSldViewPr snapToGrid="0">
      <p:cViewPr varScale="1">
        <p:scale>
          <a:sx n="81" d="100"/>
          <a:sy n="81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07B81-470E-3E46-9AE3-34D808805C4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3D380-8C41-6E40-B827-F845A4A95F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327" y="18624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327" y="1945859"/>
            <a:ext cx="10058400" cy="4023360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1</a:t>
            </a:r>
            <a:r>
              <a:rPr lang="zh-CN" altLang="en-US" sz="3200" dirty="0"/>
              <a:t>参考</a:t>
            </a:r>
            <a:r>
              <a:rPr lang="zh-CN" altLang="en-US" sz="3200" dirty="0"/>
              <a:t>资料  </a:t>
            </a:r>
            <a:r>
              <a:rPr lang="en-US" altLang="zh-CN" sz="3200" dirty="0"/>
              <a:t>Android</a:t>
            </a:r>
            <a:r>
              <a:rPr lang="zh-CN" altLang="en-US" sz="3200" dirty="0"/>
              <a:t>开发</a:t>
            </a:r>
            <a:r>
              <a:rPr lang="zh-CN" altLang="en-US" sz="3200" dirty="0"/>
              <a:t>入门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app</a:t>
            </a:r>
            <a:r>
              <a:rPr lang="zh-CN" altLang="en-US" sz="2400" dirty="0"/>
              <a:t>模块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725046" y="1842418"/>
            <a:ext cx="8057584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libs: </a:t>
            </a:r>
            <a:r>
              <a:rPr lang="zh-CN" altLang="en-US" sz="2000" dirty="0"/>
              <a:t>如果你的项目中使用到了第三方</a:t>
            </a:r>
            <a:r>
              <a:rPr lang="en-US" altLang="zh-CN" sz="2000" dirty="0"/>
              <a:t>jar</a:t>
            </a:r>
            <a:r>
              <a:rPr lang="zh-CN" altLang="en-US" sz="2000" dirty="0"/>
              <a:t>包，就需要把这些</a:t>
            </a:r>
            <a:r>
              <a:rPr lang="en-US" altLang="zh-CN" sz="2000" dirty="0"/>
              <a:t>jar</a:t>
            </a:r>
            <a:r>
              <a:rPr lang="zh-CN" altLang="en-US" sz="2000" dirty="0"/>
              <a:t>包都放在</a:t>
            </a:r>
            <a:r>
              <a:rPr lang="en-US" altLang="zh-CN" sz="2000" dirty="0"/>
              <a:t>libs</a:t>
            </a:r>
            <a:r>
              <a:rPr lang="zh-CN" altLang="en-US" sz="2000" dirty="0"/>
              <a:t>目录下，放在这个目录下的</a:t>
            </a:r>
            <a:r>
              <a:rPr lang="en-US" altLang="zh-CN" sz="2000" dirty="0"/>
              <a:t>jar</a:t>
            </a:r>
            <a:r>
              <a:rPr lang="zh-CN" altLang="en-US" sz="2000" dirty="0"/>
              <a:t>包都会被自动添加到构建路径里去。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java: java</a:t>
            </a:r>
            <a:r>
              <a:rPr lang="zh-CN" altLang="en-US" sz="2000" dirty="0"/>
              <a:t>目录是放置我们所有</a:t>
            </a:r>
            <a:r>
              <a:rPr lang="en-US" altLang="zh-CN" sz="2000" dirty="0"/>
              <a:t>Java</a:t>
            </a:r>
            <a:r>
              <a:rPr lang="zh-CN" altLang="en-US" sz="2000" dirty="0"/>
              <a:t>代码的地方（</a:t>
            </a:r>
            <a:r>
              <a:rPr lang="en-US" altLang="zh-CN" sz="2000" dirty="0"/>
              <a:t>Kotlin</a:t>
            </a:r>
            <a:r>
              <a:rPr lang="zh-CN" altLang="en-US" sz="2000" dirty="0"/>
              <a:t>代码也是放在这里），展开该目录，你将看到系统帮我们自动生成了一个</a:t>
            </a:r>
            <a:r>
              <a:rPr lang="en-US" altLang="zh-CN" sz="2000" dirty="0" err="1"/>
              <a:t>MainActivity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res: </a:t>
            </a:r>
            <a:r>
              <a:rPr lang="zh-CN" altLang="en-US" sz="2000" dirty="0"/>
              <a:t>项目中使用到的所有图片、布局、字符串等资源都存放在这个目录下。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AndroidManifest.xml: </a:t>
            </a:r>
            <a:r>
              <a:rPr lang="zh-CN" altLang="en-US" sz="2000" dirty="0"/>
              <a:t>这是整个</a:t>
            </a:r>
            <a:r>
              <a:rPr lang="en-US" altLang="zh-CN" sz="2000" dirty="0"/>
              <a:t>Android</a:t>
            </a:r>
            <a:r>
              <a:rPr lang="zh-CN" altLang="en-US" sz="2000" dirty="0"/>
              <a:t>项目的配置文件。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 err="1"/>
              <a:t>build.gradle</a:t>
            </a:r>
            <a:r>
              <a:rPr lang="en-US" altLang="zh-CN" sz="2000" dirty="0"/>
              <a:t>: </a:t>
            </a:r>
            <a:r>
              <a:rPr lang="zh-CN" altLang="en-US" sz="2000" dirty="0"/>
              <a:t>这是</a:t>
            </a:r>
            <a:r>
              <a:rPr lang="en-US" altLang="zh-CN" sz="2000" dirty="0"/>
              <a:t>app</a:t>
            </a:r>
            <a:r>
              <a:rPr lang="zh-CN" altLang="en-US" sz="2000" dirty="0"/>
              <a:t>模块的</a:t>
            </a:r>
            <a:r>
              <a:rPr lang="en-US" altLang="zh-CN" sz="2000" dirty="0" err="1"/>
              <a:t>gradle</a:t>
            </a:r>
            <a:r>
              <a:rPr lang="zh-CN" altLang="en-US" sz="2000" dirty="0"/>
              <a:t>构建脚本，这个文件中会指定很多项目构建相关的配置。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proguard-rules.pro: </a:t>
            </a:r>
            <a:r>
              <a:rPr lang="zh-CN" altLang="en-US" sz="2000" dirty="0"/>
              <a:t>这个文件用于指定项目代码的混淆规则。</a:t>
            </a:r>
            <a:endParaRPr lang="zh-CN" altLang="en-US" sz="2000" dirty="0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7" y="2488748"/>
            <a:ext cx="2731947" cy="29254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分析项目中的资源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829685" y="2413635"/>
            <a:ext cx="662368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drawable</a:t>
            </a:r>
            <a:r>
              <a:rPr lang="zh-CN" altLang="en-US" dirty="0"/>
              <a:t>开头的目录都是用来放图片的。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mipmap</a:t>
            </a:r>
            <a:r>
              <a:rPr lang="zh-CN" altLang="en-US" dirty="0"/>
              <a:t>开头的目录都是用来放应用图标的。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values</a:t>
            </a:r>
            <a:r>
              <a:rPr lang="zh-CN" altLang="en-US" dirty="0"/>
              <a:t>开头的目录都是用来放字符串、样式、颜色等配置的。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layout</a:t>
            </a:r>
            <a:r>
              <a:rPr lang="zh-CN" altLang="en-US" dirty="0"/>
              <a:t>开头的目录都是用来放布局文件的。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4090"/>
            <a:ext cx="2992120" cy="3004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 err="1"/>
              <a:t>build.gradle</a:t>
            </a:r>
            <a:r>
              <a:rPr lang="zh-CN" altLang="en-US" sz="2400" dirty="0"/>
              <a:t>文件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32468" y="1675075"/>
            <a:ext cx="80575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buildscript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ext.kotlin_version</a:t>
            </a:r>
            <a:r>
              <a:rPr lang="en-US" altLang="zh-CN" sz="1600" dirty="0"/>
              <a:t> = '1.3.50'</a:t>
            </a:r>
            <a:endParaRPr lang="en-US" altLang="zh-CN" sz="1600" dirty="0"/>
          </a:p>
          <a:p>
            <a:r>
              <a:rPr lang="en-US" altLang="zh-CN" sz="1600" dirty="0"/>
              <a:t>    repositories {</a:t>
            </a:r>
            <a:endParaRPr lang="en-US" altLang="zh-CN" sz="1600" dirty="0"/>
          </a:p>
          <a:p>
            <a:r>
              <a:rPr lang="en-US" altLang="zh-CN" sz="1600" dirty="0"/>
              <a:t>        google()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jcenter</a:t>
            </a:r>
            <a:r>
              <a:rPr lang="en-US" altLang="zh-CN" sz="1600" dirty="0"/>
              <a:t>()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    dependencies {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classpath</a:t>
            </a:r>
            <a:r>
              <a:rPr lang="en-US" altLang="zh-CN" sz="1600" dirty="0"/>
              <a:t> 'com.android.tools.build:gradle:3.5.2'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classpath</a:t>
            </a:r>
            <a:r>
              <a:rPr lang="en-US" altLang="zh-CN" sz="1600" dirty="0"/>
              <a:t> "</a:t>
            </a:r>
            <a:r>
              <a:rPr lang="en-US" altLang="zh-CN" sz="1600" dirty="0" err="1"/>
              <a:t>org.jetbrains.kotlin:kotlin-gradle-plugin</a:t>
            </a:r>
            <a:r>
              <a:rPr lang="en-US" altLang="zh-CN" sz="1600" dirty="0"/>
              <a:t>:$</a:t>
            </a:r>
            <a:r>
              <a:rPr lang="en-US" altLang="zh-CN" sz="1600" dirty="0" err="1"/>
              <a:t>kotlin_version</a:t>
            </a:r>
            <a:r>
              <a:rPr lang="en-US" altLang="zh-CN" sz="1600" dirty="0"/>
              <a:t>"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err="1"/>
              <a:t>allprojects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r>
              <a:rPr lang="en-US" altLang="zh-CN" sz="1600" dirty="0"/>
              <a:t>    repositories {</a:t>
            </a:r>
            <a:endParaRPr lang="en-US" altLang="zh-CN" sz="1600" dirty="0"/>
          </a:p>
          <a:p>
            <a:r>
              <a:rPr lang="en-US" altLang="zh-CN" sz="1600" dirty="0"/>
              <a:t>        google()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jcenter</a:t>
            </a:r>
            <a:r>
              <a:rPr lang="en-US" altLang="zh-CN" sz="1600" dirty="0"/>
              <a:t>()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app/</a:t>
            </a:r>
            <a:r>
              <a:rPr lang="en-US" altLang="zh-CN" sz="2400" dirty="0" err="1"/>
              <a:t>build.gradle</a:t>
            </a:r>
            <a:r>
              <a:rPr lang="zh-CN" altLang="en-US" sz="2400" dirty="0"/>
              <a:t>文件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838200" y="878186"/>
            <a:ext cx="805758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apply plugin: '</a:t>
            </a:r>
            <a:r>
              <a:rPr lang="en-US" altLang="zh-CN" sz="1100" dirty="0" err="1"/>
              <a:t>com.android.application</a:t>
            </a:r>
            <a:r>
              <a:rPr lang="en-US" altLang="zh-CN" sz="1100" dirty="0"/>
              <a:t>'</a:t>
            </a:r>
            <a:endParaRPr lang="zh-CN" altLang="zh-CN" sz="1100" dirty="0"/>
          </a:p>
          <a:p>
            <a:r>
              <a:rPr lang="en-US" altLang="zh-CN" sz="1100" dirty="0"/>
              <a:t>apply plugin: '</a:t>
            </a:r>
            <a:r>
              <a:rPr lang="en-US" altLang="zh-CN" sz="1100" dirty="0" err="1"/>
              <a:t>kotlin</a:t>
            </a:r>
            <a:r>
              <a:rPr lang="en-US" altLang="zh-CN" sz="1100" dirty="0"/>
              <a:t>-android'</a:t>
            </a:r>
            <a:endParaRPr lang="zh-CN" altLang="zh-CN" sz="1100" dirty="0"/>
          </a:p>
          <a:p>
            <a:r>
              <a:rPr lang="en-US" altLang="zh-CN" sz="1100" dirty="0"/>
              <a:t>apply plugin: '</a:t>
            </a:r>
            <a:r>
              <a:rPr lang="en-US" altLang="zh-CN" sz="1100" dirty="0" err="1"/>
              <a:t>kotlin</a:t>
            </a:r>
            <a:r>
              <a:rPr lang="en-US" altLang="zh-CN" sz="1100" dirty="0"/>
              <a:t>-android-extensions'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  <a:p>
            <a:r>
              <a:rPr lang="en-US" altLang="zh-CN" sz="1100" dirty="0"/>
              <a:t>android {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compileSdkVersion</a:t>
            </a:r>
            <a:r>
              <a:rPr lang="en-US" altLang="zh-CN" sz="1100" dirty="0"/>
              <a:t> 29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buildToolsVersion</a:t>
            </a:r>
            <a:r>
              <a:rPr lang="en-US" altLang="zh-CN" sz="1100" dirty="0"/>
              <a:t> "29.0.2"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defaultConfig</a:t>
            </a:r>
            <a:r>
              <a:rPr lang="en-US" altLang="zh-CN" sz="1100" dirty="0"/>
              <a:t> {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applicationId</a:t>
            </a:r>
            <a:r>
              <a:rPr lang="en-US" altLang="zh-CN" sz="1100" dirty="0"/>
              <a:t> "</a:t>
            </a:r>
            <a:r>
              <a:rPr lang="en-US" altLang="zh-CN" sz="1100" dirty="0" err="1"/>
              <a:t>com.example.helloworld</a:t>
            </a:r>
            <a:r>
              <a:rPr lang="en-US" altLang="zh-CN" sz="1100" dirty="0"/>
              <a:t>"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minSdkVersion</a:t>
            </a:r>
            <a:r>
              <a:rPr lang="en-US" altLang="zh-CN" sz="1100" dirty="0"/>
              <a:t> 21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targetSdkVersion</a:t>
            </a:r>
            <a:r>
              <a:rPr lang="en-US" altLang="zh-CN" sz="1100" dirty="0"/>
              <a:t> 29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versionCode</a:t>
            </a:r>
            <a:r>
              <a:rPr lang="en-US" altLang="zh-CN" sz="1100" dirty="0"/>
              <a:t> 1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versionName</a:t>
            </a:r>
            <a:r>
              <a:rPr lang="en-US" altLang="zh-CN" sz="1100" dirty="0"/>
              <a:t> "1.0"</a:t>
            </a:r>
            <a:endParaRPr lang="zh-CN" altLang="zh-CN" sz="1100" dirty="0"/>
          </a:p>
          <a:p>
            <a:r>
              <a:rPr lang="en-US" altLang="zh-CN" sz="1100" dirty="0"/>
              <a:t>        </a:t>
            </a:r>
            <a:r>
              <a:rPr lang="en-US" altLang="zh-CN" sz="1100" dirty="0" err="1"/>
              <a:t>testInstrumentationRunner</a:t>
            </a:r>
            <a:r>
              <a:rPr lang="en-US" altLang="zh-CN" sz="1100" dirty="0"/>
              <a:t> "</a:t>
            </a:r>
            <a:r>
              <a:rPr lang="en-US" altLang="zh-CN" sz="1100" dirty="0" err="1"/>
              <a:t>androidx.test.runner.AndroidJUnitRunner</a:t>
            </a:r>
            <a:r>
              <a:rPr lang="en-US" altLang="zh-CN" sz="1100" dirty="0"/>
              <a:t>"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buildTypes</a:t>
            </a:r>
            <a:r>
              <a:rPr lang="en-US" altLang="zh-CN" sz="1100" dirty="0"/>
              <a:t> {</a:t>
            </a:r>
            <a:endParaRPr lang="zh-CN" altLang="zh-CN" sz="1100" dirty="0"/>
          </a:p>
          <a:p>
            <a:r>
              <a:rPr lang="en-US" altLang="zh-CN" sz="1100" dirty="0"/>
              <a:t>        release {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minifyEnabled</a:t>
            </a:r>
            <a:r>
              <a:rPr lang="en-US" altLang="zh-CN" sz="1100" dirty="0"/>
              <a:t> false</a:t>
            </a:r>
            <a:endParaRPr lang="zh-CN" altLang="zh-CN" sz="1100" dirty="0"/>
          </a:p>
          <a:p>
            <a:r>
              <a:rPr lang="en-US" altLang="zh-CN" sz="1100" dirty="0"/>
              <a:t>            </a:t>
            </a:r>
            <a:r>
              <a:rPr lang="en-US" altLang="zh-CN" sz="1100" dirty="0" err="1"/>
              <a:t>proguardFiles</a:t>
            </a:r>
            <a:r>
              <a:rPr lang="en-US" altLang="zh-CN" sz="1100" dirty="0"/>
              <a:t> </a:t>
            </a:r>
            <a:r>
              <a:rPr lang="en-US" altLang="zh-CN" sz="1100" dirty="0" err="1"/>
              <a:t>getDefaultProguardFile</a:t>
            </a:r>
            <a:r>
              <a:rPr lang="en-US" altLang="zh-CN" sz="1100" dirty="0"/>
              <a:t>('</a:t>
            </a:r>
            <a:r>
              <a:rPr lang="en-US" altLang="zh-CN" sz="1100" dirty="0" err="1"/>
              <a:t>proguard</a:t>
            </a:r>
            <a:r>
              <a:rPr lang="en-US" altLang="zh-CN" sz="1100" dirty="0"/>
              <a:t>-android-</a:t>
            </a:r>
            <a:r>
              <a:rPr lang="en-US" altLang="zh-CN" sz="1100" dirty="0" err="1"/>
              <a:t>optimize.txt</a:t>
            </a:r>
            <a:r>
              <a:rPr lang="en-US" altLang="zh-CN" sz="1100" dirty="0"/>
              <a:t>'), '</a:t>
            </a:r>
            <a:r>
              <a:rPr lang="en-US" altLang="zh-CN" sz="1100" dirty="0" err="1"/>
              <a:t>proguard-rules.pro</a:t>
            </a:r>
            <a:r>
              <a:rPr lang="en-US" altLang="zh-CN" sz="1100" dirty="0"/>
              <a:t>'</a:t>
            </a:r>
            <a:endParaRPr lang="zh-CN" altLang="zh-CN" sz="1100" dirty="0"/>
          </a:p>
          <a:p>
            <a:r>
              <a:rPr lang="en-US" altLang="zh-CN" sz="1100" dirty="0"/>
              <a:t>        }</a:t>
            </a:r>
            <a:endParaRPr lang="zh-CN" altLang="zh-CN" sz="1100" dirty="0"/>
          </a:p>
          <a:p>
            <a:r>
              <a:rPr lang="en-US" altLang="zh-CN" sz="1100" dirty="0"/>
              <a:t>    }</a:t>
            </a:r>
            <a:endParaRPr lang="zh-CN" altLang="zh-CN" sz="1100" dirty="0"/>
          </a:p>
          <a:p>
            <a:r>
              <a:rPr lang="en-US" altLang="zh-CN" sz="1100" dirty="0"/>
              <a:t>}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en-US" altLang="zh-CN" sz="1100" dirty="0"/>
          </a:p>
          <a:p>
            <a:r>
              <a:rPr lang="en-US" altLang="zh-CN" sz="1100" dirty="0"/>
              <a:t>dependencies {</a:t>
            </a:r>
            <a:endParaRPr lang="zh-CN" altLang="zh-CN" sz="1100" dirty="0"/>
          </a:p>
          <a:p>
            <a:r>
              <a:rPr lang="en-US" altLang="zh-CN" sz="1100" dirty="0"/>
              <a:t>    implementation </a:t>
            </a:r>
            <a:r>
              <a:rPr lang="en-US" altLang="zh-CN" sz="1100" dirty="0" err="1"/>
              <a:t>fileTree</a:t>
            </a:r>
            <a:r>
              <a:rPr lang="en-US" altLang="zh-CN" sz="1100" dirty="0"/>
              <a:t>(</a:t>
            </a:r>
            <a:r>
              <a:rPr lang="en-US" altLang="zh-CN" sz="1100" dirty="0" err="1"/>
              <a:t>dir</a:t>
            </a:r>
            <a:r>
              <a:rPr lang="en-US" altLang="zh-CN" sz="1100" dirty="0"/>
              <a:t>: 'libs', include: ['*.jar'])</a:t>
            </a:r>
            <a:endParaRPr lang="zh-CN" altLang="zh-CN" sz="1100" dirty="0"/>
          </a:p>
          <a:p>
            <a:r>
              <a:rPr lang="en-US" altLang="zh-CN" sz="1100" dirty="0"/>
              <a:t>    implementation"org.jetbrains.kotlin:kotlin-stdlib-jdk7:$</a:t>
            </a:r>
            <a:r>
              <a:rPr lang="en-US" altLang="zh-CN" sz="1100" dirty="0" err="1"/>
              <a:t>kotlin_version</a:t>
            </a:r>
            <a:r>
              <a:rPr lang="en-US" altLang="zh-CN" sz="1100" dirty="0"/>
              <a:t>"</a:t>
            </a:r>
            <a:endParaRPr lang="zh-CN" altLang="zh-CN" sz="1100" dirty="0"/>
          </a:p>
          <a:p>
            <a:r>
              <a:rPr lang="en-US" altLang="zh-CN" sz="1100" dirty="0"/>
              <a:t>    implementation 'androidx.appcompat:appcompat:1.1.0'</a:t>
            </a:r>
            <a:endParaRPr lang="zh-CN" altLang="zh-CN" sz="1100" dirty="0"/>
          </a:p>
          <a:p>
            <a:r>
              <a:rPr lang="en-US" altLang="zh-CN" sz="1100" dirty="0"/>
              <a:t>    implementation 'androidx.core:core-ktx:1.1.0'</a:t>
            </a:r>
            <a:endParaRPr lang="zh-CN" altLang="zh-CN" sz="1100" dirty="0"/>
          </a:p>
          <a:p>
            <a:r>
              <a:rPr lang="en-US" altLang="zh-CN" sz="1100" dirty="0"/>
              <a:t>    implementation 'androidx.constraintlayout:constraintlayout:1.1.3'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testImplementation</a:t>
            </a:r>
            <a:r>
              <a:rPr lang="en-US" altLang="zh-CN" sz="1100" dirty="0"/>
              <a:t> 'junit:junit:4.12'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androidTestImplementation</a:t>
            </a:r>
            <a:r>
              <a:rPr lang="en-US" altLang="zh-CN" sz="1100" dirty="0"/>
              <a:t> 'androidx.test.ext:junit:1.1.1'</a:t>
            </a:r>
            <a:endParaRPr lang="zh-CN" altLang="zh-CN" sz="1100" dirty="0"/>
          </a:p>
          <a:p>
            <a:r>
              <a:rPr lang="en-US" altLang="zh-CN" sz="1100" dirty="0"/>
              <a:t>    </a:t>
            </a:r>
            <a:r>
              <a:rPr lang="en-US" altLang="zh-CN" sz="1100" dirty="0" err="1"/>
              <a:t>androidTestImplementation</a:t>
            </a:r>
            <a:r>
              <a:rPr lang="en-US" altLang="zh-CN" sz="1100" dirty="0"/>
              <a:t> 'androidx.test.espresso:espresso-core:3.2.0'</a:t>
            </a:r>
            <a:endParaRPr lang="zh-CN" altLang="zh-CN" sz="1100" dirty="0"/>
          </a:p>
          <a:p>
            <a:r>
              <a:rPr lang="en-US" altLang="zh-CN" sz="1100" dirty="0"/>
              <a:t>}</a:t>
            </a:r>
            <a:endParaRPr lang="en-US" altLang="zh-CN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001" y="-75326"/>
            <a:ext cx="10571998" cy="9704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掌握日志工具的使用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4400" y="1899518"/>
            <a:ext cx="9380538" cy="4035425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 err="1"/>
              <a:t>Log.v</a:t>
            </a:r>
            <a:r>
              <a:rPr lang="en-US" altLang="zh-CN" dirty="0"/>
              <a:t>(): </a:t>
            </a:r>
            <a:r>
              <a:rPr lang="zh-CN" altLang="en-US" dirty="0"/>
              <a:t>用于打印那些最为琐碎的、意义最小的日志信息。对应级别</a:t>
            </a:r>
            <a:r>
              <a:rPr lang="en-US" altLang="zh-CN" dirty="0"/>
              <a:t>verbose</a:t>
            </a:r>
            <a:r>
              <a:rPr lang="zh-CN" altLang="en-US" dirty="0"/>
              <a:t>，是</a:t>
            </a:r>
            <a:r>
              <a:rPr lang="en-US" altLang="zh-CN" dirty="0"/>
              <a:t>Android</a:t>
            </a:r>
            <a:r>
              <a:rPr lang="zh-CN" altLang="en-US" dirty="0"/>
              <a:t>日志里面级别最低的一种。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Log.d</a:t>
            </a:r>
            <a:r>
              <a:rPr lang="en-US" altLang="zh-CN" dirty="0"/>
              <a:t>(): </a:t>
            </a:r>
            <a:r>
              <a:rPr lang="zh-CN" altLang="en-US" dirty="0"/>
              <a:t>用于打印一些调试信息，这些信息对你调试程序和分析问题应该是有帮助的。对应级别</a:t>
            </a:r>
            <a:r>
              <a:rPr lang="en-US" altLang="zh-CN" dirty="0"/>
              <a:t>debug</a:t>
            </a:r>
            <a:r>
              <a:rPr lang="zh-CN" altLang="en-US" dirty="0"/>
              <a:t>，比</a:t>
            </a:r>
            <a:r>
              <a:rPr lang="en-US" altLang="zh-CN" dirty="0"/>
              <a:t>verbose</a:t>
            </a:r>
            <a:r>
              <a:rPr lang="zh-CN" altLang="en-US" dirty="0"/>
              <a:t>高一级。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Log.i</a:t>
            </a:r>
            <a:r>
              <a:rPr lang="en-US" altLang="zh-CN" dirty="0"/>
              <a:t>(): </a:t>
            </a:r>
            <a:r>
              <a:rPr lang="zh-CN" altLang="en-US" dirty="0"/>
              <a:t>用于打印一些比较重要的数据，这些数据应该是你非常想看到的、可以帮你分析用户行为数据。对应级别</a:t>
            </a:r>
            <a:r>
              <a:rPr lang="en-US" altLang="zh-CN" dirty="0"/>
              <a:t>info</a:t>
            </a:r>
            <a:r>
              <a:rPr lang="zh-CN" altLang="en-US" dirty="0"/>
              <a:t>，比</a:t>
            </a:r>
            <a:r>
              <a:rPr lang="en-US" altLang="zh-CN" dirty="0"/>
              <a:t>debug</a:t>
            </a:r>
            <a:r>
              <a:rPr lang="zh-CN" altLang="en-US" dirty="0"/>
              <a:t>高一级。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Log.w</a:t>
            </a:r>
            <a:r>
              <a:rPr lang="en-US" altLang="zh-CN" dirty="0"/>
              <a:t>(): </a:t>
            </a:r>
            <a:r>
              <a:rPr lang="zh-CN" altLang="en-US" dirty="0"/>
              <a:t>用于打印一些警告信息，提示程序在这个地方可能会有潜在的风险，最好去修复一下这些出现警告的地方。对应级别</a:t>
            </a:r>
            <a:r>
              <a:rPr lang="en-US" altLang="zh-CN" dirty="0"/>
              <a:t>warn</a:t>
            </a:r>
            <a:r>
              <a:rPr lang="zh-CN" altLang="en-US" dirty="0"/>
              <a:t>，比</a:t>
            </a:r>
            <a:r>
              <a:rPr lang="en-US" altLang="zh-CN" dirty="0"/>
              <a:t>info</a:t>
            </a:r>
            <a:r>
              <a:rPr lang="zh-CN" altLang="en-US" dirty="0"/>
              <a:t>高一级。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Log.e</a:t>
            </a:r>
            <a:r>
              <a:rPr lang="en-US" altLang="zh-CN" dirty="0"/>
              <a:t>(): </a:t>
            </a:r>
            <a:r>
              <a:rPr lang="zh-CN" altLang="en-US" dirty="0"/>
              <a:t>用于打印程序中的错误信息，比如程序进入到了</a:t>
            </a:r>
            <a:r>
              <a:rPr lang="en-US" altLang="zh-CN" dirty="0"/>
              <a:t>catch</a:t>
            </a:r>
            <a:r>
              <a:rPr lang="zh-CN" altLang="en-US" dirty="0"/>
              <a:t>语句当中。当有错误信息打印出来的时候，一般都代表你的程序出现严重问题了，必须尽快修复。对应级别</a:t>
            </a:r>
            <a:r>
              <a:rPr lang="en-US" altLang="zh-CN" dirty="0"/>
              <a:t>error</a:t>
            </a:r>
            <a:r>
              <a:rPr lang="zh-CN" altLang="en-US" dirty="0"/>
              <a:t>，比</a:t>
            </a:r>
            <a:r>
              <a:rPr lang="en-US" altLang="zh-CN" dirty="0"/>
              <a:t>warn</a:t>
            </a:r>
            <a:r>
              <a:rPr lang="zh-CN" altLang="en-US" dirty="0"/>
              <a:t>高一级。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第一个程序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00140" y="2468136"/>
            <a:ext cx="318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Hello  World!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9421" y="2449881"/>
            <a:ext cx="9119857" cy="567587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探究</a:t>
            </a:r>
            <a:r>
              <a:rPr lang="en-US" altLang="zh-CN" sz="3600" dirty="0"/>
              <a:t>Activity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是什么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0951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Activity</a:t>
            </a:r>
            <a:r>
              <a:rPr lang="zh-CN" altLang="en-US" dirty="0"/>
              <a:t>是最容易吸引用户的地方，它是一种可以包含用户界面的</a:t>
            </a:r>
            <a:r>
              <a:rPr lang="zh-CN" altLang="en-US" dirty="0">
                <a:solidFill>
                  <a:srgbClr val="FF0000"/>
                </a:solidFill>
              </a:rPr>
              <a:t>组件</a:t>
            </a:r>
            <a:r>
              <a:rPr lang="zh-CN" altLang="en-US" dirty="0"/>
              <a:t>，主要用于</a:t>
            </a:r>
            <a:r>
              <a:rPr lang="zh-CN" altLang="en-US" dirty="0">
                <a:solidFill>
                  <a:srgbClr val="FF0000"/>
                </a:solidFill>
              </a:rPr>
              <a:t>和用户进行交互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一个应用程序中可以包含零个或多个</a:t>
            </a:r>
            <a:r>
              <a:rPr lang="en-US" altLang="zh-CN" dirty="0"/>
              <a:t>Activity</a:t>
            </a:r>
            <a:r>
              <a:rPr lang="zh-CN" altLang="en-US" dirty="0"/>
              <a:t>，但不包含任何</a:t>
            </a:r>
            <a:r>
              <a:rPr lang="en-US" altLang="zh-CN" dirty="0"/>
              <a:t>Activity</a:t>
            </a:r>
            <a:r>
              <a:rPr lang="zh-CN" altLang="en-US" dirty="0"/>
              <a:t>的应用程序很少见，谁也不想让自己的应用永远无法被用户看到吧？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821" y="2688006"/>
            <a:ext cx="9119857" cy="56758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Activity</a:t>
            </a:r>
            <a:r>
              <a:rPr lang="zh-CN" altLang="en-US" sz="3600" dirty="0"/>
              <a:t>的基本用法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手动创建</a:t>
            </a:r>
            <a:r>
              <a:rPr lang="en-US" altLang="zh-CN" sz="3200" dirty="0"/>
              <a:t>Activity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293" y="1440715"/>
            <a:ext cx="5827341" cy="488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右键项目的任何包路径→</a:t>
            </a:r>
            <a:r>
              <a:rPr lang="en-US" altLang="zh-CN" sz="1800" dirty="0" err="1"/>
              <a:t>New→Activity→Empty</a:t>
            </a:r>
            <a:r>
              <a:rPr lang="en-US" altLang="zh-CN" sz="1800" dirty="0"/>
              <a:t> Activity</a:t>
            </a:r>
            <a:r>
              <a:rPr lang="zh-CN" altLang="en-US" sz="1800" dirty="0"/>
              <a:t>，会弹出一个创建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的对话框，如右图所示。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Generate Layout File</a:t>
            </a:r>
            <a:r>
              <a:rPr lang="zh-CN" altLang="en-US" sz="1800" dirty="0"/>
              <a:t>表示会自动为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创建一个对应的布局文件。</a:t>
            </a:r>
            <a:endParaRPr lang="zh-CN" altLang="en-US" sz="1800" dirty="0"/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Launcher Activity</a:t>
            </a:r>
            <a:r>
              <a:rPr lang="zh-CN" altLang="en-US" sz="1800" dirty="0"/>
              <a:t>表示会自动将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设置为当前项目的主</a:t>
            </a:r>
            <a:r>
              <a:rPr lang="en-US" altLang="zh-CN" sz="1800" dirty="0"/>
              <a:t>Activity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勾选</a:t>
            </a:r>
            <a:r>
              <a:rPr lang="en-US" altLang="zh-CN" sz="1800" dirty="0"/>
              <a:t>Backwards Compatibility</a:t>
            </a:r>
            <a:r>
              <a:rPr lang="zh-CN" altLang="en-US" sz="1800" dirty="0"/>
              <a:t>表示会为项目启用向下兼容旧版系统的模式。</a:t>
            </a:r>
            <a:endParaRPr lang="zh-CN" altLang="en-US" sz="1800" dirty="0"/>
          </a:p>
          <a:p>
            <a:r>
              <a:rPr lang="zh-CN" altLang="en-US" sz="1800" dirty="0"/>
              <a:t>点击“</a:t>
            </a:r>
            <a:r>
              <a:rPr lang="en-US" altLang="zh-CN" sz="1800" dirty="0"/>
              <a:t>Finish”</a:t>
            </a:r>
            <a:r>
              <a:rPr lang="zh-CN" altLang="en-US" sz="1800" dirty="0"/>
              <a:t>完成创建。</a:t>
            </a:r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22" y="1376827"/>
            <a:ext cx="4623435" cy="3883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系统架构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7857" y="1762011"/>
            <a:ext cx="9836286" cy="4085617"/>
          </a:xfrm>
          <a:effectLst/>
        </p:spPr>
        <p:txBody>
          <a:bodyPr>
            <a:normAutofit fontScale="25000" lnSpcReduction="20000"/>
          </a:bodyPr>
          <a:lstStyle/>
          <a:p>
            <a:r>
              <a:rPr lang="en-US" altLang="zh-CN" sz="9600" dirty="0">
                <a:solidFill>
                  <a:srgbClr val="FF0000"/>
                </a:solidFill>
              </a:rPr>
              <a:t>Linux</a:t>
            </a:r>
            <a:r>
              <a:rPr lang="zh-CN" altLang="en-US" sz="9600" dirty="0">
                <a:solidFill>
                  <a:srgbClr val="FF0000"/>
                </a:solidFill>
              </a:rPr>
              <a:t>内核层</a:t>
            </a:r>
            <a:endParaRPr lang="en-US" altLang="zh-CN" sz="9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7385" dirty="0"/>
              <a:t>Android</a:t>
            </a:r>
            <a:r>
              <a:rPr lang="zh-CN" altLang="zh-CN" sz="7385" dirty="0"/>
              <a:t>系统是基于</a:t>
            </a:r>
            <a:r>
              <a:rPr lang="en-US" altLang="zh-CN" sz="7385" dirty="0"/>
              <a:t>Linux</a:t>
            </a:r>
            <a:r>
              <a:rPr lang="zh-CN" altLang="zh-CN" sz="7385" dirty="0"/>
              <a:t>内核的，这一层为</a:t>
            </a:r>
            <a:r>
              <a:rPr lang="en-US" altLang="zh-CN" sz="7385" dirty="0"/>
              <a:t>Android</a:t>
            </a:r>
            <a:r>
              <a:rPr lang="zh-CN" altLang="zh-CN" sz="7385" dirty="0"/>
              <a:t>设备的各种硬件提供了底层的驱动，如显示驱动、音频驱动、照相机驱动、蓝牙驱动、</a:t>
            </a:r>
            <a:r>
              <a:rPr lang="en-US" altLang="zh-CN" sz="7385" dirty="0"/>
              <a:t>Wi-Fi</a:t>
            </a:r>
            <a:r>
              <a:rPr lang="zh-CN" altLang="zh-CN" sz="7385" dirty="0"/>
              <a:t>驱动、电源管理等。</a:t>
            </a:r>
            <a:endParaRPr lang="en-US" altLang="zh-CN" sz="7385" dirty="0"/>
          </a:p>
          <a:p>
            <a:r>
              <a:rPr lang="en-US" altLang="zh-CN" sz="9600" dirty="0">
                <a:solidFill>
                  <a:srgbClr val="FF0000"/>
                </a:solidFill>
              </a:rPr>
              <a:t>系统运行库层</a:t>
            </a:r>
            <a:endParaRPr lang="en-US" altLang="zh-CN" sz="9600" dirty="0">
              <a:solidFill>
                <a:srgbClr val="FF0000"/>
              </a:solidFill>
            </a:endParaRPr>
          </a:p>
          <a:p>
            <a:pPr marL="0" algn="l">
              <a:buSzTx/>
              <a:buNone/>
            </a:pPr>
            <a:r>
              <a:rPr lang="en-US" altLang="zh-CN" sz="7385" dirty="0"/>
              <a:t>这一层通过一些C/C++库来为Android系统提供了主要的特性支持。如SQLite库提供了数据库的支持，OpenGL|ES库提供了3D绘图的支持，Webkit库提供了浏览器内核的支持等。</a:t>
            </a:r>
            <a:endParaRPr lang="en-US" altLang="zh-CN" sz="7385" dirty="0"/>
          </a:p>
          <a:p>
            <a:r>
              <a:rPr lang="en-US" altLang="zh-CN" sz="9600" dirty="0">
                <a:solidFill>
                  <a:srgbClr val="FF0000"/>
                </a:solidFill>
              </a:rPr>
              <a:t>应用框架层</a:t>
            </a:r>
            <a:endParaRPr lang="en-US" altLang="zh-CN" sz="9600" dirty="0">
              <a:solidFill>
                <a:srgbClr val="FF0000"/>
              </a:solidFill>
            </a:endParaRPr>
          </a:p>
          <a:p>
            <a:pPr marL="0" algn="l">
              <a:buSzTx/>
              <a:buNone/>
            </a:pPr>
            <a:r>
              <a:rPr lang="en-US" altLang="zh-CN" sz="7385" dirty="0"/>
              <a:t>这一层主要提供了构建应用程序时可能用到的各种API，Android自带的一些核心应用就是使用这些API完成的，开发者也可以通过使用这些API来构建自己的应用程序。</a:t>
            </a:r>
            <a:endParaRPr lang="en-US" altLang="zh-CN" sz="7385" dirty="0"/>
          </a:p>
          <a:p>
            <a:r>
              <a:rPr lang="en-US" altLang="zh-CN" sz="9600" dirty="0">
                <a:solidFill>
                  <a:srgbClr val="FF0000"/>
                </a:solidFill>
              </a:rPr>
              <a:t>应用层</a:t>
            </a:r>
            <a:endParaRPr lang="en-US" altLang="zh-CN" sz="9600" dirty="0">
              <a:solidFill>
                <a:srgbClr val="FF0000"/>
              </a:solidFill>
            </a:endParaRPr>
          </a:p>
          <a:p>
            <a:pPr marL="0" algn="l">
              <a:buSzTx/>
              <a:buNone/>
            </a:pPr>
            <a:r>
              <a:rPr lang="en-US" altLang="zh-CN" sz="7385" dirty="0" err="1"/>
              <a:t>所有安装在手机上的应用程序都是属于这一层的，比如系统自带的联系人、短信等程序，或者是你从Google</a:t>
            </a:r>
            <a:r>
              <a:rPr lang="en-US" altLang="zh-CN" sz="7385" dirty="0"/>
              <a:t> Play上下载的小游戏，当然还包括你自己开发的程序。</a:t>
            </a:r>
            <a:endParaRPr lang="en-US" altLang="zh-CN" sz="7385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40333"/>
            <a:ext cx="10515600" cy="513061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手动创建</a:t>
            </a:r>
            <a:r>
              <a:rPr lang="en-US" altLang="zh-CN" sz="3200" dirty="0"/>
              <a:t>Activity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851" y="2044640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项目中的任何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都应该</a:t>
            </a:r>
            <a:r>
              <a:rPr lang="zh-CN" altLang="en-US" sz="1800" dirty="0">
                <a:solidFill>
                  <a:srgbClr val="FF0000"/>
                </a:solidFill>
              </a:rPr>
              <a:t>重写</a:t>
            </a:r>
            <a:r>
              <a:rPr lang="en-US" altLang="zh-CN" sz="1800" dirty="0" err="1">
                <a:solidFill>
                  <a:srgbClr val="FF0000"/>
                </a:solidFill>
              </a:rPr>
              <a:t>onCreate</a:t>
            </a:r>
            <a:r>
              <a:rPr lang="en-US" altLang="zh-CN" sz="1800" dirty="0">
                <a:solidFill>
                  <a:srgbClr val="FF0000"/>
                </a:solidFill>
              </a:rPr>
              <a:t>()</a:t>
            </a:r>
            <a:r>
              <a:rPr lang="zh-CN" altLang="en-US" sz="1800" dirty="0"/>
              <a:t>方法，而目前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中已经重写了这个方法，这是</a:t>
            </a:r>
            <a:r>
              <a:rPr lang="en-US" altLang="zh-CN" sz="1800" dirty="0"/>
              <a:t>Android Studio</a:t>
            </a:r>
            <a:r>
              <a:rPr lang="zh-CN" altLang="en-US" sz="1800" dirty="0"/>
              <a:t>自动帮我们完成的，代码如下所示：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FirstActivity</a:t>
            </a:r>
            <a:r>
              <a:rPr lang="en-US" altLang="zh-CN" sz="1800" dirty="0"/>
              <a:t> : </a:t>
            </a:r>
            <a:r>
              <a:rPr lang="en-US" altLang="zh-CN" sz="1800" dirty="0" err="1"/>
              <a:t>AppCompatActivity</a:t>
            </a:r>
            <a:r>
              <a:rPr lang="en-US" altLang="zh-CN" sz="1800" dirty="0"/>
              <a:t>() {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override fun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: Bundle?) 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创建和加载布局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301" y="1320577"/>
            <a:ext cx="10515600" cy="170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Android</a:t>
            </a:r>
            <a:r>
              <a:rPr lang="zh-CN" altLang="en-US" sz="1800" dirty="0"/>
              <a:t>程序的设计讲究逻辑和视图分离，最好每一个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都能对应一个布局。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右击</a:t>
            </a:r>
            <a:r>
              <a:rPr lang="en-US" altLang="zh-CN" sz="1800" dirty="0"/>
              <a:t>app/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/main/res/</a:t>
            </a:r>
            <a:r>
              <a:rPr lang="en-US" altLang="zh-CN" sz="1800" dirty="0" err="1"/>
              <a:t>layout→New→Directory</a:t>
            </a:r>
            <a:r>
              <a:rPr lang="zh-CN" altLang="en-US" sz="1800" dirty="0"/>
              <a:t>，可以创建一个布局文件。布局文件中是使用</a:t>
            </a:r>
            <a:r>
              <a:rPr lang="en-US" altLang="zh-CN" sz="1800" dirty="0"/>
              <a:t>XML</a:t>
            </a:r>
            <a:r>
              <a:rPr lang="zh-CN" altLang="en-US" sz="1800" dirty="0"/>
              <a:t>来进行界面编辑的，这里创建一个</a:t>
            </a:r>
            <a:r>
              <a:rPr lang="en-US" altLang="zh-CN" sz="1800" dirty="0"/>
              <a:t>first_layout.xml</a:t>
            </a:r>
            <a:r>
              <a:rPr lang="zh-CN" altLang="en-US" sz="1800" dirty="0"/>
              <a:t>文件，并编写如下代码：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758301" y="3023291"/>
            <a:ext cx="109208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&lt;LinearLayout xmlns:android="http://schemas.android.com/apk/res/android"</a:t>
            </a:r>
            <a:endParaRPr lang="zh-CN" altLang="en-US" sz="1600" dirty="0"/>
          </a:p>
          <a:p>
            <a:r>
              <a:rPr lang="zh-CN" altLang="en-US" sz="1600" dirty="0"/>
              <a:t>      android:orientation="vertical"</a:t>
            </a:r>
            <a:endParaRPr lang="zh-CN" altLang="en-US" sz="1600" dirty="0"/>
          </a:p>
          <a:p>
            <a:r>
              <a:rPr lang="zh-CN" altLang="en-US" sz="1600" dirty="0"/>
              <a:t>      android:layout_width="match_parent"</a:t>
            </a:r>
            <a:endParaRPr lang="zh-CN" altLang="en-US" sz="1600" dirty="0"/>
          </a:p>
          <a:p>
            <a:r>
              <a:rPr lang="zh-CN" altLang="en-US" sz="1600" dirty="0"/>
              <a:t>      android:layout_height="match_parent"&gt;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    &lt;Button</a:t>
            </a:r>
            <a:endParaRPr lang="zh-CN" altLang="en-US" sz="1600" dirty="0"/>
          </a:p>
          <a:p>
            <a:r>
              <a:rPr lang="zh-CN" altLang="en-US" sz="1600" dirty="0"/>
              <a:t>        android:id="@+id/button1"</a:t>
            </a:r>
            <a:endParaRPr lang="zh-CN" altLang="en-US" sz="1600" dirty="0"/>
          </a:p>
          <a:p>
            <a:r>
              <a:rPr lang="zh-CN" altLang="en-US" sz="1600" dirty="0"/>
              <a:t>        android:layout_width="match_parent"</a:t>
            </a:r>
            <a:endParaRPr lang="zh-CN" altLang="en-US" sz="1600" dirty="0"/>
          </a:p>
          <a:p>
            <a:r>
              <a:rPr lang="zh-CN" altLang="en-US" sz="1600" dirty="0"/>
              <a:t>        android:layout_height="wrap_content"</a:t>
            </a:r>
            <a:endParaRPr lang="zh-CN" altLang="en-US" sz="1600" dirty="0"/>
          </a:p>
          <a:p>
            <a:r>
              <a:rPr lang="zh-CN" altLang="en-US" sz="1600" dirty="0"/>
              <a:t>        android:text=“Button 1” /&gt;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&lt;/LinearLayout&gt;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056" y="729109"/>
            <a:ext cx="10515600" cy="513061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创建和加载布局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779" y="2259029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回到</a:t>
            </a:r>
            <a:r>
              <a:rPr lang="en-US" altLang="zh-CN" sz="1800" dirty="0" err="1"/>
              <a:t>FirstActivity</a:t>
            </a:r>
            <a:r>
              <a:rPr lang="zh-CN" altLang="en-US" sz="1800" dirty="0"/>
              <a:t>，在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()</a:t>
            </a:r>
            <a:r>
              <a:rPr lang="zh-CN" altLang="en-US" sz="1800" dirty="0"/>
              <a:t>方法中加入如下代码即可给当前的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加载一个布局。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FirstActivity</a:t>
            </a:r>
            <a:r>
              <a:rPr lang="en-US" altLang="zh-CN" sz="1800" dirty="0"/>
              <a:t> : </a:t>
            </a:r>
            <a:r>
              <a:rPr lang="en-US" altLang="zh-CN" sz="1800" dirty="0" err="1"/>
              <a:t>AppCompatActivity</a:t>
            </a:r>
            <a:r>
              <a:rPr lang="en-US" altLang="zh-CN" sz="1800" dirty="0"/>
              <a:t>() {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override fun </a:t>
            </a:r>
            <a:r>
              <a:rPr lang="en-US" altLang="zh-CN" sz="1800" dirty="0" err="1"/>
              <a:t>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: Bundle?) {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super.onCreate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savedInstanceState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b="1" dirty="0" err="1"/>
              <a:t>setContentView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R.layout.first_layout</a:t>
            </a:r>
            <a:r>
              <a:rPr lang="en-US" altLang="zh-CN" sz="1800" b="1" dirty="0"/>
              <a:t>)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dirty="0"/>
              <a:t>    }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在</a:t>
            </a:r>
            <a:r>
              <a:rPr lang="en-US" altLang="zh-CN" sz="3200" dirty="0" err="1"/>
              <a:t>AndroidManifest</a:t>
            </a:r>
            <a:r>
              <a:rPr lang="zh-CN" altLang="en-US" sz="3200" dirty="0"/>
              <a:t>文件中注册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28938"/>
            <a:ext cx="10766989" cy="1424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/>
              <a:t>所有的</a:t>
            </a:r>
            <a:r>
              <a:rPr lang="en-US" altLang="zh-CN" sz="1800" dirty="0"/>
              <a:t>Activity</a:t>
            </a:r>
            <a:r>
              <a:rPr lang="zh-CN" altLang="en-US" sz="1800" dirty="0"/>
              <a:t>都要在</a:t>
            </a:r>
            <a:r>
              <a:rPr lang="en-US" altLang="zh-CN" sz="1800" dirty="0">
                <a:solidFill>
                  <a:srgbClr val="FF0000"/>
                </a:solidFill>
              </a:rPr>
              <a:t>AndroidManifest.xml</a:t>
            </a:r>
            <a:r>
              <a:rPr lang="zh-CN" altLang="en-US" sz="1800" dirty="0"/>
              <a:t>中进行</a:t>
            </a:r>
            <a:r>
              <a:rPr lang="zh-CN" altLang="en-US" sz="1800" dirty="0">
                <a:solidFill>
                  <a:srgbClr val="FF0000"/>
                </a:solidFill>
              </a:rPr>
              <a:t>注册才能生效</a:t>
            </a:r>
            <a:r>
              <a:rPr lang="zh-CN" altLang="en-US" sz="1800" dirty="0"/>
              <a:t>。</a:t>
            </a:r>
            <a:r>
              <a:rPr lang="en-US" altLang="zh-CN" sz="1800" dirty="0"/>
              <a:t>Activity</a:t>
            </a:r>
            <a:r>
              <a:rPr lang="zh-CN" altLang="en-US" sz="1800" dirty="0"/>
              <a:t>的注册声明要放在</a:t>
            </a:r>
            <a:r>
              <a:rPr lang="en-US" altLang="zh-CN" sz="1800" dirty="0"/>
              <a:t>&lt;application&gt;</a:t>
            </a:r>
            <a:r>
              <a:rPr lang="zh-CN" altLang="en-US" sz="1800" dirty="0"/>
              <a:t>标签内，并通过</a:t>
            </a:r>
            <a:r>
              <a:rPr lang="en-US" altLang="zh-CN" sz="1800" dirty="0"/>
              <a:t>&lt;activity&gt;</a:t>
            </a:r>
            <a:r>
              <a:rPr lang="zh-CN" altLang="en-US" sz="1800" dirty="0"/>
              <a:t>标签来对</a:t>
            </a:r>
            <a:r>
              <a:rPr lang="en-US" altLang="zh-CN" sz="1800" dirty="0"/>
              <a:t>Activity</a:t>
            </a:r>
            <a:r>
              <a:rPr lang="zh-CN" altLang="en-US" sz="1800" dirty="0"/>
              <a:t>进行注册。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还可以通过在</a:t>
            </a:r>
            <a:r>
              <a:rPr lang="en-US" altLang="zh-CN" sz="1800" dirty="0"/>
              <a:t>&lt;activity&gt;</a:t>
            </a:r>
            <a:r>
              <a:rPr lang="zh-CN" altLang="en-US" sz="1800" dirty="0"/>
              <a:t>标签的内部加入</a:t>
            </a:r>
            <a:r>
              <a:rPr lang="en-US" altLang="zh-CN" sz="1800" dirty="0"/>
              <a:t>&lt;intent-filter&gt;</a:t>
            </a:r>
            <a:r>
              <a:rPr lang="zh-CN" altLang="en-US" sz="1800" dirty="0"/>
              <a:t>标签来配置主</a:t>
            </a:r>
            <a:r>
              <a:rPr lang="en-US" altLang="zh-CN" sz="1800" dirty="0"/>
              <a:t>Activity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838198" y="2875847"/>
            <a:ext cx="1027664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&lt;manifest xmlns:android="http://schemas.android.com/apk/res/android"</a:t>
            </a:r>
            <a:endParaRPr lang="zh-CN" altLang="en-US" dirty="0"/>
          </a:p>
          <a:p>
            <a:r>
              <a:rPr lang="zh-CN" altLang="en-US" dirty="0"/>
              <a:t>          package="com.example.activitytest"&gt;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&lt;application …&gt;</a:t>
            </a:r>
            <a:endParaRPr lang="zh-CN" altLang="en-US" dirty="0"/>
          </a:p>
          <a:p>
            <a:r>
              <a:rPr lang="zh-CN" altLang="en-US" b="1" dirty="0"/>
              <a:t>        &lt;activity android:name=".FirstActivity" android:label="This is FirstActivity"&gt;</a:t>
            </a:r>
            <a:endParaRPr lang="zh-CN" altLang="en-US" b="1" dirty="0"/>
          </a:p>
          <a:p>
            <a:r>
              <a:rPr lang="zh-CN" altLang="en-US" b="1" dirty="0"/>
              <a:t>            &lt;intent-filter&gt;</a:t>
            </a:r>
            <a:endParaRPr lang="zh-CN" altLang="en-US" b="1" dirty="0"/>
          </a:p>
          <a:p>
            <a:r>
              <a:rPr lang="zh-CN" altLang="en-US" b="1" dirty="0"/>
              <a:t>                &lt;action android:name="android.intent.action.MAIN" /&gt;</a:t>
            </a:r>
            <a:endParaRPr lang="zh-CN" altLang="en-US" b="1" dirty="0"/>
          </a:p>
          <a:p>
            <a:r>
              <a:rPr lang="zh-CN" altLang="en-US" b="1" dirty="0"/>
              <a:t>                &lt;category android:name="android.intent.category.LAUNCHER" /&gt;</a:t>
            </a:r>
            <a:endParaRPr lang="zh-CN" altLang="en-US" b="1" dirty="0"/>
          </a:p>
          <a:p>
            <a:r>
              <a:rPr lang="zh-CN" altLang="en-US" b="1" dirty="0"/>
              <a:t>            &lt;/intent-filter&gt;</a:t>
            </a:r>
            <a:endParaRPr lang="zh-CN" altLang="en-US" b="1" dirty="0"/>
          </a:p>
          <a:p>
            <a:r>
              <a:rPr lang="zh-CN" altLang="en-US" b="1" dirty="0"/>
              <a:t>        &lt;/activity&gt;</a:t>
            </a:r>
            <a:endParaRPr lang="zh-CN" altLang="en-US" b="1" dirty="0"/>
          </a:p>
          <a:p>
            <a:r>
              <a:rPr lang="zh-CN" altLang="en-US" dirty="0"/>
              <a:t>    &lt;/application&gt;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&lt;/manifest&gt;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程序的运行效果</a:t>
            </a:r>
            <a:endParaRPr lang="zh-CN" altLang="en-US" sz="3200" dirty="0"/>
          </a:p>
        </p:txBody>
      </p:sp>
      <p:pic>
        <p:nvPicPr>
          <p:cNvPr id="6" name="图片 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129" y="1836087"/>
            <a:ext cx="2388357" cy="41392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3056" y="2329844"/>
            <a:ext cx="6426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点击Android Studio工具栏中的三角形按钮可以直接运行项目。</a:t>
            </a:r>
            <a:endParaRPr lang="en-US" altLang="zh-CN" dirty="0"/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19368"/>
            <a:ext cx="3084320" cy="36933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3056" y="3975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也可以使用快捷键Shift + F10（Mac系统是control + R）来运行项目。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运行效果见右图。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190" y="1503922"/>
            <a:ext cx="2374417" cy="40027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中使用</a:t>
            </a:r>
            <a:r>
              <a:rPr lang="en-US" altLang="zh-CN" sz="2400" dirty="0"/>
              <a:t>Toast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28155" y="1196967"/>
            <a:ext cx="6426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Toast</a:t>
            </a:r>
            <a:r>
              <a:rPr lang="zh-CN" altLang="zh-CN" sz="2400" dirty="0"/>
              <a:t>是</a:t>
            </a:r>
            <a:r>
              <a:rPr lang="en-US" altLang="zh-CN" sz="2400" dirty="0"/>
              <a:t>Android</a:t>
            </a:r>
            <a:r>
              <a:rPr lang="zh-CN" altLang="zh-CN" sz="2400" dirty="0"/>
              <a:t>系统提供的一种非常好的提醒方式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zh-CN" sz="2400" dirty="0"/>
              <a:t>在程序中可以使用它将一些</a:t>
            </a:r>
            <a:r>
              <a:rPr lang="zh-CN" altLang="zh-CN" sz="2400" dirty="0">
                <a:solidFill>
                  <a:srgbClr val="FF0000"/>
                </a:solidFill>
              </a:rPr>
              <a:t>短小的信息</a:t>
            </a:r>
            <a:r>
              <a:rPr lang="zh-CN" altLang="zh-CN" sz="2400" dirty="0"/>
              <a:t>通知给用户，这些信息会在一段时间后自动消失，并且不会占用任何屏幕空间。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621623" y="3940045"/>
            <a:ext cx="73904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override fun onCreate(savedInstanceState: Bundle?) {</a:t>
            </a:r>
            <a:endParaRPr lang="zh-CN" altLang="en-US" dirty="0"/>
          </a:p>
          <a:p>
            <a:r>
              <a:rPr lang="zh-CN" altLang="en-US" dirty="0"/>
              <a:t>    super.onCreate(savedInstanceState)</a:t>
            </a:r>
            <a:endParaRPr lang="zh-CN" altLang="en-US" dirty="0"/>
          </a:p>
          <a:p>
            <a:r>
              <a:rPr lang="zh-CN" altLang="en-US" dirty="0"/>
              <a:t>    setContentView(R.layout.first_layout)</a:t>
            </a:r>
            <a:endParaRPr lang="zh-CN" altLang="en-US" dirty="0"/>
          </a:p>
          <a:p>
            <a:r>
              <a:rPr lang="zh-CN" altLang="en-US" dirty="0"/>
              <a:t>    button1.setOnClickListener {</a:t>
            </a:r>
            <a:endParaRPr lang="zh-CN" altLang="en-US" dirty="0"/>
          </a:p>
          <a:p>
            <a:r>
              <a:rPr lang="zh-CN" altLang="en-US" b="1" dirty="0"/>
              <a:t>        Toast.makeText(this, "You clicked Button 1", </a:t>
            </a:r>
            <a:r>
              <a:rPr lang="en-US" altLang="zh-CN" b="1" dirty="0"/>
              <a:t>				</a:t>
            </a:r>
            <a:r>
              <a:rPr lang="zh-CN" altLang="en-US" b="1" dirty="0"/>
              <a:t>Toast.LENGTH_SHORT).show()</a:t>
            </a:r>
            <a:endParaRPr lang="zh-CN" altLang="en-US" b="1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1625" y="3145206"/>
            <a:ext cx="9084303" cy="567587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的生命周期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Autofit/>
          </a:bodyPr>
          <a:lstStyle/>
          <a:p>
            <a:r>
              <a:rPr lang="zh-CN" altLang="en-US" sz="3200" dirty="0"/>
              <a:t>返回栈</a:t>
            </a:r>
            <a:endParaRPr lang="zh-CN" altLang="en-US" sz="3200" dirty="0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17" y="2531645"/>
            <a:ext cx="5471658" cy="3335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1950" y="1954586"/>
            <a:ext cx="62345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是使用任务（</a:t>
            </a:r>
            <a:r>
              <a:rPr lang="en-US" altLang="zh-CN" dirty="0"/>
              <a:t>task</a:t>
            </a:r>
            <a:r>
              <a:rPr lang="zh-CN" altLang="en-US" dirty="0"/>
              <a:t>）来管理</a:t>
            </a:r>
            <a:r>
              <a:rPr lang="en-US" altLang="zh-CN" dirty="0"/>
              <a:t>Activity</a:t>
            </a:r>
            <a:r>
              <a:rPr lang="zh-CN" altLang="en-US" dirty="0"/>
              <a:t>的，一个任务就是一组存放在栈里的</a:t>
            </a:r>
            <a:r>
              <a:rPr lang="en-US" altLang="zh-CN" dirty="0"/>
              <a:t>Activity</a:t>
            </a:r>
            <a:r>
              <a:rPr lang="zh-CN" altLang="en-US" dirty="0"/>
              <a:t>的集合，这个栈也被称作返回栈（</a:t>
            </a:r>
            <a:r>
              <a:rPr lang="en-US" altLang="zh-CN" dirty="0"/>
              <a:t>back stack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栈是一种后进先出的数据结构，在默认情况下，每当我们启动了一个新的</a:t>
            </a:r>
            <a:r>
              <a:rPr lang="en-US" altLang="zh-CN" dirty="0"/>
              <a:t>Activity</a:t>
            </a:r>
            <a:r>
              <a:rPr lang="zh-CN" altLang="en-US" dirty="0"/>
              <a:t>，它就会在返回栈中入栈，并处于栈顶的位置。而每当我们按下</a:t>
            </a:r>
            <a:r>
              <a:rPr lang="en-US" altLang="zh-CN" dirty="0"/>
              <a:t>Back</a:t>
            </a:r>
            <a:r>
              <a:rPr lang="zh-CN" altLang="en-US" dirty="0"/>
              <a:t>键或调用</a:t>
            </a:r>
            <a:r>
              <a:rPr lang="en-US" altLang="zh-CN" dirty="0"/>
              <a:t>finish()</a:t>
            </a:r>
            <a:r>
              <a:rPr lang="zh-CN" altLang="en-US" dirty="0"/>
              <a:t>方法去销毁一个</a:t>
            </a:r>
            <a:r>
              <a:rPr lang="en-US" altLang="zh-CN" dirty="0"/>
              <a:t>Activity</a:t>
            </a:r>
            <a:r>
              <a:rPr lang="zh-CN" altLang="en-US" dirty="0"/>
              <a:t>时，处于栈顶的</a:t>
            </a:r>
            <a:r>
              <a:rPr lang="en-US" altLang="zh-CN" dirty="0"/>
              <a:t>Activity</a:t>
            </a:r>
            <a:r>
              <a:rPr lang="zh-CN" altLang="en-US" dirty="0"/>
              <a:t>就会出栈，前一个入栈的</a:t>
            </a:r>
            <a:r>
              <a:rPr lang="en-US" altLang="zh-CN" dirty="0"/>
              <a:t>Activity</a:t>
            </a:r>
            <a:r>
              <a:rPr lang="zh-CN" altLang="en-US" dirty="0"/>
              <a:t>就会重新处于栈顶的位置。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系统总是会</a:t>
            </a:r>
            <a:r>
              <a:rPr lang="zh-CN" altLang="en-US" dirty="0">
                <a:solidFill>
                  <a:srgbClr val="FF0000"/>
                </a:solidFill>
              </a:rPr>
              <a:t>显示处于栈顶</a:t>
            </a:r>
            <a:r>
              <a:rPr lang="zh-CN" altLang="en-US" dirty="0"/>
              <a:t>的</a:t>
            </a:r>
            <a:r>
              <a:rPr lang="en-US" altLang="zh-CN" dirty="0"/>
              <a:t>Activity</a:t>
            </a:r>
            <a:r>
              <a:rPr lang="zh-CN" altLang="en-US" dirty="0"/>
              <a:t>给用户。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Activity</a:t>
            </a:r>
            <a:r>
              <a:rPr lang="zh-CN" altLang="en-US" sz="3200" dirty="0"/>
              <a:t>的生命周期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91847" y="1229896"/>
            <a:ext cx="108619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onCreate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这个方法在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第一次被创建的时候调用。</a:t>
            </a:r>
            <a:endParaRPr lang="en-US" altLang="zh-CN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onStart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这个方法在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由不可见变为可见的时候调用。</a:t>
            </a:r>
            <a:endParaRPr lang="en-US" altLang="zh-CN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onResume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这个方法在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准备好和用户进行交互的时候调用。</a:t>
            </a:r>
            <a:endParaRPr lang="en-US" altLang="zh-CN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onPause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这个方法在系统准备去启动或者恢复另一个</a:t>
            </a:r>
            <a:r>
              <a:rPr lang="en-US" altLang="zh-CN" sz="2400" dirty="0"/>
              <a:t>Activity</a:t>
            </a:r>
            <a:r>
              <a:rPr lang="zh-CN" altLang="en-US" sz="2400" dirty="0"/>
              <a:t>的时候调用。</a:t>
            </a:r>
            <a:endParaRPr lang="en-US" altLang="zh-CN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onStop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这个方法在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完全不可见的时候调用。</a:t>
            </a:r>
            <a:endParaRPr lang="en-US" altLang="zh-CN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onDestroy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这个方法在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被销毁之前调用。</a:t>
            </a:r>
            <a:endParaRPr lang="en-US" altLang="zh-CN" sz="2400" dirty="0"/>
          </a:p>
          <a:p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onRestart</a:t>
            </a:r>
            <a:r>
              <a:rPr lang="en-US" altLang="zh-CN" sz="2400" dirty="0">
                <a:solidFill>
                  <a:srgbClr val="FF0000"/>
                </a:solidFill>
              </a:rPr>
              <a:t>() </a:t>
            </a:r>
            <a:r>
              <a:rPr lang="zh-CN" altLang="en-US" sz="2400" dirty="0"/>
              <a:t>这个方法在</a:t>
            </a:r>
            <a:r>
              <a:rPr lang="en-US" altLang="zh-CN" sz="2400" dirty="0"/>
              <a:t>Activity</a:t>
            </a:r>
            <a:r>
              <a:rPr lang="zh-CN" altLang="en-US" sz="2400" dirty="0"/>
              <a:t>由停止状态变为运行状态之前调用，也就是</a:t>
            </a:r>
            <a:r>
              <a:rPr lang="en-US" altLang="zh-CN" sz="2400" dirty="0"/>
              <a:t>Activity</a:t>
            </a:r>
            <a:r>
              <a:rPr lang="zh-CN" altLang="en-US" sz="2400" dirty="0"/>
              <a:t>被重新启动了。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Activity</a:t>
            </a:r>
            <a:r>
              <a:rPr lang="zh-CN" altLang="en-US" sz="2400" dirty="0"/>
              <a:t>的生命周期示意图</a:t>
            </a: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944" y="0"/>
            <a:ext cx="604855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系统架构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12" y="878185"/>
            <a:ext cx="6623590" cy="5377747"/>
          </a:xfrm>
        </p:spPr>
      </p:pic>
      <p:sp>
        <p:nvSpPr>
          <p:cNvPr id="6" name="文本框 5"/>
          <p:cNvSpPr txBox="1"/>
          <p:nvPr/>
        </p:nvSpPr>
        <p:spPr>
          <a:xfrm>
            <a:off x="5198158" y="6354375"/>
            <a:ext cx="333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Android</a:t>
            </a:r>
            <a:r>
              <a:rPr lang="zh-CN" altLang="en-US" sz="2400" dirty="0">
                <a:solidFill>
                  <a:schemeClr val="accent1"/>
                </a:solidFill>
              </a:rPr>
              <a:t>系统架构示意图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主要系统版本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699260" y="5603875"/>
            <a:ext cx="8703945" cy="339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zh-CN" altLang="zh-CN" dirty="0"/>
              <a:t>查看最新的</a:t>
            </a:r>
            <a:r>
              <a:rPr lang="zh-CN" altLang="en-US" dirty="0"/>
              <a:t>版本介绍</a:t>
            </a:r>
            <a:r>
              <a:rPr lang="zh-CN" altLang="zh-CN" dirty="0"/>
              <a:t>可以访问</a:t>
            </a:r>
            <a:r>
              <a:rPr lang="en-US" altLang="zh-CN" dirty="0"/>
              <a:t>http://</a:t>
            </a:r>
            <a:r>
              <a:rPr lang="en-US" altLang="zh-CN" dirty="0" err="1"/>
              <a:t>developer.android.google.cn</a:t>
            </a:r>
            <a:r>
              <a:rPr lang="en-US" altLang="zh-CN" dirty="0"/>
              <a:t>/about/dashboards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203594"/>
            <a:ext cx="745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</a:t>
            </a:r>
            <a:r>
              <a:rPr lang="en-US" altLang="zh-CN" dirty="0"/>
              <a:t>Android</a:t>
            </a:r>
            <a:r>
              <a:rPr lang="zh-CN" altLang="zh-CN" dirty="0"/>
              <a:t>系统版本。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6106" y="1777654"/>
            <a:ext cx="6502399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搭建开发环境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215" y="1937433"/>
            <a:ext cx="10715171" cy="4095862"/>
          </a:xfrm>
          <a:effectLst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Google</a:t>
            </a:r>
            <a:r>
              <a:rPr lang="zh-CN" altLang="en-US" sz="1800" dirty="0"/>
              <a:t>为了简化搭建开发环境的过程，将所有诸如</a:t>
            </a:r>
            <a:r>
              <a:rPr lang="en-US" altLang="zh-CN" sz="1800" dirty="0"/>
              <a:t>JDK</a:t>
            </a:r>
            <a:r>
              <a:rPr lang="zh-CN" altLang="en-US" sz="1800" dirty="0"/>
              <a:t>、</a:t>
            </a:r>
            <a:r>
              <a:rPr lang="en-US" altLang="zh-CN" sz="1800" dirty="0"/>
              <a:t>Android SDK</a:t>
            </a:r>
            <a:r>
              <a:rPr lang="zh-CN" altLang="en-US" sz="1800" dirty="0"/>
              <a:t>、</a:t>
            </a:r>
            <a:r>
              <a:rPr lang="en-US" altLang="zh-CN" sz="1800" dirty="0"/>
              <a:t>Android Studio</a:t>
            </a:r>
            <a:r>
              <a:rPr lang="zh-CN" altLang="en-US" sz="1800" dirty="0"/>
              <a:t>等必须要用到的工具都帮我们集成好了，到</a:t>
            </a:r>
            <a:r>
              <a:rPr lang="en-US" altLang="zh-CN" sz="1800" dirty="0"/>
              <a:t>Android</a:t>
            </a:r>
            <a:r>
              <a:rPr lang="zh-CN" altLang="en-US" sz="1800" dirty="0"/>
              <a:t>官网就可以下载最新的开发工具，下载地址是：</a:t>
            </a:r>
            <a:r>
              <a:rPr lang="en-US" altLang="zh-CN" sz="1800" dirty="0"/>
              <a:t>https://developer.android.google.cn/studio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下载完成之后双击运行，一直点击下一步即可完成安装。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3943" y="3174599"/>
            <a:ext cx="7064114" cy="21045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5" y="2138747"/>
            <a:ext cx="5316304" cy="3717073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8746"/>
            <a:ext cx="5159604" cy="396982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1122807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在Android Studio的欢迎界面点击Start a new Android Studio project，会打开一个让你选择项目类型的界面，选择</a:t>
            </a:r>
            <a:r>
              <a:rPr lang="en-US" altLang="zh-CN" dirty="0"/>
              <a:t>Empty Activity</a:t>
            </a:r>
            <a:r>
              <a:rPr lang="zh-CN" altLang="en-US" dirty="0"/>
              <a:t>来创建一个空的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096000" y="3902022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Name</a:t>
            </a:r>
            <a:r>
              <a:rPr lang="zh-CN" altLang="en-US" dirty="0"/>
              <a:t>表示项目名称，</a:t>
            </a:r>
            <a:r>
              <a:rPr lang="en-US" altLang="zh-CN" dirty="0"/>
              <a:t>Package name</a:t>
            </a:r>
            <a:r>
              <a:rPr lang="zh-CN" altLang="en-US" dirty="0"/>
              <a:t>表示项目的包名，</a:t>
            </a:r>
            <a:r>
              <a:rPr lang="en-US" altLang="zh-CN" dirty="0"/>
              <a:t>Save location</a:t>
            </a:r>
            <a:r>
              <a:rPr lang="zh-CN" altLang="en-US" dirty="0"/>
              <a:t>表示项目代码存放的位置，</a:t>
            </a:r>
            <a:r>
              <a:rPr lang="en-US" altLang="zh-CN" dirty="0"/>
              <a:t>Language</a:t>
            </a:r>
            <a:r>
              <a:rPr lang="zh-CN" altLang="en-US" dirty="0"/>
              <a:t>选择</a:t>
            </a:r>
            <a:r>
              <a:rPr lang="en-US" altLang="zh-CN" dirty="0"/>
              <a:t>Kotlin</a:t>
            </a:r>
            <a:r>
              <a:rPr lang="zh-CN" altLang="en-US" dirty="0"/>
              <a:t>，</a:t>
            </a:r>
            <a:r>
              <a:rPr lang="en-US" altLang="zh-CN" dirty="0"/>
              <a:t>Minimum API level</a:t>
            </a:r>
            <a:r>
              <a:rPr lang="zh-CN" altLang="en-US" dirty="0"/>
              <a:t>选择</a:t>
            </a:r>
            <a:r>
              <a:rPr lang="en-US" altLang="zh-CN" dirty="0"/>
              <a:t>API 21</a:t>
            </a:r>
            <a:r>
              <a:rPr lang="zh-CN" altLang="en-US" dirty="0"/>
              <a:t>，点击</a:t>
            </a:r>
            <a:r>
              <a:rPr lang="en-US" altLang="zh-CN" dirty="0"/>
              <a:t>Finish</a:t>
            </a:r>
            <a:r>
              <a:rPr lang="zh-CN" altLang="en-US" dirty="0"/>
              <a:t>按钮即可完成创建。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2" y="1780122"/>
            <a:ext cx="5257015" cy="4356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101593" y="2261325"/>
            <a:ext cx="7936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app: </a:t>
            </a:r>
            <a:r>
              <a:rPr lang="zh-CN" altLang="en-US" dirty="0"/>
              <a:t>项目中的代码、资源等内容几乎都是放置在这个目录下的。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gitignore</a:t>
            </a:r>
            <a:r>
              <a:rPr lang="en-US" altLang="zh-CN" dirty="0"/>
              <a:t>: </a:t>
            </a:r>
            <a:r>
              <a:rPr lang="zh-CN" altLang="en-US" dirty="0"/>
              <a:t>这个文件是用来将指定的目录或文件排除在版本控制之外的。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build.gradle</a:t>
            </a:r>
            <a:r>
              <a:rPr lang="en-US" altLang="zh-CN" dirty="0"/>
              <a:t>: </a:t>
            </a:r>
            <a:r>
              <a:rPr lang="zh-CN" altLang="en-US" dirty="0"/>
              <a:t>这是项目全局的</a:t>
            </a:r>
            <a:r>
              <a:rPr lang="en-US" altLang="zh-CN" dirty="0" err="1"/>
              <a:t>gradle</a:t>
            </a:r>
            <a:r>
              <a:rPr lang="zh-CN" altLang="en-US" dirty="0"/>
              <a:t>构建脚本，通常这个文件中的内容是不需要修改的。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gradle.properties</a:t>
            </a:r>
            <a:r>
              <a:rPr lang="en-US" altLang="zh-CN" dirty="0"/>
              <a:t>: </a:t>
            </a:r>
            <a:r>
              <a:rPr lang="zh-CN" altLang="en-US" dirty="0"/>
              <a:t>这个文件是全局的</a:t>
            </a:r>
            <a:r>
              <a:rPr lang="en-US" altLang="zh-CN" dirty="0" err="1"/>
              <a:t>gradle</a:t>
            </a:r>
            <a:r>
              <a:rPr lang="zh-CN" altLang="en-US" dirty="0"/>
              <a:t>配置文件，在这里配置的属性将会影响到项目中所有的</a:t>
            </a:r>
            <a:r>
              <a:rPr lang="en-US" altLang="zh-CN" dirty="0" err="1"/>
              <a:t>gradle</a:t>
            </a:r>
            <a:r>
              <a:rPr lang="zh-CN" altLang="en-US" dirty="0"/>
              <a:t>编译脚本。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36" y="1907400"/>
            <a:ext cx="3864428" cy="39660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分析</a:t>
            </a:r>
            <a:r>
              <a:rPr lang="en-US" altLang="zh-CN" sz="2400" dirty="0"/>
              <a:t>HelloWorld</a:t>
            </a:r>
            <a:r>
              <a:rPr lang="zh-CN" altLang="en-US" sz="2400" dirty="0"/>
              <a:t>项目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197073" y="2696305"/>
            <a:ext cx="7936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gradlew</a:t>
            </a:r>
            <a:r>
              <a:rPr lang="zh-CN" altLang="en-US" dirty="0"/>
              <a:t>和</a:t>
            </a:r>
            <a:r>
              <a:rPr lang="en-US" altLang="zh-CN" dirty="0"/>
              <a:t>gradlew.bat: </a:t>
            </a:r>
            <a:r>
              <a:rPr lang="zh-CN" altLang="en-US" dirty="0"/>
              <a:t>这两个文件是用来在命令行界面中执行</a:t>
            </a:r>
            <a:r>
              <a:rPr lang="en-US" altLang="zh-CN" dirty="0" err="1"/>
              <a:t>gradle</a:t>
            </a:r>
            <a:r>
              <a:rPr lang="zh-CN" altLang="en-US" dirty="0"/>
              <a:t>命令的，其中</a:t>
            </a:r>
            <a:r>
              <a:rPr lang="en-US" altLang="zh-CN" dirty="0" err="1"/>
              <a:t>gradlew</a:t>
            </a:r>
            <a:r>
              <a:rPr lang="zh-CN" altLang="en-US" dirty="0"/>
              <a:t>是在</a:t>
            </a:r>
            <a:r>
              <a:rPr lang="en-US" altLang="zh-CN" dirty="0"/>
              <a:t>Linux</a:t>
            </a:r>
            <a:r>
              <a:rPr lang="zh-CN" altLang="en-US" dirty="0"/>
              <a:t>或</a:t>
            </a:r>
            <a:r>
              <a:rPr lang="en-US" altLang="zh-CN" dirty="0"/>
              <a:t>Mac</a:t>
            </a:r>
            <a:r>
              <a:rPr lang="zh-CN" altLang="en-US" dirty="0"/>
              <a:t>系统中使用的，</a:t>
            </a:r>
            <a:r>
              <a:rPr lang="en-US" altLang="zh-CN" dirty="0"/>
              <a:t>gradlew.bat</a:t>
            </a:r>
            <a:r>
              <a:rPr lang="zh-CN" altLang="en-US" dirty="0"/>
              <a:t>是在</a:t>
            </a:r>
            <a:r>
              <a:rPr lang="en-US" altLang="zh-CN" dirty="0"/>
              <a:t>Windows</a:t>
            </a:r>
            <a:r>
              <a:rPr lang="zh-CN" altLang="en-US" dirty="0"/>
              <a:t>系统中使用的。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local.properties</a:t>
            </a:r>
            <a:r>
              <a:rPr lang="en-US" altLang="zh-CN" dirty="0"/>
              <a:t>: </a:t>
            </a:r>
            <a:r>
              <a:rPr lang="zh-CN" altLang="en-US" dirty="0"/>
              <a:t>这个文件用于指定本机中的</a:t>
            </a:r>
            <a:r>
              <a:rPr lang="en-US" altLang="zh-CN" dirty="0"/>
              <a:t>Android SDK</a:t>
            </a:r>
            <a:r>
              <a:rPr lang="zh-CN" altLang="en-US" dirty="0"/>
              <a:t>路径，通常内容都是自动生成的，我们并不需要修改。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settings.gradle</a:t>
            </a:r>
            <a:r>
              <a:rPr lang="en-US" altLang="zh-CN" dirty="0"/>
              <a:t>: </a:t>
            </a:r>
            <a:r>
              <a:rPr lang="zh-CN" altLang="en-US" dirty="0"/>
              <a:t>这个文件用于指定项目中所有引入的模块。由于</a:t>
            </a:r>
            <a:r>
              <a:rPr lang="en-US" altLang="zh-CN" dirty="0"/>
              <a:t>HelloWorld</a:t>
            </a:r>
            <a:r>
              <a:rPr lang="zh-CN" altLang="en-US" dirty="0"/>
              <a:t>项目中就只有一个</a:t>
            </a:r>
            <a:r>
              <a:rPr lang="en-US" altLang="zh-CN" dirty="0"/>
              <a:t>app</a:t>
            </a:r>
            <a:r>
              <a:rPr lang="zh-CN" altLang="en-US" dirty="0"/>
              <a:t>模块，因此该文件中也就只引入了</a:t>
            </a:r>
            <a:r>
              <a:rPr lang="en-US" altLang="zh-CN" dirty="0"/>
              <a:t>app</a:t>
            </a:r>
            <a:r>
              <a:rPr lang="zh-CN" altLang="en-US" dirty="0"/>
              <a:t>这一个模块。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5" y="2275046"/>
            <a:ext cx="3864428" cy="396609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QwNzViN2NmZGM0ZWQzNzZlYTM5MDRlMjA1NTNhNmQifQ=="/>
  <p:tag name="KSO_WPP_MARK_KEY" val="6408db32-2f6a-4cf3-b1b1-69fc692b73a5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6787</Words>
  <Application>WPS 演示</Application>
  <PresentationFormat>宽屏</PresentationFormat>
  <Paragraphs>293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第1讲  Android开发概况</vt:lpstr>
      <vt:lpstr>Android系统架构</vt:lpstr>
      <vt:lpstr>Android系统架构</vt:lpstr>
      <vt:lpstr>Android主要系统版本</vt:lpstr>
      <vt:lpstr>搭建开发环境</vt:lpstr>
      <vt:lpstr>创建HelloWorld项目</vt:lpstr>
      <vt:lpstr>创建HelloWorld项目</vt:lpstr>
      <vt:lpstr>分析HelloWorld项目</vt:lpstr>
      <vt:lpstr>分析HelloWorld项目</vt:lpstr>
      <vt:lpstr>分析app模块</vt:lpstr>
      <vt:lpstr>分析项目中的资源</vt:lpstr>
      <vt:lpstr>分析build.gradle文件</vt:lpstr>
      <vt:lpstr>分析app/build.gradle文件</vt:lpstr>
      <vt:lpstr>掌握日志工具的使用</vt:lpstr>
      <vt:lpstr>第一个程序</vt:lpstr>
      <vt:lpstr>探究Activity</vt:lpstr>
      <vt:lpstr>Activity是什么</vt:lpstr>
      <vt:lpstr>Activity的基本用法</vt:lpstr>
      <vt:lpstr>手动创建Activity</vt:lpstr>
      <vt:lpstr>手动创建Activity</vt:lpstr>
      <vt:lpstr>创建和加载布局</vt:lpstr>
      <vt:lpstr>创建和加载布局</vt:lpstr>
      <vt:lpstr>在AndroidManifest文件中注册</vt:lpstr>
      <vt:lpstr>程序的运行效果</vt:lpstr>
      <vt:lpstr>在Activity中使用Toast</vt:lpstr>
      <vt:lpstr>Activity的生命周期</vt:lpstr>
      <vt:lpstr>返回栈</vt:lpstr>
      <vt:lpstr>Activity的生命周期</vt:lpstr>
      <vt:lpstr>Activity的生命周期示意图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许立成</cp:lastModifiedBy>
  <cp:revision>93</cp:revision>
  <dcterms:created xsi:type="dcterms:W3CDTF">2019-11-27T23:48:00Z</dcterms:created>
  <dcterms:modified xsi:type="dcterms:W3CDTF">2023-09-20T12:52:12Z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E6C8BE604AA04EB9BD53EE36DECEECFB</vt:lpwstr>
  </property>
  <property fmtid="{D5CDD505-2E9C-101B-9397-08002B2CF9AE}" pid="3" name="KSOProductBuildVer">
    <vt:lpwstr>2052-12.1.0.15374</vt:lpwstr>
  </property>
</Properties>
</file>