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01" r:id="rId6"/>
    <p:sldId id="305" r:id="rId7"/>
    <p:sldId id="264" r:id="rId8"/>
    <p:sldId id="304" r:id="rId9"/>
    <p:sldId id="342" r:id="rId10"/>
    <p:sldId id="344" r:id="rId11"/>
    <p:sldId id="345" r:id="rId12"/>
    <p:sldId id="347" r:id="rId13"/>
    <p:sldId id="348" r:id="rId14"/>
    <p:sldId id="349" r:id="rId15"/>
    <p:sldId id="351" r:id="rId16"/>
    <p:sldId id="352" r:id="rId17"/>
    <p:sldId id="353" r:id="rId18"/>
    <p:sldId id="354" r:id="rId19"/>
    <p:sldId id="355" r:id="rId20"/>
    <p:sldId id="300" r:id="rId21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66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39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71700-2A4E-4AED-9E00-05FA757A75A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9EA2-4E0C-4ED9-900A-7F897B70E5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A9EA2-4E0C-4ED9-900A-7F897B70E5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lang="zh-CN" altLang="en-US" sz="2800" kern="1200" baseline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ct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20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8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文本框 1600"/>
          <p:cNvSpPr txBox="1"/>
          <p:nvPr/>
        </p:nvSpPr>
        <p:spPr>
          <a:xfrm>
            <a:off x="2423795" y="2204720"/>
            <a:ext cx="7357110" cy="158178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ct val="120000"/>
              </a:lnSpc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2.2.2 TEC-2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机指令系统详述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2.2.2.1 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第一种分类方法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602" name="组合 1601"/>
          <p:cNvGrpSpPr/>
          <p:nvPr/>
        </p:nvGrpSpPr>
        <p:grpSpPr>
          <a:xfrm>
            <a:off x="4187746" y="4007498"/>
            <a:ext cx="3983990" cy="349250"/>
            <a:chOff x="4325622" y="5966877"/>
            <a:chExt cx="3983990" cy="349250"/>
          </a:xfrm>
        </p:grpSpPr>
        <p:sp>
          <p:nvSpPr>
            <p:cNvPr id="1603" name="文本框 1602"/>
            <p:cNvSpPr txBox="1"/>
            <p:nvPr/>
          </p:nvSpPr>
          <p:spPr>
            <a:xfrm>
              <a:off x="6233797" y="5966877"/>
              <a:ext cx="2075815" cy="349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285750" indent="-285750">
                <a:lnSpc>
                  <a:spcPct val="120000"/>
                </a:lnSpc>
                <a:buClr>
                  <a:schemeClr val="bg1"/>
                </a:buClr>
                <a:buSzPct val="130000"/>
                <a:buFont typeface="Wingdings" panose="05000000000000000000" pitchFamily="2" charset="2"/>
                <a:buChar char="n"/>
              </a:pPr>
              <a:r>
                <a:rPr lang="zh-CN" altLang="en-US" sz="1400">
                  <a:solidFill>
                    <a:schemeClr val="bg1"/>
                  </a:solidFill>
                  <a:latin typeface="思源等宽 N"/>
                  <a:cs typeface="+mn-ea"/>
                  <a:sym typeface="+mn-lt"/>
                </a:rPr>
                <a:t>指导老师：李俊</a:t>
              </a:r>
              <a:r>
                <a:rPr lang="zh-CN" altLang="en-US" sz="1400">
                  <a:solidFill>
                    <a:schemeClr val="bg1"/>
                  </a:solidFill>
                  <a:latin typeface="思源等宽 N"/>
                  <a:cs typeface="+mn-ea"/>
                  <a:sym typeface="+mn-lt"/>
                </a:rPr>
                <a:t>松</a:t>
              </a:r>
              <a:endParaRPr lang="zh-CN" altLang="en-US" sz="1400">
                <a:solidFill>
                  <a:schemeClr val="bg1"/>
                </a:solidFill>
                <a:latin typeface="思源等宽 N"/>
                <a:cs typeface="+mn-ea"/>
                <a:sym typeface="+mn-lt"/>
              </a:endParaRPr>
            </a:p>
          </p:txBody>
        </p:sp>
        <p:sp>
          <p:nvSpPr>
            <p:cNvPr id="1604" name="文本框 1603"/>
            <p:cNvSpPr txBox="1"/>
            <p:nvPr/>
          </p:nvSpPr>
          <p:spPr>
            <a:xfrm>
              <a:off x="4325622" y="5966877"/>
              <a:ext cx="2049778" cy="349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285750" indent="-285750">
                <a:lnSpc>
                  <a:spcPct val="120000"/>
                </a:lnSpc>
                <a:buClr>
                  <a:schemeClr val="bg1"/>
                </a:buClr>
                <a:buSzPct val="130000"/>
                <a:buFont typeface="Wingdings" panose="05000000000000000000" pitchFamily="2" charset="2"/>
                <a:buChar char="n"/>
              </a:pPr>
              <a:r>
                <a:rPr lang="zh-CN" altLang="en-US" sz="1400">
                  <a:solidFill>
                    <a:schemeClr val="bg1"/>
                  </a:solidFill>
                  <a:latin typeface="思源等宽 N"/>
                  <a:cs typeface="+mn-ea"/>
                  <a:sym typeface="+mn-lt"/>
                </a:rPr>
                <a:t>学生：</a:t>
              </a:r>
              <a:r>
                <a:rPr lang="zh-CN" altLang="en-US" sz="1400">
                  <a:solidFill>
                    <a:schemeClr val="bg1"/>
                  </a:solidFill>
                  <a:latin typeface="思源等宽 N"/>
                  <a:cs typeface="+mn-ea"/>
                  <a:sym typeface="+mn-lt"/>
                </a:rPr>
                <a:t>陈昊天</a:t>
              </a:r>
              <a:endParaRPr lang="zh-CN" altLang="en-US" sz="1400">
                <a:solidFill>
                  <a:schemeClr val="bg1"/>
                </a:solidFill>
                <a:latin typeface="思源等宽 N"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811780" y="5936615"/>
            <a:ext cx="672528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2"/>
                </a:solidFill>
                <a:effectLst/>
                <a:latin typeface="+mn-ea"/>
                <a:cs typeface="+mn-ea"/>
              </a:rPr>
              <a:t>R</a:t>
            </a:r>
            <a:r>
              <a:rPr sz="2000" dirty="0">
                <a:solidFill>
                  <a:schemeClr val="bg2"/>
                </a:solidFill>
                <a:effectLst/>
                <a:latin typeface="+mn-ea"/>
                <a:cs typeface="+mn-ea"/>
              </a:rPr>
              <a:t>eleased under the GNU General Public License v3.0 </a:t>
            </a:r>
            <a:endParaRPr sz="2000" dirty="0">
              <a:solidFill>
                <a:schemeClr val="bg2"/>
              </a:solidFill>
              <a:effectLst/>
              <a:latin typeface="+mn-ea"/>
              <a:cs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(3)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双操作数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/>
        </p:nvGraphicFramePr>
        <p:xfrm>
          <a:off x="1828800" y="14846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 </a:t>
                      </a:r>
                      <a:r>
                        <a:rPr lang="zh-CN" altLang="en-US"/>
                        <a:t>目的寄存器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SR </a:t>
                      </a:r>
                      <a:r>
                        <a:rPr lang="zh-CN" altLang="en-US" sz="1800">
                          <a:sym typeface="+mn-ea"/>
                        </a:rPr>
                        <a:t>源寄存器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15                               10   9                                    8    7                                    4   3                                    0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95960" y="1460500"/>
            <a:ext cx="83185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1416050" y="3068955"/>
          <a:ext cx="954722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275"/>
                <a:gridCol w="1939925"/>
                <a:gridCol w="2133600"/>
                <a:gridCol w="31464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</a:t>
                      </a:r>
                      <a:r>
                        <a:rPr lang="en-US" altLang="zh-CN" sz="1800">
                          <a:sym typeface="+mn-ea"/>
                        </a:rPr>
                        <a:t>    DR,SR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数据移动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DR&lt;-SR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MOV</a:t>
                      </a:r>
                      <a:r>
                        <a:rPr lang="en-US" altLang="zh-CN" sz="1800">
                          <a:sym typeface="+mn-ea"/>
                        </a:rPr>
                        <a:t>    DR,[SR]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数据移动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DR&lt;-[SR]</a:t>
                      </a:r>
                      <a:r>
                        <a:rPr lang="zh-CN" altLang="en-US"/>
                        <a:t>，间接寻址，使用</a:t>
                      </a:r>
                      <a:r>
                        <a:rPr lang="en-US" altLang="zh-CN"/>
                        <a:t>SR</a:t>
                      </a:r>
                      <a:r>
                        <a:rPr lang="zh-CN" altLang="en-US"/>
                        <a:t>中存储的</a:t>
                      </a: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MOV</a:t>
                      </a:r>
                      <a:r>
                        <a:rPr lang="en-US" altLang="zh-CN" sz="1800">
                          <a:sym typeface="+mn-ea"/>
                        </a:rPr>
                        <a:t>    [DR],SR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数据移动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[DR]&lt;-SR</a:t>
                      </a:r>
                      <a:r>
                        <a:rPr lang="zh-CN" altLang="en-US"/>
                        <a:t>，间接</a:t>
                      </a:r>
                      <a:r>
                        <a:rPr lang="zh-CN" altLang="en-US"/>
                        <a:t>寻址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(3)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双操作数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828800" y="1484630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 </a:t>
                      </a:r>
                      <a:r>
                        <a:rPr lang="zh-CN" altLang="en-US"/>
                        <a:t>目的寄存器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SR </a:t>
                      </a:r>
                      <a:r>
                        <a:rPr lang="zh-CN" altLang="en-US" sz="1800">
                          <a:sym typeface="+mn-ea"/>
                        </a:rPr>
                        <a:t>源寄存器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DATA/ADR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15                               10   9                                    8    7                                    4   3                                    0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95960" y="1460500"/>
            <a:ext cx="83185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1559560" y="2780665"/>
          <a:ext cx="954722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275"/>
                <a:gridCol w="1939925"/>
                <a:gridCol w="2133600"/>
                <a:gridCol w="31464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</a:t>
                      </a:r>
                      <a:r>
                        <a:rPr lang="en-US" altLang="zh-CN" sz="1800">
                          <a:sym typeface="+mn-ea"/>
                        </a:rPr>
                        <a:t>    DR,DATA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数据移动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DR&lt;-DATA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MOV</a:t>
                      </a:r>
                      <a:r>
                        <a:rPr lang="en-US" altLang="zh-CN" sz="1800">
                          <a:sym typeface="+mn-ea"/>
                        </a:rPr>
                        <a:t>    DR,[ADR]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数据移动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DR&lt;-[ADR]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MOV</a:t>
                      </a:r>
                      <a:r>
                        <a:rPr lang="en-US" altLang="zh-CN" sz="1800">
                          <a:sym typeface="+mn-ea"/>
                        </a:rPr>
                        <a:t>    [ADR],SR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数据移动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[ADR]&lt;-SR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    DR,DATA[SR]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数据移动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DR&lt;-[DATA+SR]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DATA[SR]</a:t>
                      </a:r>
                      <a:r>
                        <a:rPr lang="zh-CN" altLang="en-US" sz="1800">
                          <a:sym typeface="+mn-ea"/>
                        </a:rPr>
                        <a:t>表示</a:t>
                      </a:r>
                      <a:r>
                        <a:rPr lang="en-US" altLang="zh-CN"/>
                        <a:t>DATA的基地址加上SR中存储的偏移量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 DATA[SR],DR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数据移动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[DATA+SR]&lt;-DR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(4)I/O 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828800" y="1484630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4267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PORT </a:t>
                      </a:r>
                      <a:r>
                        <a:rPr lang="zh-CN" altLang="en-US" sz="1800">
                          <a:sym typeface="+mn-ea"/>
                        </a:rPr>
                        <a:t>入</a:t>
                      </a:r>
                      <a:r>
                        <a:rPr lang="en-US" altLang="zh-CN" sz="1800">
                          <a:sym typeface="+mn-ea"/>
                        </a:rPr>
                        <a:t>/</a:t>
                      </a:r>
                      <a:r>
                        <a:rPr lang="zh-CN" altLang="en-US" sz="1800">
                          <a:sym typeface="+mn-ea"/>
                        </a:rPr>
                        <a:t>出</a:t>
                      </a:r>
                      <a:r>
                        <a:rPr lang="zh-CN" altLang="en-US" sz="1800">
                          <a:sym typeface="+mn-ea"/>
                        </a:rPr>
                        <a:t>端口地址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15                               10   9                                    8    7                                                                              0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95960" y="1460500"/>
            <a:ext cx="6908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1559560" y="2780665"/>
          <a:ext cx="954722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275"/>
                <a:gridCol w="793750"/>
                <a:gridCol w="3279775"/>
                <a:gridCol w="31464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 PORT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从外设读入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字节到</a:t>
                      </a:r>
                      <a:r>
                        <a:rPr lang="en-US" altLang="zh-CN"/>
                        <a:t>R0</a:t>
                      </a:r>
                      <a:r>
                        <a:rPr lang="zh-CN" altLang="en-US"/>
                        <a:t>的低</a:t>
                      </a:r>
                      <a:r>
                        <a:rPr lang="en-US" altLang="zh-CN"/>
                        <a:t>8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R0&lt;-[PORT]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 PORT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把</a:t>
                      </a:r>
                      <a:r>
                        <a:rPr lang="en-US" altLang="zh-CN"/>
                        <a:t>R0</a:t>
                      </a:r>
                      <a:r>
                        <a:rPr lang="zh-CN" altLang="en-US"/>
                        <a:t>的低</a:t>
                      </a:r>
                      <a:r>
                        <a:rPr lang="en-US" altLang="zh-CN"/>
                        <a:t>8</a:t>
                      </a:r>
                      <a:r>
                        <a:rPr lang="zh-CN" altLang="en-US"/>
                        <a:t>位数据写到</a:t>
                      </a:r>
                      <a:r>
                        <a:rPr lang="zh-CN" altLang="en-US"/>
                        <a:t>外设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[PORT]&lt;-R0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(5)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转移指令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828800" y="1484630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4267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CND </a:t>
                      </a:r>
                      <a:r>
                        <a:rPr lang="zh-CN" altLang="en-US"/>
                        <a:t>条件码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位移量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15                               10   9                                    8    7                                                                            0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95960" y="1460500"/>
            <a:ext cx="83185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1559560" y="2780665"/>
          <a:ext cx="9423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645"/>
                <a:gridCol w="1973580"/>
                <a:gridCol w="50831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JR ADR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Jump Relative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无条件相对转移到</a:t>
                      </a:r>
                      <a:r>
                        <a:rPr lang="en-US" altLang="zh-CN"/>
                        <a:t>ADR,ADR</a:t>
                      </a:r>
                      <a:r>
                        <a:rPr lang="zh-CN" altLang="en-US"/>
                        <a:t>为原</a:t>
                      </a:r>
                      <a:r>
                        <a:rPr lang="en-US" altLang="zh-CN"/>
                        <a:t>PC</a:t>
                      </a:r>
                      <a:r>
                        <a:rPr lang="zh-CN" altLang="en-US"/>
                        <a:t>值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位移量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JR CND,ADR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Jump Relative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当条件满足时相对转移到</a:t>
                      </a:r>
                      <a:r>
                        <a:rPr lang="en-US" altLang="zh-CN"/>
                        <a:t>ADR,ADR</a:t>
                      </a:r>
                      <a:r>
                        <a:rPr lang="zh-CN" altLang="en-US"/>
                        <a:t>为原</a:t>
                      </a:r>
                      <a:r>
                        <a:rPr lang="en-US" altLang="zh-CN"/>
                        <a:t>PC</a:t>
                      </a:r>
                      <a:r>
                        <a:rPr lang="zh-CN" altLang="en-US"/>
                        <a:t>值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位移量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23570" y="2132965"/>
            <a:ext cx="183578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相对转移指令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(5)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转移指令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828800" y="1484630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CND </a:t>
                      </a:r>
                      <a:r>
                        <a:rPr lang="zh-CN" altLang="en-US"/>
                        <a:t>条件码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不用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SR </a:t>
                      </a:r>
                      <a:r>
                        <a:rPr lang="zh-CN" altLang="en-US" sz="1800">
                          <a:sym typeface="+mn-ea"/>
                        </a:rPr>
                        <a:t>源</a:t>
                      </a:r>
                      <a:r>
                        <a:rPr lang="zh-CN" altLang="en-US" sz="1800">
                          <a:sym typeface="+mn-ea"/>
                        </a:rPr>
                        <a:t>寄存器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15                               10   9                                    8    7                                    4  3                                  0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95960" y="1460500"/>
            <a:ext cx="83185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1559560" y="2780665"/>
          <a:ext cx="9423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645"/>
                <a:gridCol w="1973580"/>
                <a:gridCol w="50831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JP </a:t>
                      </a:r>
                      <a:r>
                        <a:rPr lang="en-US" altLang="zh-CN"/>
                        <a:t>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Jump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无条件转</a:t>
                      </a:r>
                      <a:r>
                        <a:rPr lang="en-US" altLang="zh-CN"/>
                        <a:t>SR</a:t>
                      </a:r>
                      <a:r>
                        <a:rPr lang="zh-CN" altLang="en-US"/>
                        <a:t>所指的</a:t>
                      </a: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JP CND,SR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Jump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当条件满足时转</a:t>
                      </a:r>
                      <a:r>
                        <a:rPr lang="en-US" altLang="zh-CN"/>
                        <a:t>SR</a:t>
                      </a:r>
                      <a:r>
                        <a:rPr lang="zh-CN" altLang="en-US"/>
                        <a:t>所指的</a:t>
                      </a: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23570" y="2132965"/>
            <a:ext cx="555498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通过通用寄存器给出转移地址的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转移指令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(5)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转移指令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828800" y="1484630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CND </a:t>
                      </a:r>
                      <a:r>
                        <a:rPr lang="zh-CN" altLang="en-US"/>
                        <a:t>条件码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不用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不用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ADR </a:t>
                      </a:r>
                      <a:r>
                        <a:rPr lang="zh-CN" altLang="en-US"/>
                        <a:t>绝对</a:t>
                      </a: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15                               10   9                                    8    7                                    4  3                                  0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95960" y="1460500"/>
            <a:ext cx="83185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1559560" y="2996565"/>
          <a:ext cx="9423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645"/>
                <a:gridCol w="1973580"/>
                <a:gridCol w="50831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JP AD</a:t>
                      </a: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Jump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无条件</a:t>
                      </a:r>
                      <a:r>
                        <a:rPr lang="zh-CN" altLang="en-US"/>
                        <a:t>转移到</a:t>
                      </a:r>
                      <a:r>
                        <a:rPr lang="en-US" altLang="zh-CN"/>
                        <a:t>ADR</a:t>
                      </a: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JP CND,ADR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Jump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当条件满足时</a:t>
                      </a:r>
                      <a:r>
                        <a:rPr lang="zh-CN" altLang="en-US" sz="1800">
                          <a:sym typeface="+mn-ea"/>
                        </a:rPr>
                        <a:t>转移到</a:t>
                      </a:r>
                      <a:r>
                        <a:rPr lang="en-US" altLang="zh-CN" sz="1800">
                          <a:sym typeface="+mn-ea"/>
                        </a:rPr>
                        <a:t>ADR</a:t>
                      </a:r>
                      <a:r>
                        <a:rPr lang="zh-CN" altLang="en-US" sz="1800">
                          <a:sym typeface="+mn-ea"/>
                        </a:rPr>
                        <a:t>地址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23570" y="2267585"/>
            <a:ext cx="555498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按绝对地址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实现的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转移指令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(6)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子程序调用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828800" y="1484630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不用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SR </a:t>
                      </a:r>
                      <a:r>
                        <a:rPr lang="zh-CN" altLang="en-US" sz="1800">
                          <a:sym typeface="+mn-ea"/>
                        </a:rPr>
                        <a:t>源</a:t>
                      </a:r>
                      <a:r>
                        <a:rPr lang="zh-CN" altLang="en-US" sz="1800">
                          <a:sym typeface="+mn-ea"/>
                        </a:rPr>
                        <a:t>寄存器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15                               10   9                                    8    7                                    4  3                                  0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95960" y="1460500"/>
            <a:ext cx="83185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1559560" y="2924810"/>
          <a:ext cx="942340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645"/>
                <a:gridCol w="1973580"/>
                <a:gridCol w="2541588"/>
                <a:gridCol w="2541588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CALL 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调用</a:t>
                      </a:r>
                      <a:r>
                        <a:rPr lang="en-US" altLang="zh-CN"/>
                        <a:t>SR</a:t>
                      </a:r>
                      <a:r>
                        <a:rPr lang="zh-CN" altLang="en-US"/>
                        <a:t>指明的</a:t>
                      </a:r>
                      <a:r>
                        <a:rPr lang="zh-CN" altLang="en-US"/>
                        <a:t>子程序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SP&lt;-SP-1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[SP]&lt;-PC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PC&lt;-SR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(6)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子程序调用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828800" y="1484630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不用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不用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ADR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15                               10   9                                    8    7                                    4  3                                  0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95960" y="1460500"/>
            <a:ext cx="83185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1559560" y="2924810"/>
          <a:ext cx="942340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645"/>
                <a:gridCol w="1973580"/>
                <a:gridCol w="2541588"/>
                <a:gridCol w="2541588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CALL ADR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调用通过</a:t>
                      </a:r>
                      <a:r>
                        <a:rPr lang="en-US" altLang="zh-CN"/>
                        <a:t>ADR</a:t>
                      </a:r>
                      <a:r>
                        <a:rPr lang="zh-CN" altLang="en-US"/>
                        <a:t>指明的</a:t>
                      </a:r>
                      <a:r>
                        <a:rPr lang="zh-CN" altLang="en-US"/>
                        <a:t>子程序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SP&lt;-SP-1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[SP]&lt;-PC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PC&lt;-ADR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8"/>
          <p:cNvSpPr txBox="1">
            <a:spLocks noChangeArrowheads="1"/>
          </p:cNvSpPr>
          <p:nvPr/>
        </p:nvSpPr>
        <p:spPr>
          <a:xfrm>
            <a:off x="3045950" y="1842704"/>
            <a:ext cx="1427784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hangingPunct="1"/>
            <a:r>
              <a:rPr lang="en-US" altLang="zh-CN" sz="16600" b="1">
                <a:gradFill flip="none" rotWithShape="1">
                  <a:gsLst>
                    <a:gs pos="16000">
                      <a:schemeClr val="tx1">
                        <a:lumMod val="50000"/>
                        <a:lumOff val="50000"/>
                      </a:schemeClr>
                    </a:gs>
                    <a:gs pos="92000">
                      <a:schemeClr val="tx1">
                        <a:lumMod val="65000"/>
                        <a:lumOff val="35000"/>
                        <a:alpha val="0"/>
                      </a:schemeClr>
                    </a:gs>
                  </a:gsLst>
                  <a:lin ang="0" scaled="0"/>
                  <a:tileRect/>
                </a:gradFill>
                <a:latin typeface="思源黑体 CN Normal"/>
                <a:ea typeface="微软雅黑" panose="020B0503020204020204" pitchFamily="34" charset="-122"/>
              </a:rPr>
              <a:t>T</a:t>
            </a:r>
            <a:endParaRPr lang="zh-CN" altLang="en-US" sz="16600" b="1">
              <a:gradFill flip="none" rotWithShape="1">
                <a:gsLst>
                  <a:gs pos="16000">
                    <a:schemeClr val="tx1">
                      <a:lumMod val="50000"/>
                      <a:lumOff val="50000"/>
                    </a:schemeClr>
                  </a:gs>
                  <a:gs pos="9200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lin ang="0" scaled="0"/>
                <a:tileRect/>
              </a:gradFill>
              <a:latin typeface="思源等宽 N"/>
              <a:ea typeface="微软雅黑" panose="020B0503020204020204" pitchFamily="34" charset="-122"/>
            </a:endParaRPr>
          </a:p>
        </p:txBody>
      </p:sp>
      <p:sp>
        <p:nvSpPr>
          <p:cNvPr id="5" name="文本框 58"/>
          <p:cNvSpPr txBox="1">
            <a:spLocks noChangeArrowheads="1"/>
          </p:cNvSpPr>
          <p:nvPr/>
        </p:nvSpPr>
        <p:spPr>
          <a:xfrm>
            <a:off x="3868817" y="1842704"/>
            <a:ext cx="1427784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hangingPunct="1"/>
            <a:r>
              <a:rPr lang="en-US" altLang="zh-CN" sz="16600" b="1">
                <a:gradFill flip="none" rotWithShape="1">
                  <a:gsLst>
                    <a:gs pos="16000">
                      <a:schemeClr val="tx1">
                        <a:lumMod val="50000"/>
                        <a:lumOff val="50000"/>
                      </a:schemeClr>
                    </a:gs>
                    <a:gs pos="92000">
                      <a:schemeClr val="tx1">
                        <a:lumMod val="65000"/>
                        <a:lumOff val="35000"/>
                        <a:alpha val="0"/>
                      </a:schemeClr>
                    </a:gs>
                  </a:gsLst>
                  <a:lin ang="0" scaled="0"/>
                  <a:tileRect/>
                </a:gradFill>
                <a:latin typeface="思源黑体 CN Normal"/>
                <a:ea typeface="微软雅黑" panose="020B0503020204020204" pitchFamily="34" charset="-122"/>
              </a:rPr>
              <a:t>H</a:t>
            </a:r>
            <a:endParaRPr lang="zh-CN" altLang="en-US" sz="16600" b="1">
              <a:gradFill flip="none" rotWithShape="1">
                <a:gsLst>
                  <a:gs pos="16000">
                    <a:schemeClr val="tx1">
                      <a:lumMod val="50000"/>
                      <a:lumOff val="50000"/>
                    </a:schemeClr>
                  </a:gs>
                  <a:gs pos="9200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lin ang="0" scaled="0"/>
                <a:tileRect/>
              </a:gradFill>
              <a:latin typeface="思源等宽 N"/>
              <a:ea typeface="微软雅黑" panose="020B0503020204020204" pitchFamily="34" charset="-122"/>
            </a:endParaRPr>
          </a:p>
        </p:txBody>
      </p:sp>
      <p:sp>
        <p:nvSpPr>
          <p:cNvPr id="6" name="文本框 58"/>
          <p:cNvSpPr txBox="1">
            <a:spLocks noChangeArrowheads="1"/>
          </p:cNvSpPr>
          <p:nvPr/>
        </p:nvSpPr>
        <p:spPr>
          <a:xfrm>
            <a:off x="4691684" y="1842704"/>
            <a:ext cx="1427784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hangingPunct="1"/>
            <a:r>
              <a:rPr lang="en-US" altLang="zh-CN" sz="16600" b="1">
                <a:gradFill flip="none" rotWithShape="1">
                  <a:gsLst>
                    <a:gs pos="16000">
                      <a:schemeClr val="tx1">
                        <a:lumMod val="50000"/>
                        <a:lumOff val="50000"/>
                      </a:schemeClr>
                    </a:gs>
                    <a:gs pos="92000">
                      <a:schemeClr val="tx1">
                        <a:lumMod val="65000"/>
                        <a:lumOff val="35000"/>
                        <a:alpha val="0"/>
                      </a:schemeClr>
                    </a:gs>
                  </a:gsLst>
                  <a:lin ang="0" scaled="0"/>
                  <a:tileRect/>
                </a:gradFill>
                <a:latin typeface="思源黑体 CN Normal"/>
                <a:ea typeface="微软雅黑" panose="020B0503020204020204" pitchFamily="34" charset="-122"/>
              </a:rPr>
              <a:t>A</a:t>
            </a:r>
            <a:endParaRPr lang="zh-CN" altLang="en-US" sz="16600" b="1">
              <a:gradFill flip="none" rotWithShape="1">
                <a:gsLst>
                  <a:gs pos="16000">
                    <a:schemeClr val="tx1">
                      <a:lumMod val="50000"/>
                      <a:lumOff val="50000"/>
                    </a:schemeClr>
                  </a:gs>
                  <a:gs pos="9200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lin ang="0" scaled="0"/>
                <a:tileRect/>
              </a:gradFill>
              <a:latin typeface="思源等宽 N"/>
              <a:ea typeface="微软雅黑" panose="020B0503020204020204" pitchFamily="34" charset="-122"/>
            </a:endParaRPr>
          </a:p>
        </p:txBody>
      </p:sp>
      <p:sp>
        <p:nvSpPr>
          <p:cNvPr id="7" name="文本框 58"/>
          <p:cNvSpPr txBox="1">
            <a:spLocks noChangeArrowheads="1"/>
          </p:cNvSpPr>
          <p:nvPr/>
        </p:nvSpPr>
        <p:spPr>
          <a:xfrm>
            <a:off x="5514551" y="1842704"/>
            <a:ext cx="1427784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hangingPunct="1"/>
            <a:r>
              <a:rPr lang="en-US" altLang="zh-CN" sz="16600" b="1">
                <a:gradFill flip="none" rotWithShape="1">
                  <a:gsLst>
                    <a:gs pos="16000">
                      <a:schemeClr val="tx1">
                        <a:lumMod val="50000"/>
                        <a:lumOff val="50000"/>
                      </a:schemeClr>
                    </a:gs>
                    <a:gs pos="92000">
                      <a:schemeClr val="tx1">
                        <a:lumMod val="65000"/>
                        <a:lumOff val="35000"/>
                        <a:alpha val="0"/>
                      </a:schemeClr>
                    </a:gs>
                  </a:gsLst>
                  <a:lin ang="0" scaled="0"/>
                  <a:tileRect/>
                </a:gradFill>
                <a:latin typeface="思源黑体 CN Normal"/>
                <a:ea typeface="微软雅黑" panose="020B0503020204020204" pitchFamily="34" charset="-122"/>
              </a:rPr>
              <a:t>N</a:t>
            </a:r>
            <a:endParaRPr lang="zh-CN" altLang="en-US" sz="16600" b="1">
              <a:gradFill flip="none" rotWithShape="1">
                <a:gsLst>
                  <a:gs pos="16000">
                    <a:schemeClr val="tx1">
                      <a:lumMod val="50000"/>
                      <a:lumOff val="50000"/>
                    </a:schemeClr>
                  </a:gs>
                  <a:gs pos="9200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lin ang="0" scaled="0"/>
                <a:tileRect/>
              </a:gradFill>
              <a:latin typeface="思源等宽 N"/>
              <a:ea typeface="微软雅黑" panose="020B0503020204020204" pitchFamily="34" charset="-122"/>
            </a:endParaRPr>
          </a:p>
        </p:txBody>
      </p:sp>
      <p:sp>
        <p:nvSpPr>
          <p:cNvPr id="8" name="文本框 58"/>
          <p:cNvSpPr txBox="1">
            <a:spLocks noChangeArrowheads="1"/>
          </p:cNvSpPr>
          <p:nvPr/>
        </p:nvSpPr>
        <p:spPr>
          <a:xfrm>
            <a:off x="6337418" y="1842704"/>
            <a:ext cx="1427784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hangingPunct="1"/>
            <a:r>
              <a:rPr lang="en-US" altLang="zh-CN" sz="16600" b="1">
                <a:gradFill flip="none" rotWithShape="1">
                  <a:gsLst>
                    <a:gs pos="16000">
                      <a:schemeClr val="tx1">
                        <a:lumMod val="50000"/>
                        <a:lumOff val="50000"/>
                      </a:schemeClr>
                    </a:gs>
                    <a:gs pos="92000">
                      <a:schemeClr val="tx1">
                        <a:lumMod val="65000"/>
                        <a:lumOff val="35000"/>
                        <a:alpha val="0"/>
                      </a:schemeClr>
                    </a:gs>
                  </a:gsLst>
                  <a:lin ang="0" scaled="0"/>
                  <a:tileRect/>
                </a:gradFill>
                <a:latin typeface="思源黑体 CN Normal"/>
                <a:ea typeface="微软雅黑" panose="020B0503020204020204" pitchFamily="34" charset="-122"/>
              </a:rPr>
              <a:t>K</a:t>
            </a:r>
            <a:endParaRPr lang="zh-CN" altLang="en-US" sz="16600" b="1">
              <a:gradFill flip="none" rotWithShape="1">
                <a:gsLst>
                  <a:gs pos="16000">
                    <a:schemeClr val="tx1">
                      <a:lumMod val="50000"/>
                      <a:lumOff val="50000"/>
                    </a:schemeClr>
                  </a:gs>
                  <a:gs pos="9200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lin ang="0" scaled="0"/>
                <a:tileRect/>
              </a:gradFill>
              <a:latin typeface="思源等宽 N"/>
              <a:ea typeface="微软雅黑" panose="020B0503020204020204" pitchFamily="34" charset="-122"/>
            </a:endParaRPr>
          </a:p>
        </p:txBody>
      </p:sp>
      <p:sp>
        <p:nvSpPr>
          <p:cNvPr id="9" name="文本框 58"/>
          <p:cNvSpPr txBox="1">
            <a:spLocks noChangeArrowheads="1"/>
          </p:cNvSpPr>
          <p:nvPr/>
        </p:nvSpPr>
        <p:spPr>
          <a:xfrm>
            <a:off x="7160284" y="1842704"/>
            <a:ext cx="1427784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hangingPunct="1"/>
            <a:r>
              <a:rPr lang="en-US" altLang="zh-CN" sz="16600" b="1">
                <a:gradFill flip="none" rotWithShape="1">
                  <a:gsLst>
                    <a:gs pos="16000">
                      <a:schemeClr val="tx1">
                        <a:lumMod val="50000"/>
                        <a:lumOff val="50000"/>
                      </a:schemeClr>
                    </a:gs>
                    <a:gs pos="92000">
                      <a:schemeClr val="tx1">
                        <a:lumMod val="65000"/>
                        <a:lumOff val="35000"/>
                        <a:alpha val="0"/>
                      </a:schemeClr>
                    </a:gs>
                  </a:gsLst>
                  <a:lin ang="0" scaled="0"/>
                  <a:tileRect/>
                </a:gradFill>
                <a:latin typeface="思源黑体 CN Normal"/>
                <a:ea typeface="微软雅黑" panose="020B0503020204020204" pitchFamily="34" charset="-122"/>
              </a:rPr>
              <a:t>S</a:t>
            </a:r>
            <a:endParaRPr lang="zh-CN" altLang="en-US" sz="16600" b="1">
              <a:gradFill flip="none" rotWithShape="1">
                <a:gsLst>
                  <a:gs pos="16000">
                    <a:schemeClr val="tx1">
                      <a:lumMod val="50000"/>
                      <a:lumOff val="50000"/>
                    </a:schemeClr>
                  </a:gs>
                  <a:gs pos="9200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lin ang="0" scaled="0"/>
                <a:tileRect/>
              </a:gradFill>
              <a:latin typeface="思源等宽 N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547745" y="4068835"/>
            <a:ext cx="4915202" cy="953378"/>
            <a:chOff x="3629025" y="3688851"/>
            <a:chExt cx="4915202" cy="95337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752849" y="4456681"/>
              <a:ext cx="160020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832672" y="4456681"/>
              <a:ext cx="167886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圆角矩形 24"/>
            <p:cNvSpPr/>
            <p:nvPr/>
          </p:nvSpPr>
          <p:spPr>
            <a:xfrm>
              <a:off x="4591050" y="4271133"/>
              <a:ext cx="3079408" cy="371096"/>
            </a:xfrm>
            <a:prstGeom prst="roundRect">
              <a:avLst>
                <a:gd name="adj" fmla="val 5000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pc="30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2023</a:t>
              </a:r>
              <a:r>
                <a:rPr lang="zh-CN" altLang="en-US" sz="1400" spc="30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年</a:t>
              </a:r>
              <a:r>
                <a:rPr lang="en-US" altLang="zh-CN" sz="1400" spc="30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4</a:t>
              </a:r>
              <a:r>
                <a:rPr lang="zh-CN" altLang="en-US" sz="1400" spc="30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月</a:t>
              </a:r>
              <a:endParaRPr lang="zh-CN" altLang="en-US" sz="1400" spc="3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3629025" y="3688851"/>
              <a:ext cx="4915202" cy="466725"/>
            </a:xfrm>
            <a:prstGeom prst="roundRect">
              <a:avLst>
                <a:gd name="adj" fmla="val 50000"/>
              </a:avLst>
            </a:prstGeom>
            <a:solidFill>
              <a:srgbClr val="44546A"/>
            </a:solidFill>
            <a:ln w="0" cap="flat">
              <a:noFill/>
              <a:prstDash val="solid"/>
              <a:miter lim="8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normAutofit/>
            </a:bodyPr>
            <a:lstStyle/>
            <a:p/>
          </p:txBody>
        </p:sp>
        <p:sp>
          <p:nvSpPr>
            <p:cNvPr id="15" name="文本框 59"/>
            <p:cNvSpPr txBox="1">
              <a:spLocks noChangeArrowheads="1"/>
            </p:cNvSpPr>
            <p:nvPr/>
          </p:nvSpPr>
          <p:spPr>
            <a:xfrm>
              <a:off x="3867150" y="3752937"/>
              <a:ext cx="453737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spc="600">
                  <a:solidFill>
                    <a:schemeClr val="bg1"/>
                  </a:solidFill>
                  <a:latin typeface="思源等宽 N"/>
                  <a:ea typeface="思源等宽 N" panose="020B0400000000000000" pitchFamily="34" charset="-122"/>
                </a:rPr>
                <a:t>感谢观看</a:t>
              </a:r>
              <a:endParaRPr lang="zh-CN" altLang="en-US" sz="1600" spc="600">
                <a:solidFill>
                  <a:schemeClr val="bg1"/>
                </a:solidFill>
                <a:latin typeface="思源等宽 N"/>
                <a:ea typeface="思源等宽 N" panose="020B0400000000000000" pitchFamily="34" charset="-122"/>
              </a:endParaRPr>
            </a:p>
          </p:txBody>
        </p:sp>
      </p:grpSp>
      <p:sp>
        <p:nvSpPr>
          <p:cNvPr id="16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17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9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20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783840" y="5805170"/>
            <a:ext cx="663067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  <a:cs typeface="+mn-ea"/>
                <a:sym typeface="+mn-ea"/>
              </a:rPr>
              <a:t>R</a:t>
            </a:r>
            <a:r>
              <a:rPr sz="2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ea"/>
                <a:cs typeface="+mn-ea"/>
                <a:sym typeface="+mn-ea"/>
              </a:rPr>
              <a:t>eleased under the GNU General Public License v3.0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853440" y="2925445"/>
            <a:ext cx="1076388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操作数个数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指令功能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两个角度</a:t>
            </a: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</a:t>
            </a: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TEC-2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机基本指令区分为</a:t>
            </a: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endParaRPr lang="zh-CN" altLang="en-US" sz="28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zh-CN" altLang="en-US" b="1">
                <a:latin typeface="思源黑体 CN Normal"/>
                <a:cs typeface="+mn-ea"/>
                <a:sym typeface="+mn-lt"/>
              </a:rPr>
              <a:t>第一种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分类方法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42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3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44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45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 prLst="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6374136" y="4590017"/>
            <a:ext cx="669925" cy="66992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grpSp>
        <p:nvGrpSpPr>
          <p:cNvPr id="44" name="组合 43"/>
          <p:cNvGrpSpPr/>
          <p:nvPr/>
        </p:nvGrpSpPr>
        <p:grpSpPr>
          <a:xfrm>
            <a:off x="6374136" y="1702209"/>
            <a:ext cx="669925" cy="669925"/>
            <a:chOff x="6443245" y="1611109"/>
            <a:chExt cx="751188" cy="751188"/>
          </a:xfrm>
        </p:grpSpPr>
        <p:sp>
          <p:nvSpPr>
            <p:cNvPr id="45" name="椭圆 44"/>
            <p:cNvSpPr/>
            <p:nvPr/>
          </p:nvSpPr>
          <p:spPr>
            <a:xfrm>
              <a:off x="6443245" y="1611109"/>
              <a:ext cx="751188" cy="751188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46" name="Freeform 21"/>
            <p:cNvSpPr>
              <a:spLocks noEditPoints="1"/>
            </p:cNvSpPr>
            <p:nvPr/>
          </p:nvSpPr>
          <p:spPr>
            <a:xfrm>
              <a:off x="6602953" y="1780982"/>
              <a:ext cx="425755" cy="418061"/>
            </a:xfrm>
            <a:custGeom>
              <a:avLst/>
              <a:gdLst>
                <a:gd name="T0" fmla="*/ 179 w 208"/>
                <a:gd name="T1" fmla="*/ 79 h 204"/>
                <a:gd name="T2" fmla="*/ 174 w 208"/>
                <a:gd name="T3" fmla="*/ 66 h 204"/>
                <a:gd name="T4" fmla="*/ 185 w 208"/>
                <a:gd name="T5" fmla="*/ 38 h 204"/>
                <a:gd name="T6" fmla="*/ 169 w 208"/>
                <a:gd name="T7" fmla="*/ 22 h 204"/>
                <a:gd name="T8" fmla="*/ 140 w 208"/>
                <a:gd name="T9" fmla="*/ 33 h 204"/>
                <a:gd name="T10" fmla="*/ 128 w 208"/>
                <a:gd name="T11" fmla="*/ 28 h 204"/>
                <a:gd name="T12" fmla="*/ 115 w 208"/>
                <a:gd name="T13" fmla="*/ 0 h 204"/>
                <a:gd name="T14" fmla="*/ 92 w 208"/>
                <a:gd name="T15" fmla="*/ 0 h 204"/>
                <a:gd name="T16" fmla="*/ 80 w 208"/>
                <a:gd name="T17" fmla="*/ 28 h 204"/>
                <a:gd name="T18" fmla="*/ 67 w 208"/>
                <a:gd name="T19" fmla="*/ 33 h 204"/>
                <a:gd name="T20" fmla="*/ 38 w 208"/>
                <a:gd name="T21" fmla="*/ 22 h 204"/>
                <a:gd name="T22" fmla="*/ 22 w 208"/>
                <a:gd name="T23" fmla="*/ 38 h 204"/>
                <a:gd name="T24" fmla="*/ 34 w 208"/>
                <a:gd name="T25" fmla="*/ 66 h 204"/>
                <a:gd name="T26" fmla="*/ 28 w 208"/>
                <a:gd name="T27" fmla="*/ 79 h 204"/>
                <a:gd name="T28" fmla="*/ 0 w 208"/>
                <a:gd name="T29" fmla="*/ 91 h 204"/>
                <a:gd name="T30" fmla="*/ 0 w 208"/>
                <a:gd name="T31" fmla="*/ 114 h 204"/>
                <a:gd name="T32" fmla="*/ 28 w 208"/>
                <a:gd name="T33" fmla="*/ 126 h 204"/>
                <a:gd name="T34" fmla="*/ 34 w 208"/>
                <a:gd name="T35" fmla="*/ 138 h 204"/>
                <a:gd name="T36" fmla="*/ 23 w 208"/>
                <a:gd name="T37" fmla="*/ 167 h 204"/>
                <a:gd name="T38" fmla="*/ 39 w 208"/>
                <a:gd name="T39" fmla="*/ 182 h 204"/>
                <a:gd name="T40" fmla="*/ 67 w 208"/>
                <a:gd name="T41" fmla="*/ 171 h 204"/>
                <a:gd name="T42" fmla="*/ 80 w 208"/>
                <a:gd name="T43" fmla="*/ 176 h 204"/>
                <a:gd name="T44" fmla="*/ 93 w 208"/>
                <a:gd name="T45" fmla="*/ 204 h 204"/>
                <a:gd name="T46" fmla="*/ 116 w 208"/>
                <a:gd name="T47" fmla="*/ 204 h 204"/>
                <a:gd name="T48" fmla="*/ 128 w 208"/>
                <a:gd name="T49" fmla="*/ 176 h 204"/>
                <a:gd name="T50" fmla="*/ 141 w 208"/>
                <a:gd name="T51" fmla="*/ 171 h 204"/>
                <a:gd name="T52" fmla="*/ 170 w 208"/>
                <a:gd name="T53" fmla="*/ 182 h 204"/>
                <a:gd name="T54" fmla="*/ 186 w 208"/>
                <a:gd name="T55" fmla="*/ 166 h 204"/>
                <a:gd name="T56" fmla="*/ 174 w 208"/>
                <a:gd name="T57" fmla="*/ 138 h 204"/>
                <a:gd name="T58" fmla="*/ 179 w 208"/>
                <a:gd name="T59" fmla="*/ 125 h 204"/>
                <a:gd name="T60" fmla="*/ 208 w 208"/>
                <a:gd name="T61" fmla="*/ 113 h 204"/>
                <a:gd name="T62" fmla="*/ 208 w 208"/>
                <a:gd name="T63" fmla="*/ 90 h 204"/>
                <a:gd name="T64" fmla="*/ 179 w 208"/>
                <a:gd name="T65" fmla="*/ 79 h 204"/>
                <a:gd name="T66" fmla="*/ 137 w 208"/>
                <a:gd name="T67" fmla="*/ 102 h 204"/>
                <a:gd name="T68" fmla="*/ 104 w 208"/>
                <a:gd name="T69" fmla="*/ 135 h 204"/>
                <a:gd name="T70" fmla="*/ 71 w 208"/>
                <a:gd name="T71" fmla="*/ 102 h 204"/>
                <a:gd name="T72" fmla="*/ 104 w 208"/>
                <a:gd name="T73" fmla="*/ 69 h 204"/>
                <a:gd name="T74" fmla="*/ 137 w 208"/>
                <a:gd name="T75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4">
                  <a:moveTo>
                    <a:pt x="179" y="79"/>
                  </a:moveTo>
                  <a:cubicBezTo>
                    <a:pt x="174" y="66"/>
                    <a:pt x="174" y="66"/>
                    <a:pt x="174" y="66"/>
                  </a:cubicBezTo>
                  <a:cubicBezTo>
                    <a:pt x="174" y="66"/>
                    <a:pt x="186" y="39"/>
                    <a:pt x="185" y="38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8" y="21"/>
                    <a:pt x="140" y="33"/>
                    <a:pt x="140" y="33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8"/>
                    <a:pt x="116" y="0"/>
                    <a:pt x="11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0"/>
                    <a:pt x="80" y="28"/>
                    <a:pt x="80" y="2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3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34" y="66"/>
                    <a:pt x="34" y="6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0" y="90"/>
                    <a:pt x="0" y="9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28" y="126"/>
                    <a:pt x="28" y="126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21" y="166"/>
                    <a:pt x="23" y="167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40" y="184"/>
                    <a:pt x="67" y="171"/>
                    <a:pt x="67" y="171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91" y="204"/>
                    <a:pt x="9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17" y="204"/>
                    <a:pt x="128" y="176"/>
                    <a:pt x="128" y="176"/>
                  </a:cubicBezTo>
                  <a:cubicBezTo>
                    <a:pt x="141" y="171"/>
                    <a:pt x="141" y="171"/>
                    <a:pt x="141" y="171"/>
                  </a:cubicBezTo>
                  <a:cubicBezTo>
                    <a:pt x="141" y="171"/>
                    <a:pt x="169" y="183"/>
                    <a:pt x="170" y="182"/>
                  </a:cubicBezTo>
                  <a:cubicBezTo>
                    <a:pt x="186" y="166"/>
                    <a:pt x="186" y="166"/>
                    <a:pt x="186" y="166"/>
                  </a:cubicBezTo>
                  <a:cubicBezTo>
                    <a:pt x="187" y="165"/>
                    <a:pt x="174" y="138"/>
                    <a:pt x="174" y="138"/>
                  </a:cubicBezTo>
                  <a:cubicBezTo>
                    <a:pt x="179" y="125"/>
                    <a:pt x="179" y="125"/>
                    <a:pt x="179" y="125"/>
                  </a:cubicBezTo>
                  <a:cubicBezTo>
                    <a:pt x="179" y="125"/>
                    <a:pt x="208" y="114"/>
                    <a:pt x="208" y="113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08" y="89"/>
                    <a:pt x="179" y="79"/>
                    <a:pt x="179" y="79"/>
                  </a:cubicBezTo>
                  <a:close/>
                  <a:moveTo>
                    <a:pt x="137" y="102"/>
                  </a:moveTo>
                  <a:cubicBezTo>
                    <a:pt x="137" y="120"/>
                    <a:pt x="122" y="135"/>
                    <a:pt x="104" y="135"/>
                  </a:cubicBezTo>
                  <a:cubicBezTo>
                    <a:pt x="86" y="135"/>
                    <a:pt x="71" y="120"/>
                    <a:pt x="71" y="102"/>
                  </a:cubicBezTo>
                  <a:cubicBezTo>
                    <a:pt x="71" y="84"/>
                    <a:pt x="86" y="69"/>
                    <a:pt x="104" y="69"/>
                  </a:cubicBezTo>
                  <a:cubicBezTo>
                    <a:pt x="122" y="69"/>
                    <a:pt x="137" y="84"/>
                    <a:pt x="137" y="1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48" name="椭圆 47"/>
          <p:cNvSpPr/>
          <p:nvPr/>
        </p:nvSpPr>
        <p:spPr>
          <a:xfrm>
            <a:off x="6374136" y="3227327"/>
            <a:ext cx="669925" cy="66992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1" name="椭圆 50"/>
          <p:cNvSpPr/>
          <p:nvPr/>
        </p:nvSpPr>
        <p:spPr>
          <a:xfrm>
            <a:off x="1143277" y="4587477"/>
            <a:ext cx="676911" cy="676911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7" name="椭圆 56"/>
          <p:cNvSpPr/>
          <p:nvPr/>
        </p:nvSpPr>
        <p:spPr>
          <a:xfrm>
            <a:off x="1168677" y="3228597"/>
            <a:ext cx="676911" cy="676911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1" name="椭圆 70"/>
          <p:cNvSpPr/>
          <p:nvPr/>
        </p:nvSpPr>
        <p:spPr>
          <a:xfrm>
            <a:off x="1168677" y="1703480"/>
            <a:ext cx="676911" cy="676911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3" name="TextBox 1210"/>
          <p:cNvSpPr/>
          <p:nvPr/>
        </p:nvSpPr>
        <p:spPr>
          <a:xfrm>
            <a:off x="1933752" y="1703416"/>
            <a:ext cx="4103594" cy="3987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(1)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无操作数指令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TextBox 1210"/>
          <p:cNvSpPr/>
          <p:nvPr/>
        </p:nvSpPr>
        <p:spPr>
          <a:xfrm>
            <a:off x="1933752" y="3233281"/>
            <a:ext cx="4166409" cy="3987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/>
                <a:ea typeface="微软雅黑" panose="020B0503020204020204" pitchFamily="34" charset="-122"/>
                <a:sym typeface="Arial" panose="020B0604020202020204" pitchFamily="34" charset="0"/>
              </a:rPr>
              <a:t>(2)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/>
                <a:ea typeface="微软雅黑" panose="020B0503020204020204" pitchFamily="34" charset="-122"/>
                <a:sym typeface="Arial" panose="020B0604020202020204" pitchFamily="34" charset="0"/>
              </a:rPr>
              <a:t>单操作数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/>
                <a:ea typeface="微软雅黑" panose="020B0503020204020204" pitchFamily="34" charset="-122"/>
                <a:sym typeface="Arial" panose="020B0604020202020204" pitchFamily="34" charset="0"/>
              </a:rPr>
              <a:t>指令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思源黑体 CN Normal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TextBox 1210"/>
          <p:cNvSpPr/>
          <p:nvPr/>
        </p:nvSpPr>
        <p:spPr>
          <a:xfrm>
            <a:off x="1931011" y="4613963"/>
            <a:ext cx="4103594" cy="3987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/>
                <a:ea typeface="微软雅黑" panose="020B0503020204020204" pitchFamily="34" charset="-122"/>
                <a:sym typeface="Arial" panose="020B0604020202020204" pitchFamily="34" charset="0"/>
              </a:rPr>
              <a:t>(3)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/>
                <a:ea typeface="微软雅黑" panose="020B0503020204020204" pitchFamily="34" charset="-122"/>
                <a:sym typeface="Arial" panose="020B0604020202020204" pitchFamily="34" charset="0"/>
              </a:rPr>
              <a:t>双操作数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/>
                <a:ea typeface="微软雅黑" panose="020B0503020204020204" pitchFamily="34" charset="-122"/>
                <a:sym typeface="Arial" panose="020B0604020202020204" pitchFamily="34" charset="0"/>
              </a:rPr>
              <a:t>指令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思源黑体 CN Normal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TextBox 1210"/>
          <p:cNvSpPr/>
          <p:nvPr/>
        </p:nvSpPr>
        <p:spPr>
          <a:xfrm>
            <a:off x="7154884" y="1685486"/>
            <a:ext cx="3781616" cy="3987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(4)I/O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指令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TextBox 1210"/>
          <p:cNvSpPr/>
          <p:nvPr/>
        </p:nvSpPr>
        <p:spPr>
          <a:xfrm>
            <a:off x="7140470" y="3215352"/>
            <a:ext cx="3796045" cy="3987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(5)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转移指令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TextBox 1210"/>
          <p:cNvSpPr/>
          <p:nvPr/>
        </p:nvSpPr>
        <p:spPr>
          <a:xfrm>
            <a:off x="7106703" y="4596031"/>
            <a:ext cx="3801789" cy="3987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/>
                <a:ea typeface="微软雅黑" panose="020B0503020204020204" pitchFamily="34" charset="-122"/>
                <a:sym typeface="Arial" panose="020B0604020202020204" pitchFamily="34" charset="0"/>
              </a:rPr>
              <a:t>(6)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/>
                <a:ea typeface="微软雅黑" panose="020B0503020204020204" pitchFamily="34" charset="-122"/>
                <a:sym typeface="Arial" panose="020B0604020202020204" pitchFamily="34" charset="0"/>
              </a:rPr>
              <a:t>子程序调用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/>
                <a:ea typeface="微软雅黑" panose="020B0503020204020204" pitchFamily="34" charset="-122"/>
                <a:sym typeface="Arial" panose="020B0604020202020204" pitchFamily="34" charset="0"/>
              </a:rPr>
              <a:t>指令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思源黑体 CN Normal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Freeform 21"/>
          <p:cNvSpPr>
            <a:spLocks noEditPoints="1"/>
          </p:cNvSpPr>
          <p:nvPr/>
        </p:nvSpPr>
        <p:spPr>
          <a:xfrm>
            <a:off x="1317283" y="1853705"/>
            <a:ext cx="379697" cy="372835"/>
          </a:xfrm>
          <a:custGeom>
            <a:avLst/>
            <a:gdLst>
              <a:gd name="T0" fmla="*/ 179 w 208"/>
              <a:gd name="T1" fmla="*/ 79 h 204"/>
              <a:gd name="T2" fmla="*/ 174 w 208"/>
              <a:gd name="T3" fmla="*/ 66 h 204"/>
              <a:gd name="T4" fmla="*/ 185 w 208"/>
              <a:gd name="T5" fmla="*/ 38 h 204"/>
              <a:gd name="T6" fmla="*/ 169 w 208"/>
              <a:gd name="T7" fmla="*/ 22 h 204"/>
              <a:gd name="T8" fmla="*/ 140 w 208"/>
              <a:gd name="T9" fmla="*/ 33 h 204"/>
              <a:gd name="T10" fmla="*/ 128 w 208"/>
              <a:gd name="T11" fmla="*/ 28 h 204"/>
              <a:gd name="T12" fmla="*/ 115 w 208"/>
              <a:gd name="T13" fmla="*/ 0 h 204"/>
              <a:gd name="T14" fmla="*/ 92 w 208"/>
              <a:gd name="T15" fmla="*/ 0 h 204"/>
              <a:gd name="T16" fmla="*/ 80 w 208"/>
              <a:gd name="T17" fmla="*/ 28 h 204"/>
              <a:gd name="T18" fmla="*/ 67 w 208"/>
              <a:gd name="T19" fmla="*/ 33 h 204"/>
              <a:gd name="T20" fmla="*/ 38 w 208"/>
              <a:gd name="T21" fmla="*/ 22 h 204"/>
              <a:gd name="T22" fmla="*/ 22 w 208"/>
              <a:gd name="T23" fmla="*/ 38 h 204"/>
              <a:gd name="T24" fmla="*/ 34 w 208"/>
              <a:gd name="T25" fmla="*/ 66 h 204"/>
              <a:gd name="T26" fmla="*/ 28 w 208"/>
              <a:gd name="T27" fmla="*/ 79 h 204"/>
              <a:gd name="T28" fmla="*/ 0 w 208"/>
              <a:gd name="T29" fmla="*/ 91 h 204"/>
              <a:gd name="T30" fmla="*/ 0 w 208"/>
              <a:gd name="T31" fmla="*/ 114 h 204"/>
              <a:gd name="T32" fmla="*/ 28 w 208"/>
              <a:gd name="T33" fmla="*/ 126 h 204"/>
              <a:gd name="T34" fmla="*/ 34 w 208"/>
              <a:gd name="T35" fmla="*/ 138 h 204"/>
              <a:gd name="T36" fmla="*/ 23 w 208"/>
              <a:gd name="T37" fmla="*/ 167 h 204"/>
              <a:gd name="T38" fmla="*/ 39 w 208"/>
              <a:gd name="T39" fmla="*/ 182 h 204"/>
              <a:gd name="T40" fmla="*/ 67 w 208"/>
              <a:gd name="T41" fmla="*/ 171 h 204"/>
              <a:gd name="T42" fmla="*/ 80 w 208"/>
              <a:gd name="T43" fmla="*/ 176 h 204"/>
              <a:gd name="T44" fmla="*/ 93 w 208"/>
              <a:gd name="T45" fmla="*/ 204 h 204"/>
              <a:gd name="T46" fmla="*/ 116 w 208"/>
              <a:gd name="T47" fmla="*/ 204 h 204"/>
              <a:gd name="T48" fmla="*/ 128 w 208"/>
              <a:gd name="T49" fmla="*/ 176 h 204"/>
              <a:gd name="T50" fmla="*/ 141 w 208"/>
              <a:gd name="T51" fmla="*/ 171 h 204"/>
              <a:gd name="T52" fmla="*/ 170 w 208"/>
              <a:gd name="T53" fmla="*/ 182 h 204"/>
              <a:gd name="T54" fmla="*/ 186 w 208"/>
              <a:gd name="T55" fmla="*/ 166 h 204"/>
              <a:gd name="T56" fmla="*/ 174 w 208"/>
              <a:gd name="T57" fmla="*/ 138 h 204"/>
              <a:gd name="T58" fmla="*/ 179 w 208"/>
              <a:gd name="T59" fmla="*/ 125 h 204"/>
              <a:gd name="T60" fmla="*/ 208 w 208"/>
              <a:gd name="T61" fmla="*/ 113 h 204"/>
              <a:gd name="T62" fmla="*/ 208 w 208"/>
              <a:gd name="T63" fmla="*/ 90 h 204"/>
              <a:gd name="T64" fmla="*/ 179 w 208"/>
              <a:gd name="T65" fmla="*/ 79 h 204"/>
              <a:gd name="T66" fmla="*/ 137 w 208"/>
              <a:gd name="T67" fmla="*/ 102 h 204"/>
              <a:gd name="T68" fmla="*/ 104 w 208"/>
              <a:gd name="T69" fmla="*/ 135 h 204"/>
              <a:gd name="T70" fmla="*/ 71 w 208"/>
              <a:gd name="T71" fmla="*/ 102 h 204"/>
              <a:gd name="T72" fmla="*/ 104 w 208"/>
              <a:gd name="T73" fmla="*/ 69 h 204"/>
              <a:gd name="T74" fmla="*/ 137 w 208"/>
              <a:gd name="T75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" h="204">
                <a:moveTo>
                  <a:pt x="179" y="79"/>
                </a:moveTo>
                <a:cubicBezTo>
                  <a:pt x="174" y="66"/>
                  <a:pt x="174" y="66"/>
                  <a:pt x="174" y="66"/>
                </a:cubicBezTo>
                <a:cubicBezTo>
                  <a:pt x="174" y="66"/>
                  <a:pt x="186" y="39"/>
                  <a:pt x="185" y="38"/>
                </a:cubicBezTo>
                <a:cubicBezTo>
                  <a:pt x="169" y="22"/>
                  <a:pt x="169" y="22"/>
                  <a:pt x="169" y="22"/>
                </a:cubicBezTo>
                <a:cubicBezTo>
                  <a:pt x="168" y="21"/>
                  <a:pt x="140" y="33"/>
                  <a:pt x="140" y="33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8" y="28"/>
                  <a:pt x="116" y="0"/>
                  <a:pt x="11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0" y="0"/>
                  <a:pt x="80" y="28"/>
                  <a:pt x="80" y="28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3"/>
                  <a:pt x="39" y="21"/>
                  <a:pt x="38" y="22"/>
                </a:cubicBezTo>
                <a:cubicBezTo>
                  <a:pt x="22" y="38"/>
                  <a:pt x="22" y="38"/>
                  <a:pt x="22" y="38"/>
                </a:cubicBezTo>
                <a:cubicBezTo>
                  <a:pt x="21" y="39"/>
                  <a:pt x="34" y="66"/>
                  <a:pt x="34" y="66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0" y="90"/>
                  <a:pt x="0" y="91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28" y="126"/>
                  <a:pt x="28" y="126"/>
                </a:cubicBezTo>
                <a:cubicBezTo>
                  <a:pt x="34" y="138"/>
                  <a:pt x="34" y="138"/>
                  <a:pt x="34" y="138"/>
                </a:cubicBezTo>
                <a:cubicBezTo>
                  <a:pt x="34" y="138"/>
                  <a:pt x="21" y="166"/>
                  <a:pt x="23" y="167"/>
                </a:cubicBezTo>
                <a:cubicBezTo>
                  <a:pt x="39" y="182"/>
                  <a:pt x="39" y="182"/>
                  <a:pt x="39" y="182"/>
                </a:cubicBezTo>
                <a:cubicBezTo>
                  <a:pt x="40" y="184"/>
                  <a:pt x="67" y="171"/>
                  <a:pt x="67" y="171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0" y="176"/>
                  <a:pt x="91" y="204"/>
                  <a:pt x="93" y="204"/>
                </a:cubicBezTo>
                <a:cubicBezTo>
                  <a:pt x="116" y="204"/>
                  <a:pt x="116" y="204"/>
                  <a:pt x="116" y="204"/>
                </a:cubicBezTo>
                <a:cubicBezTo>
                  <a:pt x="117" y="204"/>
                  <a:pt x="128" y="176"/>
                  <a:pt x="128" y="176"/>
                </a:cubicBezTo>
                <a:cubicBezTo>
                  <a:pt x="141" y="171"/>
                  <a:pt x="141" y="171"/>
                  <a:pt x="141" y="171"/>
                </a:cubicBezTo>
                <a:cubicBezTo>
                  <a:pt x="141" y="171"/>
                  <a:pt x="169" y="183"/>
                  <a:pt x="170" y="182"/>
                </a:cubicBezTo>
                <a:cubicBezTo>
                  <a:pt x="186" y="166"/>
                  <a:pt x="186" y="166"/>
                  <a:pt x="186" y="166"/>
                </a:cubicBezTo>
                <a:cubicBezTo>
                  <a:pt x="187" y="165"/>
                  <a:pt x="174" y="138"/>
                  <a:pt x="174" y="138"/>
                </a:cubicBezTo>
                <a:cubicBezTo>
                  <a:pt x="179" y="125"/>
                  <a:pt x="179" y="125"/>
                  <a:pt x="179" y="125"/>
                </a:cubicBezTo>
                <a:cubicBezTo>
                  <a:pt x="179" y="125"/>
                  <a:pt x="208" y="114"/>
                  <a:pt x="208" y="113"/>
                </a:cubicBezTo>
                <a:cubicBezTo>
                  <a:pt x="208" y="90"/>
                  <a:pt x="208" y="90"/>
                  <a:pt x="208" y="90"/>
                </a:cubicBezTo>
                <a:cubicBezTo>
                  <a:pt x="208" y="89"/>
                  <a:pt x="179" y="79"/>
                  <a:pt x="179" y="79"/>
                </a:cubicBezTo>
                <a:close/>
                <a:moveTo>
                  <a:pt x="137" y="102"/>
                </a:moveTo>
                <a:cubicBezTo>
                  <a:pt x="137" y="120"/>
                  <a:pt x="122" y="135"/>
                  <a:pt x="104" y="135"/>
                </a:cubicBezTo>
                <a:cubicBezTo>
                  <a:pt x="86" y="135"/>
                  <a:pt x="71" y="120"/>
                  <a:pt x="71" y="102"/>
                </a:cubicBezTo>
                <a:cubicBezTo>
                  <a:pt x="71" y="84"/>
                  <a:pt x="86" y="69"/>
                  <a:pt x="104" y="69"/>
                </a:cubicBezTo>
                <a:cubicBezTo>
                  <a:pt x="122" y="69"/>
                  <a:pt x="137" y="84"/>
                  <a:pt x="137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0" name="Freeform 21"/>
          <p:cNvSpPr>
            <a:spLocks noEditPoints="1"/>
          </p:cNvSpPr>
          <p:nvPr/>
        </p:nvSpPr>
        <p:spPr>
          <a:xfrm>
            <a:off x="1317283" y="3375871"/>
            <a:ext cx="379697" cy="372835"/>
          </a:xfrm>
          <a:custGeom>
            <a:avLst/>
            <a:gdLst>
              <a:gd name="T0" fmla="*/ 179 w 208"/>
              <a:gd name="T1" fmla="*/ 79 h 204"/>
              <a:gd name="T2" fmla="*/ 174 w 208"/>
              <a:gd name="T3" fmla="*/ 66 h 204"/>
              <a:gd name="T4" fmla="*/ 185 w 208"/>
              <a:gd name="T5" fmla="*/ 38 h 204"/>
              <a:gd name="T6" fmla="*/ 169 w 208"/>
              <a:gd name="T7" fmla="*/ 22 h 204"/>
              <a:gd name="T8" fmla="*/ 140 w 208"/>
              <a:gd name="T9" fmla="*/ 33 h 204"/>
              <a:gd name="T10" fmla="*/ 128 w 208"/>
              <a:gd name="T11" fmla="*/ 28 h 204"/>
              <a:gd name="T12" fmla="*/ 115 w 208"/>
              <a:gd name="T13" fmla="*/ 0 h 204"/>
              <a:gd name="T14" fmla="*/ 92 w 208"/>
              <a:gd name="T15" fmla="*/ 0 h 204"/>
              <a:gd name="T16" fmla="*/ 80 w 208"/>
              <a:gd name="T17" fmla="*/ 28 h 204"/>
              <a:gd name="T18" fmla="*/ 67 w 208"/>
              <a:gd name="T19" fmla="*/ 33 h 204"/>
              <a:gd name="T20" fmla="*/ 38 w 208"/>
              <a:gd name="T21" fmla="*/ 22 h 204"/>
              <a:gd name="T22" fmla="*/ 22 w 208"/>
              <a:gd name="T23" fmla="*/ 38 h 204"/>
              <a:gd name="T24" fmla="*/ 34 w 208"/>
              <a:gd name="T25" fmla="*/ 66 h 204"/>
              <a:gd name="T26" fmla="*/ 28 w 208"/>
              <a:gd name="T27" fmla="*/ 79 h 204"/>
              <a:gd name="T28" fmla="*/ 0 w 208"/>
              <a:gd name="T29" fmla="*/ 91 h 204"/>
              <a:gd name="T30" fmla="*/ 0 w 208"/>
              <a:gd name="T31" fmla="*/ 114 h 204"/>
              <a:gd name="T32" fmla="*/ 28 w 208"/>
              <a:gd name="T33" fmla="*/ 126 h 204"/>
              <a:gd name="T34" fmla="*/ 34 w 208"/>
              <a:gd name="T35" fmla="*/ 138 h 204"/>
              <a:gd name="T36" fmla="*/ 23 w 208"/>
              <a:gd name="T37" fmla="*/ 167 h 204"/>
              <a:gd name="T38" fmla="*/ 39 w 208"/>
              <a:gd name="T39" fmla="*/ 182 h 204"/>
              <a:gd name="T40" fmla="*/ 67 w 208"/>
              <a:gd name="T41" fmla="*/ 171 h 204"/>
              <a:gd name="T42" fmla="*/ 80 w 208"/>
              <a:gd name="T43" fmla="*/ 176 h 204"/>
              <a:gd name="T44" fmla="*/ 93 w 208"/>
              <a:gd name="T45" fmla="*/ 204 h 204"/>
              <a:gd name="T46" fmla="*/ 116 w 208"/>
              <a:gd name="T47" fmla="*/ 204 h 204"/>
              <a:gd name="T48" fmla="*/ 128 w 208"/>
              <a:gd name="T49" fmla="*/ 176 h 204"/>
              <a:gd name="T50" fmla="*/ 141 w 208"/>
              <a:gd name="T51" fmla="*/ 171 h 204"/>
              <a:gd name="T52" fmla="*/ 170 w 208"/>
              <a:gd name="T53" fmla="*/ 182 h 204"/>
              <a:gd name="T54" fmla="*/ 186 w 208"/>
              <a:gd name="T55" fmla="*/ 166 h 204"/>
              <a:gd name="T56" fmla="*/ 174 w 208"/>
              <a:gd name="T57" fmla="*/ 138 h 204"/>
              <a:gd name="T58" fmla="*/ 179 w 208"/>
              <a:gd name="T59" fmla="*/ 125 h 204"/>
              <a:gd name="T60" fmla="*/ 208 w 208"/>
              <a:gd name="T61" fmla="*/ 113 h 204"/>
              <a:gd name="T62" fmla="*/ 208 w 208"/>
              <a:gd name="T63" fmla="*/ 90 h 204"/>
              <a:gd name="T64" fmla="*/ 179 w 208"/>
              <a:gd name="T65" fmla="*/ 79 h 204"/>
              <a:gd name="T66" fmla="*/ 137 w 208"/>
              <a:gd name="T67" fmla="*/ 102 h 204"/>
              <a:gd name="T68" fmla="*/ 104 w 208"/>
              <a:gd name="T69" fmla="*/ 135 h 204"/>
              <a:gd name="T70" fmla="*/ 71 w 208"/>
              <a:gd name="T71" fmla="*/ 102 h 204"/>
              <a:gd name="T72" fmla="*/ 104 w 208"/>
              <a:gd name="T73" fmla="*/ 69 h 204"/>
              <a:gd name="T74" fmla="*/ 137 w 208"/>
              <a:gd name="T75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" h="204">
                <a:moveTo>
                  <a:pt x="179" y="79"/>
                </a:moveTo>
                <a:cubicBezTo>
                  <a:pt x="174" y="66"/>
                  <a:pt x="174" y="66"/>
                  <a:pt x="174" y="66"/>
                </a:cubicBezTo>
                <a:cubicBezTo>
                  <a:pt x="174" y="66"/>
                  <a:pt x="186" y="39"/>
                  <a:pt x="185" y="38"/>
                </a:cubicBezTo>
                <a:cubicBezTo>
                  <a:pt x="169" y="22"/>
                  <a:pt x="169" y="22"/>
                  <a:pt x="169" y="22"/>
                </a:cubicBezTo>
                <a:cubicBezTo>
                  <a:pt x="168" y="21"/>
                  <a:pt x="140" y="33"/>
                  <a:pt x="140" y="33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8" y="28"/>
                  <a:pt x="116" y="0"/>
                  <a:pt x="11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0" y="0"/>
                  <a:pt x="80" y="28"/>
                  <a:pt x="80" y="28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3"/>
                  <a:pt x="39" y="21"/>
                  <a:pt x="38" y="22"/>
                </a:cubicBezTo>
                <a:cubicBezTo>
                  <a:pt x="22" y="38"/>
                  <a:pt x="22" y="38"/>
                  <a:pt x="22" y="38"/>
                </a:cubicBezTo>
                <a:cubicBezTo>
                  <a:pt x="21" y="39"/>
                  <a:pt x="34" y="66"/>
                  <a:pt x="34" y="66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0" y="90"/>
                  <a:pt x="0" y="91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28" y="126"/>
                  <a:pt x="28" y="126"/>
                </a:cubicBezTo>
                <a:cubicBezTo>
                  <a:pt x="34" y="138"/>
                  <a:pt x="34" y="138"/>
                  <a:pt x="34" y="138"/>
                </a:cubicBezTo>
                <a:cubicBezTo>
                  <a:pt x="34" y="138"/>
                  <a:pt x="21" y="166"/>
                  <a:pt x="23" y="167"/>
                </a:cubicBezTo>
                <a:cubicBezTo>
                  <a:pt x="39" y="182"/>
                  <a:pt x="39" y="182"/>
                  <a:pt x="39" y="182"/>
                </a:cubicBezTo>
                <a:cubicBezTo>
                  <a:pt x="40" y="184"/>
                  <a:pt x="67" y="171"/>
                  <a:pt x="67" y="171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0" y="176"/>
                  <a:pt x="91" y="204"/>
                  <a:pt x="93" y="204"/>
                </a:cubicBezTo>
                <a:cubicBezTo>
                  <a:pt x="116" y="204"/>
                  <a:pt x="116" y="204"/>
                  <a:pt x="116" y="204"/>
                </a:cubicBezTo>
                <a:cubicBezTo>
                  <a:pt x="117" y="204"/>
                  <a:pt x="128" y="176"/>
                  <a:pt x="128" y="176"/>
                </a:cubicBezTo>
                <a:cubicBezTo>
                  <a:pt x="141" y="171"/>
                  <a:pt x="141" y="171"/>
                  <a:pt x="141" y="171"/>
                </a:cubicBezTo>
                <a:cubicBezTo>
                  <a:pt x="141" y="171"/>
                  <a:pt x="169" y="183"/>
                  <a:pt x="170" y="182"/>
                </a:cubicBezTo>
                <a:cubicBezTo>
                  <a:pt x="186" y="166"/>
                  <a:pt x="186" y="166"/>
                  <a:pt x="186" y="166"/>
                </a:cubicBezTo>
                <a:cubicBezTo>
                  <a:pt x="187" y="165"/>
                  <a:pt x="174" y="138"/>
                  <a:pt x="174" y="138"/>
                </a:cubicBezTo>
                <a:cubicBezTo>
                  <a:pt x="179" y="125"/>
                  <a:pt x="179" y="125"/>
                  <a:pt x="179" y="125"/>
                </a:cubicBezTo>
                <a:cubicBezTo>
                  <a:pt x="179" y="125"/>
                  <a:pt x="208" y="114"/>
                  <a:pt x="208" y="113"/>
                </a:cubicBezTo>
                <a:cubicBezTo>
                  <a:pt x="208" y="90"/>
                  <a:pt x="208" y="90"/>
                  <a:pt x="208" y="90"/>
                </a:cubicBezTo>
                <a:cubicBezTo>
                  <a:pt x="208" y="89"/>
                  <a:pt x="179" y="79"/>
                  <a:pt x="179" y="79"/>
                </a:cubicBezTo>
                <a:close/>
                <a:moveTo>
                  <a:pt x="137" y="102"/>
                </a:moveTo>
                <a:cubicBezTo>
                  <a:pt x="137" y="120"/>
                  <a:pt x="122" y="135"/>
                  <a:pt x="104" y="135"/>
                </a:cubicBezTo>
                <a:cubicBezTo>
                  <a:pt x="86" y="135"/>
                  <a:pt x="71" y="120"/>
                  <a:pt x="71" y="102"/>
                </a:cubicBezTo>
                <a:cubicBezTo>
                  <a:pt x="71" y="84"/>
                  <a:pt x="86" y="69"/>
                  <a:pt x="104" y="69"/>
                </a:cubicBezTo>
                <a:cubicBezTo>
                  <a:pt x="122" y="69"/>
                  <a:pt x="137" y="84"/>
                  <a:pt x="137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1" name="Freeform 21"/>
          <p:cNvSpPr>
            <a:spLocks noEditPoints="1"/>
          </p:cNvSpPr>
          <p:nvPr/>
        </p:nvSpPr>
        <p:spPr>
          <a:xfrm>
            <a:off x="1291883" y="4738561"/>
            <a:ext cx="379697" cy="372835"/>
          </a:xfrm>
          <a:custGeom>
            <a:avLst/>
            <a:gdLst>
              <a:gd name="T0" fmla="*/ 179 w 208"/>
              <a:gd name="T1" fmla="*/ 79 h 204"/>
              <a:gd name="T2" fmla="*/ 174 w 208"/>
              <a:gd name="T3" fmla="*/ 66 h 204"/>
              <a:gd name="T4" fmla="*/ 185 w 208"/>
              <a:gd name="T5" fmla="*/ 38 h 204"/>
              <a:gd name="T6" fmla="*/ 169 w 208"/>
              <a:gd name="T7" fmla="*/ 22 h 204"/>
              <a:gd name="T8" fmla="*/ 140 w 208"/>
              <a:gd name="T9" fmla="*/ 33 h 204"/>
              <a:gd name="T10" fmla="*/ 128 w 208"/>
              <a:gd name="T11" fmla="*/ 28 h 204"/>
              <a:gd name="T12" fmla="*/ 115 w 208"/>
              <a:gd name="T13" fmla="*/ 0 h 204"/>
              <a:gd name="T14" fmla="*/ 92 w 208"/>
              <a:gd name="T15" fmla="*/ 0 h 204"/>
              <a:gd name="T16" fmla="*/ 80 w 208"/>
              <a:gd name="T17" fmla="*/ 28 h 204"/>
              <a:gd name="T18" fmla="*/ 67 w 208"/>
              <a:gd name="T19" fmla="*/ 33 h 204"/>
              <a:gd name="T20" fmla="*/ 38 w 208"/>
              <a:gd name="T21" fmla="*/ 22 h 204"/>
              <a:gd name="T22" fmla="*/ 22 w 208"/>
              <a:gd name="T23" fmla="*/ 38 h 204"/>
              <a:gd name="T24" fmla="*/ 34 w 208"/>
              <a:gd name="T25" fmla="*/ 66 h 204"/>
              <a:gd name="T26" fmla="*/ 28 w 208"/>
              <a:gd name="T27" fmla="*/ 79 h 204"/>
              <a:gd name="T28" fmla="*/ 0 w 208"/>
              <a:gd name="T29" fmla="*/ 91 h 204"/>
              <a:gd name="T30" fmla="*/ 0 w 208"/>
              <a:gd name="T31" fmla="*/ 114 h 204"/>
              <a:gd name="T32" fmla="*/ 28 w 208"/>
              <a:gd name="T33" fmla="*/ 126 h 204"/>
              <a:gd name="T34" fmla="*/ 34 w 208"/>
              <a:gd name="T35" fmla="*/ 138 h 204"/>
              <a:gd name="T36" fmla="*/ 23 w 208"/>
              <a:gd name="T37" fmla="*/ 167 h 204"/>
              <a:gd name="T38" fmla="*/ 39 w 208"/>
              <a:gd name="T39" fmla="*/ 182 h 204"/>
              <a:gd name="T40" fmla="*/ 67 w 208"/>
              <a:gd name="T41" fmla="*/ 171 h 204"/>
              <a:gd name="T42" fmla="*/ 80 w 208"/>
              <a:gd name="T43" fmla="*/ 176 h 204"/>
              <a:gd name="T44" fmla="*/ 93 w 208"/>
              <a:gd name="T45" fmla="*/ 204 h 204"/>
              <a:gd name="T46" fmla="*/ 116 w 208"/>
              <a:gd name="T47" fmla="*/ 204 h 204"/>
              <a:gd name="T48" fmla="*/ 128 w 208"/>
              <a:gd name="T49" fmla="*/ 176 h 204"/>
              <a:gd name="T50" fmla="*/ 141 w 208"/>
              <a:gd name="T51" fmla="*/ 171 h 204"/>
              <a:gd name="T52" fmla="*/ 170 w 208"/>
              <a:gd name="T53" fmla="*/ 182 h 204"/>
              <a:gd name="T54" fmla="*/ 186 w 208"/>
              <a:gd name="T55" fmla="*/ 166 h 204"/>
              <a:gd name="T56" fmla="*/ 174 w 208"/>
              <a:gd name="T57" fmla="*/ 138 h 204"/>
              <a:gd name="T58" fmla="*/ 179 w 208"/>
              <a:gd name="T59" fmla="*/ 125 h 204"/>
              <a:gd name="T60" fmla="*/ 208 w 208"/>
              <a:gd name="T61" fmla="*/ 113 h 204"/>
              <a:gd name="T62" fmla="*/ 208 w 208"/>
              <a:gd name="T63" fmla="*/ 90 h 204"/>
              <a:gd name="T64" fmla="*/ 179 w 208"/>
              <a:gd name="T65" fmla="*/ 79 h 204"/>
              <a:gd name="T66" fmla="*/ 137 w 208"/>
              <a:gd name="T67" fmla="*/ 102 h 204"/>
              <a:gd name="T68" fmla="*/ 104 w 208"/>
              <a:gd name="T69" fmla="*/ 135 h 204"/>
              <a:gd name="T70" fmla="*/ 71 w 208"/>
              <a:gd name="T71" fmla="*/ 102 h 204"/>
              <a:gd name="T72" fmla="*/ 104 w 208"/>
              <a:gd name="T73" fmla="*/ 69 h 204"/>
              <a:gd name="T74" fmla="*/ 137 w 208"/>
              <a:gd name="T75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" h="204">
                <a:moveTo>
                  <a:pt x="179" y="79"/>
                </a:moveTo>
                <a:cubicBezTo>
                  <a:pt x="174" y="66"/>
                  <a:pt x="174" y="66"/>
                  <a:pt x="174" y="66"/>
                </a:cubicBezTo>
                <a:cubicBezTo>
                  <a:pt x="174" y="66"/>
                  <a:pt x="186" y="39"/>
                  <a:pt x="185" y="38"/>
                </a:cubicBezTo>
                <a:cubicBezTo>
                  <a:pt x="169" y="22"/>
                  <a:pt x="169" y="22"/>
                  <a:pt x="169" y="22"/>
                </a:cubicBezTo>
                <a:cubicBezTo>
                  <a:pt x="168" y="21"/>
                  <a:pt x="140" y="33"/>
                  <a:pt x="140" y="33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8" y="28"/>
                  <a:pt x="116" y="0"/>
                  <a:pt x="11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0" y="0"/>
                  <a:pt x="80" y="28"/>
                  <a:pt x="80" y="28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3"/>
                  <a:pt x="39" y="21"/>
                  <a:pt x="38" y="22"/>
                </a:cubicBezTo>
                <a:cubicBezTo>
                  <a:pt x="22" y="38"/>
                  <a:pt x="22" y="38"/>
                  <a:pt x="22" y="38"/>
                </a:cubicBezTo>
                <a:cubicBezTo>
                  <a:pt x="21" y="39"/>
                  <a:pt x="34" y="66"/>
                  <a:pt x="34" y="66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0" y="90"/>
                  <a:pt x="0" y="91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28" y="126"/>
                  <a:pt x="28" y="126"/>
                </a:cubicBezTo>
                <a:cubicBezTo>
                  <a:pt x="34" y="138"/>
                  <a:pt x="34" y="138"/>
                  <a:pt x="34" y="138"/>
                </a:cubicBezTo>
                <a:cubicBezTo>
                  <a:pt x="34" y="138"/>
                  <a:pt x="21" y="166"/>
                  <a:pt x="23" y="167"/>
                </a:cubicBezTo>
                <a:cubicBezTo>
                  <a:pt x="39" y="182"/>
                  <a:pt x="39" y="182"/>
                  <a:pt x="39" y="182"/>
                </a:cubicBezTo>
                <a:cubicBezTo>
                  <a:pt x="40" y="184"/>
                  <a:pt x="67" y="171"/>
                  <a:pt x="67" y="171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0" y="176"/>
                  <a:pt x="91" y="204"/>
                  <a:pt x="93" y="204"/>
                </a:cubicBezTo>
                <a:cubicBezTo>
                  <a:pt x="116" y="204"/>
                  <a:pt x="116" y="204"/>
                  <a:pt x="116" y="204"/>
                </a:cubicBezTo>
                <a:cubicBezTo>
                  <a:pt x="117" y="204"/>
                  <a:pt x="128" y="176"/>
                  <a:pt x="128" y="176"/>
                </a:cubicBezTo>
                <a:cubicBezTo>
                  <a:pt x="141" y="171"/>
                  <a:pt x="141" y="171"/>
                  <a:pt x="141" y="171"/>
                </a:cubicBezTo>
                <a:cubicBezTo>
                  <a:pt x="141" y="171"/>
                  <a:pt x="169" y="183"/>
                  <a:pt x="170" y="182"/>
                </a:cubicBezTo>
                <a:cubicBezTo>
                  <a:pt x="186" y="166"/>
                  <a:pt x="186" y="166"/>
                  <a:pt x="186" y="166"/>
                </a:cubicBezTo>
                <a:cubicBezTo>
                  <a:pt x="187" y="165"/>
                  <a:pt x="174" y="138"/>
                  <a:pt x="174" y="138"/>
                </a:cubicBezTo>
                <a:cubicBezTo>
                  <a:pt x="179" y="125"/>
                  <a:pt x="179" y="125"/>
                  <a:pt x="179" y="125"/>
                </a:cubicBezTo>
                <a:cubicBezTo>
                  <a:pt x="179" y="125"/>
                  <a:pt x="208" y="114"/>
                  <a:pt x="208" y="113"/>
                </a:cubicBezTo>
                <a:cubicBezTo>
                  <a:pt x="208" y="90"/>
                  <a:pt x="208" y="90"/>
                  <a:pt x="208" y="90"/>
                </a:cubicBezTo>
                <a:cubicBezTo>
                  <a:pt x="208" y="89"/>
                  <a:pt x="179" y="79"/>
                  <a:pt x="179" y="79"/>
                </a:cubicBezTo>
                <a:close/>
                <a:moveTo>
                  <a:pt x="137" y="102"/>
                </a:moveTo>
                <a:cubicBezTo>
                  <a:pt x="137" y="120"/>
                  <a:pt x="122" y="135"/>
                  <a:pt x="104" y="135"/>
                </a:cubicBezTo>
                <a:cubicBezTo>
                  <a:pt x="86" y="135"/>
                  <a:pt x="71" y="120"/>
                  <a:pt x="71" y="102"/>
                </a:cubicBezTo>
                <a:cubicBezTo>
                  <a:pt x="71" y="84"/>
                  <a:pt x="86" y="69"/>
                  <a:pt x="104" y="69"/>
                </a:cubicBezTo>
                <a:cubicBezTo>
                  <a:pt x="122" y="69"/>
                  <a:pt x="137" y="84"/>
                  <a:pt x="137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2" name="Freeform 21"/>
          <p:cNvSpPr>
            <a:spLocks noEditPoints="1"/>
          </p:cNvSpPr>
          <p:nvPr/>
        </p:nvSpPr>
        <p:spPr>
          <a:xfrm>
            <a:off x="6529008" y="3375871"/>
            <a:ext cx="379697" cy="372835"/>
          </a:xfrm>
          <a:custGeom>
            <a:avLst/>
            <a:gdLst>
              <a:gd name="T0" fmla="*/ 179 w 208"/>
              <a:gd name="T1" fmla="*/ 79 h 204"/>
              <a:gd name="T2" fmla="*/ 174 w 208"/>
              <a:gd name="T3" fmla="*/ 66 h 204"/>
              <a:gd name="T4" fmla="*/ 185 w 208"/>
              <a:gd name="T5" fmla="*/ 38 h 204"/>
              <a:gd name="T6" fmla="*/ 169 w 208"/>
              <a:gd name="T7" fmla="*/ 22 h 204"/>
              <a:gd name="T8" fmla="*/ 140 w 208"/>
              <a:gd name="T9" fmla="*/ 33 h 204"/>
              <a:gd name="T10" fmla="*/ 128 w 208"/>
              <a:gd name="T11" fmla="*/ 28 h 204"/>
              <a:gd name="T12" fmla="*/ 115 w 208"/>
              <a:gd name="T13" fmla="*/ 0 h 204"/>
              <a:gd name="T14" fmla="*/ 92 w 208"/>
              <a:gd name="T15" fmla="*/ 0 h 204"/>
              <a:gd name="T16" fmla="*/ 80 w 208"/>
              <a:gd name="T17" fmla="*/ 28 h 204"/>
              <a:gd name="T18" fmla="*/ 67 w 208"/>
              <a:gd name="T19" fmla="*/ 33 h 204"/>
              <a:gd name="T20" fmla="*/ 38 w 208"/>
              <a:gd name="T21" fmla="*/ 22 h 204"/>
              <a:gd name="T22" fmla="*/ 22 w 208"/>
              <a:gd name="T23" fmla="*/ 38 h 204"/>
              <a:gd name="T24" fmla="*/ 34 w 208"/>
              <a:gd name="T25" fmla="*/ 66 h 204"/>
              <a:gd name="T26" fmla="*/ 28 w 208"/>
              <a:gd name="T27" fmla="*/ 79 h 204"/>
              <a:gd name="T28" fmla="*/ 0 w 208"/>
              <a:gd name="T29" fmla="*/ 91 h 204"/>
              <a:gd name="T30" fmla="*/ 0 w 208"/>
              <a:gd name="T31" fmla="*/ 114 h 204"/>
              <a:gd name="T32" fmla="*/ 28 w 208"/>
              <a:gd name="T33" fmla="*/ 126 h 204"/>
              <a:gd name="T34" fmla="*/ 34 w 208"/>
              <a:gd name="T35" fmla="*/ 138 h 204"/>
              <a:gd name="T36" fmla="*/ 23 w 208"/>
              <a:gd name="T37" fmla="*/ 167 h 204"/>
              <a:gd name="T38" fmla="*/ 39 w 208"/>
              <a:gd name="T39" fmla="*/ 182 h 204"/>
              <a:gd name="T40" fmla="*/ 67 w 208"/>
              <a:gd name="T41" fmla="*/ 171 h 204"/>
              <a:gd name="T42" fmla="*/ 80 w 208"/>
              <a:gd name="T43" fmla="*/ 176 h 204"/>
              <a:gd name="T44" fmla="*/ 93 w 208"/>
              <a:gd name="T45" fmla="*/ 204 h 204"/>
              <a:gd name="T46" fmla="*/ 116 w 208"/>
              <a:gd name="T47" fmla="*/ 204 h 204"/>
              <a:gd name="T48" fmla="*/ 128 w 208"/>
              <a:gd name="T49" fmla="*/ 176 h 204"/>
              <a:gd name="T50" fmla="*/ 141 w 208"/>
              <a:gd name="T51" fmla="*/ 171 h 204"/>
              <a:gd name="T52" fmla="*/ 170 w 208"/>
              <a:gd name="T53" fmla="*/ 182 h 204"/>
              <a:gd name="T54" fmla="*/ 186 w 208"/>
              <a:gd name="T55" fmla="*/ 166 h 204"/>
              <a:gd name="T56" fmla="*/ 174 w 208"/>
              <a:gd name="T57" fmla="*/ 138 h 204"/>
              <a:gd name="T58" fmla="*/ 179 w 208"/>
              <a:gd name="T59" fmla="*/ 125 h 204"/>
              <a:gd name="T60" fmla="*/ 208 w 208"/>
              <a:gd name="T61" fmla="*/ 113 h 204"/>
              <a:gd name="T62" fmla="*/ 208 w 208"/>
              <a:gd name="T63" fmla="*/ 90 h 204"/>
              <a:gd name="T64" fmla="*/ 179 w 208"/>
              <a:gd name="T65" fmla="*/ 79 h 204"/>
              <a:gd name="T66" fmla="*/ 137 w 208"/>
              <a:gd name="T67" fmla="*/ 102 h 204"/>
              <a:gd name="T68" fmla="*/ 104 w 208"/>
              <a:gd name="T69" fmla="*/ 135 h 204"/>
              <a:gd name="T70" fmla="*/ 71 w 208"/>
              <a:gd name="T71" fmla="*/ 102 h 204"/>
              <a:gd name="T72" fmla="*/ 104 w 208"/>
              <a:gd name="T73" fmla="*/ 69 h 204"/>
              <a:gd name="T74" fmla="*/ 137 w 208"/>
              <a:gd name="T75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" h="204">
                <a:moveTo>
                  <a:pt x="179" y="79"/>
                </a:moveTo>
                <a:cubicBezTo>
                  <a:pt x="174" y="66"/>
                  <a:pt x="174" y="66"/>
                  <a:pt x="174" y="66"/>
                </a:cubicBezTo>
                <a:cubicBezTo>
                  <a:pt x="174" y="66"/>
                  <a:pt x="186" y="39"/>
                  <a:pt x="185" y="38"/>
                </a:cubicBezTo>
                <a:cubicBezTo>
                  <a:pt x="169" y="22"/>
                  <a:pt x="169" y="22"/>
                  <a:pt x="169" y="22"/>
                </a:cubicBezTo>
                <a:cubicBezTo>
                  <a:pt x="168" y="21"/>
                  <a:pt x="140" y="33"/>
                  <a:pt x="140" y="33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8" y="28"/>
                  <a:pt x="116" y="0"/>
                  <a:pt x="11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0" y="0"/>
                  <a:pt x="80" y="28"/>
                  <a:pt x="80" y="28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3"/>
                  <a:pt x="39" y="21"/>
                  <a:pt x="38" y="22"/>
                </a:cubicBezTo>
                <a:cubicBezTo>
                  <a:pt x="22" y="38"/>
                  <a:pt x="22" y="38"/>
                  <a:pt x="22" y="38"/>
                </a:cubicBezTo>
                <a:cubicBezTo>
                  <a:pt x="21" y="39"/>
                  <a:pt x="34" y="66"/>
                  <a:pt x="34" y="66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0" y="90"/>
                  <a:pt x="0" y="91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28" y="126"/>
                  <a:pt x="28" y="126"/>
                </a:cubicBezTo>
                <a:cubicBezTo>
                  <a:pt x="34" y="138"/>
                  <a:pt x="34" y="138"/>
                  <a:pt x="34" y="138"/>
                </a:cubicBezTo>
                <a:cubicBezTo>
                  <a:pt x="34" y="138"/>
                  <a:pt x="21" y="166"/>
                  <a:pt x="23" y="167"/>
                </a:cubicBezTo>
                <a:cubicBezTo>
                  <a:pt x="39" y="182"/>
                  <a:pt x="39" y="182"/>
                  <a:pt x="39" y="182"/>
                </a:cubicBezTo>
                <a:cubicBezTo>
                  <a:pt x="40" y="184"/>
                  <a:pt x="67" y="171"/>
                  <a:pt x="67" y="171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0" y="176"/>
                  <a:pt x="91" y="204"/>
                  <a:pt x="93" y="204"/>
                </a:cubicBezTo>
                <a:cubicBezTo>
                  <a:pt x="116" y="204"/>
                  <a:pt x="116" y="204"/>
                  <a:pt x="116" y="204"/>
                </a:cubicBezTo>
                <a:cubicBezTo>
                  <a:pt x="117" y="204"/>
                  <a:pt x="128" y="176"/>
                  <a:pt x="128" y="176"/>
                </a:cubicBezTo>
                <a:cubicBezTo>
                  <a:pt x="141" y="171"/>
                  <a:pt x="141" y="171"/>
                  <a:pt x="141" y="171"/>
                </a:cubicBezTo>
                <a:cubicBezTo>
                  <a:pt x="141" y="171"/>
                  <a:pt x="169" y="183"/>
                  <a:pt x="170" y="182"/>
                </a:cubicBezTo>
                <a:cubicBezTo>
                  <a:pt x="186" y="166"/>
                  <a:pt x="186" y="166"/>
                  <a:pt x="186" y="166"/>
                </a:cubicBezTo>
                <a:cubicBezTo>
                  <a:pt x="187" y="165"/>
                  <a:pt x="174" y="138"/>
                  <a:pt x="174" y="138"/>
                </a:cubicBezTo>
                <a:cubicBezTo>
                  <a:pt x="179" y="125"/>
                  <a:pt x="179" y="125"/>
                  <a:pt x="179" y="125"/>
                </a:cubicBezTo>
                <a:cubicBezTo>
                  <a:pt x="179" y="125"/>
                  <a:pt x="208" y="114"/>
                  <a:pt x="208" y="113"/>
                </a:cubicBezTo>
                <a:cubicBezTo>
                  <a:pt x="208" y="90"/>
                  <a:pt x="208" y="90"/>
                  <a:pt x="208" y="90"/>
                </a:cubicBezTo>
                <a:cubicBezTo>
                  <a:pt x="208" y="89"/>
                  <a:pt x="179" y="79"/>
                  <a:pt x="179" y="79"/>
                </a:cubicBezTo>
                <a:close/>
                <a:moveTo>
                  <a:pt x="137" y="102"/>
                </a:moveTo>
                <a:cubicBezTo>
                  <a:pt x="137" y="120"/>
                  <a:pt x="122" y="135"/>
                  <a:pt x="104" y="135"/>
                </a:cubicBezTo>
                <a:cubicBezTo>
                  <a:pt x="86" y="135"/>
                  <a:pt x="71" y="120"/>
                  <a:pt x="71" y="102"/>
                </a:cubicBezTo>
                <a:cubicBezTo>
                  <a:pt x="71" y="84"/>
                  <a:pt x="86" y="69"/>
                  <a:pt x="104" y="69"/>
                </a:cubicBezTo>
                <a:cubicBezTo>
                  <a:pt x="122" y="69"/>
                  <a:pt x="137" y="84"/>
                  <a:pt x="137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3" name="Freeform 21"/>
          <p:cNvSpPr>
            <a:spLocks noEditPoints="1"/>
          </p:cNvSpPr>
          <p:nvPr/>
        </p:nvSpPr>
        <p:spPr>
          <a:xfrm>
            <a:off x="6516567" y="4735817"/>
            <a:ext cx="379697" cy="372835"/>
          </a:xfrm>
          <a:custGeom>
            <a:avLst/>
            <a:gdLst>
              <a:gd name="T0" fmla="*/ 179 w 208"/>
              <a:gd name="T1" fmla="*/ 79 h 204"/>
              <a:gd name="T2" fmla="*/ 174 w 208"/>
              <a:gd name="T3" fmla="*/ 66 h 204"/>
              <a:gd name="T4" fmla="*/ 185 w 208"/>
              <a:gd name="T5" fmla="*/ 38 h 204"/>
              <a:gd name="T6" fmla="*/ 169 w 208"/>
              <a:gd name="T7" fmla="*/ 22 h 204"/>
              <a:gd name="T8" fmla="*/ 140 w 208"/>
              <a:gd name="T9" fmla="*/ 33 h 204"/>
              <a:gd name="T10" fmla="*/ 128 w 208"/>
              <a:gd name="T11" fmla="*/ 28 h 204"/>
              <a:gd name="T12" fmla="*/ 115 w 208"/>
              <a:gd name="T13" fmla="*/ 0 h 204"/>
              <a:gd name="T14" fmla="*/ 92 w 208"/>
              <a:gd name="T15" fmla="*/ 0 h 204"/>
              <a:gd name="T16" fmla="*/ 80 w 208"/>
              <a:gd name="T17" fmla="*/ 28 h 204"/>
              <a:gd name="T18" fmla="*/ 67 w 208"/>
              <a:gd name="T19" fmla="*/ 33 h 204"/>
              <a:gd name="T20" fmla="*/ 38 w 208"/>
              <a:gd name="T21" fmla="*/ 22 h 204"/>
              <a:gd name="T22" fmla="*/ 22 w 208"/>
              <a:gd name="T23" fmla="*/ 38 h 204"/>
              <a:gd name="T24" fmla="*/ 34 w 208"/>
              <a:gd name="T25" fmla="*/ 66 h 204"/>
              <a:gd name="T26" fmla="*/ 28 w 208"/>
              <a:gd name="T27" fmla="*/ 79 h 204"/>
              <a:gd name="T28" fmla="*/ 0 w 208"/>
              <a:gd name="T29" fmla="*/ 91 h 204"/>
              <a:gd name="T30" fmla="*/ 0 w 208"/>
              <a:gd name="T31" fmla="*/ 114 h 204"/>
              <a:gd name="T32" fmla="*/ 28 w 208"/>
              <a:gd name="T33" fmla="*/ 126 h 204"/>
              <a:gd name="T34" fmla="*/ 34 w 208"/>
              <a:gd name="T35" fmla="*/ 138 h 204"/>
              <a:gd name="T36" fmla="*/ 23 w 208"/>
              <a:gd name="T37" fmla="*/ 167 h 204"/>
              <a:gd name="T38" fmla="*/ 39 w 208"/>
              <a:gd name="T39" fmla="*/ 182 h 204"/>
              <a:gd name="T40" fmla="*/ 67 w 208"/>
              <a:gd name="T41" fmla="*/ 171 h 204"/>
              <a:gd name="T42" fmla="*/ 80 w 208"/>
              <a:gd name="T43" fmla="*/ 176 h 204"/>
              <a:gd name="T44" fmla="*/ 93 w 208"/>
              <a:gd name="T45" fmla="*/ 204 h 204"/>
              <a:gd name="T46" fmla="*/ 116 w 208"/>
              <a:gd name="T47" fmla="*/ 204 h 204"/>
              <a:gd name="T48" fmla="*/ 128 w 208"/>
              <a:gd name="T49" fmla="*/ 176 h 204"/>
              <a:gd name="T50" fmla="*/ 141 w 208"/>
              <a:gd name="T51" fmla="*/ 171 h 204"/>
              <a:gd name="T52" fmla="*/ 170 w 208"/>
              <a:gd name="T53" fmla="*/ 182 h 204"/>
              <a:gd name="T54" fmla="*/ 186 w 208"/>
              <a:gd name="T55" fmla="*/ 166 h 204"/>
              <a:gd name="T56" fmla="*/ 174 w 208"/>
              <a:gd name="T57" fmla="*/ 138 h 204"/>
              <a:gd name="T58" fmla="*/ 179 w 208"/>
              <a:gd name="T59" fmla="*/ 125 h 204"/>
              <a:gd name="T60" fmla="*/ 208 w 208"/>
              <a:gd name="T61" fmla="*/ 113 h 204"/>
              <a:gd name="T62" fmla="*/ 208 w 208"/>
              <a:gd name="T63" fmla="*/ 90 h 204"/>
              <a:gd name="T64" fmla="*/ 179 w 208"/>
              <a:gd name="T65" fmla="*/ 79 h 204"/>
              <a:gd name="T66" fmla="*/ 137 w 208"/>
              <a:gd name="T67" fmla="*/ 102 h 204"/>
              <a:gd name="T68" fmla="*/ 104 w 208"/>
              <a:gd name="T69" fmla="*/ 135 h 204"/>
              <a:gd name="T70" fmla="*/ 71 w 208"/>
              <a:gd name="T71" fmla="*/ 102 h 204"/>
              <a:gd name="T72" fmla="*/ 104 w 208"/>
              <a:gd name="T73" fmla="*/ 69 h 204"/>
              <a:gd name="T74" fmla="*/ 137 w 208"/>
              <a:gd name="T75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" h="204">
                <a:moveTo>
                  <a:pt x="179" y="79"/>
                </a:moveTo>
                <a:cubicBezTo>
                  <a:pt x="174" y="66"/>
                  <a:pt x="174" y="66"/>
                  <a:pt x="174" y="66"/>
                </a:cubicBezTo>
                <a:cubicBezTo>
                  <a:pt x="174" y="66"/>
                  <a:pt x="186" y="39"/>
                  <a:pt x="185" y="38"/>
                </a:cubicBezTo>
                <a:cubicBezTo>
                  <a:pt x="169" y="22"/>
                  <a:pt x="169" y="22"/>
                  <a:pt x="169" y="22"/>
                </a:cubicBezTo>
                <a:cubicBezTo>
                  <a:pt x="168" y="21"/>
                  <a:pt x="140" y="33"/>
                  <a:pt x="140" y="33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8" y="28"/>
                  <a:pt x="116" y="0"/>
                  <a:pt x="11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0" y="0"/>
                  <a:pt x="80" y="28"/>
                  <a:pt x="80" y="28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3"/>
                  <a:pt x="39" y="21"/>
                  <a:pt x="38" y="22"/>
                </a:cubicBezTo>
                <a:cubicBezTo>
                  <a:pt x="22" y="38"/>
                  <a:pt x="22" y="38"/>
                  <a:pt x="22" y="38"/>
                </a:cubicBezTo>
                <a:cubicBezTo>
                  <a:pt x="21" y="39"/>
                  <a:pt x="34" y="66"/>
                  <a:pt x="34" y="66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0" y="90"/>
                  <a:pt x="0" y="91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28" y="126"/>
                  <a:pt x="28" y="126"/>
                </a:cubicBezTo>
                <a:cubicBezTo>
                  <a:pt x="34" y="138"/>
                  <a:pt x="34" y="138"/>
                  <a:pt x="34" y="138"/>
                </a:cubicBezTo>
                <a:cubicBezTo>
                  <a:pt x="34" y="138"/>
                  <a:pt x="21" y="166"/>
                  <a:pt x="23" y="167"/>
                </a:cubicBezTo>
                <a:cubicBezTo>
                  <a:pt x="39" y="182"/>
                  <a:pt x="39" y="182"/>
                  <a:pt x="39" y="182"/>
                </a:cubicBezTo>
                <a:cubicBezTo>
                  <a:pt x="40" y="184"/>
                  <a:pt x="67" y="171"/>
                  <a:pt x="67" y="171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0" y="176"/>
                  <a:pt x="91" y="204"/>
                  <a:pt x="93" y="204"/>
                </a:cubicBezTo>
                <a:cubicBezTo>
                  <a:pt x="116" y="204"/>
                  <a:pt x="116" y="204"/>
                  <a:pt x="116" y="204"/>
                </a:cubicBezTo>
                <a:cubicBezTo>
                  <a:pt x="117" y="204"/>
                  <a:pt x="128" y="176"/>
                  <a:pt x="128" y="176"/>
                </a:cubicBezTo>
                <a:cubicBezTo>
                  <a:pt x="141" y="171"/>
                  <a:pt x="141" y="171"/>
                  <a:pt x="141" y="171"/>
                </a:cubicBezTo>
                <a:cubicBezTo>
                  <a:pt x="141" y="171"/>
                  <a:pt x="169" y="183"/>
                  <a:pt x="170" y="182"/>
                </a:cubicBezTo>
                <a:cubicBezTo>
                  <a:pt x="186" y="166"/>
                  <a:pt x="186" y="166"/>
                  <a:pt x="186" y="166"/>
                </a:cubicBezTo>
                <a:cubicBezTo>
                  <a:pt x="187" y="165"/>
                  <a:pt x="174" y="138"/>
                  <a:pt x="174" y="138"/>
                </a:cubicBezTo>
                <a:cubicBezTo>
                  <a:pt x="179" y="125"/>
                  <a:pt x="179" y="125"/>
                  <a:pt x="179" y="125"/>
                </a:cubicBezTo>
                <a:cubicBezTo>
                  <a:pt x="179" y="125"/>
                  <a:pt x="208" y="114"/>
                  <a:pt x="208" y="113"/>
                </a:cubicBezTo>
                <a:cubicBezTo>
                  <a:pt x="208" y="90"/>
                  <a:pt x="208" y="90"/>
                  <a:pt x="208" y="90"/>
                </a:cubicBezTo>
                <a:cubicBezTo>
                  <a:pt x="208" y="89"/>
                  <a:pt x="179" y="79"/>
                  <a:pt x="179" y="79"/>
                </a:cubicBezTo>
                <a:close/>
                <a:moveTo>
                  <a:pt x="137" y="102"/>
                </a:moveTo>
                <a:cubicBezTo>
                  <a:pt x="137" y="120"/>
                  <a:pt x="122" y="135"/>
                  <a:pt x="104" y="135"/>
                </a:cubicBezTo>
                <a:cubicBezTo>
                  <a:pt x="86" y="135"/>
                  <a:pt x="71" y="120"/>
                  <a:pt x="71" y="102"/>
                </a:cubicBezTo>
                <a:cubicBezTo>
                  <a:pt x="71" y="84"/>
                  <a:pt x="86" y="69"/>
                  <a:pt x="104" y="69"/>
                </a:cubicBezTo>
                <a:cubicBezTo>
                  <a:pt x="122" y="69"/>
                  <a:pt x="137" y="84"/>
                  <a:pt x="137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4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zh-CN" altLang="en-US" b="1">
                <a:latin typeface="思源黑体 CN Normal"/>
                <a:cs typeface="+mn-ea"/>
                <a:sym typeface="+mn-lt"/>
              </a:rPr>
              <a:t>第一种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分类方法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85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6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87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88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2" name="文本框 1"/>
          <p:cNvSpPr txBox="1"/>
          <p:nvPr/>
        </p:nvSpPr>
        <p:spPr>
          <a:xfrm>
            <a:off x="1168400" y="1029970"/>
            <a:ext cx="183642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操作数个数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374130" y="1029335"/>
            <a:ext cx="1836420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2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dvAuto="0"/>
      <p:bldP spid="74" grpId="1" advAuto="0"/>
      <p:bldP spid="75" grpId="2" advAuto="0"/>
      <p:bldP spid="76" grpId="3" advAuto="0"/>
      <p:bldP spid="77" grpId="4" advAuto="0"/>
      <p:bldP spid="78" grpId="5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zh-CN" altLang="en-US" b="1">
                <a:latin typeface="思源黑体 CN Normal"/>
                <a:cs typeface="+mn-ea"/>
                <a:sym typeface="+mn-lt"/>
              </a:rPr>
              <a:t>指令说明中用到的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符号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767715" y="1196340"/>
          <a:ext cx="10702925" cy="2586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15"/>
                <a:gridCol w="2579370"/>
                <a:gridCol w="2030095"/>
                <a:gridCol w="746125"/>
                <a:gridCol w="2320290"/>
                <a:gridCol w="2208530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符号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定义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符号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定义</a:t>
                      </a:r>
                      <a:endParaRPr lang="zh-CN" altLang="en-US"/>
                    </a:p>
                  </a:txBody>
                  <a:tcPr/>
                </a:tc>
              </a:tr>
              <a:tr h="4781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Source Register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源操作数</a:t>
                      </a:r>
                      <a:r>
                        <a:rPr lang="zh-CN" altLang="en-US"/>
                        <a:t>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Program Counter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程序</a:t>
                      </a:r>
                      <a:r>
                        <a:rPr lang="zh-CN" altLang="en-US"/>
                        <a:t>计数器</a:t>
                      </a:r>
                      <a:endParaRPr lang="zh-CN" altLang="en-US"/>
                    </a:p>
                  </a:txBody>
                  <a:tcPr/>
                </a:tc>
              </a:tr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Destination Register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目的操作数</a:t>
                      </a:r>
                      <a:r>
                        <a:rPr lang="zh-CN" altLang="en-US"/>
                        <a:t>寄存器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Instruction Pointer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PC</a:t>
                      </a:r>
                      <a:r>
                        <a:rPr lang="zh-CN" altLang="en-US"/>
                        <a:t>增量前的值，当前</a:t>
                      </a:r>
                      <a:r>
                        <a:rPr lang="zh-CN" altLang="en-US"/>
                        <a:t>指令地址</a:t>
                      </a: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Operation Code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指令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Stack Pointer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堆栈</a:t>
                      </a:r>
                      <a:r>
                        <a:rPr lang="zh-CN" altLang="en-US"/>
                        <a:t>指针</a:t>
                      </a:r>
                      <a:endParaRPr lang="zh-CN" altLang="en-US"/>
                    </a:p>
                  </a:txBody>
                  <a:tcPr/>
                </a:tc>
              </a:tr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Condition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条件转移指令所用的</a:t>
                      </a:r>
                      <a:r>
                        <a:rPr lang="zh-CN" altLang="en-US"/>
                        <a:t>判断条件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92175" y="3932555"/>
            <a:ext cx="9693275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(P81)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对于无操作数指令，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CND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无用。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CND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位，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00,01,10,11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表示判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C,Z,V,S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标志位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C表示Carry（进位）标志位，Z表示Zero（零）标志位，V表示Overflow（溢出）标志位，S表示Sign（符号）标志位。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条件转移指令操作码的最低一位：这一位为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才转移，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即同一条汇编指令包含两个操作码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(1)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无操作数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/>
        </p:nvGraphicFramePr>
        <p:xfrm>
          <a:off x="1828800" y="14846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95960" y="1460500"/>
            <a:ext cx="6908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15                               10   9                                    8    7                                    4   3                                    0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487805" y="2204720"/>
          <a:ext cx="917448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7736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 Operation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空</a:t>
                      </a:r>
                      <a:r>
                        <a:rPr lang="zh-CN" altLang="en-US"/>
                        <a:t>操作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PSHF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Push Flags onto Stack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状态字</a:t>
                      </a:r>
                      <a:r>
                        <a:rPr lang="zh-CN" altLang="en-US"/>
                        <a:t>入栈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POPF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Pop Flsgs from Stack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状态字</a:t>
                      </a:r>
                      <a:r>
                        <a:rPr lang="zh-CN" altLang="en-US"/>
                        <a:t>出栈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Enable Interrupts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允许</a:t>
                      </a:r>
                      <a:r>
                        <a:rPr lang="zh-CN" altLang="en-US"/>
                        <a:t>中断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INTE&lt;-1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Disable Interrupts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禁止</a:t>
                      </a:r>
                      <a:r>
                        <a:rPr lang="zh-CN" altLang="en-US"/>
                        <a:t>中断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INTE</a:t>
                      </a:r>
                      <a:r>
                        <a:rPr lang="en-US" altLang="zh-CN" sz="1800">
                          <a:sym typeface="+mn-ea"/>
                        </a:rPr>
                        <a:t>&lt;-</a:t>
                      </a: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Set Carry Flag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进位置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r>
                        <a:rPr lang="en-US" altLang="zh-CN" sz="1800">
                          <a:sym typeface="+mn-ea"/>
                        </a:rPr>
                        <a:t>&lt;-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Clear Carry Flag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进位清</a:t>
                      </a: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r>
                        <a:rPr lang="en-US" altLang="zh-CN" sz="1800">
                          <a:sym typeface="+mn-ea"/>
                        </a:rPr>
                        <a:t>&lt;-</a:t>
                      </a: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</a:t>
                      </a: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Return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子程序</a:t>
                      </a:r>
                      <a:r>
                        <a:rPr lang="zh-CN" altLang="en-US"/>
                        <a:t>返回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PC</a:t>
                      </a:r>
                      <a:r>
                        <a:rPr lang="en-US" altLang="zh-CN" sz="1800">
                          <a:sym typeface="+mn-ea"/>
                        </a:rPr>
                        <a:t>&lt;-</a:t>
                      </a:r>
                      <a:r>
                        <a:rPr lang="en-US" altLang="zh-CN"/>
                        <a:t>[SP], SP</a:t>
                      </a:r>
                      <a:r>
                        <a:rPr lang="en-US" altLang="zh-CN" sz="1800">
                          <a:sym typeface="+mn-ea"/>
                        </a:rPr>
                        <a:t>&lt;-</a:t>
                      </a:r>
                      <a:r>
                        <a:rPr lang="en-US" altLang="zh-CN"/>
                        <a:t>SP-1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(1)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无操作数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/>
        </p:nvGraphicFramePr>
        <p:xfrm>
          <a:off x="1828800" y="14846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559560" y="2493010"/>
          <a:ext cx="9342120" cy="26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941320"/>
              </a:tblGrid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IRET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Interrupt Return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中断</a:t>
                      </a:r>
                      <a:r>
                        <a:rPr lang="zh-CN" altLang="en-US"/>
                        <a:t>返回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</a:t>
                      </a:r>
                      <a:r>
                        <a:rPr lang="en-US" altLang="zh-CN" sz="1800">
                          <a:sym typeface="+mn-ea"/>
                        </a:rPr>
                        <a:t>&lt;-</a:t>
                      </a:r>
                      <a:r>
                        <a:rPr lang="en-US" altLang="zh-CN" sz="1800">
                          <a:sym typeface="+mn-ea"/>
                        </a:rPr>
                        <a:t>[SP], SP</a:t>
                      </a:r>
                      <a:r>
                        <a:rPr lang="en-US" altLang="zh-CN" sz="1800">
                          <a:sym typeface="+mn-ea"/>
                        </a:rPr>
                        <a:t>&lt;-</a:t>
                      </a:r>
                      <a:r>
                        <a:rPr lang="en-US" altLang="zh-CN" sz="1800">
                          <a:sym typeface="+mn-ea"/>
                        </a:rPr>
                        <a:t>SP-1, 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PC</a:t>
                      </a:r>
                      <a:r>
                        <a:rPr lang="en-US" altLang="zh-CN" sz="1800">
                          <a:sym typeface="+mn-ea"/>
                        </a:rPr>
                        <a:t>&lt;-</a:t>
                      </a:r>
                      <a:r>
                        <a:rPr lang="en-US" altLang="zh-CN" sz="1800">
                          <a:sym typeface="+mn-ea"/>
                        </a:rPr>
                        <a:t>[SP], SP</a:t>
                      </a:r>
                      <a:r>
                        <a:rPr lang="en-US" altLang="zh-CN" sz="1800">
                          <a:sym typeface="+mn-ea"/>
                        </a:rPr>
                        <a:t>&lt;-</a:t>
                      </a:r>
                      <a:r>
                        <a:rPr lang="en-US" altLang="zh-CN" sz="1800">
                          <a:sym typeface="+mn-ea"/>
                        </a:rPr>
                        <a:t>SP-1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LDMC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Load Microinstruction Code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装入微指令</a:t>
                      </a:r>
                      <a:r>
                        <a:rPr lang="zh-CN" altLang="en-US"/>
                        <a:t>代码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(eg. P106)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: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R1: </a:t>
                      </a:r>
                      <a:r>
                        <a:rPr lang="zh-CN" altLang="en-US"/>
                        <a:t>微码在主存中</a:t>
                      </a:r>
                      <a:r>
                        <a:rPr lang="zh-CN" altLang="en-US"/>
                        <a:t>首地址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R2: </a:t>
                      </a:r>
                      <a:r>
                        <a:rPr lang="zh-CN" altLang="en-US"/>
                        <a:t>微指令</a:t>
                      </a:r>
                      <a:r>
                        <a:rPr lang="zh-CN" altLang="en-US"/>
                        <a:t>条数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R3: </a:t>
                      </a:r>
                      <a:r>
                        <a:rPr lang="zh-CN" altLang="en-US"/>
                        <a:t>微码写入的控存</a:t>
                      </a:r>
                      <a:r>
                        <a:rPr lang="zh-CN" altLang="en-US"/>
                        <a:t>首地址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HALT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Halt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动态</a:t>
                      </a:r>
                      <a:r>
                        <a:rPr lang="zh-CN" altLang="en-US"/>
                        <a:t>停机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PC</a:t>
                      </a:r>
                      <a:r>
                        <a:rPr lang="en-US" altLang="zh-CN" sz="1800">
                          <a:sym typeface="+mn-ea"/>
                        </a:rPr>
                        <a:t>&lt;-</a:t>
                      </a:r>
                      <a:r>
                        <a:rPr lang="en-US" altLang="zh-CN" sz="1800">
                          <a:sym typeface="+mn-ea"/>
                        </a:rPr>
                        <a:t>IP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15                               10   9                                    8    7                                    4   3                                    0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695960" y="1460500"/>
            <a:ext cx="6908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(2)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单操作数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/>
        </p:nvGraphicFramePr>
        <p:xfrm>
          <a:off x="1828800" y="14846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SR </a:t>
                      </a:r>
                      <a:r>
                        <a:rPr lang="zh-CN" altLang="en-US"/>
                        <a:t>源寄存器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15                               10   9                                    8    7                                    4   3                                    0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95960" y="1460500"/>
            <a:ext cx="83185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1527810" y="2598420"/>
          <a:ext cx="917448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7736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MUL 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Multiply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R1*SR-&gt;R0R1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/>
                        <a:t>根据</a:t>
                      </a:r>
                      <a:r>
                        <a:rPr lang="en-US" altLang="zh-CN"/>
                        <a:t>R1</a:t>
                      </a:r>
                      <a:r>
                        <a:rPr lang="zh-CN" altLang="en-US"/>
                        <a:t>的值置状态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DIV 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Divide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</a:t>
                      </a:r>
                      <a:r>
                        <a:rPr lang="zh-CN" altLang="en-US"/>
                        <a:t>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R0R1/SR-&gt;R0(</a:t>
                      </a:r>
                      <a:r>
                        <a:rPr lang="zh-CN" altLang="en-US"/>
                        <a:t>余数</a:t>
                      </a:r>
                      <a:r>
                        <a:rPr lang="en-US" altLang="zh-CN"/>
                        <a:t>)R1(</a:t>
                      </a:r>
                      <a:r>
                        <a:rPr lang="zh-CN" altLang="en-US"/>
                        <a:t>商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根据</a:t>
                      </a:r>
                      <a:r>
                        <a:rPr lang="en-US" altLang="zh-CN" sz="1800">
                          <a:sym typeface="+mn-ea"/>
                        </a:rPr>
                        <a:t>R1</a:t>
                      </a:r>
                      <a:r>
                        <a:rPr lang="zh-CN" altLang="en-US" sz="1800">
                          <a:sym typeface="+mn-ea"/>
                        </a:rPr>
                        <a:t>的值置状态位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(2)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单操作数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/>
        </p:nvGraphicFramePr>
        <p:xfrm>
          <a:off x="1828800" y="14846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 </a:t>
                      </a:r>
                      <a:r>
                        <a:rPr lang="zh-CN" altLang="en-US"/>
                        <a:t>目的寄存器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15                               10   9                                    8    7                                    4   3                                    0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95960" y="1460500"/>
            <a:ext cx="83185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1343660" y="2132965"/>
          <a:ext cx="954722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130"/>
                <a:gridCol w="3100070"/>
                <a:gridCol w="2133600"/>
                <a:gridCol w="31464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PUSH 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Push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压入</a:t>
                      </a:r>
                      <a:r>
                        <a:rPr lang="en-US" altLang="zh-CN"/>
                        <a:t>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POP 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弹出</a:t>
                      </a:r>
                      <a:r>
                        <a:rPr lang="en-US" altLang="zh-CN"/>
                        <a:t>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INC 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Increase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递增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DR&lt;-DR+1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DEC 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Decrease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递减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DR&lt;-DR-1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 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求反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DR&lt;-/DR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SHL 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Shift Left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左移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最低位补</a:t>
                      </a:r>
                      <a:r>
                        <a:rPr lang="en-US" altLang="zh-CN"/>
                        <a:t>0</a:t>
                      </a:r>
                      <a:r>
                        <a:rPr lang="zh-CN" altLang="en-US"/>
                        <a:t>，最高位移入</a:t>
                      </a: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ASR 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Arithmetic Shift Right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算数</a:t>
                      </a:r>
                      <a:r>
                        <a:rPr lang="zh-CN" altLang="en-US"/>
                        <a:t>右移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最高位不变，最低位移入</a:t>
                      </a: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SHR 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Shift (Logical) Right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逻辑</a:t>
                      </a:r>
                      <a:r>
                        <a:rPr lang="zh-CN" altLang="en-US"/>
                        <a:t>右移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最高位补</a:t>
                      </a:r>
                      <a:r>
                        <a:rPr lang="en-US" altLang="zh-CN"/>
                        <a:t>0</a:t>
                      </a:r>
                      <a:r>
                        <a:rPr lang="zh-CN" altLang="en-US"/>
                        <a:t>，最低位移入</a:t>
                      </a: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RCL 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Rotate through Carry Left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</a:t>
                      </a:r>
                      <a:r>
                        <a:rPr lang="zh-CN" altLang="en-US"/>
                        <a:t>与</a:t>
                      </a:r>
                      <a:r>
                        <a:rPr lang="en-US" altLang="zh-CN"/>
                        <a:t>C</a:t>
                      </a:r>
                      <a:r>
                        <a:rPr lang="zh-CN" altLang="en-US"/>
                        <a:t>循环</a:t>
                      </a:r>
                      <a:r>
                        <a:rPr lang="zh-CN" altLang="en-US"/>
                        <a:t>左移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r>
                        <a:rPr lang="zh-CN" altLang="en-US"/>
                        <a:t>移入最低位，最高位移入</a:t>
                      </a: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RCR 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Rotate through Carry Right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DR</a:t>
                      </a:r>
                      <a:r>
                        <a:rPr lang="zh-CN" altLang="en-US" sz="1800">
                          <a:sym typeface="+mn-ea"/>
                        </a:rPr>
                        <a:t>与</a:t>
                      </a:r>
                      <a:r>
                        <a:rPr lang="en-US" altLang="zh-CN" sz="1800">
                          <a:sym typeface="+mn-ea"/>
                        </a:rPr>
                        <a:t>C</a:t>
                      </a:r>
                      <a:r>
                        <a:rPr lang="zh-CN" altLang="en-US" sz="1800">
                          <a:sym typeface="+mn-ea"/>
                        </a:rPr>
                        <a:t>循环右移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</a:t>
                      </a:r>
                      <a:r>
                        <a:rPr lang="zh-CN" altLang="en-US" sz="1800">
                          <a:sym typeface="+mn-ea"/>
                        </a:rPr>
                        <a:t>移入最</a:t>
                      </a:r>
                      <a:r>
                        <a:rPr lang="zh-CN" altLang="en-US" sz="1800">
                          <a:sym typeface="+mn-ea"/>
                        </a:rPr>
                        <a:t>高位，最</a:t>
                      </a:r>
                      <a:r>
                        <a:rPr lang="zh-CN" altLang="en-US" sz="1800">
                          <a:sym typeface="+mn-ea"/>
                        </a:rPr>
                        <a:t>低位移入</a:t>
                      </a:r>
                      <a:r>
                        <a:rPr lang="en-US" altLang="zh-CN" sz="1800">
                          <a:sym typeface="+mn-ea"/>
                        </a:rPr>
                        <a:t>C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(3)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双操作数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/>
        </p:nvGraphicFramePr>
        <p:xfrm>
          <a:off x="1828800" y="14846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 </a:t>
                      </a:r>
                      <a:r>
                        <a:rPr lang="zh-CN" altLang="en-US"/>
                        <a:t>目的寄存器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SR </a:t>
                      </a:r>
                      <a:r>
                        <a:rPr lang="zh-CN" altLang="en-US" sz="1800">
                          <a:sym typeface="+mn-ea"/>
                        </a:rPr>
                        <a:t>源寄存器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15                               10   9                                    8    7                                    4   3                                    0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95960" y="1460500"/>
            <a:ext cx="83185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1416050" y="2060575"/>
          <a:ext cx="954722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275"/>
                <a:gridCol w="1939925"/>
                <a:gridCol w="2133600"/>
                <a:gridCol w="31464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ADD    DR,SR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DR&lt;-DR+SR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ADC</a:t>
                      </a:r>
                      <a:r>
                        <a:rPr lang="en-US" altLang="zh-CN" sz="1800">
                          <a:sym typeface="+mn-ea"/>
                        </a:rPr>
                        <a:t>    DR,SR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Add with Carry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进位</a:t>
                      </a:r>
                      <a:r>
                        <a:rPr lang="zh-CN" altLang="en-US"/>
                        <a:t>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DR&lt;-DR+SR+C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</a:t>
                      </a:r>
                      <a:r>
                        <a:rPr lang="en-US" altLang="zh-CN" sz="1800">
                          <a:sym typeface="+mn-ea"/>
                        </a:rPr>
                        <a:t>    DR,SR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Subtract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DR&lt;-DR-SR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SBB</a:t>
                      </a:r>
                      <a:r>
                        <a:rPr lang="en-US" altLang="zh-CN" sz="1800">
                          <a:sym typeface="+mn-ea"/>
                        </a:rPr>
                        <a:t>    DR,SR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Subtract with Borrow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借位</a:t>
                      </a:r>
                      <a:r>
                        <a:rPr lang="zh-CN" altLang="en-US"/>
                        <a:t>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DR&lt;-DR-SR-C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CMP</a:t>
                      </a:r>
                      <a:r>
                        <a:rPr lang="en-US" altLang="zh-CN" sz="1800">
                          <a:sym typeface="+mn-ea"/>
                        </a:rPr>
                        <a:t>    DR,SR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Compare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比较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DR-SR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AND</a:t>
                      </a:r>
                      <a:r>
                        <a:rPr lang="en-US" altLang="zh-CN" sz="1800">
                          <a:sym typeface="+mn-ea"/>
                        </a:rPr>
                        <a:t>    DR,SR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逻辑与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DR&lt;-SR and SR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</a:t>
                      </a:r>
                      <a:r>
                        <a:rPr lang="en-US" altLang="zh-CN" sz="1800">
                          <a:sym typeface="+mn-ea"/>
                        </a:rPr>
                        <a:t>    DR,SR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逻辑或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DR&lt;-DR or SR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XOR</a:t>
                      </a:r>
                      <a:r>
                        <a:rPr lang="en-US" altLang="zh-CN" sz="1800">
                          <a:sym typeface="+mn-ea"/>
                        </a:rPr>
                        <a:t>    DR,SR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XOR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逻辑</a:t>
                      </a:r>
                      <a:r>
                        <a:rPr lang="zh-CN" altLang="en-US"/>
                        <a:t>异或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DR&lt;-DR xor SR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TEST</a:t>
                      </a:r>
                      <a:r>
                        <a:rPr lang="en-US" altLang="zh-CN" sz="1800">
                          <a:sym typeface="+mn-ea"/>
                        </a:rPr>
                        <a:t>    DR,SR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测试一个值的某些位是否被设置为1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 &amp; SR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TABLE_BEAUTIFY" val="smartTable{1a83eaf7-83da-41db-93db-ba702613b845}"/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TABLE_BEAUTIFY" val="smartTable{1a83eaf7-83da-41db-93db-ba702613b845}"/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TABLE_BEAUTIFY" val="smartTable{1a83eaf7-83da-41db-93db-ba702613b845}"/>
  <p:tag name="KSO_WM_BEAUTIFY_FLAG" val=""/>
</p:tagLst>
</file>

<file path=ppt/tags/tag15.xml><?xml version="1.0" encoding="utf-8"?>
<p:tagLst xmlns:p="http://schemas.openxmlformats.org/presentationml/2006/main">
  <p:tag name="KSO_WM_UNIT_TABLE_BEAUTIFY" val="smartTable{fbb88280-2b56-4eb9-8e4e-ffd95fc693aa}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TABLE_BEAUTIFY" val="smartTable{1a83eaf7-83da-41db-93db-ba702613b845}"/>
  <p:tag name="KSO_WM_BEAUTIFY_FLAG" val=""/>
</p:tagLst>
</file>

<file path=ppt/tags/tag18.xml><?xml version="1.0" encoding="utf-8"?>
<p:tagLst xmlns:p="http://schemas.openxmlformats.org/presentationml/2006/main">
  <p:tag name="KSO_WM_UNIT_TABLE_BEAUTIFY" val="smartTable{fbb88280-2b56-4eb9-8e4e-ffd95fc693aa}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TABLE_BEAUTIFY" val="smartTable{1a83eaf7-83da-41db-93db-ba702613b845}"/>
  <p:tag name="TABLE_ENDDRAG_ORIGIN_RECT" val="842*398"/>
  <p:tag name="TABLE_ENDDRAG_RECT" val="66*114*842*398"/>
</p:tagLst>
</file>

<file path=ppt/tags/tag20.xml><?xml version="1.0" encoding="utf-8"?>
<p:tagLst xmlns:p="http://schemas.openxmlformats.org/presentationml/2006/main">
  <p:tag name="KSO_WM_UNIT_TABLE_BEAUTIFY" val="smartTable{1a83eaf7-83da-41db-93db-ba702613b845}"/>
  <p:tag name="KSO_WM_BEAUTIFY_FLAG" val=""/>
</p:tagLst>
</file>

<file path=ppt/tags/tag21.xml><?xml version="1.0" encoding="utf-8"?>
<p:tagLst xmlns:p="http://schemas.openxmlformats.org/presentationml/2006/main">
  <p:tag name="KSO_WM_UNIT_TABLE_BEAUTIFY" val="smartTable{fbb88280-2b56-4eb9-8e4e-ffd95fc693aa}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TABLE_BEAUTIFY" val="smartTable{1a83eaf7-83da-41db-93db-ba702613b845}"/>
  <p:tag name="KSO_WM_BEAUTIFY_FLAG" val=""/>
  <p:tag name="TABLE_ENDDRAG_ORIGIN_RECT" val="707*110"/>
  <p:tag name="TABLE_ENDDRAG_RECT" val="122*218*707*110"/>
</p:tagLst>
</file>

<file path=ppt/tags/tag24.xml><?xml version="1.0" encoding="utf-8"?>
<p:tagLst xmlns:p="http://schemas.openxmlformats.org/presentationml/2006/main">
  <p:tag name="KSO_WM_UNIT_TABLE_BEAUTIFY" val="smartTable{fbb88280-2b56-4eb9-8e4e-ffd95fc693aa}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TABLE_BEAUTIFY" val="smartTable{1a83eaf7-83da-41db-93db-ba702613b845}"/>
  <p:tag name="KSO_WM_BEAUTIFY_FLAG" val=""/>
  <p:tag name="TABLE_ENDDRAG_ORIGIN_RECT" val="707*110"/>
  <p:tag name="TABLE_ENDDRAG_RECT" val="122*218*707*110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TABLE_BEAUTIFY" val="smartTable{fbb88280-2b56-4eb9-8e4e-ffd95fc693aa}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TABLE_BEAUTIFY" val="smartTable{1a83eaf7-83da-41db-93db-ba702613b845}"/>
</p:tagLst>
</file>

<file path=ppt/tags/tag30.xml><?xml version="1.0" encoding="utf-8"?>
<p:tagLst xmlns:p="http://schemas.openxmlformats.org/presentationml/2006/main">
  <p:tag name="KSO_WM_UNIT_TABLE_BEAUTIFY" val="smartTable{1a83eaf7-83da-41db-93db-ba702613b845}"/>
  <p:tag name="KSO_WM_BEAUTIFY_FLAG" val=""/>
  <p:tag name="TABLE_ENDDRAG_ORIGIN_RECT" val="707*110"/>
  <p:tag name="TABLE_ENDDRAG_RECT" val="122*218*707*110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TABLE_BEAUTIFY" val="smartTable{fbb88280-2b56-4eb9-8e4e-ffd95fc693aa}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UNIT_TABLE_BEAUTIFY" val="smartTable{1a83eaf7-83da-41db-93db-ba702613b845}"/>
  <p:tag name="KSO_WM_BEAUTIFY_FLAG" val=""/>
  <p:tag name="TABLE_ENDDRAG_ORIGIN_RECT" val="707*110"/>
  <p:tag name="TABLE_ENDDRAG_RECT" val="122*218*707*110"/>
</p:tagLst>
</file>

<file path=ppt/tags/tag35.xml><?xml version="1.0" encoding="utf-8"?>
<p:tagLst xmlns:p="http://schemas.openxmlformats.org/presentationml/2006/main">
  <p:tag name="KSO_WM_UNIT_TABLE_BEAUTIFY" val="smartTable{fbb88280-2b56-4eb9-8e4e-ffd95fc693aa}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UNIT_TABLE_BEAUTIFY" val="smartTable{1a83eaf7-83da-41db-93db-ba702613b845}"/>
  <p:tag name="KSO_WM_BEAUTIFY_FLAG" val=""/>
  <p:tag name="TABLE_ENDDRAG_ORIGIN_RECT" val="707*110"/>
  <p:tag name="TABLE_ENDDRAG_RECT" val="122*218*707*110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PP_MARK_KEY" val="14229e56-f99f-4953-b023-d73a84720e2b"/>
  <p:tag name="COMMONDATA" val="eyJoZGlkIjoiZTAyNWY5OWRhZjlhOTJmMzRhM2M3ZDJiNWE3NjE1N2EifQ=="/>
</p:tagLst>
</file>

<file path=ppt/tags/tag4.xml><?xml version="1.0" encoding="utf-8"?>
<p:tagLst xmlns:p="http://schemas.openxmlformats.org/presentationml/2006/main">
  <p:tag name="KSO_WM_UNIT_TABLE_BEAUTIFY" val="smartTable{1a83eaf7-83da-41db-93db-ba702613b845}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TABLE_BEAUTIFY" val="smartTable{1a83eaf7-83da-41db-93db-ba702613b845}"/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A000120140530A99PPBG">
  <a:themeElements>
    <a:clrScheme name="IOS苹果风创业计划书模板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A78B0"/>
      </a:accent1>
      <a:accent2>
        <a:srgbClr val="2A78B0"/>
      </a:accent2>
      <a:accent3>
        <a:srgbClr val="3DACFE"/>
      </a:accent3>
      <a:accent4>
        <a:srgbClr val="518AC6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5038</Words>
  <Application>WPS 演示</Application>
  <PresentationFormat>宽屏</PresentationFormat>
  <Paragraphs>807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幼圆</vt:lpstr>
      <vt:lpstr>思源等宽 N</vt:lpstr>
      <vt:lpstr>Euphorigenic</vt:lpstr>
      <vt:lpstr>思源黑体 CN Normal</vt:lpstr>
      <vt:lpstr>黑体</vt:lpstr>
      <vt:lpstr>Calibri</vt:lpstr>
      <vt:lpstr>思源等宽 N</vt:lpstr>
      <vt:lpstr>Arial Unicode MS</vt:lpstr>
      <vt:lpstr>等线</vt:lpstr>
      <vt:lpstr>Segoe UI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追殇</cp:lastModifiedBy>
  <cp:revision>14</cp:revision>
  <dcterms:created xsi:type="dcterms:W3CDTF">2023-03-28T12:34:00Z</dcterms:created>
  <dcterms:modified xsi:type="dcterms:W3CDTF">2023-04-03T15:16:00Z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5DB279D0F4294B91BAD823BD0B818B82_13</vt:lpwstr>
  </property>
  <property fmtid="{D5CDD505-2E9C-101B-9397-08002B2CF9AE}" pid="3" name="KSOProductBuildVer">
    <vt:lpwstr>2052-11.1.0.14036</vt:lpwstr>
  </property>
</Properties>
</file>