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80" r:id="rId22"/>
    <p:sldId id="276" r:id="rId23"/>
    <p:sldId id="277" r:id="rId24"/>
    <p:sldId id="278" r:id="rId25"/>
    <p:sldId id="279"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88" d="100"/>
          <a:sy n="88" d="100"/>
        </p:scale>
        <p:origin x="91" y="8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4304644-F622-4B39-8B18-D969611BD529}" type="datetimeFigureOut">
              <a:rPr lang="zh-CN" altLang="en-US" smtClean="0"/>
              <a:t>2021/5/16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24C3C7A-F9E5-4811-948C-933B55EC7E89}"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6929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4304644-F622-4B39-8B18-D969611BD529}" type="datetimeFigureOut">
              <a:rPr lang="zh-CN" altLang="en-US" smtClean="0"/>
              <a:t>2021/5/16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24C3C7A-F9E5-4811-948C-933B55EC7E89}" type="slidenum">
              <a:rPr lang="zh-CN" altLang="en-US" smtClean="0"/>
              <a:t>‹#›</a:t>
            </a:fld>
            <a:endParaRPr lang="zh-CN" altLang="en-US"/>
          </a:p>
        </p:txBody>
      </p:sp>
    </p:spTree>
    <p:extLst>
      <p:ext uri="{BB962C8B-B14F-4D97-AF65-F5344CB8AC3E}">
        <p14:creationId xmlns:p14="http://schemas.microsoft.com/office/powerpoint/2010/main" val="3925376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4304644-F622-4B39-8B18-D969611BD529}" type="datetimeFigureOut">
              <a:rPr lang="zh-CN" altLang="en-US" smtClean="0"/>
              <a:t>2021/5/16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24C3C7A-F9E5-4811-948C-933B55EC7E89}" type="slidenum">
              <a:rPr lang="zh-CN" altLang="en-US" smtClean="0"/>
              <a:t>‹#›</a:t>
            </a:fld>
            <a:endParaRPr lang="zh-CN" altLang="en-US"/>
          </a:p>
        </p:txBody>
      </p:sp>
    </p:spTree>
    <p:extLst>
      <p:ext uri="{BB962C8B-B14F-4D97-AF65-F5344CB8AC3E}">
        <p14:creationId xmlns:p14="http://schemas.microsoft.com/office/powerpoint/2010/main" val="1935593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4304644-F622-4B39-8B18-D969611BD529}" type="datetimeFigureOut">
              <a:rPr lang="zh-CN" altLang="en-US" smtClean="0"/>
              <a:t>2021/5/16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24C3C7A-F9E5-4811-948C-933B55EC7E89}" type="slidenum">
              <a:rPr lang="zh-CN" altLang="en-US" smtClean="0"/>
              <a:t>‹#›</a:t>
            </a:fld>
            <a:endParaRPr lang="zh-CN" altLang="en-US"/>
          </a:p>
        </p:txBody>
      </p:sp>
    </p:spTree>
    <p:extLst>
      <p:ext uri="{BB962C8B-B14F-4D97-AF65-F5344CB8AC3E}">
        <p14:creationId xmlns:p14="http://schemas.microsoft.com/office/powerpoint/2010/main" val="2426640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4304644-F622-4B39-8B18-D969611BD529}" type="datetimeFigureOut">
              <a:rPr lang="zh-CN" altLang="en-US" smtClean="0"/>
              <a:t>2021/5/16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24C3C7A-F9E5-4811-948C-933B55EC7E89}"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9356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C4304644-F622-4B39-8B18-D969611BD529}" type="datetimeFigureOut">
              <a:rPr lang="zh-CN" altLang="en-US" smtClean="0"/>
              <a:t>2021/5/16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24C3C7A-F9E5-4811-948C-933B55EC7E89}" type="slidenum">
              <a:rPr lang="zh-CN" altLang="en-US" smtClean="0"/>
              <a:t>‹#›</a:t>
            </a:fld>
            <a:endParaRPr lang="zh-CN" altLang="en-US"/>
          </a:p>
        </p:txBody>
      </p:sp>
    </p:spTree>
    <p:extLst>
      <p:ext uri="{BB962C8B-B14F-4D97-AF65-F5344CB8AC3E}">
        <p14:creationId xmlns:p14="http://schemas.microsoft.com/office/powerpoint/2010/main" val="2462874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C4304644-F622-4B39-8B18-D969611BD529}" type="datetimeFigureOut">
              <a:rPr lang="zh-CN" altLang="en-US" smtClean="0"/>
              <a:t>2021/5/16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24C3C7A-F9E5-4811-948C-933B55EC7E89}" type="slidenum">
              <a:rPr lang="zh-CN" altLang="en-US" smtClean="0"/>
              <a:t>‹#›</a:t>
            </a:fld>
            <a:endParaRPr lang="zh-CN" altLang="en-US"/>
          </a:p>
        </p:txBody>
      </p:sp>
    </p:spTree>
    <p:extLst>
      <p:ext uri="{BB962C8B-B14F-4D97-AF65-F5344CB8AC3E}">
        <p14:creationId xmlns:p14="http://schemas.microsoft.com/office/powerpoint/2010/main" val="1247764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4304644-F622-4B39-8B18-D969611BD529}" type="datetimeFigureOut">
              <a:rPr lang="zh-CN" altLang="en-US" smtClean="0"/>
              <a:t>2021/5/16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24C3C7A-F9E5-4811-948C-933B55EC7E89}" type="slidenum">
              <a:rPr lang="zh-CN" altLang="en-US" smtClean="0"/>
              <a:t>‹#›</a:t>
            </a:fld>
            <a:endParaRPr lang="zh-CN" altLang="en-US"/>
          </a:p>
        </p:txBody>
      </p:sp>
    </p:spTree>
    <p:extLst>
      <p:ext uri="{BB962C8B-B14F-4D97-AF65-F5344CB8AC3E}">
        <p14:creationId xmlns:p14="http://schemas.microsoft.com/office/powerpoint/2010/main" val="3724629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4304644-F622-4B39-8B18-D969611BD529}" type="datetimeFigureOut">
              <a:rPr lang="zh-CN" altLang="en-US" smtClean="0"/>
              <a:t>2021/5/16</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524C3C7A-F9E5-4811-948C-933B55EC7E89}" type="slidenum">
              <a:rPr lang="zh-CN" altLang="en-US" smtClean="0"/>
              <a:t>‹#›</a:t>
            </a:fld>
            <a:endParaRPr lang="zh-CN" altLang="en-US"/>
          </a:p>
        </p:txBody>
      </p:sp>
    </p:spTree>
    <p:extLst>
      <p:ext uri="{BB962C8B-B14F-4D97-AF65-F5344CB8AC3E}">
        <p14:creationId xmlns:p14="http://schemas.microsoft.com/office/powerpoint/2010/main" val="2045345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4304644-F622-4B39-8B18-D969611BD529}" type="datetimeFigureOut">
              <a:rPr lang="zh-CN" altLang="en-US" smtClean="0"/>
              <a:t>2021/5/16</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24C3C7A-F9E5-4811-948C-933B55EC7E89}" type="slidenum">
              <a:rPr lang="zh-CN" altLang="en-US" smtClean="0"/>
              <a:t>‹#›</a:t>
            </a:fld>
            <a:endParaRPr lang="zh-CN" altLang="en-US"/>
          </a:p>
        </p:txBody>
      </p:sp>
    </p:spTree>
    <p:extLst>
      <p:ext uri="{BB962C8B-B14F-4D97-AF65-F5344CB8AC3E}">
        <p14:creationId xmlns:p14="http://schemas.microsoft.com/office/powerpoint/2010/main" val="3504532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4304644-F622-4B39-8B18-D969611BD529}" type="datetimeFigureOut">
              <a:rPr lang="zh-CN" altLang="en-US" smtClean="0"/>
              <a:t>2021/5/16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24C3C7A-F9E5-4811-948C-933B55EC7E89}" type="slidenum">
              <a:rPr lang="zh-CN" altLang="en-US" smtClean="0"/>
              <a:t>‹#›</a:t>
            </a:fld>
            <a:endParaRPr lang="zh-CN" altLang="en-US"/>
          </a:p>
        </p:txBody>
      </p:sp>
    </p:spTree>
    <p:extLst>
      <p:ext uri="{BB962C8B-B14F-4D97-AF65-F5344CB8AC3E}">
        <p14:creationId xmlns:p14="http://schemas.microsoft.com/office/powerpoint/2010/main" val="3189099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4304644-F622-4B39-8B18-D969611BD529}" type="datetimeFigureOut">
              <a:rPr lang="zh-CN" altLang="en-US" smtClean="0"/>
              <a:t>2021/5/16</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24C3C7A-F9E5-4811-948C-933B55EC7E89}" type="slidenum">
              <a:rPr lang="zh-CN" altLang="en-US" smtClean="0"/>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69718"/>
      </p:ext>
    </p:extLst>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19968;&#22269;&#22312;&#27494;&#35013;&#20914;&#31361;&#20013;&#20351;&#29992;&#26680;&#27494;&#22120;&#30340;&#21512;&#27861;&#24615;&#21672;&#35810;&#24847;&#35265;.pdf" TargetMode="External"/><Relationship Id="rId2" Type="http://schemas.openxmlformats.org/officeDocument/2006/relationships/hyperlink" Target="&#19990;&#30028;&#21355;&#29983;&#32452;&#32455;&#21516;&#22467;&#21450;&#20043;&#38388;1951&#24180;3&#26376;25&#26085;&#21327;&#23450;&#30340;&#35299;&#37322;&#21672;&#35810;&#24847;&#35265;.pdf"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12298;&#32852;&#21512;&#22269;&#29305;&#26435;&#21450;&#35905;&#20813;&#20844;&#32422;&#12299;&#31532;&#20845;&#26465;&#31532;22&#33410;&#30340;&#36866;&#29992;&#24615;&#21672;&#35810;&#24847;&#35265;.pdf"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19968;&#22269;&#22312;&#27494;&#35013;&#20914;&#31361;&#20013;&#20351;&#29992;&#26680;&#27494;&#22120;&#30340;&#21512;&#27861;&#24615;&#21672;&#35810;&#24847;&#35265;.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32852;&#21512;&#22269;&#30340;&#26576;&#20123;&#32463;&#36153;&#38382;&#39064;&#21672;&#35810;&#24847;&#35265;.pdf"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32852;&#21512;&#22269;&#30340;&#26576;&#20123;&#32463;&#36153;&#38382;&#39064;&#21672;&#35810;&#24847;&#35265;.pd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www.un.org/en/members/index.shtml"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25191;&#34892;&#32852;&#21512;&#22269;&#32844;&#21153;&#26102;&#25152;&#21463;&#25439;&#23475;&#30340;&#36180;&#20607;&#21672;&#35810;&#24847;&#35265;.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A17897-D0E6-417E-96AC-5A35FE140100}"/>
              </a:ext>
            </a:extLst>
          </p:cNvPr>
          <p:cNvSpPr>
            <a:spLocks noGrp="1"/>
          </p:cNvSpPr>
          <p:nvPr>
            <p:ph type="ctrTitle"/>
          </p:nvPr>
        </p:nvSpPr>
        <p:spPr>
          <a:xfrm>
            <a:off x="1097280" y="758952"/>
            <a:ext cx="10058400" cy="2974848"/>
          </a:xfrm>
        </p:spPr>
        <p:txBody>
          <a:bodyPr/>
          <a:lstStyle/>
          <a:p>
            <a:r>
              <a:rPr lang="zh-CN" altLang="en-US" dirty="0"/>
              <a:t>国际组织法</a:t>
            </a:r>
          </a:p>
        </p:txBody>
      </p:sp>
      <p:sp>
        <p:nvSpPr>
          <p:cNvPr id="3" name="副标题 2">
            <a:extLst>
              <a:ext uri="{FF2B5EF4-FFF2-40B4-BE49-F238E27FC236}">
                <a16:creationId xmlns:a16="http://schemas.microsoft.com/office/drawing/2014/main" id="{CD9735FD-FCA2-47C4-82DE-4C88410EE104}"/>
              </a:ext>
            </a:extLst>
          </p:cNvPr>
          <p:cNvSpPr>
            <a:spLocks noGrp="1"/>
          </p:cNvSpPr>
          <p:nvPr>
            <p:ph type="subTitle" idx="1"/>
          </p:nvPr>
        </p:nvSpPr>
        <p:spPr>
          <a:xfrm>
            <a:off x="1097280" y="4467469"/>
            <a:ext cx="6815669" cy="1631579"/>
          </a:xfrm>
        </p:spPr>
        <p:txBody>
          <a:bodyPr/>
          <a:lstStyle/>
          <a:p>
            <a:endParaRPr lang="en-US" altLang="zh-CN" dirty="0"/>
          </a:p>
          <a:p>
            <a:r>
              <a:rPr lang="en-US" altLang="zh-CN" b="1" dirty="0"/>
              <a:t>Law of International Organization </a:t>
            </a:r>
          </a:p>
          <a:p>
            <a:r>
              <a:rPr lang="en-US" altLang="zh-CN" b="1" dirty="0"/>
              <a:t>By YANG Fan</a:t>
            </a:r>
          </a:p>
        </p:txBody>
      </p:sp>
    </p:spTree>
    <p:extLst>
      <p:ext uri="{BB962C8B-B14F-4D97-AF65-F5344CB8AC3E}">
        <p14:creationId xmlns:p14="http://schemas.microsoft.com/office/powerpoint/2010/main" val="11099144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C38194-847D-44E1-A245-1DBACACE5AE1}"/>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650FC3F8-2332-4248-99CA-928826594631}"/>
              </a:ext>
            </a:extLst>
          </p:cNvPr>
          <p:cNvSpPr>
            <a:spLocks noGrp="1"/>
          </p:cNvSpPr>
          <p:nvPr>
            <p:ph idx="1"/>
          </p:nvPr>
        </p:nvSpPr>
        <p:spPr>
          <a:xfrm>
            <a:off x="499533" y="1845733"/>
            <a:ext cx="11413067" cy="4334933"/>
          </a:xfrm>
        </p:spPr>
        <p:txBody>
          <a:bodyPr/>
          <a:lstStyle/>
          <a:p>
            <a:pPr algn="just" eaLnBrk="1" hangingPunct="1">
              <a:defRPr/>
            </a:pPr>
            <a:r>
              <a:rPr lang="en-US" altLang="zh-CN" sz="2800" dirty="0"/>
              <a:t>Opinions:</a:t>
            </a:r>
          </a:p>
          <a:p>
            <a:pPr marL="0" indent="0" algn="just" eaLnBrk="1" hangingPunct="1">
              <a:buFont typeface="Wingdings 2" panose="05020102010507070707" pitchFamily="18" charset="2"/>
              <a:buNone/>
              <a:defRPr/>
            </a:pPr>
            <a:r>
              <a:rPr lang="zh-CN" altLang="en-US" sz="2800" dirty="0"/>
              <a:t>        关于第一点中的</a:t>
            </a:r>
            <a:r>
              <a:rPr lang="en-US" altLang="zh-CN" sz="2800" dirty="0"/>
              <a:t>(a)</a:t>
            </a:r>
            <a:r>
              <a:rPr lang="zh-CN" altLang="en-US" sz="2800" dirty="0"/>
              <a:t>、</a:t>
            </a:r>
            <a:r>
              <a:rPr lang="en-US" altLang="zh-CN" sz="2800" dirty="0"/>
              <a:t>(b)</a:t>
            </a:r>
            <a:r>
              <a:rPr lang="zh-CN" altLang="en-US" sz="2800" dirty="0"/>
              <a:t>两个问题，国际法院依照该负有责任国家是否为联合国会员国对情况作了区分。法院对第一点中的问题</a:t>
            </a:r>
            <a:r>
              <a:rPr lang="en-US" altLang="zh-CN" sz="2800" dirty="0"/>
              <a:t>(a)</a:t>
            </a:r>
            <a:r>
              <a:rPr lang="zh-CN" altLang="en-US" sz="2800" dirty="0"/>
              <a:t>一致作了肯定性的答复。关于第一点中的问题</a:t>
            </a:r>
            <a:r>
              <a:rPr lang="en-US" altLang="zh-CN" sz="2800" dirty="0"/>
              <a:t>(b)</a:t>
            </a:r>
            <a:r>
              <a:rPr lang="zh-CN" altLang="en-US" sz="2800" dirty="0"/>
              <a:t>，法院以</a:t>
            </a:r>
            <a:r>
              <a:rPr lang="en-US" altLang="zh-CN" sz="2800" dirty="0"/>
              <a:t>11</a:t>
            </a:r>
            <a:r>
              <a:rPr lang="zh-CN" altLang="en-US" sz="2800" dirty="0"/>
              <a:t>票对</a:t>
            </a:r>
            <a:r>
              <a:rPr lang="en-US" altLang="zh-CN" sz="2800" dirty="0"/>
              <a:t>4</a:t>
            </a:r>
            <a:r>
              <a:rPr lang="zh-CN" altLang="en-US" sz="2800" dirty="0"/>
              <a:t>票认为</a:t>
            </a:r>
            <a:r>
              <a:rPr lang="en-US" altLang="zh-CN" sz="2800" dirty="0"/>
              <a:t>: </a:t>
            </a:r>
            <a:r>
              <a:rPr lang="zh-CN" altLang="en-US" sz="2800" dirty="0"/>
              <a:t>不论该负有责任国家是否联合国会员国，联合国组织都有资格向其提出国际要求。</a:t>
            </a:r>
            <a:endParaRPr lang="en-US" altLang="zh-CN" sz="2800" dirty="0"/>
          </a:p>
          <a:p>
            <a:pPr marL="0" indent="0" algn="just" eaLnBrk="1" hangingPunct="1">
              <a:buFont typeface="Wingdings 2" panose="05020102010507070707" pitchFamily="18" charset="2"/>
              <a:buNone/>
              <a:defRPr/>
            </a:pPr>
            <a:r>
              <a:rPr lang="zh-CN" altLang="en-US" sz="2800" dirty="0"/>
              <a:t>        关于第二点，国际法院以</a:t>
            </a:r>
            <a:r>
              <a:rPr lang="en-US" altLang="zh-CN" sz="2800" dirty="0"/>
              <a:t>10</a:t>
            </a:r>
            <a:r>
              <a:rPr lang="zh-CN" altLang="en-US" sz="2800" dirty="0"/>
              <a:t>票对</a:t>
            </a:r>
            <a:r>
              <a:rPr lang="en-US" altLang="zh-CN" sz="2800" dirty="0"/>
              <a:t>5</a:t>
            </a:r>
            <a:r>
              <a:rPr lang="zh-CN" altLang="en-US" sz="2800" dirty="0"/>
              <a:t>票认为</a:t>
            </a:r>
            <a:r>
              <a:rPr lang="en-US" altLang="zh-CN" sz="2800" dirty="0"/>
              <a:t>: </a:t>
            </a:r>
            <a:r>
              <a:rPr lang="zh-CN" altLang="en-US" sz="2800" dirty="0"/>
              <a:t>当联合国作为一个组织就对其人员造成的损害提出赔偿要求时，它只能以违反对其承担的义务为基础提出赔偿要求</a:t>
            </a:r>
            <a:r>
              <a:rPr lang="en-US" altLang="zh-CN" sz="2800" dirty="0"/>
              <a:t>; </a:t>
            </a:r>
            <a:r>
              <a:rPr lang="zh-CN" altLang="en-US" sz="2800" dirty="0"/>
              <a:t>对这一规则的尊重通常会防止联合国的行动和该人员的国籍国所有的权利之间的冲突</a:t>
            </a:r>
            <a:r>
              <a:rPr lang="en-US" altLang="zh-CN" sz="2800" dirty="0"/>
              <a:t>; </a:t>
            </a:r>
            <a:r>
              <a:rPr lang="zh-CN" altLang="en-US" sz="2800" dirty="0"/>
              <a:t>此外，这种协调必须依赖于适用于每一特定案件的各种考虑，井且依赖于联合国组织和各个国家之间订立的协定。</a:t>
            </a:r>
            <a:endParaRPr lang="en-US" altLang="zh-CN" sz="2800" dirty="0"/>
          </a:p>
          <a:p>
            <a:endParaRPr lang="zh-CN" altLang="en-US" dirty="0"/>
          </a:p>
        </p:txBody>
      </p:sp>
    </p:spTree>
    <p:extLst>
      <p:ext uri="{BB962C8B-B14F-4D97-AF65-F5344CB8AC3E}">
        <p14:creationId xmlns:p14="http://schemas.microsoft.com/office/powerpoint/2010/main" val="974908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D07381-8F3D-434F-BE1C-0C585BB8EA5C}"/>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58CD9088-B812-4614-8037-5F1804446A04}"/>
              </a:ext>
            </a:extLst>
          </p:cNvPr>
          <p:cNvSpPr>
            <a:spLocks noGrp="1"/>
          </p:cNvSpPr>
          <p:nvPr>
            <p:ph idx="1"/>
          </p:nvPr>
        </p:nvSpPr>
        <p:spPr>
          <a:xfrm>
            <a:off x="889001" y="1845733"/>
            <a:ext cx="10676466" cy="4267199"/>
          </a:xfrm>
        </p:spPr>
        <p:txBody>
          <a:bodyPr>
            <a:normAutofit lnSpcReduction="10000"/>
          </a:bodyPr>
          <a:lstStyle/>
          <a:p>
            <a:pPr eaLnBrk="1" hangingPunct="1">
              <a:defRPr/>
            </a:pPr>
            <a:r>
              <a:rPr lang="en-US" altLang="zh-CN" sz="2800" dirty="0"/>
              <a:t>Explanations:</a:t>
            </a:r>
          </a:p>
          <a:p>
            <a:pPr marL="0" indent="0" algn="just" eaLnBrk="1" hangingPunct="1">
              <a:buFont typeface="Wingdings 2" panose="05020102010507070707" pitchFamily="18" charset="2"/>
              <a:buNone/>
              <a:defRPr/>
            </a:pPr>
            <a:r>
              <a:rPr lang="zh-CN" altLang="en-US" sz="2800" dirty="0"/>
              <a:t>        法院对提交它的问题发表了一些初步看法。它对咨询意见申请书中的一些词语下了定义，接着它分析了“提出国际要求的行为能力”这一提法的要旨。当然，这种行为能力属于一个国家。它也属于联合国组织吗？这等于问联合国组织是否具有国际人格。在回答这个未被宪章的条文解决的问题时，法院接下去对宪章打算赋予联合国组织什么特性进行了审议。在这一点上，法院指出宪章赋予了联合国组织与其会员国所具有的不相同的权利和义务。法院进一步强调了联合国组织的重要政治任务</a:t>
            </a:r>
            <a:r>
              <a:rPr lang="en-US" altLang="zh-CN" sz="2800" dirty="0"/>
              <a:t>: </a:t>
            </a:r>
            <a:r>
              <a:rPr lang="zh-CN" altLang="en-US" sz="2800" dirty="0"/>
              <a:t>维护国际和平与安全。因此，国际法院的结论是</a:t>
            </a:r>
            <a:r>
              <a:rPr lang="en-US" altLang="zh-CN" sz="2800" dirty="0"/>
              <a:t>: </a:t>
            </a:r>
            <a:r>
              <a:rPr lang="zh-CN" altLang="en-US" sz="2800" b="1" dirty="0">
                <a:solidFill>
                  <a:srgbClr val="FF0000"/>
                </a:solidFill>
              </a:rPr>
              <a:t>尽管它肯定不是一个超国家，但联合国组织，由于它具有权利和义务，同时也具有很大程度的国际人格和在国际上行动的行为能力。</a:t>
            </a:r>
            <a:endParaRPr lang="en-US" altLang="zh-CN" sz="2800" b="1" dirty="0">
              <a:solidFill>
                <a:srgbClr val="FF0000"/>
              </a:solidFill>
            </a:endParaRPr>
          </a:p>
          <a:p>
            <a:endParaRPr lang="zh-CN" altLang="en-US" dirty="0"/>
          </a:p>
        </p:txBody>
      </p:sp>
    </p:spTree>
    <p:extLst>
      <p:ext uri="{BB962C8B-B14F-4D97-AF65-F5344CB8AC3E}">
        <p14:creationId xmlns:p14="http://schemas.microsoft.com/office/powerpoint/2010/main" val="4286189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E0D4F14-968E-470C-82AD-623417BEA9E3}"/>
              </a:ext>
            </a:extLst>
          </p:cNvPr>
          <p:cNvSpPr>
            <a:spLocks noGrp="1"/>
          </p:cNvSpPr>
          <p:nvPr>
            <p:ph idx="1"/>
          </p:nvPr>
        </p:nvSpPr>
        <p:spPr>
          <a:xfrm>
            <a:off x="1097279" y="1845734"/>
            <a:ext cx="10518987" cy="4023360"/>
          </a:xfrm>
        </p:spPr>
        <p:txBody>
          <a:bodyPr/>
          <a:lstStyle/>
          <a:p>
            <a:pPr marL="0" indent="0" algn="just" eaLnBrk="1" hangingPunct="1">
              <a:buFont typeface="Wingdings 2" panose="05020102010507070707" pitchFamily="18" charset="2"/>
              <a:buNone/>
            </a:pPr>
            <a:r>
              <a:rPr lang="zh-CN" altLang="en-US" sz="2400" dirty="0"/>
              <a:t>法院接着检讨了问题的核心，即联合国组织的国际权利中是否包括就该组织人员在执行职务过程中所受损害提出国际要求以从一个国家取得赔偿的权利。</a:t>
            </a:r>
          </a:p>
          <a:p>
            <a:pPr marL="0" indent="0" algn="just" eaLnBrk="1" hangingPunct="1">
              <a:buFont typeface="Wingdings 2" panose="05020102010507070707" pitchFamily="18" charset="2"/>
              <a:buNone/>
            </a:pPr>
            <a:r>
              <a:rPr lang="zh-CN" altLang="en-US" sz="2400" dirty="0"/>
              <a:t>        关于第一点，咨询意见申请书中的一</a:t>
            </a:r>
            <a:r>
              <a:rPr lang="en-US" altLang="zh-CN" sz="2400" dirty="0"/>
              <a:t>(a)</a:t>
            </a:r>
            <a:r>
              <a:rPr lang="zh-CN" altLang="en-US" sz="2400" dirty="0"/>
              <a:t>，国际法院一致得出结论</a:t>
            </a:r>
            <a:r>
              <a:rPr lang="en-US" altLang="zh-CN" sz="2400" dirty="0"/>
              <a:t>: </a:t>
            </a:r>
            <a:r>
              <a:rPr lang="zh-CN" altLang="en-US" sz="2400" dirty="0"/>
              <a:t>联合国组织有就一国因违反其对联合国组织承担的义务而造成的损害对该国</a:t>
            </a:r>
            <a:r>
              <a:rPr lang="en-US" altLang="zh-CN" sz="2400" dirty="0"/>
              <a:t>(</a:t>
            </a:r>
            <a:r>
              <a:rPr lang="zh-CN" altLang="en-US" sz="2400" dirty="0"/>
              <a:t>不论是联合国会员国或不是联合国会员国</a:t>
            </a:r>
            <a:r>
              <a:rPr lang="en-US" altLang="zh-CN" sz="2400" dirty="0"/>
              <a:t>)</a:t>
            </a:r>
            <a:r>
              <a:rPr lang="zh-CN" altLang="en-US" sz="2400" dirty="0"/>
              <a:t>提出国际要求的行为能力。法院指出，它未被请求确定联合国组织有权取得的赔偿的确切数额，赔偿数额的大小应根据若干因素决定，对这些因素法院举了一些例子。</a:t>
            </a:r>
            <a:endParaRPr lang="en-US" altLang="zh-CN" sz="2400" dirty="0"/>
          </a:p>
          <a:p>
            <a:pPr marL="0" indent="0" algn="just" eaLnBrk="1" hangingPunct="1">
              <a:buFont typeface="Wingdings 2" panose="05020102010507070707" pitchFamily="18" charset="2"/>
              <a:buNone/>
            </a:pPr>
            <a:r>
              <a:rPr lang="zh-CN" altLang="en-US" sz="2400" dirty="0"/>
              <a:t>        然后法院开始检讨第一点中的问题</a:t>
            </a:r>
            <a:r>
              <a:rPr lang="en-US" altLang="zh-CN" sz="2400" dirty="0"/>
              <a:t>(b)</a:t>
            </a:r>
            <a:r>
              <a:rPr lang="zh-CN" altLang="en-US" sz="2400" dirty="0"/>
              <a:t>，即联合国作为一个组织是否能因不是对联合国组织自己而是对被害人或通过他取得权利的人造成的损害，提出国际要求得到赔偿。</a:t>
            </a:r>
          </a:p>
          <a:p>
            <a:endParaRPr lang="zh-CN" altLang="en-US" dirty="0"/>
          </a:p>
        </p:txBody>
      </p:sp>
    </p:spTree>
    <p:extLst>
      <p:ext uri="{BB962C8B-B14F-4D97-AF65-F5344CB8AC3E}">
        <p14:creationId xmlns:p14="http://schemas.microsoft.com/office/powerpoint/2010/main" val="3095331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B427E39-B285-459E-AE4B-F95E302F6633}"/>
              </a:ext>
            </a:extLst>
          </p:cNvPr>
          <p:cNvSpPr>
            <a:spLocks noGrp="1"/>
          </p:cNvSpPr>
          <p:nvPr>
            <p:ph idx="1"/>
          </p:nvPr>
        </p:nvSpPr>
        <p:spPr>
          <a:xfrm>
            <a:off x="783166" y="1744133"/>
            <a:ext cx="10625667" cy="4267199"/>
          </a:xfrm>
        </p:spPr>
        <p:txBody>
          <a:bodyPr>
            <a:noAutofit/>
          </a:bodyPr>
          <a:lstStyle/>
          <a:p>
            <a:r>
              <a:rPr lang="zh-CN" altLang="en-US" sz="2400" dirty="0"/>
              <a:t>在处理这个间题时，法院分析了国民的外交保护问题。在这一点上，</a:t>
            </a:r>
            <a:r>
              <a:rPr lang="zh-CN" altLang="en-US" sz="2400" dirty="0">
                <a:solidFill>
                  <a:srgbClr val="FF0000"/>
                </a:solidFill>
              </a:rPr>
              <a:t>法院指出，确实只有联合国组织才有在前面提及的情况下提出要求的行为能力，因为任何国际要求都必须以被告国违反了对联合国承担的义务作为依据。</a:t>
            </a:r>
            <a:r>
              <a:rPr lang="zh-CN" altLang="en-US" sz="2400" dirty="0"/>
              <a:t>在本案中，被害人为其国民的国家不能抱怨说被告国违反了对它承担的义务。这里义务是对于联合国组织承担的。不过，法院承认，与对在国外的国民的外交保护的传统规则相类似这一点本身不能证明应给予肯定的答复。实际上，在联合国组织和其人员之间不存在国籍方面的联系。这是一种新情况，必须对它进行分析。宪章的条款中与联合国组织的职能有关的部分含有后者被授权确保对其人员的有限保护的意思吗？</a:t>
            </a:r>
            <a:r>
              <a:rPr lang="zh-CN" altLang="en-US" sz="2400" b="1" dirty="0">
                <a:solidFill>
                  <a:srgbClr val="FF0000"/>
                </a:solidFill>
              </a:rPr>
              <a:t>这些权力是履行联合国组织职能必不可少的，必须认为这些权力是宪章中必然的含义。</a:t>
            </a:r>
            <a:r>
              <a:rPr lang="zh-CN" altLang="en-US" sz="2400" dirty="0"/>
              <a:t>在履行其职能中，联合国组织可能会发现委托其人员在世界动乱部分执行重要任务是必要的。必须确保这些人员受到有效保护。只有这样，该人员才能圆满地执行任务。因此，法院得出了联合国组织具有对其人员行使职能上保护的行为能力的结论。对会员国来说，情况比较简单，因为这些国家已经对联合国承担了各种义务。</a:t>
            </a:r>
          </a:p>
        </p:txBody>
      </p:sp>
    </p:spTree>
    <p:extLst>
      <p:ext uri="{BB962C8B-B14F-4D97-AF65-F5344CB8AC3E}">
        <p14:creationId xmlns:p14="http://schemas.microsoft.com/office/powerpoint/2010/main" val="5864069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D42E3F8-9AAB-4CB5-B290-B66E388938C1}"/>
              </a:ext>
            </a:extLst>
          </p:cNvPr>
          <p:cNvSpPr>
            <a:spLocks noGrp="1"/>
          </p:cNvSpPr>
          <p:nvPr>
            <p:ph idx="1"/>
          </p:nvPr>
        </p:nvSpPr>
        <p:spPr>
          <a:xfrm>
            <a:off x="897467" y="1845734"/>
            <a:ext cx="10684933" cy="4529666"/>
          </a:xfrm>
        </p:spPr>
        <p:txBody>
          <a:bodyPr>
            <a:normAutofit fontScale="92500"/>
          </a:bodyPr>
          <a:lstStyle/>
          <a:p>
            <a:pPr algn="just"/>
            <a:r>
              <a:rPr lang="zh-CN" altLang="en-US" sz="2400" dirty="0"/>
              <a:t> 但是，当一个要求是对非联合国组织会员国的一个国家提出时，情况会是怎样呢？法院的意见是，</a:t>
            </a:r>
            <a:r>
              <a:rPr lang="zh-CN" altLang="en-US" sz="2400" b="1" dirty="0">
                <a:solidFill>
                  <a:srgbClr val="FF0000"/>
                </a:solidFill>
              </a:rPr>
              <a:t>联合国的会员国创立了一个具有客观国际人格的实体，该实体具有的不止是仅被它们承认的人格</a:t>
            </a:r>
            <a:r>
              <a:rPr lang="zh-CN" altLang="en-US" sz="2400" dirty="0"/>
              <a:t>。因此，像对第一点中的问题</a:t>
            </a:r>
            <a:r>
              <a:rPr lang="en-US" altLang="zh-CN" sz="2400" dirty="0"/>
              <a:t>(a)</a:t>
            </a:r>
            <a:r>
              <a:rPr lang="zh-CN" altLang="en-US" sz="2400" dirty="0"/>
              <a:t>一样，国际法院对第一点中的问题</a:t>
            </a:r>
            <a:r>
              <a:rPr lang="en-US" altLang="zh-CN" sz="2400" dirty="0"/>
              <a:t>(b)</a:t>
            </a:r>
            <a:r>
              <a:rPr lang="zh-CN" altLang="en-US" sz="2400" dirty="0"/>
              <a:t>也做了肯定的回答。</a:t>
            </a:r>
            <a:endParaRPr lang="en-US" altLang="zh-CN" sz="2400" dirty="0"/>
          </a:p>
          <a:p>
            <a:pPr marL="0" indent="0" algn="just" eaLnBrk="1" hangingPunct="1">
              <a:buFont typeface="Wingdings 2" panose="05020102010507070707" pitchFamily="18" charset="2"/>
              <a:buNone/>
            </a:pPr>
            <a:r>
              <a:rPr lang="zh-CN" altLang="en-US" sz="2400" dirty="0"/>
              <a:t>大会的第二个问题是，联合国的行动与被害人为其国民的国家所有的权利的协调问题。换句话说，这涉及的是</a:t>
            </a:r>
            <a:r>
              <a:rPr lang="zh-CN" altLang="en-US" sz="2400" b="1" dirty="0">
                <a:solidFill>
                  <a:srgbClr val="FF0000"/>
                </a:solidFill>
              </a:rPr>
              <a:t>外交保护权与职能保护权这两个方面之间可能发生的对抗。</a:t>
            </a:r>
            <a:r>
              <a:rPr lang="zh-CN" altLang="en-US" sz="2400" dirty="0"/>
              <a:t>在这点上，法院没有说这两种类型的保护中哪种应当享有优先权，对于会员国它强调了它们应尽力给子宪章第二条规定的各种协助的义务。它又说道，联合国组织与被害人国籍国之间对抗的危险可用一个一般性公约或在每个特定案件中订立的协定减少或消除，它还提到那些已经发生的已经找到可行的解决办法的案件。</a:t>
            </a:r>
          </a:p>
          <a:p>
            <a:pPr marL="0" indent="0" algn="just" eaLnBrk="1" hangingPunct="1">
              <a:buFont typeface="Wingdings 2" panose="05020102010507070707" pitchFamily="18" charset="2"/>
              <a:buNone/>
            </a:pPr>
            <a:r>
              <a:rPr lang="zh-CN" altLang="en-US" sz="2400" dirty="0"/>
              <a:t>        最后，国际法院研究了被害人具有被告国国籍的情况。由于联合国组织提出的要求不是基于被害人的国籍而是基于其作为联合国人员的地位，对之提出要求的国家是否把该人员看作自己的国民是无关紧要的。因此，法律情况不会有所改变。</a:t>
            </a:r>
          </a:p>
          <a:p>
            <a:endParaRPr lang="zh-CN" altLang="en-US" dirty="0"/>
          </a:p>
        </p:txBody>
      </p:sp>
    </p:spTree>
    <p:extLst>
      <p:ext uri="{BB962C8B-B14F-4D97-AF65-F5344CB8AC3E}">
        <p14:creationId xmlns:p14="http://schemas.microsoft.com/office/powerpoint/2010/main" val="5028969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0D5771E-B99D-4808-A32F-F3158A0D1238}"/>
              </a:ext>
            </a:extLst>
          </p:cNvPr>
          <p:cNvSpPr>
            <a:spLocks noGrp="1"/>
          </p:cNvSpPr>
          <p:nvPr>
            <p:ph idx="1"/>
          </p:nvPr>
        </p:nvSpPr>
        <p:spPr>
          <a:xfrm>
            <a:off x="872067" y="1845734"/>
            <a:ext cx="10964333" cy="4478866"/>
          </a:xfrm>
        </p:spPr>
        <p:txBody>
          <a:bodyPr>
            <a:normAutofit lnSpcReduction="10000"/>
          </a:bodyPr>
          <a:lstStyle/>
          <a:p>
            <a:pPr eaLnBrk="1" hangingPunct="1"/>
            <a:endParaRPr lang="en-US" altLang="zh-CN" dirty="0">
              <a:hlinkClick r:id="rId2" action="ppaction://hlinkfile"/>
            </a:endParaRPr>
          </a:p>
          <a:p>
            <a:pPr algn="just" eaLnBrk="1" hangingPunct="1"/>
            <a:r>
              <a:rPr lang="zh-CN" altLang="en-US" sz="2800" b="1" u="sng" dirty="0">
                <a:solidFill>
                  <a:srgbClr val="FF0000"/>
                </a:solidFill>
              </a:rPr>
              <a:t>关于国际组织国际法律人格嗣后司法实践：</a:t>
            </a:r>
            <a:endParaRPr lang="en-US" altLang="zh-CN" sz="2800" b="1" u="sng" dirty="0">
              <a:solidFill>
                <a:srgbClr val="FF0000"/>
              </a:solidFill>
              <a:hlinkClick r:id="rId2" action="ppaction://hlinkfile">
                <a:extLst>
                  <a:ext uri="{A12FA001-AC4F-418D-AE19-62706E023703}">
                    <ahyp:hlinkClr xmlns:ahyp="http://schemas.microsoft.com/office/drawing/2018/hyperlinkcolor" val="tx"/>
                  </a:ext>
                </a:extLst>
              </a:hlinkClick>
            </a:endParaRPr>
          </a:p>
          <a:p>
            <a:pPr algn="just" eaLnBrk="1" hangingPunct="1"/>
            <a:r>
              <a:rPr lang="en-US" altLang="zh-CN" sz="2800" dirty="0">
                <a:hlinkClick r:id="rId2" action="ppaction://hlinkfile">
                  <a:extLst>
                    <a:ext uri="{A12FA001-AC4F-418D-AE19-62706E023703}">
                      <ahyp:hlinkClr xmlns:ahyp="http://schemas.microsoft.com/office/drawing/2018/hyperlinkcolor" val="tx"/>
                    </a:ext>
                  </a:extLst>
                </a:hlinkClick>
              </a:rPr>
              <a:t>1</a:t>
            </a:r>
            <a:r>
              <a:rPr lang="zh-CN" altLang="en-US" sz="2800" dirty="0">
                <a:hlinkClick r:id="rId2" action="ppaction://hlinkfile">
                  <a:extLst>
                    <a:ext uri="{A12FA001-AC4F-418D-AE19-62706E023703}">
                      <ahyp:hlinkClr xmlns:ahyp="http://schemas.microsoft.com/office/drawing/2018/hyperlinkcolor" val="tx"/>
                    </a:ext>
                  </a:extLst>
                </a:hlinkClick>
              </a:rPr>
              <a:t>、</a:t>
            </a:r>
            <a:r>
              <a:rPr lang="en-US" altLang="zh-CN" sz="2800" dirty="0">
                <a:hlinkClick r:id="rId2" action="ppaction://hlinkfile">
                  <a:extLst>
                    <a:ext uri="{A12FA001-AC4F-418D-AE19-62706E023703}">
                      <ahyp:hlinkClr xmlns:ahyp="http://schemas.microsoft.com/office/drawing/2018/hyperlinkcolor" val="tx"/>
                    </a:ext>
                  </a:extLst>
                </a:hlinkClick>
              </a:rPr>
              <a:t>ICJ </a:t>
            </a:r>
            <a:r>
              <a:rPr lang="en-GB" altLang="zh-CN" sz="2800" dirty="0">
                <a:hlinkClick r:id="rId2" action="ppaction://hlinkfile">
                  <a:extLst>
                    <a:ext uri="{A12FA001-AC4F-418D-AE19-62706E023703}">
                      <ahyp:hlinkClr xmlns:ahyp="http://schemas.microsoft.com/office/drawing/2018/hyperlinkcolor" val="tx"/>
                    </a:ext>
                  </a:extLst>
                </a:hlinkClick>
              </a:rPr>
              <a:t>Advisory Opinion 1980.12.20 Interpretation of Agreement of 25 March 1951 between WHO &amp; Egypt </a:t>
            </a:r>
            <a:r>
              <a:rPr lang="zh-CN" altLang="en-US" sz="2800" dirty="0">
                <a:hlinkClick r:id="rId2" action="ppaction://hlinkfile">
                  <a:extLst>
                    <a:ext uri="{A12FA001-AC4F-418D-AE19-62706E023703}">
                      <ahyp:hlinkClr xmlns:ahyp="http://schemas.microsoft.com/office/drawing/2018/hyperlinkcolor" val="tx"/>
                    </a:ext>
                  </a:extLst>
                </a:hlinkClick>
              </a:rPr>
              <a:t>世界卫生组织同埃及之间</a:t>
            </a:r>
            <a:r>
              <a:rPr lang="en-US" altLang="zh-CN" sz="2800" dirty="0">
                <a:hlinkClick r:id="rId2" action="ppaction://hlinkfile">
                  <a:extLst>
                    <a:ext uri="{A12FA001-AC4F-418D-AE19-62706E023703}">
                      <ahyp:hlinkClr xmlns:ahyp="http://schemas.microsoft.com/office/drawing/2018/hyperlinkcolor" val="tx"/>
                    </a:ext>
                  </a:extLst>
                </a:hlinkClick>
              </a:rPr>
              <a:t>1951</a:t>
            </a:r>
            <a:r>
              <a:rPr lang="zh-CN" altLang="en-US" sz="2800" dirty="0">
                <a:hlinkClick r:id="rId2" action="ppaction://hlinkfile">
                  <a:extLst>
                    <a:ext uri="{A12FA001-AC4F-418D-AE19-62706E023703}">
                      <ahyp:hlinkClr xmlns:ahyp="http://schemas.microsoft.com/office/drawing/2018/hyperlinkcolor" val="tx"/>
                    </a:ext>
                  </a:extLst>
                </a:hlinkClick>
              </a:rPr>
              <a:t>年</a:t>
            </a:r>
            <a:r>
              <a:rPr lang="en-US" altLang="zh-CN" sz="2800" dirty="0">
                <a:hlinkClick r:id="rId2" action="ppaction://hlinkfile">
                  <a:extLst>
                    <a:ext uri="{A12FA001-AC4F-418D-AE19-62706E023703}">
                      <ahyp:hlinkClr xmlns:ahyp="http://schemas.microsoft.com/office/drawing/2018/hyperlinkcolor" val="tx"/>
                    </a:ext>
                  </a:extLst>
                </a:hlinkClick>
              </a:rPr>
              <a:t>3</a:t>
            </a:r>
            <a:r>
              <a:rPr lang="zh-CN" altLang="en-US" sz="2800" dirty="0">
                <a:hlinkClick r:id="rId2" action="ppaction://hlinkfile">
                  <a:extLst>
                    <a:ext uri="{A12FA001-AC4F-418D-AE19-62706E023703}">
                      <ahyp:hlinkClr xmlns:ahyp="http://schemas.microsoft.com/office/drawing/2018/hyperlinkcolor" val="tx"/>
                    </a:ext>
                  </a:extLst>
                </a:hlinkClick>
              </a:rPr>
              <a:t>月</a:t>
            </a:r>
            <a:r>
              <a:rPr lang="en-US" altLang="zh-CN" sz="2800" dirty="0">
                <a:hlinkClick r:id="rId2" action="ppaction://hlinkfile">
                  <a:extLst>
                    <a:ext uri="{A12FA001-AC4F-418D-AE19-62706E023703}">
                      <ahyp:hlinkClr xmlns:ahyp="http://schemas.microsoft.com/office/drawing/2018/hyperlinkcolor" val="tx"/>
                    </a:ext>
                  </a:extLst>
                </a:hlinkClick>
              </a:rPr>
              <a:t>25</a:t>
            </a:r>
            <a:r>
              <a:rPr lang="zh-CN" altLang="en-US" sz="2800" dirty="0">
                <a:hlinkClick r:id="rId2" action="ppaction://hlinkfile">
                  <a:extLst>
                    <a:ext uri="{A12FA001-AC4F-418D-AE19-62706E023703}">
                      <ahyp:hlinkClr xmlns:ahyp="http://schemas.microsoft.com/office/drawing/2018/hyperlinkcolor" val="tx"/>
                    </a:ext>
                  </a:extLst>
                </a:hlinkClick>
              </a:rPr>
              <a:t>日协定的解释咨询意见</a:t>
            </a:r>
            <a:r>
              <a:rPr lang="en-US" altLang="zh-CN" sz="2800" dirty="0"/>
              <a:t>: </a:t>
            </a:r>
            <a:r>
              <a:rPr lang="zh-CN" altLang="en-US" sz="2800" dirty="0"/>
              <a:t>国际组织是国际法主体，因此受到国际法一般规则、国际组织的组织法或其参加的国际协议所规定的任何义务的约束。</a:t>
            </a:r>
            <a:endParaRPr lang="en-US" altLang="zh-CN" sz="2800" dirty="0"/>
          </a:p>
          <a:p>
            <a:pPr algn="just" eaLnBrk="1" hangingPunct="1"/>
            <a:r>
              <a:rPr lang="en-US" altLang="zh-CN" sz="2800" dirty="0">
                <a:hlinkClick r:id="rId3" action="ppaction://hlinkfile">
                  <a:extLst>
                    <a:ext uri="{A12FA001-AC4F-418D-AE19-62706E023703}">
                      <ahyp:hlinkClr xmlns:ahyp="http://schemas.microsoft.com/office/drawing/2018/hyperlinkcolor" val="tx"/>
                    </a:ext>
                  </a:extLst>
                </a:hlinkClick>
              </a:rPr>
              <a:t>ICJ Advisory Opinion 1996.7.8 </a:t>
            </a:r>
            <a:r>
              <a:rPr lang="en-GB" altLang="zh-CN" sz="2800" dirty="0">
                <a:hlinkClick r:id="rId3" action="ppaction://hlinkfile">
                  <a:extLst>
                    <a:ext uri="{A12FA001-AC4F-418D-AE19-62706E023703}">
                      <ahyp:hlinkClr xmlns:ahyp="http://schemas.microsoft.com/office/drawing/2018/hyperlinkcolor" val="tx"/>
                    </a:ext>
                  </a:extLst>
                </a:hlinkClick>
              </a:rPr>
              <a:t>Legality of Use by a State of Nuclear Weapons in Armed Conflict</a:t>
            </a:r>
            <a:r>
              <a:rPr lang="en-US" altLang="zh-CN" sz="2800" dirty="0">
                <a:hlinkClick r:id="rId3" action="ppaction://hlinkfile">
                  <a:extLst>
                    <a:ext uri="{A12FA001-AC4F-418D-AE19-62706E023703}">
                      <ahyp:hlinkClr xmlns:ahyp="http://schemas.microsoft.com/office/drawing/2018/hyperlinkcolor" val="tx"/>
                    </a:ext>
                  </a:extLst>
                </a:hlinkClick>
              </a:rPr>
              <a:t> </a:t>
            </a:r>
            <a:r>
              <a:rPr lang="zh-CN" altLang="en-US" sz="2800" dirty="0">
                <a:hlinkClick r:id="rId3" action="ppaction://hlinkfile">
                  <a:extLst>
                    <a:ext uri="{A12FA001-AC4F-418D-AE19-62706E023703}">
                      <ahyp:hlinkClr xmlns:ahyp="http://schemas.microsoft.com/office/drawing/2018/hyperlinkcolor" val="tx"/>
                    </a:ext>
                  </a:extLst>
                </a:hlinkClick>
              </a:rPr>
              <a:t>一国在武装冲突中使用核武器的合法性咨询意见</a:t>
            </a:r>
            <a:r>
              <a:rPr lang="en-US" altLang="zh-CN" sz="2800" dirty="0"/>
              <a:t>: </a:t>
            </a:r>
            <a:r>
              <a:rPr lang="zh-CN" altLang="en-US" sz="2800" dirty="0"/>
              <a:t>本法院几乎无须指出，国际组织是国际法主体。与国家不同，国际组织不具有一般的权限</a:t>
            </a:r>
            <a:r>
              <a:rPr lang="en-US" altLang="zh-CN" sz="2800" dirty="0"/>
              <a:t>(competence)</a:t>
            </a:r>
            <a:r>
              <a:rPr lang="zh-CN" altLang="en-US" sz="2800" dirty="0"/>
              <a:t>。</a:t>
            </a:r>
            <a:endParaRPr lang="en-US" altLang="zh-CN" sz="2800" dirty="0"/>
          </a:p>
          <a:p>
            <a:endParaRPr lang="zh-CN" altLang="en-US" dirty="0"/>
          </a:p>
        </p:txBody>
      </p:sp>
    </p:spTree>
    <p:extLst>
      <p:ext uri="{BB962C8B-B14F-4D97-AF65-F5344CB8AC3E}">
        <p14:creationId xmlns:p14="http://schemas.microsoft.com/office/powerpoint/2010/main" val="7742125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A13E9D-2BD8-4EDF-AF86-70D7FD6AE1A1}"/>
              </a:ext>
            </a:extLst>
          </p:cNvPr>
          <p:cNvSpPr>
            <a:spLocks noGrp="1"/>
          </p:cNvSpPr>
          <p:nvPr>
            <p:ph type="title"/>
          </p:nvPr>
        </p:nvSpPr>
        <p:spPr/>
        <p:txBody>
          <a:bodyPr>
            <a:noAutofit/>
          </a:bodyPr>
          <a:lstStyle/>
          <a:p>
            <a:pPr algn="ctr"/>
            <a:r>
              <a:rPr lang="en-US" altLang="zh-CN" sz="3600" dirty="0"/>
              <a:t>(</a:t>
            </a:r>
            <a:r>
              <a:rPr lang="zh-CN" altLang="en-US" sz="3600" dirty="0"/>
              <a:t>二</a:t>
            </a:r>
            <a:r>
              <a:rPr lang="en-US" altLang="zh-CN" sz="3600" dirty="0"/>
              <a:t>) Reflection of </a:t>
            </a:r>
            <a:r>
              <a:rPr lang="en-GB" altLang="zh-CN" sz="3600" dirty="0"/>
              <a:t>Legal Personality of International Organizations </a:t>
            </a:r>
            <a:br>
              <a:rPr lang="en-GB" altLang="zh-CN" sz="3600" dirty="0"/>
            </a:br>
            <a:r>
              <a:rPr lang="zh-CN" altLang="en-US" sz="3600" dirty="0"/>
              <a:t>国际组织法律人格的体现</a:t>
            </a:r>
          </a:p>
        </p:txBody>
      </p:sp>
      <p:sp>
        <p:nvSpPr>
          <p:cNvPr id="3" name="内容占位符 2">
            <a:extLst>
              <a:ext uri="{FF2B5EF4-FFF2-40B4-BE49-F238E27FC236}">
                <a16:creationId xmlns:a16="http://schemas.microsoft.com/office/drawing/2014/main" id="{E036D2D4-0918-4D70-84F0-6724C74A0AA1}"/>
              </a:ext>
            </a:extLst>
          </p:cNvPr>
          <p:cNvSpPr>
            <a:spLocks noGrp="1"/>
          </p:cNvSpPr>
          <p:nvPr>
            <p:ph idx="1"/>
          </p:nvPr>
        </p:nvSpPr>
        <p:spPr>
          <a:xfrm>
            <a:off x="846667" y="1845734"/>
            <a:ext cx="10905066" cy="4453466"/>
          </a:xfrm>
        </p:spPr>
        <p:txBody>
          <a:bodyPr>
            <a:normAutofit/>
          </a:bodyPr>
          <a:lstStyle/>
          <a:p>
            <a:pPr marL="0" indent="0" algn="just" eaLnBrk="1" fontAlgn="auto" hangingPunct="1">
              <a:spcAft>
                <a:spcPts val="0"/>
              </a:spcAft>
              <a:buFont typeface="Wingdings 2" panose="05020102010507070707" pitchFamily="18" charset="2"/>
              <a:buNone/>
              <a:defRPr/>
            </a:pPr>
            <a:r>
              <a:rPr lang="en-US" altLang="zh-CN" sz="3200" dirty="0"/>
              <a:t>1. Treaty-making Capacity </a:t>
            </a:r>
            <a:r>
              <a:rPr lang="zh-CN" altLang="en-US" sz="3200" dirty="0"/>
              <a:t>缔约能力</a:t>
            </a:r>
            <a:endParaRPr lang="en-US" altLang="zh-CN" sz="3200" dirty="0"/>
          </a:p>
          <a:p>
            <a:pPr algn="just" eaLnBrk="1" fontAlgn="auto" hangingPunct="1">
              <a:spcAft>
                <a:spcPts val="0"/>
              </a:spcAft>
              <a:defRPr/>
            </a:pPr>
            <a:r>
              <a:rPr lang="en-GB" altLang="zh-CN" sz="3200" dirty="0"/>
              <a:t>Treaty-making Capacity</a:t>
            </a:r>
            <a:r>
              <a:rPr lang="en-US" altLang="zh-CN" sz="3200" dirty="0"/>
              <a:t>: </a:t>
            </a:r>
            <a:r>
              <a:rPr lang="zh-CN" altLang="en-US" sz="3200" dirty="0"/>
              <a:t>国际组织的缔约能力依组织约章、暗含权和嗣后的惯例</a:t>
            </a:r>
            <a:r>
              <a:rPr lang="en-US" altLang="zh-CN" sz="3200" dirty="0"/>
              <a:t>(subsequent practice)</a:t>
            </a:r>
            <a:r>
              <a:rPr lang="zh-CN" altLang="en-US" sz="3200" dirty="0"/>
              <a:t>确定。</a:t>
            </a:r>
            <a:endParaRPr lang="en-US" altLang="zh-CN" sz="3200" dirty="0"/>
          </a:p>
          <a:p>
            <a:pPr marL="0" indent="0" algn="just" eaLnBrk="1" fontAlgn="auto" hangingPunct="1">
              <a:spcAft>
                <a:spcPts val="0"/>
              </a:spcAft>
              <a:buFont typeface="Wingdings 2" panose="05020102010507070707" pitchFamily="18" charset="2"/>
              <a:buNone/>
              <a:defRPr/>
            </a:pPr>
            <a:r>
              <a:rPr lang="en-GB" altLang="zh-CN" sz="3200" dirty="0"/>
              <a:t>2. Right of Legation </a:t>
            </a:r>
            <a:r>
              <a:rPr lang="zh-CN" altLang="en-US" sz="3200" dirty="0"/>
              <a:t>使节权</a:t>
            </a:r>
            <a:endParaRPr lang="en-US" altLang="zh-CN" sz="3200" dirty="0"/>
          </a:p>
          <a:p>
            <a:pPr algn="just" eaLnBrk="1" fontAlgn="auto" hangingPunct="1">
              <a:spcAft>
                <a:spcPts val="0"/>
              </a:spcAft>
              <a:defRPr/>
            </a:pPr>
            <a:r>
              <a:rPr lang="en-GB" altLang="zh-CN" sz="3200" dirty="0"/>
              <a:t>Right of Legation: </a:t>
            </a:r>
            <a:r>
              <a:rPr lang="zh-CN" altLang="en-US" sz="3200" dirty="0"/>
              <a:t>各国可向国际组织派遣常驻代表团。有时国际组织也向成员国、非成员国或其他国际组织派遣常驻人员与机构。国际组织的使节权不要求对等，且仅限于有关组织的职能范围内的特定领域。</a:t>
            </a:r>
            <a:endParaRPr lang="en-US" altLang="zh-CN" sz="3200" dirty="0"/>
          </a:p>
          <a:p>
            <a:endParaRPr lang="zh-CN" altLang="en-US" dirty="0"/>
          </a:p>
        </p:txBody>
      </p:sp>
    </p:spTree>
    <p:extLst>
      <p:ext uri="{BB962C8B-B14F-4D97-AF65-F5344CB8AC3E}">
        <p14:creationId xmlns:p14="http://schemas.microsoft.com/office/powerpoint/2010/main" val="18638395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9A7641-D375-41EA-87FC-640A501A3B4C}"/>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B4D6CC3E-215C-439D-B44E-719DC71EE176}"/>
              </a:ext>
            </a:extLst>
          </p:cNvPr>
          <p:cNvSpPr>
            <a:spLocks noGrp="1"/>
          </p:cNvSpPr>
          <p:nvPr>
            <p:ph idx="1"/>
          </p:nvPr>
        </p:nvSpPr>
        <p:spPr>
          <a:xfrm>
            <a:off x="668867" y="1845733"/>
            <a:ext cx="11082865" cy="4571999"/>
          </a:xfrm>
        </p:spPr>
        <p:txBody>
          <a:bodyPr>
            <a:normAutofit/>
          </a:bodyPr>
          <a:lstStyle/>
          <a:p>
            <a:pPr marL="0" indent="0" algn="just" eaLnBrk="1" fontAlgn="auto" hangingPunct="1">
              <a:spcAft>
                <a:spcPts val="0"/>
              </a:spcAft>
              <a:buFont typeface="Wingdings 2" panose="05020102010507070707" pitchFamily="18" charset="2"/>
              <a:buNone/>
              <a:defRPr/>
            </a:pPr>
            <a:r>
              <a:rPr lang="en-US" altLang="zh-CN" sz="2000" dirty="0"/>
              <a:t>3. Privileges &amp; Immunities </a:t>
            </a:r>
            <a:r>
              <a:rPr lang="zh-CN" altLang="en-US" sz="2000" dirty="0"/>
              <a:t>享受特权与豁免</a:t>
            </a:r>
            <a:endParaRPr lang="en-US" altLang="zh-CN" sz="2000" dirty="0"/>
          </a:p>
          <a:p>
            <a:pPr algn="just" eaLnBrk="1" fontAlgn="auto" hangingPunct="1">
              <a:spcAft>
                <a:spcPts val="0"/>
              </a:spcAft>
              <a:defRPr/>
            </a:pPr>
            <a:r>
              <a:rPr lang="en-GB" altLang="zh-CN" sz="2000" dirty="0"/>
              <a:t>Privileges &amp; Immunities: </a:t>
            </a:r>
            <a:r>
              <a:rPr lang="zh-CN" altLang="en-US" sz="2000" dirty="0"/>
              <a:t>国际组织及其代表和资产在东道国与常驻地国享受一定范围特权与豁免。</a:t>
            </a:r>
            <a:endParaRPr lang="en-US" altLang="zh-CN" sz="2000" dirty="0"/>
          </a:p>
          <a:p>
            <a:pPr algn="just" eaLnBrk="1" fontAlgn="auto" hangingPunct="1">
              <a:spcAft>
                <a:spcPts val="0"/>
              </a:spcAft>
              <a:defRPr/>
            </a:pPr>
            <a:r>
              <a:rPr lang="en-US" altLang="zh-CN" sz="2000" dirty="0"/>
              <a:t>IL Documents:</a:t>
            </a:r>
          </a:p>
          <a:p>
            <a:pPr marL="0" indent="0" algn="just" eaLnBrk="1" fontAlgn="auto" hangingPunct="1">
              <a:spcAft>
                <a:spcPts val="0"/>
              </a:spcAft>
              <a:buFont typeface="Wingdings 2" panose="05020102010507070707" pitchFamily="18" charset="2"/>
              <a:buNone/>
              <a:defRPr/>
            </a:pPr>
            <a:r>
              <a:rPr lang="en-US" altLang="zh-CN" sz="2000" dirty="0"/>
              <a:t>a. 1946 Convention on Privileges &amp; Immunities of UN </a:t>
            </a:r>
            <a:r>
              <a:rPr lang="zh-CN" altLang="en-US" sz="2000" dirty="0"/>
              <a:t>联合国特权和豁免公约</a:t>
            </a:r>
            <a:endParaRPr lang="en-US" altLang="zh-CN" sz="2000" dirty="0"/>
          </a:p>
          <a:p>
            <a:pPr marL="0" indent="0" algn="just" eaLnBrk="1" fontAlgn="auto" hangingPunct="1">
              <a:spcAft>
                <a:spcPts val="0"/>
              </a:spcAft>
              <a:buFont typeface="Wingdings 2" panose="05020102010507070707" pitchFamily="18" charset="2"/>
              <a:buNone/>
              <a:defRPr/>
            </a:pPr>
            <a:r>
              <a:rPr lang="en-US" altLang="zh-CN" sz="2000" dirty="0"/>
              <a:t>b. 1947 Convention on Privileges &amp; Immunities of Specialized Agencies </a:t>
            </a:r>
            <a:r>
              <a:rPr lang="zh-CN" altLang="en-US" sz="2000" dirty="0"/>
              <a:t>联合国各专门机构特权及豁免公约</a:t>
            </a:r>
            <a:endParaRPr lang="en-US" altLang="zh-CN" sz="2000" dirty="0"/>
          </a:p>
          <a:p>
            <a:pPr marL="0" indent="0" algn="just" eaLnBrk="1" fontAlgn="auto" hangingPunct="1">
              <a:spcAft>
                <a:spcPts val="0"/>
              </a:spcAft>
              <a:buFont typeface="Wingdings 2" panose="05020102010507070707" pitchFamily="18" charset="2"/>
              <a:buNone/>
              <a:defRPr/>
            </a:pPr>
            <a:r>
              <a:rPr lang="en-US" altLang="zh-CN" sz="2000" dirty="0"/>
              <a:t>c. 1973 </a:t>
            </a:r>
            <a:r>
              <a:rPr lang="en-GB" altLang="zh-CN" sz="2000" dirty="0"/>
              <a:t>Convention on Prevention &amp; Punishment of Crimes against Internationally Protected Persons</a:t>
            </a:r>
            <a:r>
              <a:rPr lang="zh-CN" altLang="en-GB" sz="2000" dirty="0"/>
              <a:t> </a:t>
            </a:r>
            <a:r>
              <a:rPr lang="en-GB" altLang="zh-CN" sz="2000" dirty="0"/>
              <a:t>including Diplomatic Agents </a:t>
            </a:r>
            <a:r>
              <a:rPr lang="zh-CN" altLang="en-US" sz="2000" dirty="0"/>
              <a:t>关于防止和惩处侵害应受国际保护人员包括外交代表的罪行的公约</a:t>
            </a:r>
            <a:endParaRPr lang="en-US" altLang="zh-CN" sz="2000" dirty="0"/>
          </a:p>
          <a:p>
            <a:pPr algn="just" eaLnBrk="1" fontAlgn="auto" hangingPunct="1">
              <a:spcAft>
                <a:spcPts val="0"/>
              </a:spcAft>
              <a:defRPr/>
            </a:pPr>
            <a:r>
              <a:rPr lang="en-US" altLang="zh-CN" sz="2000" dirty="0">
                <a:hlinkClick r:id="rId2" action="ppaction://hlinkfile"/>
              </a:rPr>
              <a:t>ICJ Advisory Opinion 1989.12.15 Application of Article VI, Section 22, of Convention on Privileges &amp; Immunities of UN 《</a:t>
            </a:r>
            <a:r>
              <a:rPr lang="zh-CN" altLang="en-US" sz="2000" dirty="0">
                <a:hlinkClick r:id="rId2" action="ppaction://hlinkfile"/>
              </a:rPr>
              <a:t>联合国特权及豁免公约</a:t>
            </a:r>
            <a:r>
              <a:rPr lang="en-US" altLang="zh-CN" sz="2000" dirty="0">
                <a:hlinkClick r:id="rId2" action="ppaction://hlinkfile"/>
              </a:rPr>
              <a:t>》</a:t>
            </a:r>
            <a:r>
              <a:rPr lang="zh-CN" altLang="en-US" sz="2000" dirty="0">
                <a:hlinkClick r:id="rId2" action="ppaction://hlinkfile"/>
              </a:rPr>
              <a:t>第六条第</a:t>
            </a:r>
            <a:r>
              <a:rPr lang="en-US" altLang="zh-CN" sz="2000" dirty="0">
                <a:hlinkClick r:id="rId2" action="ppaction://hlinkfile"/>
              </a:rPr>
              <a:t>22</a:t>
            </a:r>
            <a:r>
              <a:rPr lang="zh-CN" altLang="en-US" sz="2000" dirty="0">
                <a:hlinkClick r:id="rId2" action="ppaction://hlinkfile"/>
              </a:rPr>
              <a:t>节的适用性咨询意见</a:t>
            </a:r>
            <a:r>
              <a:rPr lang="en-US" altLang="zh-CN" sz="2000" dirty="0"/>
              <a:t>: </a:t>
            </a:r>
            <a:r>
              <a:rPr lang="zh-CN" altLang="en-US" sz="2000" dirty="0"/>
              <a:t>实践中，根据秘书长提供的资料，</a:t>
            </a:r>
            <a:r>
              <a:rPr lang="en-US" altLang="zh-CN" sz="2000" dirty="0"/>
              <a:t>UN</a:t>
            </a:r>
            <a:r>
              <a:rPr lang="zh-CN" altLang="en-US" sz="2000" dirty="0"/>
              <a:t>需要将性质越来越不同的各种任务交给不具有</a:t>
            </a:r>
            <a:r>
              <a:rPr lang="en-US" altLang="zh-CN" sz="2000" dirty="0"/>
              <a:t>UN</a:t>
            </a:r>
            <a:r>
              <a:rPr lang="zh-CN" altLang="en-US" sz="2000" dirty="0"/>
              <a:t>官员身份的人员</a:t>
            </a:r>
            <a:r>
              <a:rPr lang="en-US" altLang="zh-CN" sz="2000" dirty="0"/>
              <a:t>……</a:t>
            </a:r>
            <a:r>
              <a:rPr lang="zh-CN" altLang="en-US" sz="2000" dirty="0"/>
              <a:t>关于特权与豁免的实质，不在于他们的行政职务，而在于他们任务的性质。</a:t>
            </a:r>
          </a:p>
          <a:p>
            <a:endParaRPr lang="zh-CN" altLang="en-US" dirty="0"/>
          </a:p>
        </p:txBody>
      </p:sp>
    </p:spTree>
    <p:extLst>
      <p:ext uri="{BB962C8B-B14F-4D97-AF65-F5344CB8AC3E}">
        <p14:creationId xmlns:p14="http://schemas.microsoft.com/office/powerpoint/2010/main" val="13067754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57DB98-93DE-4D00-859D-F3F208674A5A}"/>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F4AA8A20-12B7-470A-B0C0-24777EDEB0F3}"/>
              </a:ext>
            </a:extLst>
          </p:cNvPr>
          <p:cNvSpPr>
            <a:spLocks noGrp="1"/>
          </p:cNvSpPr>
          <p:nvPr>
            <p:ph idx="1"/>
          </p:nvPr>
        </p:nvSpPr>
        <p:spPr>
          <a:xfrm>
            <a:off x="821267" y="1845733"/>
            <a:ext cx="10334413" cy="4284133"/>
          </a:xfrm>
        </p:spPr>
        <p:txBody>
          <a:bodyPr>
            <a:normAutofit/>
          </a:bodyPr>
          <a:lstStyle/>
          <a:p>
            <a:pPr marL="0" indent="0" eaLnBrk="1" hangingPunct="1">
              <a:buFont typeface="Wingdings 2" panose="05020102010507070707" pitchFamily="18" charset="2"/>
              <a:buNone/>
              <a:defRPr/>
            </a:pPr>
            <a:r>
              <a:rPr lang="en-US" altLang="en-US" sz="3200" dirty="0">
                <a:ea typeface="宋体" charset="-122"/>
              </a:rPr>
              <a:t>4. Other Competence </a:t>
            </a:r>
            <a:r>
              <a:rPr lang="zh-CN" altLang="en-US" sz="3200" dirty="0"/>
              <a:t>其他权能</a:t>
            </a:r>
            <a:endParaRPr lang="en-US" altLang="zh-CN" sz="3200" dirty="0"/>
          </a:p>
          <a:p>
            <a:pPr marL="0" indent="0" eaLnBrk="1" hangingPunct="1">
              <a:buFont typeface="Wingdings 2" panose="05020102010507070707" pitchFamily="18" charset="2"/>
              <a:buNone/>
              <a:defRPr/>
            </a:pPr>
            <a:r>
              <a:rPr lang="en-US" altLang="en-US" sz="3200" dirty="0">
                <a:ea typeface="宋体" charset="-122"/>
              </a:rPr>
              <a:t>(1) Right of Recognition &amp; being Recognized </a:t>
            </a:r>
            <a:r>
              <a:rPr lang="zh-CN" altLang="en-US" sz="3200" dirty="0"/>
              <a:t>承认与被承认权</a:t>
            </a:r>
            <a:endParaRPr lang="en-US" altLang="zh-CN" sz="3200" dirty="0"/>
          </a:p>
          <a:p>
            <a:pPr eaLnBrk="1" hangingPunct="1">
              <a:defRPr/>
            </a:pPr>
            <a:r>
              <a:rPr lang="en-GB" altLang="zh-CN" sz="3200" dirty="0"/>
              <a:t>Right of Recognition &amp; being Recognized</a:t>
            </a:r>
            <a:r>
              <a:rPr lang="en-US" altLang="zh-CN" sz="3200" dirty="0"/>
              <a:t>: </a:t>
            </a:r>
            <a:r>
              <a:rPr lang="zh-CN" altLang="en-US" sz="3200" dirty="0"/>
              <a:t>国际组织在同其他国际法主体发生关系时，承认其他国际法主体和被其他国际法主体承认的问题，以及当成员国中出现</a:t>
            </a:r>
            <a:r>
              <a:rPr lang="en-US" altLang="zh-CN" sz="3200" dirty="0"/>
              <a:t>2</a:t>
            </a:r>
            <a:r>
              <a:rPr lang="zh-CN" altLang="en-US" sz="3200" dirty="0"/>
              <a:t>个或多个政治实体时，国际组织承认其中一个为该成员国的代表。</a:t>
            </a:r>
            <a:endParaRPr lang="en-US" altLang="zh-CN" sz="3200" dirty="0"/>
          </a:p>
          <a:p>
            <a:pPr marL="0" indent="0" eaLnBrk="1" hangingPunct="1">
              <a:buFont typeface="Wingdings 2" panose="05020102010507070707" pitchFamily="18" charset="2"/>
              <a:buNone/>
              <a:defRPr/>
            </a:pPr>
            <a:r>
              <a:rPr lang="en-US" altLang="zh-CN" sz="3200" dirty="0"/>
              <a:t>(</a:t>
            </a:r>
            <a:r>
              <a:rPr lang="en-US" altLang="en-US" sz="3200" dirty="0">
                <a:ea typeface="宋体" charset="-122"/>
              </a:rPr>
              <a:t>2) Ability to Bear Responsibility of International Organizations </a:t>
            </a:r>
            <a:r>
              <a:rPr lang="zh-CN" altLang="en-US" sz="3200" dirty="0"/>
              <a:t>国际组织的国际责任能力</a:t>
            </a:r>
          </a:p>
          <a:p>
            <a:endParaRPr lang="zh-CN" altLang="en-US" dirty="0"/>
          </a:p>
        </p:txBody>
      </p:sp>
    </p:spTree>
    <p:extLst>
      <p:ext uri="{BB962C8B-B14F-4D97-AF65-F5344CB8AC3E}">
        <p14:creationId xmlns:p14="http://schemas.microsoft.com/office/powerpoint/2010/main" val="12849280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3CA053-DF68-491F-8DF9-797E3AB2C1D1}"/>
              </a:ext>
            </a:extLst>
          </p:cNvPr>
          <p:cNvSpPr>
            <a:spLocks noGrp="1"/>
          </p:cNvSpPr>
          <p:nvPr>
            <p:ph type="title"/>
          </p:nvPr>
        </p:nvSpPr>
        <p:spPr/>
        <p:txBody>
          <a:bodyPr>
            <a:normAutofit fontScale="90000"/>
          </a:bodyPr>
          <a:lstStyle/>
          <a:p>
            <a:pPr algn="ctr"/>
            <a:r>
              <a:rPr lang="en-GB" altLang="zh-CN" sz="3600" b="1" dirty="0">
                <a:solidFill>
                  <a:srgbClr val="FF0000"/>
                </a:solidFill>
              </a:rPr>
              <a:t>Sec 2 General Legal Systems of International Organizations </a:t>
            </a:r>
            <a:br>
              <a:rPr lang="en-GB" altLang="zh-CN" sz="3600" b="1" dirty="0">
                <a:solidFill>
                  <a:srgbClr val="FF0000"/>
                </a:solidFill>
              </a:rPr>
            </a:br>
            <a:r>
              <a:rPr lang="zh-CN" altLang="en-US" sz="3600" b="1" dirty="0">
                <a:solidFill>
                  <a:srgbClr val="FF0000"/>
                </a:solidFill>
              </a:rPr>
              <a:t>第二节 国际组织的一般法律制度</a:t>
            </a:r>
          </a:p>
        </p:txBody>
      </p:sp>
      <p:sp>
        <p:nvSpPr>
          <p:cNvPr id="3" name="内容占位符 2">
            <a:extLst>
              <a:ext uri="{FF2B5EF4-FFF2-40B4-BE49-F238E27FC236}">
                <a16:creationId xmlns:a16="http://schemas.microsoft.com/office/drawing/2014/main" id="{13D9AC1F-8038-473E-B586-CD4889B88DED}"/>
              </a:ext>
            </a:extLst>
          </p:cNvPr>
          <p:cNvSpPr>
            <a:spLocks noGrp="1"/>
          </p:cNvSpPr>
          <p:nvPr>
            <p:ph idx="1"/>
          </p:nvPr>
        </p:nvSpPr>
        <p:spPr>
          <a:xfrm>
            <a:off x="795867" y="1845734"/>
            <a:ext cx="10981266" cy="4504266"/>
          </a:xfrm>
        </p:spPr>
        <p:txBody>
          <a:bodyPr>
            <a:normAutofit lnSpcReduction="10000"/>
          </a:bodyPr>
          <a:lstStyle/>
          <a:p>
            <a:pPr marL="0" indent="0" algn="just" eaLnBrk="1" fontAlgn="auto" hangingPunct="1">
              <a:spcAft>
                <a:spcPts val="0"/>
              </a:spcAft>
              <a:buFont typeface="Wingdings 2" panose="05020102010507070707" pitchFamily="18" charset="2"/>
              <a:buNone/>
              <a:defRPr/>
            </a:pPr>
            <a:r>
              <a:rPr lang="zh-CN" altLang="en-US" sz="2800" dirty="0"/>
              <a:t>一、</a:t>
            </a:r>
            <a:r>
              <a:rPr lang="en-US" altLang="zh-CN" sz="2800" dirty="0"/>
              <a:t>Participants of International Organizations </a:t>
            </a:r>
            <a:r>
              <a:rPr lang="zh-CN" altLang="en-US" sz="2800" dirty="0"/>
              <a:t>国际组织参与者</a:t>
            </a:r>
          </a:p>
          <a:p>
            <a:pPr algn="just" eaLnBrk="1" fontAlgn="auto" hangingPunct="1">
              <a:spcAft>
                <a:spcPts val="0"/>
              </a:spcAft>
              <a:buFont typeface="Wingdings 2"/>
              <a:buChar char=""/>
              <a:defRPr/>
            </a:pPr>
            <a:r>
              <a:rPr lang="en-US" altLang="zh-CN" sz="2800" dirty="0"/>
              <a:t>Members of International Organizations: </a:t>
            </a:r>
            <a:r>
              <a:rPr lang="zh-CN" altLang="en-US" sz="2800" dirty="0"/>
              <a:t>政府间国际组织的成员原则上只是国家。</a:t>
            </a:r>
            <a:endParaRPr lang="en-US" altLang="zh-CN" sz="2800" dirty="0"/>
          </a:p>
          <a:p>
            <a:pPr algn="just" eaLnBrk="1" fontAlgn="auto" hangingPunct="1">
              <a:spcAft>
                <a:spcPts val="0"/>
              </a:spcAft>
              <a:buFont typeface="Wingdings 2"/>
              <a:buChar char=""/>
              <a:defRPr/>
            </a:pPr>
            <a:r>
              <a:rPr lang="en-US" altLang="zh-CN" sz="2800" dirty="0">
                <a:hlinkClick r:id="rId2" action="ppaction://hlinkfile"/>
              </a:rPr>
              <a:t>ICJ Advisory Opinion 1996.7.8 Legality of Use by a State of Nuclear Weapons in Armed Conflict </a:t>
            </a:r>
            <a:r>
              <a:rPr lang="zh-CN" altLang="en-US" sz="2800" dirty="0">
                <a:hlinkClick r:id="rId2" action="ppaction://hlinkfile"/>
              </a:rPr>
              <a:t>一国在武装冲突中使用核武器的合法性咨询意见</a:t>
            </a:r>
            <a:r>
              <a:rPr lang="en-US" altLang="zh-CN" sz="2800" dirty="0"/>
              <a:t>: </a:t>
            </a:r>
            <a:r>
              <a:rPr lang="zh-CN" altLang="en-US" sz="2800" dirty="0"/>
              <a:t>国际组织受特定性原则</a:t>
            </a:r>
            <a:r>
              <a:rPr lang="en-US" altLang="zh-CN" sz="2800" dirty="0"/>
              <a:t>(principle of </a:t>
            </a:r>
            <a:r>
              <a:rPr lang="en-US" altLang="zh-CN" sz="2800" dirty="0" err="1"/>
              <a:t>speciality</a:t>
            </a:r>
            <a:r>
              <a:rPr lang="en-US" altLang="zh-CN" sz="2800" dirty="0"/>
              <a:t>)</a:t>
            </a:r>
            <a:r>
              <a:rPr lang="zh-CN" altLang="en-US" sz="2800" dirty="0"/>
              <a:t>的调整，创建这些组织的国家赋予它们权力，该权力的限度取决于共同利益，而创建国委托这些组织来增进这种利益。</a:t>
            </a:r>
            <a:endParaRPr lang="en-US" altLang="zh-CN" sz="2800" dirty="0"/>
          </a:p>
          <a:p>
            <a:pPr algn="just" eaLnBrk="1" fontAlgn="auto" hangingPunct="1">
              <a:spcAft>
                <a:spcPts val="0"/>
              </a:spcAft>
              <a:buFont typeface="Wingdings 2"/>
              <a:buChar char=""/>
              <a:defRPr/>
            </a:pPr>
            <a:r>
              <a:rPr lang="en-US" altLang="zh-CN" sz="2800" dirty="0"/>
              <a:t>Mixed Membership: ILC</a:t>
            </a:r>
            <a:r>
              <a:rPr lang="zh-CN" altLang="en-US" sz="2800" dirty="0"/>
              <a:t>认为国际组织参与者的多样化现象反映出实践中的一个重要趋势，即为了在某些领域内实现更有效的合作，国际组织日益倾向于拥有混合成员。</a:t>
            </a:r>
          </a:p>
          <a:p>
            <a:endParaRPr lang="zh-CN" altLang="en-US" dirty="0"/>
          </a:p>
        </p:txBody>
      </p:sp>
    </p:spTree>
    <p:extLst>
      <p:ext uri="{BB962C8B-B14F-4D97-AF65-F5344CB8AC3E}">
        <p14:creationId xmlns:p14="http://schemas.microsoft.com/office/powerpoint/2010/main" val="2934921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C26B99-70D9-40CB-BFF8-9BE040F0B53E}"/>
              </a:ext>
            </a:extLst>
          </p:cNvPr>
          <p:cNvSpPr>
            <a:spLocks noGrp="1"/>
          </p:cNvSpPr>
          <p:nvPr>
            <p:ph type="title"/>
          </p:nvPr>
        </p:nvSpPr>
        <p:spPr/>
        <p:txBody>
          <a:bodyPr/>
          <a:lstStyle/>
          <a:p>
            <a:r>
              <a:rPr lang="en-US" altLang="zh-CN" dirty="0"/>
              <a:t>Main Contents </a:t>
            </a:r>
            <a:endParaRPr lang="zh-CN" altLang="en-US" dirty="0"/>
          </a:p>
        </p:txBody>
      </p:sp>
      <p:sp>
        <p:nvSpPr>
          <p:cNvPr id="3" name="内容占位符 2">
            <a:extLst>
              <a:ext uri="{FF2B5EF4-FFF2-40B4-BE49-F238E27FC236}">
                <a16:creationId xmlns:a16="http://schemas.microsoft.com/office/drawing/2014/main" id="{88E19ECB-A56A-4D9F-86C6-4BF590FCB181}"/>
              </a:ext>
            </a:extLst>
          </p:cNvPr>
          <p:cNvSpPr>
            <a:spLocks noGrp="1"/>
          </p:cNvSpPr>
          <p:nvPr>
            <p:ph idx="1"/>
          </p:nvPr>
        </p:nvSpPr>
        <p:spPr>
          <a:xfrm>
            <a:off x="1295401" y="1811867"/>
            <a:ext cx="9601196" cy="4394199"/>
          </a:xfrm>
        </p:spPr>
        <p:txBody>
          <a:bodyPr>
            <a:normAutofit fontScale="92500" lnSpcReduction="10000"/>
          </a:bodyPr>
          <a:lstStyle/>
          <a:p>
            <a:pPr eaLnBrk="1" fontAlgn="auto" hangingPunct="1">
              <a:spcAft>
                <a:spcPts val="0"/>
              </a:spcAft>
              <a:buFont typeface="Wingdings 2"/>
              <a:buChar char=""/>
              <a:defRPr/>
            </a:pPr>
            <a:r>
              <a:rPr lang="en-GB" altLang="zh-CN" sz="2400" dirty="0">
                <a:latin typeface="Times New Roman" panose="02020603050405020304" pitchFamily="18" charset="0"/>
                <a:ea typeface="宋体" panose="02010600030101010101" pitchFamily="2" charset="-122"/>
                <a:cs typeface="Times New Roman" panose="02020603050405020304" pitchFamily="18" charset="0"/>
              </a:rPr>
              <a:t>Sec 1 Concept &amp; Legal Status of International Organizations</a:t>
            </a:r>
          </a:p>
          <a:p>
            <a:pPr marL="0" indent="0" eaLnBrk="1" fontAlgn="auto" hangingPunct="1">
              <a:spcAft>
                <a:spcPts val="0"/>
              </a:spcAft>
              <a:buFont typeface="Wingdings 2" panose="05020102010507070707" pitchFamily="18" charset="2"/>
              <a:buNone/>
              <a:defRPr/>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    第一节 国际组织的概念和法律地位</a:t>
            </a:r>
            <a:endParaRPr lang="en-GB" altLang="zh-CN" sz="2400" dirty="0">
              <a:latin typeface="Times New Roman" panose="02020603050405020304" pitchFamily="18" charset="0"/>
              <a:ea typeface="宋体" panose="02010600030101010101" pitchFamily="2" charset="-122"/>
              <a:cs typeface="Times New Roman" panose="02020603050405020304" pitchFamily="18" charset="0"/>
            </a:endParaRPr>
          </a:p>
          <a:p>
            <a:pPr eaLnBrk="1" fontAlgn="auto" hangingPunct="1">
              <a:spcAft>
                <a:spcPts val="0"/>
              </a:spcAft>
              <a:buFont typeface="Wingdings 2"/>
              <a:buChar char=""/>
              <a:defRPr/>
            </a:pPr>
            <a:r>
              <a:rPr lang="en-GB" altLang="zh-CN" sz="2400" dirty="0">
                <a:latin typeface="Times New Roman" panose="02020603050405020304" pitchFamily="18" charset="0"/>
                <a:ea typeface="宋体" panose="02010600030101010101" pitchFamily="2" charset="-122"/>
                <a:cs typeface="Times New Roman" panose="02020603050405020304" pitchFamily="18" charset="0"/>
              </a:rPr>
              <a:t>Sec 2 General Legal Systems of International Organizations</a:t>
            </a:r>
          </a:p>
          <a:p>
            <a:pPr marL="0" indent="0" eaLnBrk="1" fontAlgn="auto" hangingPunct="1">
              <a:spcAft>
                <a:spcPts val="0"/>
              </a:spcAft>
              <a:buFont typeface="Wingdings 2" panose="05020102010507070707" pitchFamily="18" charset="2"/>
              <a:buNone/>
              <a:defRPr/>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    第二节 国际组织的一般法律制度</a:t>
            </a:r>
            <a:endParaRPr lang="en-GB" altLang="zh-CN" sz="2400" dirty="0">
              <a:latin typeface="Times New Roman" panose="02020603050405020304" pitchFamily="18" charset="0"/>
              <a:ea typeface="宋体" panose="02010600030101010101" pitchFamily="2" charset="-122"/>
              <a:cs typeface="Times New Roman" panose="02020603050405020304" pitchFamily="18" charset="0"/>
            </a:endParaRPr>
          </a:p>
          <a:p>
            <a:pPr eaLnBrk="1" fontAlgn="auto" hangingPunct="1">
              <a:spcAft>
                <a:spcPts val="0"/>
              </a:spcAft>
              <a:buFont typeface="Wingdings 2"/>
              <a:buChar char=""/>
              <a:defRPr/>
            </a:pPr>
            <a:r>
              <a:rPr lang="en-GB" altLang="zh-CN" sz="2400" dirty="0">
                <a:latin typeface="Times New Roman" panose="02020603050405020304" pitchFamily="18" charset="0"/>
                <a:ea typeface="宋体" panose="02010600030101010101" pitchFamily="2" charset="-122"/>
                <a:cs typeface="Times New Roman" panose="02020603050405020304" pitchFamily="18" charset="0"/>
              </a:rPr>
              <a:t>Sec 3 Legal Systems of UN</a:t>
            </a:r>
          </a:p>
          <a:p>
            <a:pPr marL="0" indent="0" eaLnBrk="1" fontAlgn="auto" hangingPunct="1">
              <a:spcAft>
                <a:spcPts val="0"/>
              </a:spcAft>
              <a:buFont typeface="Wingdings 2" panose="05020102010507070707" pitchFamily="18" charset="2"/>
              <a:buNone/>
              <a:defRPr/>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    第三节 联合国法律制度</a:t>
            </a:r>
            <a:endParaRPr lang="en-GB" altLang="zh-CN" sz="2400" dirty="0">
              <a:latin typeface="Times New Roman" panose="02020603050405020304" pitchFamily="18" charset="0"/>
              <a:ea typeface="宋体" panose="02010600030101010101" pitchFamily="2" charset="-122"/>
              <a:cs typeface="Times New Roman" panose="02020603050405020304" pitchFamily="18" charset="0"/>
            </a:endParaRPr>
          </a:p>
          <a:p>
            <a:pPr eaLnBrk="1" fontAlgn="auto" hangingPunct="1">
              <a:spcAft>
                <a:spcPts val="0"/>
              </a:spcAft>
              <a:buFont typeface="Wingdings 2"/>
              <a:buChar char=""/>
              <a:defRPr/>
            </a:pPr>
            <a:r>
              <a:rPr lang="en-GB" altLang="zh-CN" sz="2400" dirty="0">
                <a:latin typeface="Times New Roman" panose="02020603050405020304" pitchFamily="18" charset="0"/>
                <a:ea typeface="宋体" panose="02010600030101010101" pitchFamily="2" charset="-122"/>
                <a:cs typeface="Times New Roman" panose="02020603050405020304" pitchFamily="18" charset="0"/>
              </a:rPr>
              <a:t>Sec 4 Regional International Organizations</a:t>
            </a:r>
          </a:p>
          <a:p>
            <a:pPr marL="0" indent="0" eaLnBrk="1" fontAlgn="auto" hangingPunct="1">
              <a:spcAft>
                <a:spcPts val="0"/>
              </a:spcAft>
              <a:buFont typeface="Wingdings 2" panose="05020102010507070707" pitchFamily="18" charset="2"/>
              <a:buNone/>
              <a:defRPr/>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    第四节 区域性国际组织</a:t>
            </a:r>
            <a:endParaRPr lang="en-GB" altLang="zh-CN" sz="2400" dirty="0">
              <a:latin typeface="Times New Roman" panose="02020603050405020304" pitchFamily="18" charset="0"/>
              <a:ea typeface="宋体" panose="02010600030101010101" pitchFamily="2" charset="-122"/>
              <a:cs typeface="Times New Roman" panose="02020603050405020304" pitchFamily="18" charset="0"/>
            </a:endParaRPr>
          </a:p>
          <a:p>
            <a:pPr eaLnBrk="1" fontAlgn="auto" hangingPunct="1">
              <a:spcAft>
                <a:spcPts val="0"/>
              </a:spcAft>
              <a:buFont typeface="Wingdings 2"/>
              <a:buChar char=""/>
              <a:defRPr/>
            </a:pPr>
            <a:r>
              <a:rPr lang="en-GB" altLang="zh-CN" sz="2400" dirty="0">
                <a:latin typeface="Times New Roman" panose="02020603050405020304" pitchFamily="18" charset="0"/>
                <a:ea typeface="宋体" panose="02010600030101010101" pitchFamily="2" charset="-122"/>
                <a:cs typeface="Times New Roman" panose="02020603050405020304" pitchFamily="18" charset="0"/>
              </a:rPr>
              <a:t>Sec 5 International Non-governmental Organizations</a:t>
            </a:r>
          </a:p>
          <a:p>
            <a:pPr marL="0" indent="0" eaLnBrk="1" fontAlgn="auto" hangingPunct="1">
              <a:spcAft>
                <a:spcPts val="0"/>
              </a:spcAft>
              <a:buFont typeface="Wingdings 2" panose="05020102010507070707" pitchFamily="18" charset="2"/>
              <a:buNone/>
              <a:defRPr/>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    第五节 非政府国际组织</a:t>
            </a:r>
            <a:endParaRPr lang="en-GB" altLang="zh-CN" sz="2400" dirty="0">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zh-CN" altLang="en-US" dirty="0"/>
          </a:p>
        </p:txBody>
      </p:sp>
    </p:spTree>
    <p:extLst>
      <p:ext uri="{BB962C8B-B14F-4D97-AF65-F5344CB8AC3E}">
        <p14:creationId xmlns:p14="http://schemas.microsoft.com/office/powerpoint/2010/main" val="25712953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82DEF3-2D2F-4C35-A350-941F2DA9F879}"/>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1D9AE15E-F424-4F1C-9CEC-92955682AFD1}"/>
              </a:ext>
            </a:extLst>
          </p:cNvPr>
          <p:cNvSpPr>
            <a:spLocks noGrp="1"/>
          </p:cNvSpPr>
          <p:nvPr>
            <p:ph idx="1"/>
          </p:nvPr>
        </p:nvSpPr>
        <p:spPr>
          <a:xfrm>
            <a:off x="1097279" y="1845734"/>
            <a:ext cx="10569787" cy="4453466"/>
          </a:xfrm>
        </p:spPr>
        <p:txBody>
          <a:bodyPr>
            <a:normAutofit fontScale="92500" lnSpcReduction="20000"/>
          </a:bodyPr>
          <a:lstStyle/>
          <a:p>
            <a:pPr eaLnBrk="1" hangingPunct="1">
              <a:defRPr/>
            </a:pPr>
            <a:r>
              <a:rPr lang="en-US" altLang="zh-CN" sz="2400" dirty="0"/>
              <a:t>Types of Members of International Organizations:</a:t>
            </a:r>
          </a:p>
          <a:p>
            <a:pPr marL="0" indent="0" eaLnBrk="1" hangingPunct="1">
              <a:buFont typeface="Wingdings 2" panose="05020102010507070707" pitchFamily="18" charset="2"/>
              <a:buNone/>
              <a:defRPr/>
            </a:pPr>
            <a:r>
              <a:rPr lang="en-US" altLang="zh-CN" sz="2400" dirty="0"/>
              <a:t>a. Full Member </a:t>
            </a:r>
            <a:r>
              <a:rPr lang="zh-CN" altLang="en-US" sz="2400" dirty="0"/>
              <a:t>正式成员</a:t>
            </a:r>
            <a:r>
              <a:rPr lang="en-US" altLang="zh-CN" sz="2400" dirty="0"/>
              <a:t>: </a:t>
            </a:r>
            <a:r>
              <a:rPr lang="zh-CN" altLang="en-US" sz="2400" dirty="0"/>
              <a:t>完全成员，基本上是国家，参加全部活动，有全部权利和义务。</a:t>
            </a:r>
            <a:endParaRPr lang="en-US" altLang="zh-CN" sz="2400" dirty="0"/>
          </a:p>
          <a:p>
            <a:pPr marL="0" indent="0" eaLnBrk="1" hangingPunct="1">
              <a:buFont typeface="Wingdings 2" panose="05020102010507070707" pitchFamily="18" charset="2"/>
              <a:buNone/>
              <a:defRPr/>
            </a:pPr>
            <a:r>
              <a:rPr lang="en-US" altLang="zh-CN" sz="2400" dirty="0"/>
              <a:t>b. Associate Member </a:t>
            </a:r>
            <a:r>
              <a:rPr lang="zh-CN" altLang="en-US" sz="2400" dirty="0"/>
              <a:t>联系成员</a:t>
            </a:r>
            <a:r>
              <a:rPr lang="en-US" altLang="zh-CN" sz="2400" dirty="0"/>
              <a:t>: </a:t>
            </a:r>
            <a:r>
              <a:rPr lang="zh-CN" altLang="en-US" sz="2400" dirty="0"/>
              <a:t>准成员，无表决权，不能在主要机关任职，财政义务较低。</a:t>
            </a:r>
            <a:endParaRPr lang="en-US" altLang="zh-CN" sz="2400" dirty="0"/>
          </a:p>
          <a:p>
            <a:pPr marL="0" indent="0" eaLnBrk="1" hangingPunct="1">
              <a:buFont typeface="Wingdings 2" panose="05020102010507070707" pitchFamily="18" charset="2"/>
              <a:buNone/>
              <a:defRPr/>
            </a:pPr>
            <a:r>
              <a:rPr lang="en-US" altLang="zh-CN" sz="2400" dirty="0"/>
              <a:t>c. Partial Member </a:t>
            </a:r>
            <a:r>
              <a:rPr lang="zh-CN" altLang="en-US" sz="2400" dirty="0"/>
              <a:t>部分成员</a:t>
            </a:r>
            <a:r>
              <a:rPr lang="en-US" altLang="zh-CN" sz="2400" dirty="0"/>
              <a:t>: </a:t>
            </a:r>
            <a:r>
              <a:rPr lang="zh-CN" altLang="en-US" sz="2400" dirty="0"/>
              <a:t>国际组织部分机关的正式成员。</a:t>
            </a:r>
            <a:endParaRPr lang="en-US" altLang="zh-CN" sz="2400" dirty="0"/>
          </a:p>
          <a:p>
            <a:pPr marL="0" indent="0" eaLnBrk="1" hangingPunct="1">
              <a:buFont typeface="Wingdings 2" panose="05020102010507070707" pitchFamily="18" charset="2"/>
              <a:buNone/>
              <a:defRPr/>
            </a:pPr>
            <a:r>
              <a:rPr lang="en-US" altLang="zh-CN" sz="2400" dirty="0"/>
              <a:t>d. Affiliate Member </a:t>
            </a:r>
            <a:r>
              <a:rPr lang="zh-CN" altLang="en-US" sz="2400" dirty="0"/>
              <a:t>附属成员</a:t>
            </a:r>
            <a:r>
              <a:rPr lang="en-US" altLang="zh-CN" sz="2400" dirty="0"/>
              <a:t>: </a:t>
            </a:r>
            <a:r>
              <a:rPr lang="zh-CN" altLang="en-US" sz="2400" dirty="0"/>
              <a:t>世界旅游组织特有。</a:t>
            </a:r>
            <a:endParaRPr lang="en-US" altLang="zh-CN" sz="2400" dirty="0"/>
          </a:p>
          <a:p>
            <a:pPr marL="0" indent="0" eaLnBrk="1" hangingPunct="1">
              <a:buFont typeface="Wingdings 2" panose="05020102010507070707" pitchFamily="18" charset="2"/>
              <a:buNone/>
              <a:defRPr/>
            </a:pPr>
            <a:r>
              <a:rPr lang="en-US" altLang="zh-CN" sz="2400" dirty="0"/>
              <a:t>e. Observer </a:t>
            </a:r>
            <a:r>
              <a:rPr lang="zh-CN" altLang="en-US" sz="2400" dirty="0"/>
              <a:t>观察员</a:t>
            </a:r>
            <a:r>
              <a:rPr lang="en-US" altLang="zh-CN" sz="2400" dirty="0"/>
              <a:t>: </a:t>
            </a:r>
            <a:r>
              <a:rPr lang="zh-CN" altLang="en-US" sz="2400" dirty="0"/>
              <a:t>非成员国、民族解放运动组织、其他国际组织，无表决权。</a:t>
            </a:r>
            <a:endParaRPr lang="en-US" altLang="zh-CN" sz="2400" dirty="0"/>
          </a:p>
          <a:p>
            <a:pPr eaLnBrk="1" hangingPunct="1">
              <a:defRPr/>
            </a:pPr>
            <a:r>
              <a:rPr lang="en-US" altLang="zh-CN" sz="2400" dirty="0"/>
              <a:t>Start of Membership: original members </a:t>
            </a:r>
            <a:r>
              <a:rPr lang="zh-CN" altLang="en-US" sz="2400" dirty="0"/>
              <a:t>创始成员；</a:t>
            </a:r>
            <a:r>
              <a:rPr lang="en-US" altLang="zh-CN" sz="2400" dirty="0"/>
              <a:t> additional members </a:t>
            </a:r>
            <a:r>
              <a:rPr lang="zh-CN" altLang="en-US" sz="2400" dirty="0"/>
              <a:t>附加</a:t>
            </a:r>
            <a:r>
              <a:rPr lang="en-US" altLang="zh-CN" sz="2400" dirty="0"/>
              <a:t>/</a:t>
            </a:r>
            <a:r>
              <a:rPr lang="zh-CN" altLang="en-US" sz="2400" dirty="0"/>
              <a:t>纳入成员，权利义务一致。</a:t>
            </a:r>
            <a:endParaRPr lang="en-US" altLang="zh-CN" sz="2400" dirty="0"/>
          </a:p>
          <a:p>
            <a:pPr eaLnBrk="1" hangingPunct="1">
              <a:defRPr/>
            </a:pPr>
            <a:r>
              <a:rPr lang="en-US" altLang="zh-CN" sz="2400" dirty="0"/>
              <a:t>Termination of Membership: withdrawal </a:t>
            </a:r>
            <a:r>
              <a:rPr lang="zh-CN" altLang="en-US" sz="2400" dirty="0"/>
              <a:t>自愿退出，需事先通知；</a:t>
            </a:r>
            <a:r>
              <a:rPr lang="en-US" altLang="zh-CN" sz="2400" dirty="0"/>
              <a:t>expulsion </a:t>
            </a:r>
            <a:r>
              <a:rPr lang="zh-CN" altLang="en-US" sz="2400" dirty="0"/>
              <a:t>驱逐</a:t>
            </a:r>
            <a:r>
              <a:rPr lang="en-US" altLang="zh-CN" sz="2400" dirty="0"/>
              <a:t>/</a:t>
            </a:r>
            <a:r>
              <a:rPr lang="zh-CN" altLang="en-US" sz="2400" dirty="0"/>
              <a:t>开除，少见</a:t>
            </a:r>
            <a:r>
              <a:rPr lang="zh-CN" altLang="en-US" sz="2000" dirty="0"/>
              <a:t>。</a:t>
            </a:r>
          </a:p>
          <a:p>
            <a:endParaRPr lang="zh-CN" altLang="en-US" dirty="0"/>
          </a:p>
        </p:txBody>
      </p:sp>
    </p:spTree>
    <p:extLst>
      <p:ext uri="{BB962C8B-B14F-4D97-AF65-F5344CB8AC3E}">
        <p14:creationId xmlns:p14="http://schemas.microsoft.com/office/powerpoint/2010/main" val="21317378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4FCDD2-3550-4F24-9BFC-1714B065CF84}"/>
              </a:ext>
            </a:extLst>
          </p:cNvPr>
          <p:cNvSpPr>
            <a:spLocks noGrp="1"/>
          </p:cNvSpPr>
          <p:nvPr>
            <p:ph type="title"/>
          </p:nvPr>
        </p:nvSpPr>
        <p:spPr/>
        <p:txBody>
          <a:bodyPr>
            <a:normAutofit fontScale="90000"/>
          </a:bodyPr>
          <a:lstStyle/>
          <a:p>
            <a:pPr algn="ctr"/>
            <a:r>
              <a:rPr lang="zh-CN" altLang="en-US" sz="3600" dirty="0"/>
              <a:t>二、</a:t>
            </a:r>
            <a:r>
              <a:rPr lang="en-US" altLang="zh-CN" sz="3600" dirty="0"/>
              <a:t>Main Organs of International Organizations &amp; Their Functions </a:t>
            </a:r>
            <a:br>
              <a:rPr lang="en-US" altLang="zh-CN" sz="3600" dirty="0"/>
            </a:br>
            <a:r>
              <a:rPr lang="zh-CN" altLang="en-US" sz="3600" dirty="0"/>
              <a:t>国际组织的主要机构及其职能</a:t>
            </a:r>
          </a:p>
        </p:txBody>
      </p:sp>
      <p:sp>
        <p:nvSpPr>
          <p:cNvPr id="3" name="内容占位符 2">
            <a:extLst>
              <a:ext uri="{FF2B5EF4-FFF2-40B4-BE49-F238E27FC236}">
                <a16:creationId xmlns:a16="http://schemas.microsoft.com/office/drawing/2014/main" id="{2A172A32-87DF-4ED8-9B86-42EAAF206DAB}"/>
              </a:ext>
            </a:extLst>
          </p:cNvPr>
          <p:cNvSpPr>
            <a:spLocks noGrp="1"/>
          </p:cNvSpPr>
          <p:nvPr>
            <p:ph idx="1"/>
          </p:nvPr>
        </p:nvSpPr>
        <p:spPr>
          <a:xfrm>
            <a:off x="711201" y="1737359"/>
            <a:ext cx="10888132" cy="4477173"/>
          </a:xfrm>
        </p:spPr>
        <p:txBody>
          <a:bodyPr>
            <a:normAutofit/>
          </a:bodyPr>
          <a:lstStyle/>
          <a:p>
            <a:pPr marL="0" indent="0" eaLnBrk="1" fontAlgn="auto" hangingPunct="1">
              <a:spcAft>
                <a:spcPts val="0"/>
              </a:spcAft>
              <a:buFont typeface="Wingdings 2" panose="05020102010507070707" pitchFamily="18" charset="2"/>
              <a:buNone/>
              <a:defRPr/>
            </a:pPr>
            <a:r>
              <a:rPr lang="en-US" altLang="zh-CN" sz="2400" dirty="0"/>
              <a:t>1. Policy-making Organs </a:t>
            </a:r>
            <a:r>
              <a:rPr lang="zh-CN" altLang="en-US" sz="2400" dirty="0"/>
              <a:t>决策机构</a:t>
            </a:r>
          </a:p>
          <a:p>
            <a:pPr eaLnBrk="1" fontAlgn="auto" hangingPunct="1">
              <a:spcAft>
                <a:spcPts val="0"/>
              </a:spcAft>
              <a:buFont typeface="Wingdings 2"/>
              <a:buChar char=""/>
              <a:defRPr/>
            </a:pPr>
            <a:r>
              <a:rPr lang="en-GB" altLang="zh-CN" sz="2400" dirty="0"/>
              <a:t>Policy-making Organs</a:t>
            </a:r>
            <a:r>
              <a:rPr lang="en-US" altLang="zh-CN" sz="2400" dirty="0"/>
              <a:t>: </a:t>
            </a:r>
            <a:r>
              <a:rPr lang="zh-CN" altLang="en-US" sz="2400" dirty="0"/>
              <a:t>作为最高决策的审议机构，根据组织约章设立的最高权力机关。所有成员派代表参加，一般称“大会”或议会。职能是制定方针政策、审查预算、接纳新成员、选举行政首长、选举执行机构成员并审议其报告、制定及修改有关条约、就有关事项提出建议或作出决定、实行内部监督等。</a:t>
            </a:r>
            <a:r>
              <a:rPr lang="en-US" altLang="zh-CN" sz="2400" dirty="0"/>
              <a:t>1-2</a:t>
            </a:r>
            <a:r>
              <a:rPr lang="zh-CN" altLang="en-US" sz="2400" dirty="0"/>
              <a:t>年召开一次常会</a:t>
            </a:r>
            <a:r>
              <a:rPr lang="en-US" altLang="zh-CN" sz="2400" dirty="0"/>
              <a:t>/</a:t>
            </a:r>
            <a:r>
              <a:rPr lang="zh-CN" altLang="en-US" sz="2400" dirty="0"/>
              <a:t>全体会议</a:t>
            </a:r>
            <a:r>
              <a:rPr lang="en-US" altLang="zh-CN" sz="2400" dirty="0"/>
              <a:t>(plenary meetings)</a:t>
            </a:r>
            <a:r>
              <a:rPr lang="zh-CN" altLang="en-US" sz="2400" dirty="0"/>
              <a:t>。各成员享有平等投票权，多数票作出决定。</a:t>
            </a:r>
            <a:endParaRPr lang="en-US" altLang="zh-CN" sz="2400" dirty="0"/>
          </a:p>
          <a:p>
            <a:pPr marL="0" indent="0" eaLnBrk="1" fontAlgn="auto" hangingPunct="1">
              <a:spcAft>
                <a:spcPts val="0"/>
              </a:spcAft>
              <a:buFont typeface="Wingdings 2" panose="05020102010507070707" pitchFamily="18" charset="2"/>
              <a:buNone/>
              <a:defRPr/>
            </a:pPr>
            <a:r>
              <a:rPr lang="en-US" altLang="zh-CN" sz="2400" dirty="0"/>
              <a:t>2. Executive Organs </a:t>
            </a:r>
            <a:r>
              <a:rPr lang="zh-CN" altLang="en-US" sz="2400" dirty="0"/>
              <a:t>执行机构</a:t>
            </a:r>
          </a:p>
          <a:p>
            <a:pPr eaLnBrk="1" fontAlgn="auto" hangingPunct="1">
              <a:spcAft>
                <a:spcPts val="0"/>
              </a:spcAft>
              <a:buFont typeface="Wingdings 2"/>
              <a:buChar char=""/>
              <a:defRPr/>
            </a:pPr>
            <a:r>
              <a:rPr lang="en-US" altLang="zh-CN" sz="2400" dirty="0"/>
              <a:t>Executive Organs: </a:t>
            </a:r>
            <a:r>
              <a:rPr lang="zh-CN" altLang="en-US" sz="2400" dirty="0"/>
              <a:t>一般称执行局</a:t>
            </a:r>
            <a:r>
              <a:rPr lang="en-US" altLang="zh-CN" sz="2400" dirty="0"/>
              <a:t>(executive board)</a:t>
            </a:r>
            <a:r>
              <a:rPr lang="zh-CN" altLang="en-US" sz="2400" dirty="0"/>
              <a:t>、理事会或委员会。职能是执行最高决策机构的决定，处理本组织管辖范围内的事项，提出建议、计划和工作方案并付诸实施。大会休会时行使职权。一般由最高权力机构推举的少数成员国组成、一定任期内轮换或按定额委派。</a:t>
            </a:r>
          </a:p>
          <a:p>
            <a:endParaRPr lang="zh-CN" altLang="en-US" dirty="0"/>
          </a:p>
        </p:txBody>
      </p:sp>
    </p:spTree>
    <p:extLst>
      <p:ext uri="{BB962C8B-B14F-4D97-AF65-F5344CB8AC3E}">
        <p14:creationId xmlns:p14="http://schemas.microsoft.com/office/powerpoint/2010/main" val="39899629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2E93C4-1B75-4571-9FE7-D5DF12BA771E}"/>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6C495204-4C4F-4ED1-B505-C2007B5349A0}"/>
              </a:ext>
            </a:extLst>
          </p:cNvPr>
          <p:cNvSpPr>
            <a:spLocks noGrp="1"/>
          </p:cNvSpPr>
          <p:nvPr>
            <p:ph idx="1"/>
          </p:nvPr>
        </p:nvSpPr>
        <p:spPr>
          <a:xfrm>
            <a:off x="787400" y="1845734"/>
            <a:ext cx="10845800" cy="4301066"/>
          </a:xfrm>
        </p:spPr>
        <p:txBody>
          <a:bodyPr/>
          <a:lstStyle/>
          <a:p>
            <a:pPr marL="0" indent="0" eaLnBrk="1" fontAlgn="auto" hangingPunct="1">
              <a:spcAft>
                <a:spcPts val="0"/>
              </a:spcAft>
              <a:buFont typeface="Wingdings 2" panose="05020102010507070707" pitchFamily="18" charset="2"/>
              <a:buNone/>
              <a:defRPr/>
            </a:pPr>
            <a:r>
              <a:rPr lang="en-US" altLang="zh-CN" sz="2400" dirty="0"/>
              <a:t>3. Administrative Organs </a:t>
            </a:r>
            <a:r>
              <a:rPr lang="zh-CN" altLang="en-US" sz="2400" dirty="0"/>
              <a:t>行政管理机构</a:t>
            </a:r>
          </a:p>
          <a:p>
            <a:pPr eaLnBrk="1" fontAlgn="auto" hangingPunct="1">
              <a:spcAft>
                <a:spcPts val="0"/>
              </a:spcAft>
              <a:buFont typeface="Wingdings 2"/>
              <a:buChar char=""/>
              <a:defRPr/>
            </a:pPr>
            <a:r>
              <a:rPr lang="en-GB" altLang="zh-CN" sz="2400" dirty="0"/>
              <a:t>Administrative Organs: </a:t>
            </a:r>
            <a:r>
              <a:rPr lang="zh-CN" altLang="en-US" sz="2400" dirty="0"/>
              <a:t>“秘书处”，以秘书长</a:t>
            </a:r>
            <a:r>
              <a:rPr lang="en-US" altLang="zh-CN" sz="2400" dirty="0"/>
              <a:t>(Secretary-General)</a:t>
            </a:r>
            <a:r>
              <a:rPr lang="zh-CN" altLang="en-US" sz="2400" dirty="0"/>
              <a:t>或总干事</a:t>
            </a:r>
            <a:r>
              <a:rPr lang="en-US" altLang="zh-CN" sz="2400" dirty="0"/>
              <a:t>(Director-General)</a:t>
            </a:r>
            <a:r>
              <a:rPr lang="zh-CN" altLang="en-US" sz="2400" dirty="0"/>
              <a:t>为首的常设机构。任务是负责处理组织中的各种经常性工作，协调组织中各常设机构的活动并为其提供各种服务。一般秘书长和所有职员为国际公务员</a:t>
            </a:r>
            <a:r>
              <a:rPr lang="en-US" altLang="zh-CN" sz="2400" dirty="0"/>
              <a:t>(civil servant)</a:t>
            </a:r>
            <a:r>
              <a:rPr lang="zh-CN" altLang="en-US" sz="2400" dirty="0"/>
              <a:t>，只对本组织负责，保持中立。</a:t>
            </a:r>
            <a:endParaRPr lang="en-US" altLang="zh-CN" sz="2400" dirty="0"/>
          </a:p>
          <a:p>
            <a:pPr eaLnBrk="1" fontAlgn="auto" hangingPunct="1">
              <a:spcAft>
                <a:spcPts val="0"/>
              </a:spcAft>
              <a:buFont typeface="Wingdings 2"/>
              <a:buChar char=""/>
              <a:defRPr/>
            </a:pPr>
            <a:r>
              <a:rPr lang="en-US" altLang="zh-CN" sz="2400" dirty="0"/>
              <a:t>Judicial Organs: </a:t>
            </a:r>
            <a:r>
              <a:rPr lang="zh-CN" altLang="en-US" sz="2400" dirty="0"/>
              <a:t>少数组织设有司法机构，用以解决某些国际争端。法官一般经成员国推荐并通过特定程序正式选举产生。</a:t>
            </a:r>
          </a:p>
          <a:p>
            <a:pPr eaLnBrk="1" fontAlgn="auto" hangingPunct="1">
              <a:spcAft>
                <a:spcPts val="0"/>
              </a:spcAft>
              <a:buFont typeface="Wingdings 2"/>
              <a:buChar char=""/>
              <a:defRPr/>
            </a:pPr>
            <a:r>
              <a:rPr lang="en-US" altLang="zh-CN" sz="2400" dirty="0"/>
              <a:t>Subsidiary Organs: </a:t>
            </a:r>
            <a:r>
              <a:rPr lang="zh-CN" altLang="en-US" sz="2400" dirty="0"/>
              <a:t>还可设立必要的辅助性机构。</a:t>
            </a:r>
          </a:p>
          <a:p>
            <a:pPr eaLnBrk="1" fontAlgn="auto" hangingPunct="1">
              <a:spcAft>
                <a:spcPts val="0"/>
              </a:spcAft>
              <a:buFont typeface="Wingdings 2"/>
              <a:buChar char=""/>
              <a:defRPr/>
            </a:pPr>
            <a:r>
              <a:rPr lang="en-US" altLang="zh-CN" sz="2400" dirty="0"/>
              <a:t>Summary: </a:t>
            </a:r>
            <a:r>
              <a:rPr lang="zh-CN" altLang="en-US" sz="2400" dirty="0"/>
              <a:t>国际组织一般具备至少两个机构，即全体成员参与机构（大会）和负责日常管理机构（秘书处）。设立机构的最重要目的是使国际组织具有行为能力。</a:t>
            </a:r>
          </a:p>
          <a:p>
            <a:endParaRPr lang="zh-CN" altLang="en-US" dirty="0"/>
          </a:p>
        </p:txBody>
      </p:sp>
    </p:spTree>
    <p:extLst>
      <p:ext uri="{BB962C8B-B14F-4D97-AF65-F5344CB8AC3E}">
        <p14:creationId xmlns:p14="http://schemas.microsoft.com/office/powerpoint/2010/main" val="12199571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B3AD36-53E9-44C8-9CA6-5989F0D9AD82}"/>
              </a:ext>
            </a:extLst>
          </p:cNvPr>
          <p:cNvSpPr>
            <a:spLocks noGrp="1"/>
          </p:cNvSpPr>
          <p:nvPr>
            <p:ph type="title"/>
          </p:nvPr>
        </p:nvSpPr>
        <p:spPr/>
        <p:txBody>
          <a:bodyPr>
            <a:noAutofit/>
          </a:bodyPr>
          <a:lstStyle/>
          <a:p>
            <a:pPr algn="ctr"/>
            <a:r>
              <a:rPr lang="zh-CN" altLang="en-US" sz="3600" dirty="0"/>
              <a:t>三、</a:t>
            </a:r>
            <a:r>
              <a:rPr lang="en-GB" altLang="zh-CN" sz="3600" dirty="0"/>
              <a:t>Voting System &amp; </a:t>
            </a:r>
            <a:r>
              <a:rPr lang="en-US" altLang="zh-CN" sz="3600" dirty="0"/>
              <a:t>Resolutions of International Organizations </a:t>
            </a:r>
            <a:br>
              <a:rPr lang="en-US" altLang="zh-CN" sz="3600" dirty="0"/>
            </a:br>
            <a:r>
              <a:rPr lang="zh-CN" altLang="en-US" sz="3600" dirty="0"/>
              <a:t>国际组织的表决制度和决议</a:t>
            </a:r>
          </a:p>
        </p:txBody>
      </p:sp>
      <p:sp>
        <p:nvSpPr>
          <p:cNvPr id="3" name="内容占位符 2">
            <a:extLst>
              <a:ext uri="{FF2B5EF4-FFF2-40B4-BE49-F238E27FC236}">
                <a16:creationId xmlns:a16="http://schemas.microsoft.com/office/drawing/2014/main" id="{78CDBF3F-51BF-4DB8-9A14-8AABB8800D58}"/>
              </a:ext>
            </a:extLst>
          </p:cNvPr>
          <p:cNvSpPr>
            <a:spLocks noGrp="1"/>
          </p:cNvSpPr>
          <p:nvPr>
            <p:ph idx="1"/>
          </p:nvPr>
        </p:nvSpPr>
        <p:spPr>
          <a:xfrm>
            <a:off x="1097280" y="1845734"/>
            <a:ext cx="10058400" cy="4377266"/>
          </a:xfrm>
        </p:spPr>
        <p:txBody>
          <a:bodyPr>
            <a:normAutofit/>
          </a:bodyPr>
          <a:lstStyle/>
          <a:p>
            <a:pPr marL="0" indent="0" eaLnBrk="1" fontAlgn="auto" hangingPunct="1">
              <a:spcAft>
                <a:spcPts val="0"/>
              </a:spcAft>
              <a:buFont typeface="Wingdings 2" panose="05020102010507070707" pitchFamily="18" charset="2"/>
              <a:buNone/>
              <a:defRPr/>
            </a:pPr>
            <a:r>
              <a:rPr lang="en-US" altLang="zh-CN" sz="2800" dirty="0"/>
              <a:t>(</a:t>
            </a:r>
            <a:r>
              <a:rPr lang="zh-CN" altLang="en-US" sz="2800" dirty="0"/>
              <a:t>一</a:t>
            </a:r>
            <a:r>
              <a:rPr lang="en-US" altLang="zh-CN" sz="2800" dirty="0"/>
              <a:t>)</a:t>
            </a:r>
            <a:r>
              <a:rPr lang="en-GB" altLang="zh-CN" sz="2800" dirty="0"/>
              <a:t> Voting System of International Organizations </a:t>
            </a:r>
            <a:r>
              <a:rPr lang="zh-CN" altLang="en-US" sz="2800" dirty="0"/>
              <a:t>国际组织的表决制度</a:t>
            </a:r>
          </a:p>
          <a:p>
            <a:pPr eaLnBrk="1" fontAlgn="auto" hangingPunct="1">
              <a:spcAft>
                <a:spcPts val="0"/>
              </a:spcAft>
              <a:buFont typeface="Wingdings 2"/>
              <a:buChar char=""/>
              <a:defRPr/>
            </a:pPr>
            <a:r>
              <a:rPr lang="en-GB" altLang="zh-CN" sz="2800" dirty="0"/>
              <a:t>Voting: </a:t>
            </a:r>
            <a:r>
              <a:rPr lang="zh-CN" altLang="en-US" sz="2800" dirty="0"/>
              <a:t>国际组织成员对组织文件草案的赞成或反对的表示方式称表决。表决是国际组织决策程序</a:t>
            </a:r>
            <a:r>
              <a:rPr lang="en-US" altLang="zh-CN" sz="2800" dirty="0"/>
              <a:t>(decision-making process)</a:t>
            </a:r>
            <a:r>
              <a:rPr lang="zh-CN" altLang="en-US" sz="2800" dirty="0"/>
              <a:t>中最重要的部分。国际组织的表决规则和制度由该组织的组织约章决定。</a:t>
            </a:r>
          </a:p>
          <a:p>
            <a:pPr marL="0" indent="0" eaLnBrk="1" fontAlgn="auto" hangingPunct="1">
              <a:spcAft>
                <a:spcPts val="0"/>
              </a:spcAft>
              <a:buFont typeface="Wingdings 2" panose="05020102010507070707" pitchFamily="18" charset="2"/>
              <a:buNone/>
              <a:defRPr/>
            </a:pPr>
            <a:r>
              <a:rPr lang="en-US" altLang="zh-CN" sz="2800" dirty="0"/>
              <a:t>1. Unanimity </a:t>
            </a:r>
            <a:r>
              <a:rPr lang="zh-CN" altLang="en-US" sz="2800" dirty="0"/>
              <a:t>全体一致同意</a:t>
            </a:r>
            <a:r>
              <a:rPr lang="en-US" altLang="zh-CN" sz="2800" dirty="0"/>
              <a:t>: </a:t>
            </a:r>
            <a:r>
              <a:rPr lang="zh-CN" altLang="en-US" sz="2800" dirty="0"/>
              <a:t>又称全体一致通过规则，指国际组织的议案必须取得出席及投票的所有成员的一致同意才可通过。</a:t>
            </a:r>
            <a:r>
              <a:rPr lang="en-US" altLang="zh-CN" sz="2800" dirty="0"/>
              <a:t>19C</a:t>
            </a:r>
            <a:r>
              <a:rPr lang="zh-CN" altLang="en-US" sz="2800" dirty="0"/>
              <a:t>通常采取，国联沿用。议案难以通过，故当今国际组织大多不再使用。</a:t>
            </a:r>
            <a:endParaRPr lang="en-US" altLang="zh-CN" sz="2800" dirty="0"/>
          </a:p>
          <a:p>
            <a:pPr marL="0" indent="0" eaLnBrk="1" fontAlgn="auto" hangingPunct="1">
              <a:spcAft>
                <a:spcPts val="0"/>
              </a:spcAft>
              <a:buFont typeface="Wingdings 2" panose="05020102010507070707" pitchFamily="18" charset="2"/>
              <a:buNone/>
              <a:defRPr/>
            </a:pPr>
            <a:endParaRPr lang="zh-CN" altLang="en-US" sz="2400" dirty="0"/>
          </a:p>
          <a:p>
            <a:endParaRPr lang="zh-CN" altLang="en-US" dirty="0"/>
          </a:p>
        </p:txBody>
      </p:sp>
    </p:spTree>
    <p:extLst>
      <p:ext uri="{BB962C8B-B14F-4D97-AF65-F5344CB8AC3E}">
        <p14:creationId xmlns:p14="http://schemas.microsoft.com/office/powerpoint/2010/main" val="5164908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E868D5-2912-48D7-B0C4-BE333438B009}"/>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D3BCFA6-6149-453C-B0BA-7D45D6F9EDE6}"/>
              </a:ext>
            </a:extLst>
          </p:cNvPr>
          <p:cNvSpPr>
            <a:spLocks noGrp="1"/>
          </p:cNvSpPr>
          <p:nvPr>
            <p:ph idx="1"/>
          </p:nvPr>
        </p:nvSpPr>
        <p:spPr>
          <a:xfrm>
            <a:off x="965200" y="1845733"/>
            <a:ext cx="10541000" cy="4411133"/>
          </a:xfrm>
        </p:spPr>
        <p:txBody>
          <a:bodyPr>
            <a:normAutofit lnSpcReduction="10000"/>
          </a:bodyPr>
          <a:lstStyle/>
          <a:p>
            <a:pPr marL="0" indent="0" algn="just" eaLnBrk="1" hangingPunct="1">
              <a:buFont typeface="Wingdings 2" panose="05020102010507070707" pitchFamily="18" charset="2"/>
              <a:buNone/>
            </a:pPr>
            <a:r>
              <a:rPr lang="en-US" altLang="en-US" sz="2800" dirty="0">
                <a:ea typeface="宋体" panose="02010600030101010101" pitchFamily="2" charset="-122"/>
              </a:rPr>
              <a:t>2. Required Majority </a:t>
            </a:r>
            <a:r>
              <a:rPr lang="zh-CN" altLang="en-US" sz="2800" dirty="0"/>
              <a:t>多数同意制</a:t>
            </a:r>
            <a:r>
              <a:rPr lang="en-US" altLang="zh-CN" sz="2800" dirty="0"/>
              <a:t>: </a:t>
            </a:r>
            <a:r>
              <a:rPr lang="zh-CN" altLang="en-US" sz="2800" dirty="0"/>
              <a:t>也称多数通过制，指议案经出席及投票的成员多数同意即可通过。</a:t>
            </a:r>
            <a:endParaRPr lang="en-US" altLang="zh-CN" sz="2800" dirty="0"/>
          </a:p>
          <a:p>
            <a:pPr marL="0" indent="0" algn="just" eaLnBrk="1" hangingPunct="1">
              <a:buFont typeface="Wingdings 2" panose="05020102010507070707" pitchFamily="18" charset="2"/>
              <a:buNone/>
            </a:pPr>
            <a:r>
              <a:rPr lang="en-US" altLang="en-US" sz="2800" dirty="0">
                <a:ea typeface="宋体" panose="02010600030101010101" pitchFamily="2" charset="-122"/>
              </a:rPr>
              <a:t>(1) Simple Majority </a:t>
            </a:r>
            <a:r>
              <a:rPr lang="zh-CN" altLang="en-US" sz="2800" dirty="0"/>
              <a:t>简单多数</a:t>
            </a:r>
            <a:r>
              <a:rPr lang="en-US" altLang="zh-CN" sz="2800" dirty="0"/>
              <a:t>: </a:t>
            </a:r>
            <a:r>
              <a:rPr lang="zh-CN" altLang="en-US" sz="2800" dirty="0"/>
              <a:t>指有超过半数成员的同意票即可获得通过。主要用于程序性事项或其他不很重要决议。</a:t>
            </a:r>
          </a:p>
          <a:p>
            <a:pPr marL="0" indent="0" algn="just" eaLnBrk="1" hangingPunct="1">
              <a:buFont typeface="Wingdings 2" panose="05020102010507070707" pitchFamily="18" charset="2"/>
              <a:buNone/>
            </a:pPr>
            <a:r>
              <a:rPr lang="en-US" altLang="en-US" sz="2800" dirty="0">
                <a:ea typeface="宋体" panose="02010600030101010101" pitchFamily="2" charset="-122"/>
              </a:rPr>
              <a:t>(2) Qualified Majority </a:t>
            </a:r>
            <a:r>
              <a:rPr lang="zh-CN" altLang="en-US" sz="2800" dirty="0"/>
              <a:t>特定多数</a:t>
            </a:r>
            <a:r>
              <a:rPr lang="en-US" altLang="zh-CN" sz="2800" dirty="0"/>
              <a:t>: </a:t>
            </a:r>
            <a:r>
              <a:rPr lang="zh-CN" altLang="en-US" sz="2800" dirty="0"/>
              <a:t>指要求达到一定比例的多数时议案才能通过。通常要求三分之二多数。多适用于对重要问题或特定事项的决议。</a:t>
            </a:r>
          </a:p>
          <a:p>
            <a:pPr marL="0" indent="0" algn="just" eaLnBrk="1" hangingPunct="1">
              <a:buFont typeface="Wingdings 2" panose="05020102010507070707" pitchFamily="18" charset="2"/>
              <a:buNone/>
            </a:pPr>
            <a:r>
              <a:rPr lang="en-US" altLang="en-US" sz="2800" dirty="0">
                <a:ea typeface="宋体" panose="02010600030101010101" pitchFamily="2" charset="-122"/>
              </a:rPr>
              <a:t>(3) Majority &amp; Qualified Consent </a:t>
            </a:r>
            <a:r>
              <a:rPr lang="zh-CN" altLang="en-US" sz="2800" dirty="0"/>
              <a:t>多数加特定成员通过</a:t>
            </a:r>
            <a:r>
              <a:rPr lang="en-US" altLang="zh-CN" sz="2800" dirty="0"/>
              <a:t>: </a:t>
            </a:r>
            <a:r>
              <a:rPr lang="zh-CN" altLang="en-US" sz="2800" dirty="0"/>
              <a:t>指除了要求特定数目的多数之外，还要求包括特定成员的同意票方可通过。为个别国际组织或机构采用。</a:t>
            </a:r>
          </a:p>
          <a:p>
            <a:endParaRPr lang="zh-CN" altLang="en-US" dirty="0"/>
          </a:p>
        </p:txBody>
      </p:sp>
    </p:spTree>
    <p:extLst>
      <p:ext uri="{BB962C8B-B14F-4D97-AF65-F5344CB8AC3E}">
        <p14:creationId xmlns:p14="http://schemas.microsoft.com/office/powerpoint/2010/main" val="10329807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C67723-CBFD-4E4F-ABF4-83C79936B7D7}"/>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407BD0D3-36F6-4205-B08F-64C690DD478E}"/>
              </a:ext>
            </a:extLst>
          </p:cNvPr>
          <p:cNvSpPr>
            <a:spLocks noGrp="1"/>
          </p:cNvSpPr>
          <p:nvPr>
            <p:ph idx="1"/>
          </p:nvPr>
        </p:nvSpPr>
        <p:spPr>
          <a:xfrm>
            <a:off x="745067" y="1845734"/>
            <a:ext cx="10752665" cy="4377266"/>
          </a:xfrm>
        </p:spPr>
        <p:txBody>
          <a:bodyPr>
            <a:normAutofit/>
          </a:bodyPr>
          <a:lstStyle/>
          <a:p>
            <a:pPr marL="0" indent="0" algn="just" eaLnBrk="1" hangingPunct="1">
              <a:buFont typeface="Wingdings 2" panose="05020102010507070707" pitchFamily="18" charset="2"/>
              <a:buNone/>
            </a:pPr>
            <a:r>
              <a:rPr lang="en-US" altLang="en-US" sz="3200" dirty="0">
                <a:ea typeface="宋体" panose="02010600030101010101" pitchFamily="2" charset="-122"/>
              </a:rPr>
              <a:t>3. Weighted Voting System </a:t>
            </a:r>
            <a:r>
              <a:rPr lang="zh-CN" altLang="en-US" sz="3200" dirty="0"/>
              <a:t>加权表决制</a:t>
            </a:r>
            <a:r>
              <a:rPr lang="en-US" altLang="zh-CN" sz="3200" dirty="0"/>
              <a:t>: </a:t>
            </a:r>
            <a:r>
              <a:rPr lang="zh-CN" altLang="en-US" sz="3200" dirty="0"/>
              <a:t>又称加重投票制，指依据一定标准和规则分别给予国际组织成员以不同票数或不等值的投票权的表决制度。部分金融等国际经济性组织因有股份制性质，按成员对组织的贡献或责任大小分配表决权。</a:t>
            </a:r>
            <a:endParaRPr lang="en-US" altLang="zh-CN" sz="3200" dirty="0"/>
          </a:p>
          <a:p>
            <a:pPr marL="0" indent="0" algn="just" eaLnBrk="1" hangingPunct="1">
              <a:buFont typeface="Wingdings 2" panose="05020102010507070707" pitchFamily="18" charset="2"/>
              <a:buNone/>
            </a:pPr>
            <a:r>
              <a:rPr lang="en-US" altLang="en-US" sz="3200" dirty="0">
                <a:ea typeface="宋体" panose="02010600030101010101" pitchFamily="2" charset="-122"/>
              </a:rPr>
              <a:t>4. Consensus </a:t>
            </a:r>
            <a:r>
              <a:rPr lang="zh-CN" altLang="en-US" sz="3200" dirty="0"/>
              <a:t>协商一致</a:t>
            </a:r>
            <a:r>
              <a:rPr lang="en-US" altLang="zh-CN" sz="3200" dirty="0"/>
              <a:t>: </a:t>
            </a:r>
            <a:r>
              <a:rPr lang="zh-CN" altLang="en-US" sz="3200" dirty="0"/>
              <a:t>国际组织通过决议的新方法，是成员国之间进行广泛协商后，达成不经投票而一致合意的通过议案方式。并不表明决议的每一项规定都为所有国家所同意。即协商基本一致，介于全体一致同意与多数同意两种程序之间。</a:t>
            </a:r>
          </a:p>
          <a:p>
            <a:endParaRPr lang="zh-CN" altLang="en-US" dirty="0"/>
          </a:p>
        </p:txBody>
      </p:sp>
    </p:spTree>
    <p:extLst>
      <p:ext uri="{BB962C8B-B14F-4D97-AF65-F5344CB8AC3E}">
        <p14:creationId xmlns:p14="http://schemas.microsoft.com/office/powerpoint/2010/main" val="29885334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1A4E16-8442-43F7-A3F7-55B87E0A35FC}"/>
              </a:ext>
            </a:extLst>
          </p:cNvPr>
          <p:cNvSpPr>
            <a:spLocks noGrp="1"/>
          </p:cNvSpPr>
          <p:nvPr>
            <p:ph type="title"/>
          </p:nvPr>
        </p:nvSpPr>
        <p:spPr/>
        <p:txBody>
          <a:bodyPr>
            <a:normAutofit/>
          </a:bodyPr>
          <a:lstStyle/>
          <a:p>
            <a:r>
              <a:rPr lang="en-US" altLang="zh-CN" sz="4800" dirty="0"/>
              <a:t>(</a:t>
            </a:r>
            <a:r>
              <a:rPr lang="zh-CN" altLang="en-US" sz="4800" dirty="0"/>
              <a:t>二</a:t>
            </a:r>
            <a:r>
              <a:rPr lang="en-US" altLang="zh-CN" sz="4800" dirty="0"/>
              <a:t>) Resolutions of International Organizations </a:t>
            </a:r>
            <a:r>
              <a:rPr lang="zh-CN" altLang="en-US" sz="4800" dirty="0"/>
              <a:t>国际组织决议</a:t>
            </a:r>
            <a:endParaRPr lang="zh-CN" altLang="en-US" dirty="0"/>
          </a:p>
        </p:txBody>
      </p:sp>
      <p:sp>
        <p:nvSpPr>
          <p:cNvPr id="3" name="内容占位符 2">
            <a:extLst>
              <a:ext uri="{FF2B5EF4-FFF2-40B4-BE49-F238E27FC236}">
                <a16:creationId xmlns:a16="http://schemas.microsoft.com/office/drawing/2014/main" id="{E13C197D-564C-4939-BC56-FB1069ECE08F}"/>
              </a:ext>
            </a:extLst>
          </p:cNvPr>
          <p:cNvSpPr>
            <a:spLocks noGrp="1"/>
          </p:cNvSpPr>
          <p:nvPr>
            <p:ph idx="1"/>
          </p:nvPr>
        </p:nvSpPr>
        <p:spPr>
          <a:xfrm>
            <a:off x="846667" y="1845734"/>
            <a:ext cx="10634133" cy="4428066"/>
          </a:xfrm>
        </p:spPr>
        <p:txBody>
          <a:bodyPr/>
          <a:lstStyle/>
          <a:p>
            <a:pPr eaLnBrk="1" hangingPunct="1">
              <a:defRPr/>
            </a:pPr>
            <a:r>
              <a:rPr lang="en-US" altLang="zh-CN" sz="2400" dirty="0"/>
              <a:t>Resolutions/Acts of International Organizations: </a:t>
            </a:r>
            <a:r>
              <a:rPr lang="zh-CN" altLang="en-US" sz="2400" dirty="0"/>
              <a:t>国际组织决议指国际组织某一机构，依程序规则以书面形式通过的决定。现多采协商一致通过决议。</a:t>
            </a:r>
            <a:endParaRPr lang="en-US" altLang="zh-CN" sz="2400" dirty="0"/>
          </a:p>
          <a:p>
            <a:pPr eaLnBrk="1" hangingPunct="1">
              <a:defRPr/>
            </a:pPr>
            <a:r>
              <a:rPr lang="en-US" altLang="zh-CN" sz="2400" dirty="0"/>
              <a:t>Forms &amp; Names of Resolutions of International Organizations: </a:t>
            </a:r>
            <a:r>
              <a:rPr lang="zh-CN" altLang="en-US" sz="2400" dirty="0"/>
              <a:t>国际组织决议的形式和名称多种多样，但关键是某一决议的意图是什么。国际组织决议的效力依据是国家的同意或意志。</a:t>
            </a:r>
            <a:endParaRPr lang="en-US" altLang="zh-CN" sz="2400" dirty="0"/>
          </a:p>
          <a:p>
            <a:pPr marL="0" indent="0" eaLnBrk="1" hangingPunct="1">
              <a:buFont typeface="Wingdings 2" panose="05020102010507070707" pitchFamily="18" charset="2"/>
              <a:buNone/>
              <a:defRPr/>
            </a:pPr>
            <a:r>
              <a:rPr lang="en-US" altLang="zh-CN" sz="2400" dirty="0"/>
              <a:t>a. </a:t>
            </a:r>
            <a:r>
              <a:rPr lang="zh-CN" altLang="en-US" sz="2400" dirty="0"/>
              <a:t>国家明示同意</a:t>
            </a:r>
            <a:r>
              <a:rPr lang="en-US" altLang="zh-CN" sz="2400" dirty="0"/>
              <a:t>——</a:t>
            </a:r>
            <a:r>
              <a:rPr lang="zh-CN" altLang="en-US" sz="2400" dirty="0"/>
              <a:t>国际组织的组织约章明文规定。</a:t>
            </a:r>
            <a:endParaRPr lang="en-US" altLang="zh-CN" sz="2400" dirty="0"/>
          </a:p>
          <a:p>
            <a:pPr marL="0" indent="0" eaLnBrk="1" hangingPunct="1">
              <a:buFont typeface="Wingdings 2" panose="05020102010507070707" pitchFamily="18" charset="2"/>
              <a:buNone/>
              <a:defRPr/>
            </a:pPr>
            <a:r>
              <a:rPr lang="en-US" altLang="zh-CN" sz="2400" dirty="0"/>
              <a:t>b. </a:t>
            </a:r>
            <a:r>
              <a:rPr lang="zh-CN" altLang="en-US" sz="2400" dirty="0"/>
              <a:t>国家默示同意</a:t>
            </a:r>
            <a:r>
              <a:rPr lang="en-US" altLang="zh-CN" sz="2400" dirty="0"/>
              <a:t>——</a:t>
            </a:r>
            <a:r>
              <a:rPr lang="zh-CN" altLang="en-US" sz="2400" dirty="0"/>
              <a:t>国际组织所享有的必要的暗含权力，即组织约章的默示条款。</a:t>
            </a:r>
            <a:endParaRPr lang="en-US" altLang="zh-CN" sz="2400" dirty="0"/>
          </a:p>
          <a:p>
            <a:pPr marL="0" indent="0" eaLnBrk="1" hangingPunct="1">
              <a:buFont typeface="Wingdings 2" panose="05020102010507070707" pitchFamily="18" charset="2"/>
              <a:buNone/>
              <a:defRPr/>
            </a:pPr>
            <a:r>
              <a:rPr lang="en-US" altLang="zh-CN" sz="2400" dirty="0"/>
              <a:t>c. </a:t>
            </a:r>
            <a:r>
              <a:rPr lang="zh-CN" altLang="en-US" sz="2400" dirty="0"/>
              <a:t>国家基本同意</a:t>
            </a:r>
            <a:r>
              <a:rPr lang="en-US" altLang="zh-CN" sz="2400" dirty="0"/>
              <a:t>——</a:t>
            </a:r>
            <a:r>
              <a:rPr lang="zh-CN" altLang="en-US" sz="2400" dirty="0"/>
              <a:t>国家意志协商和妥协的结果，一定条件下的协商一致。</a:t>
            </a:r>
          </a:p>
          <a:p>
            <a:endParaRPr lang="zh-CN" altLang="en-US" dirty="0"/>
          </a:p>
        </p:txBody>
      </p:sp>
    </p:spTree>
    <p:extLst>
      <p:ext uri="{BB962C8B-B14F-4D97-AF65-F5344CB8AC3E}">
        <p14:creationId xmlns:p14="http://schemas.microsoft.com/office/powerpoint/2010/main" val="18528991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B724F8-D914-40ED-BAC5-A9FF50292029}"/>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F962B1A3-54AA-4B1E-A90A-5A11B64B34DF}"/>
              </a:ext>
            </a:extLst>
          </p:cNvPr>
          <p:cNvSpPr>
            <a:spLocks noGrp="1"/>
          </p:cNvSpPr>
          <p:nvPr>
            <p:ph idx="1"/>
          </p:nvPr>
        </p:nvSpPr>
        <p:spPr>
          <a:xfrm>
            <a:off x="745067" y="1845734"/>
            <a:ext cx="10778066" cy="4428066"/>
          </a:xfrm>
        </p:spPr>
        <p:txBody>
          <a:bodyPr/>
          <a:lstStyle/>
          <a:p>
            <a:pPr eaLnBrk="1" hangingPunct="1"/>
            <a:r>
              <a:rPr lang="en-US" altLang="zh-CN" sz="2400" dirty="0"/>
              <a:t>Internal Resolutions: </a:t>
            </a:r>
            <a:r>
              <a:rPr lang="zh-CN" altLang="en-US" sz="2400" dirty="0"/>
              <a:t>国际组织为其内部工作之目的而制定的、关于组织本身职能的决议，称为</a:t>
            </a:r>
            <a:r>
              <a:rPr lang="zh-CN" altLang="en-US" sz="2400" b="1" dirty="0">
                <a:solidFill>
                  <a:srgbClr val="FF0000"/>
                </a:solidFill>
              </a:rPr>
              <a:t>“内部决议</a:t>
            </a:r>
            <a:r>
              <a:rPr lang="en-US" altLang="zh-CN" sz="2400" b="1" dirty="0">
                <a:solidFill>
                  <a:srgbClr val="FF0000"/>
                </a:solidFill>
              </a:rPr>
              <a:t>/</a:t>
            </a:r>
            <a:r>
              <a:rPr lang="zh-CN" altLang="en-US" sz="2400" b="1" dirty="0">
                <a:solidFill>
                  <a:srgbClr val="FF0000"/>
                </a:solidFill>
              </a:rPr>
              <a:t>内部法”</a:t>
            </a:r>
            <a:r>
              <a:rPr lang="zh-CN" altLang="en-US" sz="2400" dirty="0"/>
              <a:t>。主要用于管理国际组织的内部事务，对国际组织内部</a:t>
            </a:r>
            <a:r>
              <a:rPr lang="en-US" altLang="zh-CN" sz="2400" dirty="0"/>
              <a:t>(</a:t>
            </a:r>
            <a:r>
              <a:rPr lang="zh-CN" altLang="en-US" sz="2400" dirty="0"/>
              <a:t>组织的官员和其所有下属机构</a:t>
            </a:r>
            <a:r>
              <a:rPr lang="en-US" altLang="zh-CN" sz="2400" dirty="0"/>
              <a:t>)</a:t>
            </a:r>
            <a:r>
              <a:rPr lang="zh-CN" altLang="en-US" sz="2400" dirty="0"/>
              <a:t>以及成员国产生法律拘束力。拘束力由国际组织基本文件明文赋予，或来自基本文件的暗含规定。</a:t>
            </a:r>
            <a:endParaRPr lang="en-US" altLang="zh-CN" sz="2400" dirty="0"/>
          </a:p>
          <a:p>
            <a:pPr eaLnBrk="1" hangingPunct="1"/>
            <a:r>
              <a:rPr lang="en-US" altLang="zh-CN" sz="2400" dirty="0">
                <a:hlinkClick r:id="rId2" action="ppaction://hlinkfile"/>
              </a:rPr>
              <a:t>ICJ Advisory Opinion 1962.7.20 Certain Expanses of UN </a:t>
            </a:r>
            <a:r>
              <a:rPr lang="zh-CN" altLang="en-US" sz="2400" dirty="0">
                <a:hlinkClick r:id="rId2" action="ppaction://hlinkfile"/>
              </a:rPr>
              <a:t>联合国的某些经费问题咨询意见</a:t>
            </a:r>
            <a:r>
              <a:rPr lang="en-US" altLang="zh-CN" sz="2400" dirty="0"/>
              <a:t>: A18 of UN Charter</a:t>
            </a:r>
            <a:r>
              <a:rPr lang="zh-CN" altLang="en-US" sz="2400" dirty="0"/>
              <a:t>涉及大会关于“重要问题”的决定。这些决定的确包括某些建议，但其他的决定具有处分性效力和效果。例如关于会员国权利和特权的中止、会员国的开除、预算问题。</a:t>
            </a:r>
            <a:endParaRPr lang="en-US" altLang="zh-CN" sz="2400" dirty="0"/>
          </a:p>
          <a:p>
            <a:pPr eaLnBrk="1" hangingPunct="1"/>
            <a:r>
              <a:rPr lang="en-US" altLang="zh-CN" sz="2400" dirty="0"/>
              <a:t>External Resolutions: </a:t>
            </a:r>
            <a:r>
              <a:rPr lang="zh-CN" altLang="en-US" sz="2400" dirty="0"/>
              <a:t>国际组织为外部目的（针对会员国）而制订的、扩展到组织本身职能之外的决议，谓为“外部决议”。</a:t>
            </a:r>
            <a:r>
              <a:rPr lang="zh-CN" altLang="en-US" sz="2400" b="1" dirty="0">
                <a:solidFill>
                  <a:srgbClr val="FF0000"/>
                </a:solidFill>
              </a:rPr>
              <a:t>外部决议一般没有法律效力，但特殊情形下有，如安理会的决定。</a:t>
            </a:r>
          </a:p>
          <a:p>
            <a:endParaRPr lang="zh-CN" altLang="en-US" dirty="0"/>
          </a:p>
        </p:txBody>
      </p:sp>
    </p:spTree>
    <p:extLst>
      <p:ext uri="{BB962C8B-B14F-4D97-AF65-F5344CB8AC3E}">
        <p14:creationId xmlns:p14="http://schemas.microsoft.com/office/powerpoint/2010/main" val="40713268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3720EE-9865-491E-BAB6-713EB96BA46B}"/>
              </a:ext>
            </a:extLst>
          </p:cNvPr>
          <p:cNvSpPr>
            <a:spLocks noGrp="1"/>
          </p:cNvSpPr>
          <p:nvPr>
            <p:ph type="title"/>
          </p:nvPr>
        </p:nvSpPr>
        <p:spPr/>
        <p:txBody>
          <a:bodyPr/>
          <a:lstStyle/>
          <a:p>
            <a:pPr algn="ctr"/>
            <a:r>
              <a:rPr lang="en-GB" altLang="zh-CN" b="1" dirty="0"/>
              <a:t>Sec 3 Legal Systems of UN</a:t>
            </a:r>
            <a:br>
              <a:rPr lang="en-GB" altLang="zh-CN" b="1" dirty="0"/>
            </a:br>
            <a:r>
              <a:rPr lang="en-GB" altLang="zh-CN" b="1" dirty="0"/>
              <a:t>    </a:t>
            </a:r>
            <a:r>
              <a:rPr lang="zh-CN" altLang="en-US" b="1" dirty="0"/>
              <a:t>第三节 联合国法律制度</a:t>
            </a:r>
          </a:p>
        </p:txBody>
      </p:sp>
      <p:sp>
        <p:nvSpPr>
          <p:cNvPr id="3" name="内容占位符 2">
            <a:extLst>
              <a:ext uri="{FF2B5EF4-FFF2-40B4-BE49-F238E27FC236}">
                <a16:creationId xmlns:a16="http://schemas.microsoft.com/office/drawing/2014/main" id="{C21C4437-6E80-48B2-B390-C198A708789D}"/>
              </a:ext>
            </a:extLst>
          </p:cNvPr>
          <p:cNvSpPr>
            <a:spLocks noGrp="1"/>
          </p:cNvSpPr>
          <p:nvPr>
            <p:ph idx="1"/>
          </p:nvPr>
        </p:nvSpPr>
        <p:spPr>
          <a:xfrm>
            <a:off x="863600" y="1828801"/>
            <a:ext cx="10972800" cy="4436532"/>
          </a:xfrm>
        </p:spPr>
        <p:txBody>
          <a:bodyPr/>
          <a:lstStyle/>
          <a:p>
            <a:pPr eaLnBrk="1" fontAlgn="auto" hangingPunct="1">
              <a:spcAft>
                <a:spcPts val="0"/>
              </a:spcAft>
              <a:buFont typeface="Wingdings 2"/>
              <a:buChar char=""/>
              <a:defRPr/>
            </a:pPr>
            <a:r>
              <a:rPr lang="en-US" altLang="zh-CN" sz="2800" dirty="0"/>
              <a:t>UN: </a:t>
            </a:r>
            <a:r>
              <a:rPr lang="zh-CN" altLang="en-US" sz="2800" dirty="0"/>
              <a:t>当今世界上最大的一般政治性国际组织，世界上最具代表性和权威性的综合性国际组织。</a:t>
            </a:r>
          </a:p>
          <a:p>
            <a:pPr marL="0" indent="0" eaLnBrk="1" fontAlgn="auto" hangingPunct="1">
              <a:spcAft>
                <a:spcPts val="0"/>
              </a:spcAft>
              <a:buFont typeface="Wingdings 2" panose="05020102010507070707" pitchFamily="18" charset="2"/>
              <a:buNone/>
              <a:defRPr/>
            </a:pPr>
            <a:r>
              <a:rPr lang="zh-CN" altLang="en-US" sz="2800" dirty="0"/>
              <a:t>一、</a:t>
            </a:r>
            <a:r>
              <a:rPr lang="en-US" altLang="zh-CN" sz="2800" dirty="0"/>
              <a:t>UN Charter &amp; UN Establishment《</a:t>
            </a:r>
            <a:r>
              <a:rPr lang="zh-CN" altLang="en-US" sz="2800" dirty="0"/>
              <a:t>联合国宪章</a:t>
            </a:r>
            <a:r>
              <a:rPr lang="en-US" altLang="zh-CN" sz="2800" dirty="0"/>
              <a:t>》</a:t>
            </a:r>
            <a:r>
              <a:rPr lang="zh-CN" altLang="en-US" sz="2800" dirty="0"/>
              <a:t>与联合国的建立</a:t>
            </a:r>
          </a:p>
          <a:p>
            <a:pPr marL="0" indent="0" eaLnBrk="1" fontAlgn="auto" hangingPunct="1">
              <a:spcAft>
                <a:spcPts val="0"/>
              </a:spcAft>
              <a:buFont typeface="Wingdings 2" panose="05020102010507070707" pitchFamily="18" charset="2"/>
              <a:buNone/>
              <a:defRPr/>
            </a:pPr>
            <a:r>
              <a:rPr lang="en-US" altLang="zh-CN" sz="2800" dirty="0"/>
              <a:t>(</a:t>
            </a:r>
            <a:r>
              <a:rPr lang="zh-CN" altLang="en-US" sz="2800" dirty="0"/>
              <a:t>一</a:t>
            </a:r>
            <a:r>
              <a:rPr lang="en-US" altLang="zh-CN" sz="2800" dirty="0"/>
              <a:t>) UN Charter《</a:t>
            </a:r>
            <a:r>
              <a:rPr lang="zh-CN" altLang="en-US" sz="2800" dirty="0"/>
              <a:t>联合国宪章</a:t>
            </a:r>
            <a:r>
              <a:rPr lang="en-US" altLang="zh-CN" sz="2800" dirty="0"/>
              <a:t>》</a:t>
            </a:r>
          </a:p>
          <a:p>
            <a:pPr eaLnBrk="1" fontAlgn="auto" hangingPunct="1">
              <a:spcAft>
                <a:spcPts val="0"/>
              </a:spcAft>
              <a:buFont typeface="Wingdings 2"/>
              <a:buChar char=""/>
              <a:defRPr/>
            </a:pPr>
            <a:r>
              <a:rPr lang="en-US" altLang="zh-CN" sz="2800" dirty="0"/>
              <a:t>UN Charter in General:《</a:t>
            </a:r>
            <a:r>
              <a:rPr lang="zh-CN" altLang="en-US" sz="2800" dirty="0"/>
              <a:t>联合国宪章</a:t>
            </a:r>
            <a:r>
              <a:rPr lang="en-US" altLang="zh-CN" sz="2800" dirty="0"/>
              <a:t>》</a:t>
            </a:r>
            <a:r>
              <a:rPr lang="zh-CN" altLang="en-US" sz="2800" dirty="0"/>
              <a:t>是创立联合国的一项多边国际条约，是联合国的基本文件。规定了联合国的主要机构、职权、活动程序、成员国的权利义务等，是联合国运作的法律依据。联合国各机构的活动范围与权限不得超出</a:t>
            </a:r>
            <a:r>
              <a:rPr lang="en-US" altLang="zh-CN" sz="2800" dirty="0"/>
              <a:t>《</a:t>
            </a:r>
            <a:r>
              <a:rPr lang="zh-CN" altLang="en-US" sz="2800" dirty="0"/>
              <a:t>宪章</a:t>
            </a:r>
            <a:r>
              <a:rPr lang="en-US" altLang="zh-CN" sz="2800" dirty="0"/>
              <a:t>》</a:t>
            </a:r>
            <a:r>
              <a:rPr lang="zh-CN" altLang="en-US" sz="2800" dirty="0"/>
              <a:t>的规定。序言加</a:t>
            </a:r>
            <a:r>
              <a:rPr lang="en-US" altLang="zh-CN" sz="2800" dirty="0"/>
              <a:t>19</a:t>
            </a:r>
            <a:r>
              <a:rPr lang="zh-CN" altLang="en-US" sz="2800" dirty="0"/>
              <a:t>章，共</a:t>
            </a:r>
            <a:r>
              <a:rPr lang="en-US" altLang="zh-CN" sz="2800" dirty="0"/>
              <a:t>111</a:t>
            </a:r>
            <a:r>
              <a:rPr lang="zh-CN" altLang="en-US" sz="2800" dirty="0"/>
              <a:t>条。包括所附</a:t>
            </a:r>
            <a:r>
              <a:rPr lang="en-GB" altLang="zh-CN" sz="2800" dirty="0"/>
              <a:t>1945 Statute of International Court of Justice</a:t>
            </a:r>
            <a:r>
              <a:rPr lang="zh-CN" altLang="en-US" sz="2800" dirty="0"/>
              <a:t>。</a:t>
            </a:r>
          </a:p>
          <a:p>
            <a:endParaRPr lang="zh-CN" altLang="en-US" dirty="0"/>
          </a:p>
        </p:txBody>
      </p:sp>
    </p:spTree>
    <p:extLst>
      <p:ext uri="{BB962C8B-B14F-4D97-AF65-F5344CB8AC3E}">
        <p14:creationId xmlns:p14="http://schemas.microsoft.com/office/powerpoint/2010/main" val="35213473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6C0124-2775-496D-895D-57E5A9741557}"/>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280374E0-7BB6-4A44-BAB0-73D08EAE3351}"/>
              </a:ext>
            </a:extLst>
          </p:cNvPr>
          <p:cNvSpPr>
            <a:spLocks noGrp="1"/>
          </p:cNvSpPr>
          <p:nvPr>
            <p:ph idx="1"/>
          </p:nvPr>
        </p:nvSpPr>
        <p:spPr>
          <a:xfrm>
            <a:off x="1097280" y="1845733"/>
            <a:ext cx="10058400" cy="4546599"/>
          </a:xfrm>
        </p:spPr>
        <p:txBody>
          <a:bodyPr>
            <a:normAutofit/>
          </a:bodyPr>
          <a:lstStyle/>
          <a:p>
            <a:pPr eaLnBrk="1" hangingPunct="1"/>
            <a:r>
              <a:rPr lang="en-US" altLang="zh-CN" sz="2400" dirty="0"/>
              <a:t>Nature of UN Charter: </a:t>
            </a:r>
            <a:r>
              <a:rPr lang="zh-CN" altLang="en-US" sz="2400" dirty="0"/>
              <a:t>本质是多边国际条约，造法性公约。规定了</a:t>
            </a:r>
            <a:r>
              <a:rPr lang="en-US" altLang="zh-CN" sz="2400" dirty="0"/>
              <a:t>UN</a:t>
            </a:r>
            <a:r>
              <a:rPr lang="zh-CN" altLang="en-US" sz="2400" dirty="0"/>
              <a:t>成员国的权利义务，确立了公认的</a:t>
            </a:r>
            <a:r>
              <a:rPr lang="en-US" altLang="zh-CN" sz="2400" dirty="0"/>
              <a:t>IL</a:t>
            </a:r>
            <a:r>
              <a:rPr lang="zh-CN" altLang="en-US" sz="2400" dirty="0"/>
              <a:t>原则规范。具有双重性或两面性：既是国际条约，又是组织约章。还具有国际社会宪法</a:t>
            </a:r>
            <a:r>
              <a:rPr lang="en-US" altLang="zh-CN" sz="2400" dirty="0"/>
              <a:t>/</a:t>
            </a:r>
            <a:r>
              <a:rPr lang="zh-CN" altLang="en-US" sz="2400" dirty="0"/>
              <a:t>基本法</a:t>
            </a:r>
            <a:r>
              <a:rPr lang="en-US" altLang="zh-CN" sz="2400" dirty="0"/>
              <a:t>(constitution)</a:t>
            </a:r>
            <a:r>
              <a:rPr lang="zh-CN" altLang="en-US" sz="2400" dirty="0"/>
              <a:t>地位，这是</a:t>
            </a:r>
            <a:r>
              <a:rPr lang="en-US" altLang="zh-CN" sz="2400" dirty="0"/>
              <a:t>《</a:t>
            </a:r>
            <a:r>
              <a:rPr lang="zh-CN" altLang="en-US" sz="2400" dirty="0"/>
              <a:t>宪章</a:t>
            </a:r>
            <a:r>
              <a:rPr lang="en-US" altLang="zh-CN" sz="2400" dirty="0"/>
              <a:t>》</a:t>
            </a:r>
            <a:r>
              <a:rPr lang="zh-CN" altLang="en-US" sz="2400" dirty="0"/>
              <a:t>与其他国际组织基本文件最大区别。为</a:t>
            </a:r>
            <a:r>
              <a:rPr lang="en-US" altLang="zh-CN" sz="2400" dirty="0"/>
              <a:t>UN</a:t>
            </a:r>
            <a:r>
              <a:rPr lang="zh-CN" altLang="en-US" sz="2400" dirty="0"/>
              <a:t>各机构设定了在国际社会范围内履行的基本职能。</a:t>
            </a:r>
            <a:r>
              <a:rPr lang="en-US" altLang="zh-CN" sz="2400" dirty="0"/>
              <a:t>A2(6)</a:t>
            </a:r>
            <a:r>
              <a:rPr lang="zh-CN" altLang="en-US" sz="2400" dirty="0"/>
              <a:t>授权</a:t>
            </a:r>
            <a:r>
              <a:rPr lang="en-US" altLang="zh-CN" sz="2400" dirty="0"/>
              <a:t>UN</a:t>
            </a:r>
            <a:r>
              <a:rPr lang="zh-CN" altLang="en-US" sz="2400" dirty="0"/>
              <a:t>在维持国际和平及安全的必要范围内，保证非会员国遵行</a:t>
            </a:r>
            <a:r>
              <a:rPr lang="en-US" altLang="zh-CN" sz="2400" dirty="0"/>
              <a:t>《</a:t>
            </a:r>
            <a:r>
              <a:rPr lang="zh-CN" altLang="en-US" sz="2400" dirty="0"/>
              <a:t>宪章</a:t>
            </a:r>
            <a:r>
              <a:rPr lang="en-US" altLang="zh-CN" sz="2400" dirty="0"/>
              <a:t>》</a:t>
            </a:r>
            <a:r>
              <a:rPr lang="zh-CN" altLang="en-US" sz="2400" dirty="0"/>
              <a:t>原则。</a:t>
            </a:r>
            <a:endParaRPr lang="en-US" altLang="zh-CN" sz="2400" dirty="0"/>
          </a:p>
          <a:p>
            <a:pPr eaLnBrk="1" hangingPunct="1"/>
            <a:r>
              <a:rPr lang="en-US" altLang="zh-CN" sz="2400" dirty="0"/>
              <a:t>A103 </a:t>
            </a:r>
            <a:r>
              <a:rPr lang="zh-CN" altLang="en-US" sz="2400" dirty="0"/>
              <a:t>优先条款</a:t>
            </a:r>
            <a:r>
              <a:rPr lang="en-US" altLang="zh-CN" sz="2400" dirty="0"/>
              <a:t>: </a:t>
            </a:r>
            <a:r>
              <a:rPr lang="en-GB" altLang="zh-CN" sz="2400" dirty="0"/>
              <a:t>In the event of a conflict between obligations of Members of UN under present Charter &amp; their obligations under any other international agreement, their obligations under present Charter shall prevail.</a:t>
            </a:r>
            <a:r>
              <a:rPr lang="en-US" altLang="zh-CN" sz="2400" dirty="0"/>
              <a:t>《</a:t>
            </a:r>
            <a:r>
              <a:rPr lang="zh-CN" altLang="en-US" sz="2400" dirty="0"/>
              <a:t>宪章</a:t>
            </a:r>
            <a:r>
              <a:rPr lang="en-US" altLang="zh-CN" sz="2400" dirty="0"/>
              <a:t>》</a:t>
            </a:r>
            <a:r>
              <a:rPr lang="zh-CN" altLang="en-US" sz="2400" dirty="0"/>
              <a:t>本身及其规定的义务是“更高级的法律”。</a:t>
            </a:r>
            <a:endParaRPr lang="en-US" altLang="zh-CN" sz="2400" dirty="0"/>
          </a:p>
          <a:p>
            <a:pPr eaLnBrk="1" hangingPunct="1"/>
            <a:r>
              <a:rPr lang="en-GB" altLang="zh-CN" sz="2400" dirty="0">
                <a:hlinkClick r:id="rId2" action="ppaction://hlinkfile"/>
              </a:rPr>
              <a:t>ICJ Advisory Opinion 1962.7.20 Certain Expanses of UN </a:t>
            </a:r>
            <a:r>
              <a:rPr lang="zh-CN" altLang="en-US" sz="2400" dirty="0">
                <a:hlinkClick r:id="rId2" action="ppaction://hlinkfile"/>
              </a:rPr>
              <a:t>联合国的某些经费问题咨询意见</a:t>
            </a:r>
            <a:r>
              <a:rPr lang="en-US" altLang="zh-CN" sz="2400" dirty="0"/>
              <a:t>: 《</a:t>
            </a:r>
            <a:r>
              <a:rPr lang="zh-CN" altLang="en-US" sz="2400" dirty="0"/>
              <a:t>宪章</a:t>
            </a:r>
            <a:r>
              <a:rPr lang="en-US" altLang="zh-CN" sz="2400" dirty="0"/>
              <a:t>》</a:t>
            </a:r>
            <a:r>
              <a:rPr lang="zh-CN" altLang="en-US" sz="2400" dirty="0"/>
              <a:t>是“一项具有某些特殊特征的条约”。</a:t>
            </a:r>
          </a:p>
          <a:p>
            <a:endParaRPr lang="zh-CN" altLang="en-US" dirty="0"/>
          </a:p>
        </p:txBody>
      </p:sp>
    </p:spTree>
    <p:extLst>
      <p:ext uri="{BB962C8B-B14F-4D97-AF65-F5344CB8AC3E}">
        <p14:creationId xmlns:p14="http://schemas.microsoft.com/office/powerpoint/2010/main" val="3713749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282EC5-5E20-4BB6-A378-57D824191C31}"/>
              </a:ext>
            </a:extLst>
          </p:cNvPr>
          <p:cNvSpPr>
            <a:spLocks noGrp="1"/>
          </p:cNvSpPr>
          <p:nvPr>
            <p:ph type="title"/>
          </p:nvPr>
        </p:nvSpPr>
        <p:spPr/>
        <p:txBody>
          <a:bodyPr>
            <a:noAutofit/>
          </a:bodyPr>
          <a:lstStyle/>
          <a:p>
            <a:r>
              <a:rPr lang="en-GB" altLang="zh-CN" sz="3200" dirty="0">
                <a:latin typeface="Times New Roman" panose="02020603050405020304" pitchFamily="18" charset="0"/>
                <a:ea typeface="宋体" panose="02010600030101010101" pitchFamily="2" charset="-122"/>
                <a:cs typeface="Times New Roman" panose="02020603050405020304" pitchFamily="18" charset="0"/>
              </a:rPr>
              <a:t>Sec 1 Concept &amp; Legal Status of International Organizations </a:t>
            </a:r>
            <a:br>
              <a:rPr lang="en-GB" altLang="zh-CN" sz="3200" dirty="0">
                <a:latin typeface="Times New Roman" panose="02020603050405020304" pitchFamily="18" charset="0"/>
                <a:ea typeface="宋体" panose="02010600030101010101" pitchFamily="2" charset="-122"/>
                <a:cs typeface="Times New Roman" panose="02020603050405020304" pitchFamily="18" charset="0"/>
              </a:rPr>
            </a:b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第一节 国际组织的概念和法律地位</a:t>
            </a:r>
          </a:p>
        </p:txBody>
      </p:sp>
      <p:sp>
        <p:nvSpPr>
          <p:cNvPr id="3" name="内容占位符 2">
            <a:extLst>
              <a:ext uri="{FF2B5EF4-FFF2-40B4-BE49-F238E27FC236}">
                <a16:creationId xmlns:a16="http://schemas.microsoft.com/office/drawing/2014/main" id="{951910D4-6195-4AFB-AAB6-93C9B53C0B4C}"/>
              </a:ext>
            </a:extLst>
          </p:cNvPr>
          <p:cNvSpPr>
            <a:spLocks noGrp="1"/>
          </p:cNvSpPr>
          <p:nvPr>
            <p:ph idx="1"/>
          </p:nvPr>
        </p:nvSpPr>
        <p:spPr>
          <a:xfrm>
            <a:off x="838196" y="1737360"/>
            <a:ext cx="10947403" cy="4587240"/>
          </a:xfrm>
        </p:spPr>
        <p:txBody>
          <a:bodyPr>
            <a:normAutofit lnSpcReduction="10000"/>
          </a:bodyPr>
          <a:lstStyle/>
          <a:p>
            <a:pPr algn="just"/>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一、</a:t>
            </a:r>
            <a:r>
              <a:rPr lang="en-GB" altLang="zh-CN" sz="2400" b="1" dirty="0">
                <a:latin typeface="Times New Roman" panose="02020603050405020304" pitchFamily="18" charset="0"/>
                <a:ea typeface="宋体" panose="02010600030101010101" pitchFamily="2" charset="-122"/>
                <a:cs typeface="Times New Roman" panose="02020603050405020304" pitchFamily="18" charset="0"/>
              </a:rPr>
              <a:t>Concept of International Organizations </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&amp; Law of International Organizations </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国际组织与国际组织法的概念</a:t>
            </a:r>
          </a:p>
          <a:p>
            <a:pPr algn="just"/>
            <a:r>
              <a:rPr lang="en-GB" altLang="zh-CN" sz="2400" dirty="0" err="1">
                <a:latin typeface="Times New Roman" panose="02020603050405020304" pitchFamily="18" charset="0"/>
                <a:ea typeface="宋体" panose="02010600030101010101" pitchFamily="2" charset="-122"/>
                <a:cs typeface="Times New Roman" panose="02020603050405020304" pitchFamily="18" charset="0"/>
              </a:rPr>
              <a:t>Encyclopedia</a:t>
            </a:r>
            <a:r>
              <a:rPr lang="en-GB" altLang="zh-CN" sz="2400" dirty="0">
                <a:latin typeface="Times New Roman" panose="02020603050405020304" pitchFamily="18" charset="0"/>
                <a:ea typeface="宋体" panose="02010600030101010101" pitchFamily="2" charset="-122"/>
                <a:cs typeface="Times New Roman" panose="02020603050405020304" pitchFamily="18" charset="0"/>
              </a:rPr>
              <a:t> of Public IL</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 </a:t>
            </a:r>
            <a:r>
              <a:rPr lang="en-GB" altLang="zh-CN" sz="2400" dirty="0">
                <a:latin typeface="Times New Roman" panose="02020603050405020304" pitchFamily="18" charset="0"/>
                <a:ea typeface="宋体" panose="02010600030101010101" pitchFamily="2" charset="-122"/>
                <a:cs typeface="Times New Roman" panose="02020603050405020304" pitchFamily="18" charset="0"/>
              </a:rPr>
              <a:t>The term “international organizations” denotes an association of States established by &amp; based upon a treaty, which pursues common aims &amp; which has its own special organs to fulfil particular functions within the organizations.</a:t>
            </a:r>
          </a:p>
          <a:p>
            <a:pPr algn="just"/>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国际组织</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含义有广义与狭义。广义上，凡由两个以上国家或其政府、民间团体或个人基于特定目的，以一定协议形式建立的各种机构，都可称为国际组织。由国家或其政府创立的国际机构称政府间国际组织</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(Inter-governmental Organizations)</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或国际公共组织</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(public international organizations)</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。由民间团体或个人设立的国际机构称非政府国际组织</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
            </a:r>
            <a:r>
              <a:rPr lang="en-GB" altLang="zh-CN" sz="2400" dirty="0">
                <a:latin typeface="Times New Roman" panose="02020603050405020304" pitchFamily="18" charset="0"/>
                <a:ea typeface="宋体" panose="02010600030101010101" pitchFamily="2" charset="-122"/>
                <a:cs typeface="Times New Roman" panose="02020603050405020304" pitchFamily="18" charset="0"/>
              </a:rPr>
              <a:t>International Non-governmental Organizations)</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或国际民间组织</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
            </a:r>
            <a:r>
              <a:rPr lang="en-GB" altLang="zh-CN" sz="2400" dirty="0">
                <a:latin typeface="Times New Roman" panose="02020603050405020304" pitchFamily="18" charset="0"/>
                <a:ea typeface="宋体" panose="02010600030101010101" pitchFamily="2" charset="-122"/>
                <a:cs typeface="Times New Roman" panose="02020603050405020304" pitchFamily="18" charset="0"/>
              </a:rPr>
              <a:t>private international organizations)</a:t>
            </a:r>
            <a:r>
              <a:rPr lang="zh-CN" altLang="en-GB" sz="24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国际法着重研究作为国际法主体的政府间国际组织，即由两个以上国家或其政府为实现特定目的，依据国际条约建立的常设机构，即狭义的国际组织。</a:t>
            </a:r>
          </a:p>
          <a:p>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38073572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AB73CC-9FCE-487D-B81B-BBA3E9BB6561}"/>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94D2F7E8-F7B1-44D8-A4A0-C2A56D289C39}"/>
              </a:ext>
            </a:extLst>
          </p:cNvPr>
          <p:cNvSpPr>
            <a:spLocks noGrp="1"/>
          </p:cNvSpPr>
          <p:nvPr>
            <p:ph idx="1"/>
          </p:nvPr>
        </p:nvSpPr>
        <p:spPr/>
        <p:txBody>
          <a:bodyPr>
            <a:normAutofit lnSpcReduction="10000"/>
          </a:bodyPr>
          <a:lstStyle/>
          <a:p>
            <a:pPr marL="0" indent="0" eaLnBrk="1" fontAlgn="auto" hangingPunct="1">
              <a:spcAft>
                <a:spcPts val="0"/>
              </a:spcAft>
              <a:buFont typeface="Wingdings 2" panose="05020102010507070707" pitchFamily="18" charset="2"/>
              <a:buNone/>
              <a:defRPr/>
            </a:pPr>
            <a:r>
              <a:rPr lang="en-US" altLang="zh-CN" sz="2800" dirty="0"/>
              <a:t>(</a:t>
            </a:r>
            <a:r>
              <a:rPr lang="zh-CN" altLang="en-US" sz="2800" dirty="0"/>
              <a:t>二</a:t>
            </a:r>
            <a:r>
              <a:rPr lang="en-US" altLang="zh-CN" sz="2800" dirty="0"/>
              <a:t>) UN Establishment </a:t>
            </a:r>
            <a:r>
              <a:rPr lang="zh-CN" altLang="en-US" sz="2800" dirty="0"/>
              <a:t>联合国的建立</a:t>
            </a:r>
          </a:p>
          <a:p>
            <a:pPr algn="just" eaLnBrk="1" fontAlgn="auto" hangingPunct="1">
              <a:spcAft>
                <a:spcPts val="0"/>
              </a:spcAft>
              <a:buFont typeface="Wingdings 2"/>
              <a:buChar char=""/>
              <a:defRPr/>
            </a:pPr>
            <a:r>
              <a:rPr lang="en-US" altLang="zh-CN" sz="2800" dirty="0"/>
              <a:t>UN Establishment: 1945</a:t>
            </a:r>
            <a:r>
              <a:rPr lang="zh-CN" altLang="en-US" sz="2800" dirty="0"/>
              <a:t>年，</a:t>
            </a:r>
            <a:r>
              <a:rPr lang="en-US" altLang="zh-CN" sz="2800" dirty="0"/>
              <a:t>50</a:t>
            </a:r>
            <a:r>
              <a:rPr lang="zh-CN" altLang="en-US" sz="2800" dirty="0"/>
              <a:t>个国家（后又加上波兰）的代表在美国旧金山举行的联合国国际组织会议上起草了</a:t>
            </a:r>
            <a:r>
              <a:rPr lang="en-US" altLang="zh-CN" sz="2800" dirty="0"/>
              <a:t>《</a:t>
            </a:r>
            <a:r>
              <a:rPr lang="zh-CN" altLang="en-US" sz="2800" dirty="0"/>
              <a:t>联合国宪章</a:t>
            </a:r>
            <a:r>
              <a:rPr lang="en-US" altLang="zh-CN" sz="2800" dirty="0"/>
              <a:t>》</a:t>
            </a:r>
            <a:r>
              <a:rPr lang="zh-CN" altLang="en-US" sz="2800" dirty="0"/>
              <a:t>。在中国、法国、苏联、联合王国和美国以及多数其他签字国批准</a:t>
            </a:r>
            <a:r>
              <a:rPr lang="en-US" altLang="zh-CN" sz="2800" dirty="0"/>
              <a:t>《</a:t>
            </a:r>
            <a:r>
              <a:rPr lang="zh-CN" altLang="en-US" sz="2800" dirty="0"/>
              <a:t>宪章</a:t>
            </a:r>
            <a:r>
              <a:rPr lang="en-US" altLang="zh-CN" sz="2800" dirty="0"/>
              <a:t>》</a:t>
            </a:r>
            <a:r>
              <a:rPr lang="zh-CN" altLang="en-US" sz="2800" dirty="0"/>
              <a:t>之后，</a:t>
            </a:r>
            <a:r>
              <a:rPr lang="en-US" altLang="zh-CN" sz="2800" dirty="0"/>
              <a:t>《</a:t>
            </a:r>
            <a:r>
              <a:rPr lang="zh-CN" altLang="en-US" sz="2800" dirty="0"/>
              <a:t>宪章</a:t>
            </a:r>
            <a:r>
              <a:rPr lang="en-US" altLang="zh-CN" sz="2800" dirty="0"/>
              <a:t>》</a:t>
            </a:r>
            <a:r>
              <a:rPr lang="zh-CN" altLang="en-US" sz="2800" dirty="0"/>
              <a:t>于</a:t>
            </a:r>
            <a:r>
              <a:rPr lang="en-US" altLang="zh-CN" sz="2800" dirty="0"/>
              <a:t>1945</a:t>
            </a:r>
            <a:r>
              <a:rPr lang="zh-CN" altLang="en-US" sz="2800" dirty="0"/>
              <a:t>年</a:t>
            </a:r>
            <a:r>
              <a:rPr lang="en-US" altLang="zh-CN" sz="2800" dirty="0"/>
              <a:t>10</a:t>
            </a:r>
            <a:r>
              <a:rPr lang="zh-CN" altLang="en-US" sz="2800" dirty="0"/>
              <a:t>月</a:t>
            </a:r>
            <a:r>
              <a:rPr lang="en-US" altLang="zh-CN" sz="2800" dirty="0"/>
              <a:t>24</a:t>
            </a:r>
            <a:r>
              <a:rPr lang="zh-CN" altLang="en-US" sz="2800" dirty="0"/>
              <a:t>日生效，联合国宣布正式成立。</a:t>
            </a:r>
            <a:r>
              <a:rPr lang="en-US" altLang="zh-CN" sz="2800" dirty="0"/>
              <a:t>10</a:t>
            </a:r>
            <a:r>
              <a:rPr lang="zh-CN" altLang="en-US" sz="2800" dirty="0"/>
              <a:t>月</a:t>
            </a:r>
            <a:r>
              <a:rPr lang="en-US" altLang="zh-CN" sz="2800" dirty="0"/>
              <a:t>24</a:t>
            </a:r>
            <a:r>
              <a:rPr lang="zh-CN" altLang="en-US" sz="2800" dirty="0"/>
              <a:t>日这一天成为“联合国日”。签署并批准</a:t>
            </a:r>
            <a:r>
              <a:rPr lang="en-US" altLang="zh-CN" sz="2800" dirty="0"/>
              <a:t>《</a:t>
            </a:r>
            <a:r>
              <a:rPr lang="zh-CN" altLang="en-US" sz="2800" dirty="0"/>
              <a:t>宪章</a:t>
            </a:r>
            <a:r>
              <a:rPr lang="en-US" altLang="zh-CN" sz="2800" dirty="0"/>
              <a:t>》</a:t>
            </a:r>
            <a:r>
              <a:rPr lang="zh-CN" altLang="en-US" sz="2800" dirty="0"/>
              <a:t>的</a:t>
            </a:r>
            <a:r>
              <a:rPr lang="en-US" altLang="zh-CN" sz="2800" dirty="0"/>
              <a:t>51</a:t>
            </a:r>
            <a:r>
              <a:rPr lang="zh-CN" altLang="en-US" sz="2800" dirty="0"/>
              <a:t>个国家成为联合国的创始会员国。申请加入联合国的国家必须经安理会推荐，并由大会三分之二多数通过。今天，世界上的国家几乎都加入了联合国。</a:t>
            </a:r>
            <a:r>
              <a:rPr lang="zh-CN" altLang="en-US" sz="2800" dirty="0">
                <a:hlinkClick r:id="rId2"/>
              </a:rPr>
              <a:t>截至</a:t>
            </a:r>
            <a:r>
              <a:rPr lang="en-US" altLang="zh-CN" sz="2800" dirty="0">
                <a:hlinkClick r:id="rId2"/>
              </a:rPr>
              <a:t>2015</a:t>
            </a:r>
            <a:r>
              <a:rPr lang="zh-CN" altLang="en-US" sz="2800" dirty="0">
                <a:hlinkClick r:id="rId2"/>
              </a:rPr>
              <a:t>年</a:t>
            </a:r>
            <a:r>
              <a:rPr lang="en-US" altLang="zh-CN" sz="2800" dirty="0">
                <a:hlinkClick r:id="rId2"/>
              </a:rPr>
              <a:t>11</a:t>
            </a:r>
            <a:r>
              <a:rPr lang="zh-CN" altLang="en-US" sz="2800" dirty="0">
                <a:hlinkClick r:id="rId2"/>
              </a:rPr>
              <a:t>月，联合国共有</a:t>
            </a:r>
            <a:r>
              <a:rPr lang="en-US" altLang="zh-CN" sz="2800" dirty="0">
                <a:hlinkClick r:id="rId2"/>
              </a:rPr>
              <a:t>193</a:t>
            </a:r>
            <a:r>
              <a:rPr lang="zh-CN" altLang="en-US" sz="2800" dirty="0">
                <a:hlinkClick r:id="rId2"/>
              </a:rPr>
              <a:t>个成员国</a:t>
            </a:r>
            <a:r>
              <a:rPr lang="en-US" altLang="zh-CN" sz="2800" dirty="0">
                <a:hlinkClick r:id="rId2"/>
              </a:rPr>
              <a:t>(member states)</a:t>
            </a:r>
            <a:r>
              <a:rPr lang="zh-CN" altLang="en-US" sz="2800" dirty="0">
                <a:hlinkClick r:id="rId2"/>
              </a:rPr>
              <a:t>。</a:t>
            </a:r>
            <a:endParaRPr lang="zh-CN" altLang="en-US" sz="2800" dirty="0"/>
          </a:p>
          <a:p>
            <a:endParaRPr lang="zh-CN" altLang="en-US" dirty="0"/>
          </a:p>
        </p:txBody>
      </p:sp>
    </p:spTree>
    <p:extLst>
      <p:ext uri="{BB962C8B-B14F-4D97-AF65-F5344CB8AC3E}">
        <p14:creationId xmlns:p14="http://schemas.microsoft.com/office/powerpoint/2010/main" val="40259452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8E4175-2B61-4D92-8926-A79C6BCCEF8C}"/>
              </a:ext>
            </a:extLst>
          </p:cNvPr>
          <p:cNvSpPr>
            <a:spLocks noGrp="1"/>
          </p:cNvSpPr>
          <p:nvPr>
            <p:ph type="title"/>
          </p:nvPr>
        </p:nvSpPr>
        <p:spPr/>
        <p:txBody>
          <a:bodyPr>
            <a:normAutofit/>
          </a:bodyPr>
          <a:lstStyle/>
          <a:p>
            <a:r>
              <a:rPr lang="zh-CN" altLang="en-US" dirty="0"/>
              <a:t>二、</a:t>
            </a:r>
            <a:r>
              <a:rPr lang="en-US" altLang="zh-CN" dirty="0"/>
              <a:t>UN </a:t>
            </a:r>
            <a:r>
              <a:rPr lang="en-GB" altLang="zh-CN" dirty="0"/>
              <a:t>Purposes &amp; Principles </a:t>
            </a:r>
            <a:r>
              <a:rPr lang="zh-CN" altLang="en-US" dirty="0"/>
              <a:t>联合国的宗旨与原则</a:t>
            </a:r>
          </a:p>
        </p:txBody>
      </p:sp>
      <p:sp>
        <p:nvSpPr>
          <p:cNvPr id="3" name="内容占位符 2">
            <a:extLst>
              <a:ext uri="{FF2B5EF4-FFF2-40B4-BE49-F238E27FC236}">
                <a16:creationId xmlns:a16="http://schemas.microsoft.com/office/drawing/2014/main" id="{A2066658-E956-408C-8307-BF8A8CC6867F}"/>
              </a:ext>
            </a:extLst>
          </p:cNvPr>
          <p:cNvSpPr>
            <a:spLocks noGrp="1"/>
          </p:cNvSpPr>
          <p:nvPr>
            <p:ph idx="1"/>
          </p:nvPr>
        </p:nvSpPr>
        <p:spPr>
          <a:xfrm>
            <a:off x="1097280" y="1845734"/>
            <a:ext cx="10058400" cy="4428066"/>
          </a:xfrm>
        </p:spPr>
        <p:txBody>
          <a:bodyPr>
            <a:normAutofit/>
          </a:bodyPr>
          <a:lstStyle/>
          <a:p>
            <a:pPr algn="just" eaLnBrk="1" fontAlgn="auto" hangingPunct="1">
              <a:spcAft>
                <a:spcPts val="0"/>
              </a:spcAft>
              <a:buFont typeface="Wingdings 2"/>
              <a:buChar char=""/>
              <a:defRPr/>
            </a:pPr>
            <a:r>
              <a:rPr lang="en-GB" altLang="zh-CN" sz="2800" dirty="0"/>
              <a:t>UN Purposes: A1 of UN Charter</a:t>
            </a:r>
            <a:endParaRPr lang="zh-CN" altLang="en-US" sz="2800" dirty="0"/>
          </a:p>
          <a:p>
            <a:pPr marL="0" indent="0" algn="just" eaLnBrk="1" fontAlgn="auto" hangingPunct="1">
              <a:spcAft>
                <a:spcPts val="0"/>
              </a:spcAft>
              <a:buFont typeface="Wingdings 2" panose="05020102010507070707" pitchFamily="18" charset="2"/>
              <a:buNone/>
              <a:defRPr/>
            </a:pPr>
            <a:r>
              <a:rPr lang="en-US" altLang="zh-CN" sz="2800" dirty="0"/>
              <a:t>(1)</a:t>
            </a:r>
            <a:r>
              <a:rPr lang="zh-CN" altLang="en-US" sz="2800" dirty="0"/>
              <a:t>维持国际和平及安全。</a:t>
            </a:r>
            <a:endParaRPr lang="en-US" altLang="zh-CN" sz="2800" dirty="0"/>
          </a:p>
          <a:p>
            <a:pPr marL="0" indent="0" algn="just" eaLnBrk="1" fontAlgn="auto" hangingPunct="1">
              <a:spcAft>
                <a:spcPts val="0"/>
              </a:spcAft>
              <a:buFont typeface="Wingdings 2" panose="05020102010507070707" pitchFamily="18" charset="2"/>
              <a:buNone/>
              <a:defRPr/>
            </a:pPr>
            <a:r>
              <a:rPr lang="en-US" altLang="zh-CN" sz="2800" dirty="0"/>
              <a:t>(2)</a:t>
            </a:r>
            <a:r>
              <a:rPr lang="zh-CN" altLang="en-US" sz="2800" dirty="0"/>
              <a:t>发展国际间的友好关系。</a:t>
            </a:r>
            <a:endParaRPr lang="en-US" altLang="zh-CN" sz="2800" dirty="0"/>
          </a:p>
          <a:p>
            <a:pPr marL="0" indent="0" algn="just" eaLnBrk="1" fontAlgn="auto" hangingPunct="1">
              <a:spcAft>
                <a:spcPts val="0"/>
              </a:spcAft>
              <a:buFont typeface="Wingdings 2" panose="05020102010507070707" pitchFamily="18" charset="2"/>
              <a:buNone/>
              <a:defRPr/>
            </a:pPr>
            <a:r>
              <a:rPr lang="en-US" altLang="zh-CN" sz="2800" dirty="0"/>
              <a:t>(3)</a:t>
            </a:r>
            <a:r>
              <a:rPr lang="zh-CN" altLang="en-US" sz="2800" dirty="0"/>
              <a:t>促进国际合作。</a:t>
            </a:r>
            <a:endParaRPr lang="en-US" altLang="zh-CN" sz="2800" dirty="0"/>
          </a:p>
          <a:p>
            <a:pPr marL="0" indent="0" algn="just" eaLnBrk="1" fontAlgn="auto" hangingPunct="1">
              <a:spcAft>
                <a:spcPts val="0"/>
              </a:spcAft>
              <a:buFont typeface="Wingdings 2" panose="05020102010507070707" pitchFamily="18" charset="2"/>
              <a:buNone/>
              <a:defRPr/>
            </a:pPr>
            <a:r>
              <a:rPr lang="en-US" altLang="zh-CN" sz="2800" dirty="0"/>
              <a:t>(4)</a:t>
            </a:r>
            <a:r>
              <a:rPr lang="zh-CN" altLang="en-US" sz="2800" dirty="0"/>
              <a:t>构成一协调各国行动的中心，以达成上述共同目的。</a:t>
            </a:r>
            <a:endParaRPr lang="en-US" altLang="zh-CN" sz="2800" dirty="0"/>
          </a:p>
          <a:p>
            <a:pPr algn="just" eaLnBrk="1" fontAlgn="auto" hangingPunct="1">
              <a:spcAft>
                <a:spcPts val="0"/>
              </a:spcAft>
              <a:defRPr/>
            </a:pPr>
            <a:r>
              <a:rPr lang="en-US" altLang="zh-CN" sz="2800" dirty="0"/>
              <a:t>UN Core Aim: </a:t>
            </a:r>
            <a:r>
              <a:rPr lang="zh-CN" altLang="en-US" sz="2800" dirty="0"/>
              <a:t>促进发展。</a:t>
            </a:r>
            <a:endParaRPr lang="en-US" altLang="zh-CN" sz="2800" dirty="0"/>
          </a:p>
          <a:p>
            <a:endParaRPr lang="zh-CN" altLang="en-US" dirty="0"/>
          </a:p>
        </p:txBody>
      </p:sp>
    </p:spTree>
    <p:extLst>
      <p:ext uri="{BB962C8B-B14F-4D97-AF65-F5344CB8AC3E}">
        <p14:creationId xmlns:p14="http://schemas.microsoft.com/office/powerpoint/2010/main" val="37439185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D81A56-7F57-484B-AA93-81F8AF27976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432698C-CB35-4995-9B41-64CF7CF9015A}"/>
              </a:ext>
            </a:extLst>
          </p:cNvPr>
          <p:cNvSpPr>
            <a:spLocks noGrp="1"/>
          </p:cNvSpPr>
          <p:nvPr>
            <p:ph idx="1"/>
          </p:nvPr>
        </p:nvSpPr>
        <p:spPr>
          <a:xfrm>
            <a:off x="1097280" y="1845733"/>
            <a:ext cx="10058400" cy="4411133"/>
          </a:xfrm>
        </p:spPr>
        <p:txBody>
          <a:bodyPr/>
          <a:lstStyle/>
          <a:p>
            <a:pPr eaLnBrk="1" fontAlgn="auto" hangingPunct="1">
              <a:spcAft>
                <a:spcPts val="0"/>
              </a:spcAft>
              <a:buFont typeface="Wingdings 2"/>
              <a:buChar char=""/>
              <a:defRPr/>
            </a:pPr>
            <a:r>
              <a:rPr lang="en-GB" altLang="zh-CN" dirty="0"/>
              <a:t>UN Principles: A2 of UN Charter </a:t>
            </a:r>
          </a:p>
          <a:p>
            <a:pPr marL="0" indent="0" eaLnBrk="1" fontAlgn="auto" hangingPunct="1">
              <a:spcAft>
                <a:spcPts val="0"/>
              </a:spcAft>
              <a:buFont typeface="Wingdings 2" panose="05020102010507070707" pitchFamily="18" charset="2"/>
              <a:buNone/>
              <a:defRPr/>
            </a:pPr>
            <a:r>
              <a:rPr lang="en-US" altLang="zh-CN" dirty="0"/>
              <a:t>(1)</a:t>
            </a:r>
            <a:r>
              <a:rPr lang="zh-CN" altLang="en-US" dirty="0"/>
              <a:t>主权平等原则；</a:t>
            </a:r>
            <a:endParaRPr lang="en-US" altLang="zh-CN" dirty="0"/>
          </a:p>
          <a:p>
            <a:pPr marL="0" indent="0" eaLnBrk="1" fontAlgn="auto" hangingPunct="1">
              <a:spcAft>
                <a:spcPts val="0"/>
              </a:spcAft>
              <a:buFont typeface="Wingdings 2" panose="05020102010507070707" pitchFamily="18" charset="2"/>
              <a:buNone/>
              <a:defRPr/>
            </a:pPr>
            <a:r>
              <a:rPr lang="en-US" altLang="zh-CN" dirty="0"/>
              <a:t>(2)</a:t>
            </a:r>
            <a:r>
              <a:rPr lang="zh-CN" altLang="en-US" dirty="0"/>
              <a:t>善意履行</a:t>
            </a:r>
            <a:r>
              <a:rPr lang="en-US" altLang="zh-CN" dirty="0"/>
              <a:t>《</a:t>
            </a:r>
            <a:r>
              <a:rPr lang="zh-CN" altLang="en-US" dirty="0"/>
              <a:t>宪章</a:t>
            </a:r>
            <a:r>
              <a:rPr lang="en-US" altLang="zh-CN" dirty="0"/>
              <a:t>》</a:t>
            </a:r>
            <a:r>
              <a:rPr lang="zh-CN" altLang="en-US" dirty="0"/>
              <a:t>义务原则；</a:t>
            </a:r>
            <a:endParaRPr lang="en-US" altLang="zh-CN" dirty="0"/>
          </a:p>
          <a:p>
            <a:pPr marL="0" indent="0" eaLnBrk="1" fontAlgn="auto" hangingPunct="1">
              <a:spcAft>
                <a:spcPts val="0"/>
              </a:spcAft>
              <a:buFont typeface="Wingdings 2" panose="05020102010507070707" pitchFamily="18" charset="2"/>
              <a:buNone/>
              <a:defRPr/>
            </a:pPr>
            <a:r>
              <a:rPr lang="en-US" altLang="zh-CN" dirty="0"/>
              <a:t>(3)</a:t>
            </a:r>
            <a:r>
              <a:rPr lang="zh-CN" altLang="en-US" dirty="0"/>
              <a:t>和平解决国际争端原则；</a:t>
            </a:r>
            <a:endParaRPr lang="en-US" altLang="zh-CN" dirty="0"/>
          </a:p>
          <a:p>
            <a:pPr marL="0" indent="0" eaLnBrk="1" fontAlgn="auto" hangingPunct="1">
              <a:spcAft>
                <a:spcPts val="0"/>
              </a:spcAft>
              <a:buFont typeface="Wingdings 2" panose="05020102010507070707" pitchFamily="18" charset="2"/>
              <a:buNone/>
              <a:defRPr/>
            </a:pPr>
            <a:r>
              <a:rPr lang="en-US" altLang="zh-CN" dirty="0"/>
              <a:t>(4)</a:t>
            </a:r>
            <a:r>
              <a:rPr lang="zh-CN" altLang="en-US" dirty="0"/>
              <a:t>禁止使用武力或以武力相威胁原则；</a:t>
            </a:r>
            <a:endParaRPr lang="en-US" altLang="zh-CN" dirty="0"/>
          </a:p>
          <a:p>
            <a:pPr marL="0" indent="0" eaLnBrk="1" fontAlgn="auto" hangingPunct="1">
              <a:spcAft>
                <a:spcPts val="0"/>
              </a:spcAft>
              <a:buFont typeface="Wingdings 2" panose="05020102010507070707" pitchFamily="18" charset="2"/>
              <a:buNone/>
              <a:defRPr/>
            </a:pPr>
            <a:r>
              <a:rPr lang="en-US" altLang="zh-CN" dirty="0"/>
              <a:t>(5)</a:t>
            </a:r>
            <a:r>
              <a:rPr lang="zh-CN" altLang="en-US" dirty="0"/>
              <a:t>集体协助原则；</a:t>
            </a:r>
            <a:endParaRPr lang="en-US" altLang="zh-CN" dirty="0"/>
          </a:p>
          <a:p>
            <a:pPr marL="0" indent="0" eaLnBrk="1" fontAlgn="auto" hangingPunct="1">
              <a:spcAft>
                <a:spcPts val="0"/>
              </a:spcAft>
              <a:buFont typeface="Wingdings 2" panose="05020102010507070707" pitchFamily="18" charset="2"/>
              <a:buNone/>
              <a:defRPr/>
            </a:pPr>
            <a:r>
              <a:rPr lang="en-US" altLang="zh-CN" dirty="0"/>
              <a:t>(6)</a:t>
            </a:r>
            <a:r>
              <a:rPr lang="zh-CN" altLang="en-US" dirty="0"/>
              <a:t>保证非成员国遵守</a:t>
            </a:r>
            <a:r>
              <a:rPr lang="en-US" altLang="zh-CN" dirty="0"/>
              <a:t>《</a:t>
            </a:r>
            <a:r>
              <a:rPr lang="zh-CN" altLang="en-US" dirty="0"/>
              <a:t>宪章</a:t>
            </a:r>
            <a:r>
              <a:rPr lang="en-US" altLang="zh-CN" dirty="0"/>
              <a:t>》</a:t>
            </a:r>
            <a:r>
              <a:rPr lang="zh-CN" altLang="en-US" dirty="0"/>
              <a:t>原则；</a:t>
            </a:r>
            <a:endParaRPr lang="en-US" altLang="zh-CN" dirty="0"/>
          </a:p>
          <a:p>
            <a:pPr marL="0" indent="0" eaLnBrk="1" fontAlgn="auto" hangingPunct="1">
              <a:spcAft>
                <a:spcPts val="0"/>
              </a:spcAft>
              <a:buFont typeface="Wingdings 2" panose="05020102010507070707" pitchFamily="18" charset="2"/>
              <a:buNone/>
              <a:defRPr/>
            </a:pPr>
            <a:r>
              <a:rPr lang="en-US" altLang="zh-CN" dirty="0"/>
              <a:t>(7)</a:t>
            </a:r>
            <a:r>
              <a:rPr lang="zh-CN" altLang="en-US" dirty="0"/>
              <a:t>不干涉内政原则。</a:t>
            </a:r>
            <a:endParaRPr lang="en-US" altLang="zh-CN" dirty="0"/>
          </a:p>
          <a:p>
            <a:pPr eaLnBrk="1" fontAlgn="auto" hangingPunct="1">
              <a:spcAft>
                <a:spcPts val="0"/>
              </a:spcAft>
              <a:defRPr/>
            </a:pPr>
            <a:r>
              <a:rPr lang="en-US" altLang="zh-CN" dirty="0"/>
              <a:t>1-4</a:t>
            </a:r>
            <a:r>
              <a:rPr lang="zh-CN" altLang="en-US" dirty="0"/>
              <a:t>项和</a:t>
            </a:r>
            <a:r>
              <a:rPr lang="en-US" altLang="zh-CN" dirty="0"/>
              <a:t>7</a:t>
            </a:r>
            <a:r>
              <a:rPr lang="zh-CN" altLang="en-US" dirty="0"/>
              <a:t>项已构成现代</a:t>
            </a:r>
            <a:r>
              <a:rPr lang="en-US" altLang="zh-CN" dirty="0"/>
              <a:t>IL</a:t>
            </a:r>
            <a:r>
              <a:rPr lang="zh-CN" altLang="en-US" dirty="0"/>
              <a:t>基本原则。</a:t>
            </a:r>
          </a:p>
          <a:p>
            <a:endParaRPr lang="zh-CN" altLang="en-US" dirty="0"/>
          </a:p>
        </p:txBody>
      </p:sp>
    </p:spTree>
    <p:extLst>
      <p:ext uri="{BB962C8B-B14F-4D97-AF65-F5344CB8AC3E}">
        <p14:creationId xmlns:p14="http://schemas.microsoft.com/office/powerpoint/2010/main" val="8465559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8AEA73-A7FF-415C-957A-6C64DD586B48}"/>
              </a:ext>
            </a:extLst>
          </p:cNvPr>
          <p:cNvSpPr>
            <a:spLocks noGrp="1"/>
          </p:cNvSpPr>
          <p:nvPr>
            <p:ph type="title"/>
          </p:nvPr>
        </p:nvSpPr>
        <p:spPr/>
        <p:txBody>
          <a:bodyPr>
            <a:normAutofit/>
          </a:bodyPr>
          <a:lstStyle/>
          <a:p>
            <a:r>
              <a:rPr lang="zh-CN" altLang="en-US" sz="3600" b="1" dirty="0"/>
              <a:t>三、</a:t>
            </a:r>
            <a:r>
              <a:rPr lang="en-US" altLang="zh-CN" sz="3600" b="1" dirty="0"/>
              <a:t>UN </a:t>
            </a:r>
            <a:r>
              <a:rPr lang="en-GB" altLang="zh-CN" sz="3600" b="1" dirty="0"/>
              <a:t>Principal Organs &amp; Their Authorities </a:t>
            </a:r>
            <a:r>
              <a:rPr lang="zh-CN" altLang="en-US" sz="3600" b="1" dirty="0"/>
              <a:t>联合国的主要机关及其职权</a:t>
            </a:r>
          </a:p>
        </p:txBody>
      </p:sp>
      <p:sp>
        <p:nvSpPr>
          <p:cNvPr id="3" name="内容占位符 2">
            <a:extLst>
              <a:ext uri="{FF2B5EF4-FFF2-40B4-BE49-F238E27FC236}">
                <a16:creationId xmlns:a16="http://schemas.microsoft.com/office/drawing/2014/main" id="{57CF54F9-CBD7-4253-B3D4-E98C6E770359}"/>
              </a:ext>
            </a:extLst>
          </p:cNvPr>
          <p:cNvSpPr>
            <a:spLocks noGrp="1"/>
          </p:cNvSpPr>
          <p:nvPr>
            <p:ph idx="1"/>
          </p:nvPr>
        </p:nvSpPr>
        <p:spPr>
          <a:xfrm>
            <a:off x="787399" y="1845733"/>
            <a:ext cx="10905067" cy="4334933"/>
          </a:xfrm>
        </p:spPr>
        <p:txBody>
          <a:bodyPr>
            <a:normAutofit lnSpcReduction="10000"/>
          </a:bodyPr>
          <a:lstStyle/>
          <a:p>
            <a:pPr algn="just" eaLnBrk="1" fontAlgn="auto" hangingPunct="1">
              <a:spcAft>
                <a:spcPts val="0"/>
              </a:spcAft>
              <a:buFont typeface="Wingdings 2"/>
              <a:buChar char=""/>
              <a:defRPr/>
            </a:pPr>
            <a:r>
              <a:rPr lang="en-GB" altLang="zh-CN" sz="2800" dirty="0"/>
              <a:t>UN Principal Organs: </a:t>
            </a:r>
            <a:r>
              <a:rPr lang="zh-CN" altLang="en-US" sz="2800" dirty="0"/>
              <a:t>六个</a:t>
            </a:r>
            <a:r>
              <a:rPr lang="en-US" altLang="zh-CN" sz="2800" dirty="0"/>
              <a:t>——</a:t>
            </a:r>
            <a:r>
              <a:rPr lang="zh-CN" altLang="en-US" sz="2800" dirty="0"/>
              <a:t>大会、安全理事会、经济及社会理事会、托管理事会、秘书处和国际法院。</a:t>
            </a:r>
            <a:r>
              <a:rPr lang="en-US" altLang="zh-CN" sz="2800" dirty="0"/>
              <a:t>1-5</a:t>
            </a:r>
            <a:r>
              <a:rPr lang="zh-CN" altLang="en-US" sz="2800" dirty="0"/>
              <a:t>在纽约联合国总部，</a:t>
            </a:r>
            <a:r>
              <a:rPr lang="en-US" altLang="zh-CN" sz="2800" dirty="0"/>
              <a:t>6</a:t>
            </a:r>
            <a:r>
              <a:rPr lang="zh-CN" altLang="en-US" sz="2800" dirty="0"/>
              <a:t>在荷兰海牙。</a:t>
            </a:r>
          </a:p>
          <a:p>
            <a:pPr marL="0" indent="0" algn="just" eaLnBrk="1" fontAlgn="auto" hangingPunct="1">
              <a:spcAft>
                <a:spcPts val="0"/>
              </a:spcAft>
              <a:buFont typeface="Wingdings 2" panose="05020102010507070707" pitchFamily="18" charset="2"/>
              <a:buNone/>
              <a:defRPr/>
            </a:pPr>
            <a:r>
              <a:rPr lang="en-US" altLang="zh-CN" sz="2800" dirty="0"/>
              <a:t>1. </a:t>
            </a:r>
            <a:r>
              <a:rPr lang="en-GB" altLang="zh-CN" sz="2800" dirty="0"/>
              <a:t>General Assembly </a:t>
            </a:r>
            <a:r>
              <a:rPr lang="zh-CN" altLang="en-US" sz="2800" dirty="0"/>
              <a:t>大会。大会由联合国全体成员国组成。每国代表不超过</a:t>
            </a:r>
            <a:r>
              <a:rPr lang="en-US" altLang="zh-CN" sz="2800" dirty="0"/>
              <a:t>5</a:t>
            </a:r>
            <a:r>
              <a:rPr lang="zh-CN" altLang="en-US" sz="2800" dirty="0"/>
              <a:t>人。每年开常会一次，通常在</a:t>
            </a:r>
            <a:r>
              <a:rPr lang="en-US" altLang="zh-CN" sz="2800" dirty="0"/>
              <a:t>9</a:t>
            </a:r>
            <a:r>
              <a:rPr lang="zh-CN" altLang="en-US" sz="2800" dirty="0"/>
              <a:t>月的第三个星期二举行常会，一般在</a:t>
            </a:r>
            <a:r>
              <a:rPr lang="en-US" altLang="zh-CN" sz="2800" dirty="0"/>
              <a:t>12</a:t>
            </a:r>
            <a:r>
              <a:rPr lang="zh-CN" altLang="en-US" sz="2800" dirty="0"/>
              <a:t>月</a:t>
            </a:r>
            <a:r>
              <a:rPr lang="en-US" altLang="zh-CN" sz="2800" dirty="0"/>
              <a:t>25</a:t>
            </a:r>
            <a:r>
              <a:rPr lang="zh-CN" altLang="en-US" sz="2800" dirty="0"/>
              <a:t>日前闭幕。大会具有广泛的职权，可以讨论</a:t>
            </a:r>
            <a:r>
              <a:rPr lang="en-US" altLang="zh-CN" sz="2800" dirty="0"/>
              <a:t>《</a:t>
            </a:r>
            <a:r>
              <a:rPr lang="zh-CN" altLang="en-US" sz="2800" dirty="0"/>
              <a:t>宪章</a:t>
            </a:r>
            <a:r>
              <a:rPr lang="en-US" altLang="zh-CN" sz="2800" dirty="0"/>
              <a:t>》</a:t>
            </a:r>
            <a:r>
              <a:rPr lang="zh-CN" altLang="en-US" sz="2800" dirty="0"/>
              <a:t>范围内的任何问题或事项，除安理会正在处理者外，它可向成员国或安理会提出关于这些问题或事项的建议。大会主要是一个审议和建议的机关，联大做出的决议反映了会员国的政治意愿和看法，可以造成一定的国际舆论并具有道义上的力量。大会和安理会一道在联合国各主要机关中居于中心地位。</a:t>
            </a:r>
          </a:p>
          <a:p>
            <a:endParaRPr lang="zh-CN" altLang="en-US" dirty="0"/>
          </a:p>
        </p:txBody>
      </p:sp>
    </p:spTree>
    <p:extLst>
      <p:ext uri="{BB962C8B-B14F-4D97-AF65-F5344CB8AC3E}">
        <p14:creationId xmlns:p14="http://schemas.microsoft.com/office/powerpoint/2010/main" val="24816274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1AEF3A-0957-4539-83F5-1A24FB3A2AC9}"/>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F7B9D3C4-49AF-4B55-8BC5-B2E886AB3EB9}"/>
              </a:ext>
            </a:extLst>
          </p:cNvPr>
          <p:cNvSpPr>
            <a:spLocks noGrp="1"/>
          </p:cNvSpPr>
          <p:nvPr>
            <p:ph idx="1"/>
          </p:nvPr>
        </p:nvSpPr>
        <p:spPr>
          <a:xfrm>
            <a:off x="643468" y="1862666"/>
            <a:ext cx="11209866" cy="4461933"/>
          </a:xfrm>
        </p:spPr>
        <p:txBody>
          <a:bodyPr>
            <a:normAutofit/>
          </a:bodyPr>
          <a:lstStyle/>
          <a:p>
            <a:pPr marL="0" indent="0" algn="just" eaLnBrk="1" fontAlgn="auto" hangingPunct="1">
              <a:spcAft>
                <a:spcPts val="0"/>
              </a:spcAft>
              <a:buFont typeface="Wingdings 2" panose="05020102010507070707" pitchFamily="18" charset="2"/>
              <a:buNone/>
              <a:defRPr/>
            </a:pPr>
            <a:r>
              <a:rPr lang="en-US" altLang="zh-CN" sz="2400" dirty="0"/>
              <a:t>2. Security Council </a:t>
            </a:r>
            <a:r>
              <a:rPr lang="zh-CN" altLang="en-US" sz="2400" dirty="0"/>
              <a:t>安全理事会。安全理事会由中、法、苏（</a:t>
            </a:r>
            <a:r>
              <a:rPr lang="en-US" altLang="zh-CN" sz="2400" dirty="0"/>
              <a:t>1991</a:t>
            </a:r>
            <a:r>
              <a:rPr lang="zh-CN" altLang="en-US" sz="2400" dirty="0"/>
              <a:t>年</a:t>
            </a:r>
            <a:r>
              <a:rPr lang="en-US" altLang="zh-CN" sz="2400" dirty="0"/>
              <a:t>12</a:t>
            </a:r>
            <a:r>
              <a:rPr lang="zh-CN" altLang="en-US" sz="2400" dirty="0"/>
              <a:t>月由俄罗斯联邦继承）、英、美</a:t>
            </a:r>
            <a:r>
              <a:rPr lang="en-US" altLang="zh-CN" sz="2400" dirty="0"/>
              <a:t>5</a:t>
            </a:r>
            <a:r>
              <a:rPr lang="zh-CN" altLang="en-US" sz="2400" dirty="0"/>
              <a:t>个常任理事国和</a:t>
            </a:r>
            <a:r>
              <a:rPr lang="en-US" altLang="zh-CN" sz="2400" dirty="0"/>
              <a:t>10</a:t>
            </a:r>
            <a:r>
              <a:rPr lang="zh-CN" altLang="en-US" sz="2400" dirty="0"/>
              <a:t>个非常任理事国组成。非常任理事国由联大按地区分配名额以三分之二多数票选出，任期二年，每年改选五名，交替进行，不得连选连任，但必须由同一地区的国家接替。安理会在维持国际和平和安全方面负主要责任，且是</a:t>
            </a:r>
            <a:r>
              <a:rPr lang="en-US" altLang="zh-CN" sz="2400" dirty="0"/>
              <a:t>UN</a:t>
            </a:r>
            <a:r>
              <a:rPr lang="zh-CN" altLang="en-US" sz="2400" dirty="0"/>
              <a:t>中唯一有权采取行动来维护国际和平和安全的机关。其决议对成员国有拘束力。</a:t>
            </a:r>
            <a:r>
              <a:rPr lang="en-US" altLang="zh-CN" sz="2400" dirty="0"/>
              <a:t>A41-42 of UN Charter</a:t>
            </a:r>
            <a:r>
              <a:rPr lang="zh-CN" altLang="en-US" sz="2400" dirty="0"/>
              <a:t>规定安理会为维持或恢复国际和平和安全而采取的强制执行安理会决议的措施或行动，包括武力行动和非武力制裁措施。</a:t>
            </a:r>
            <a:endParaRPr lang="en-US" altLang="zh-CN" sz="2400" dirty="0"/>
          </a:p>
          <a:p>
            <a:pPr algn="just" eaLnBrk="1" fontAlgn="auto" hangingPunct="1">
              <a:spcAft>
                <a:spcPts val="0"/>
              </a:spcAft>
              <a:defRPr/>
            </a:pPr>
            <a:r>
              <a:rPr lang="en-US" altLang="zh-CN" sz="2400" dirty="0"/>
              <a:t>Voting Procedure of Security Council: A27 of UN Charter</a:t>
            </a:r>
            <a:r>
              <a:rPr lang="zh-CN" altLang="en-US" sz="2400" dirty="0"/>
              <a:t>规定“大国一致”原则，即“否决权”</a:t>
            </a:r>
            <a:r>
              <a:rPr lang="en-US" altLang="zh-CN" sz="2400" dirty="0"/>
              <a:t>(veto power)</a:t>
            </a:r>
            <a:r>
              <a:rPr lang="zh-CN" altLang="en-US" sz="2400" dirty="0"/>
              <a:t>。中、法、俄、英、美专享，只适用于非程序性事项。为确认程序性事项和非程序性事项，五大国享有“双重否决权”</a:t>
            </a:r>
            <a:r>
              <a:rPr lang="en-US" altLang="zh-CN" sz="2400" dirty="0"/>
              <a:t>(double veto)</a:t>
            </a:r>
            <a:r>
              <a:rPr lang="zh-CN" altLang="en-US" sz="2400" dirty="0"/>
              <a:t>。</a:t>
            </a:r>
          </a:p>
          <a:p>
            <a:endParaRPr lang="zh-CN" altLang="en-US" dirty="0"/>
          </a:p>
        </p:txBody>
      </p:sp>
    </p:spTree>
    <p:extLst>
      <p:ext uri="{BB962C8B-B14F-4D97-AF65-F5344CB8AC3E}">
        <p14:creationId xmlns:p14="http://schemas.microsoft.com/office/powerpoint/2010/main" val="22911277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1D77E3-EF38-44AA-8C88-B1AAA9CC9E9A}"/>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D34718BC-1C55-4323-9217-A3B0A356E433}"/>
              </a:ext>
            </a:extLst>
          </p:cNvPr>
          <p:cNvSpPr>
            <a:spLocks noGrp="1"/>
          </p:cNvSpPr>
          <p:nvPr>
            <p:ph idx="1"/>
          </p:nvPr>
        </p:nvSpPr>
        <p:spPr/>
        <p:txBody>
          <a:bodyPr/>
          <a:lstStyle/>
          <a:p>
            <a:pPr marL="0" indent="0" eaLnBrk="1" fontAlgn="auto" hangingPunct="1">
              <a:spcAft>
                <a:spcPts val="0"/>
              </a:spcAft>
              <a:buFont typeface="Wingdings 2" panose="05020102010507070707" pitchFamily="18" charset="2"/>
              <a:buNone/>
              <a:defRPr/>
            </a:pPr>
            <a:r>
              <a:rPr lang="en-US" altLang="zh-CN" sz="2400" dirty="0"/>
              <a:t>3. Economic &amp; Social Council </a:t>
            </a:r>
            <a:r>
              <a:rPr lang="zh-CN" altLang="en-US" sz="2400" dirty="0"/>
              <a:t>经社理事会。经社理事会由</a:t>
            </a:r>
            <a:r>
              <a:rPr lang="en-US" altLang="zh-CN" sz="2400" dirty="0"/>
              <a:t>54</a:t>
            </a:r>
            <a:r>
              <a:rPr lang="zh-CN" altLang="en-US" sz="2400" dirty="0"/>
              <a:t>个理事国组成。理事国由联合国大会选举，任期</a:t>
            </a:r>
            <a:r>
              <a:rPr lang="en-US" altLang="zh-CN" sz="2400" dirty="0"/>
              <a:t>3</a:t>
            </a:r>
            <a:r>
              <a:rPr lang="zh-CN" altLang="en-US" sz="2400" dirty="0"/>
              <a:t>年，交替改选，每年改选三分之一，可以连选连任。从</a:t>
            </a:r>
            <a:r>
              <a:rPr lang="en-US" altLang="zh-CN" sz="2400" dirty="0"/>
              <a:t>1971</a:t>
            </a:r>
            <a:r>
              <a:rPr lang="zh-CN" altLang="en-US" sz="2400" dirty="0"/>
              <a:t>年起，中国一直是经社理事会的理事国。经社理事会是大会权力下负责协调联合国及联合国系统各组织的经济与社会工作的机构，它在加强国际合作及促进发展方面发挥关键作用。它还就其职权范围内的事项同非政府组织磋商。</a:t>
            </a:r>
            <a:endParaRPr lang="en-US" altLang="zh-CN" sz="2400" dirty="0"/>
          </a:p>
          <a:p>
            <a:pPr marL="0" indent="0" eaLnBrk="1" fontAlgn="auto" hangingPunct="1">
              <a:spcAft>
                <a:spcPts val="0"/>
              </a:spcAft>
              <a:buFont typeface="Wingdings 2" panose="05020102010507070707" pitchFamily="18" charset="2"/>
              <a:buNone/>
              <a:defRPr/>
            </a:pPr>
            <a:r>
              <a:rPr lang="en-US" altLang="zh-CN" sz="2400" dirty="0"/>
              <a:t>4. Trusteeship Council </a:t>
            </a:r>
            <a:r>
              <a:rPr lang="zh-CN" altLang="en-US" sz="2400" dirty="0"/>
              <a:t>托管理事会。托管理事会由安理会</a:t>
            </a:r>
            <a:r>
              <a:rPr lang="en-US" altLang="zh-CN" sz="2400" dirty="0"/>
              <a:t>5</a:t>
            </a:r>
            <a:r>
              <a:rPr lang="zh-CN" altLang="en-US" sz="2400" dirty="0"/>
              <a:t>个常任理事国组成，是联合国负责监督托管领土行政管理的机关。到</a:t>
            </a:r>
            <a:r>
              <a:rPr lang="en-US" altLang="zh-CN" sz="2400" dirty="0"/>
              <a:t>1994</a:t>
            </a:r>
            <a:r>
              <a:rPr lang="zh-CN" altLang="en-US" sz="2400" dirty="0"/>
              <a:t>年，所有托管领土都已实现自治或独立，有的成为单独国家，有的加入邻近的独立国家。鉴于其工作已大致完成，托管理事会已修订议事规则，使其能够在需要时开会。</a:t>
            </a:r>
          </a:p>
          <a:p>
            <a:endParaRPr lang="zh-CN" altLang="en-US" dirty="0"/>
          </a:p>
        </p:txBody>
      </p:sp>
    </p:spTree>
    <p:extLst>
      <p:ext uri="{BB962C8B-B14F-4D97-AF65-F5344CB8AC3E}">
        <p14:creationId xmlns:p14="http://schemas.microsoft.com/office/powerpoint/2010/main" val="10098002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67E10B-334C-45ED-BD1F-C1F385924A05}"/>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46860B00-2C6D-41FC-A6C3-D97FAE412409}"/>
              </a:ext>
            </a:extLst>
          </p:cNvPr>
          <p:cNvSpPr>
            <a:spLocks noGrp="1"/>
          </p:cNvSpPr>
          <p:nvPr>
            <p:ph idx="1"/>
          </p:nvPr>
        </p:nvSpPr>
        <p:spPr>
          <a:xfrm>
            <a:off x="1097280" y="1845733"/>
            <a:ext cx="10058400" cy="4385733"/>
          </a:xfrm>
        </p:spPr>
        <p:txBody>
          <a:bodyPr/>
          <a:lstStyle/>
          <a:p>
            <a:pPr algn="just"/>
            <a:r>
              <a:rPr lang="en-US" altLang="zh-CN" sz="2800" dirty="0"/>
              <a:t>5. Secretariat </a:t>
            </a:r>
            <a:r>
              <a:rPr lang="zh-CN" altLang="en-US" sz="2800" dirty="0"/>
              <a:t>秘书处。秘书处根据大会、安理会和其他机关的指示，执行联合国事务工作和行政工作。秘书处由秘书长、副秘书长、助理秘书长以及其他行政工作人员组成。秘书处首长是秘书长</a:t>
            </a:r>
            <a:r>
              <a:rPr lang="en-US" altLang="zh-CN" sz="2800" dirty="0"/>
              <a:t>(Secretary-General)</a:t>
            </a:r>
            <a:r>
              <a:rPr lang="zh-CN" altLang="en-US" sz="2800" dirty="0"/>
              <a:t>，由大会根据安理会的推荐委派，任期</a:t>
            </a:r>
            <a:r>
              <a:rPr lang="en-US" altLang="zh-CN" sz="2800" dirty="0"/>
              <a:t>5</a:t>
            </a:r>
            <a:r>
              <a:rPr lang="zh-CN" altLang="en-US" sz="2800" dirty="0"/>
              <a:t>年。秘书长负责提供通盘行政指导，在大会、安理会、经社理事会及托管理事会的一切会议中，以秘书长资格行使职务并执行各主要机关委托的任务。秘书长和秘书处职员还要在解决国际争端中进行斡旋和调停，管理维持和平行动，组织国际会议等。秘书长和秘书处职员只对联合国负责，在执行职务时，不得请求或接受联合国以外的任何政府或其他当局的指示。</a:t>
            </a:r>
          </a:p>
          <a:p>
            <a:endParaRPr lang="zh-CN" altLang="en-US" dirty="0"/>
          </a:p>
        </p:txBody>
      </p:sp>
    </p:spTree>
    <p:extLst>
      <p:ext uri="{BB962C8B-B14F-4D97-AF65-F5344CB8AC3E}">
        <p14:creationId xmlns:p14="http://schemas.microsoft.com/office/powerpoint/2010/main" val="32653102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7AB768-E43A-4620-813E-2100DD1D0206}"/>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96545DE2-5343-4B07-B5ED-276F96E74480}"/>
              </a:ext>
            </a:extLst>
          </p:cNvPr>
          <p:cNvSpPr>
            <a:spLocks noGrp="1"/>
          </p:cNvSpPr>
          <p:nvPr>
            <p:ph idx="1"/>
          </p:nvPr>
        </p:nvSpPr>
        <p:spPr/>
        <p:txBody>
          <a:bodyPr/>
          <a:lstStyle/>
          <a:p>
            <a:pPr algn="just"/>
            <a:r>
              <a:rPr lang="en-US" altLang="zh-CN" sz="2800" dirty="0"/>
              <a:t>6. International Court of Justice </a:t>
            </a:r>
            <a:r>
              <a:rPr lang="zh-CN" altLang="en-US" sz="2800" dirty="0"/>
              <a:t>国际法院。亦称</a:t>
            </a:r>
            <a:r>
              <a:rPr lang="en-US" altLang="zh-CN" sz="2800" dirty="0"/>
              <a:t>World Court</a:t>
            </a:r>
            <a:r>
              <a:rPr lang="zh-CN" altLang="en-US" sz="2800" dirty="0"/>
              <a:t>，</a:t>
            </a:r>
            <a:r>
              <a:rPr lang="en-US" altLang="zh-CN" sz="2800" dirty="0"/>
              <a:t>PCIJ</a:t>
            </a:r>
            <a:r>
              <a:rPr lang="zh-CN" altLang="en-US" sz="2800" dirty="0"/>
              <a:t>继任者，</a:t>
            </a:r>
            <a:r>
              <a:rPr lang="en-US" altLang="zh-CN" sz="2800" dirty="0"/>
              <a:t>UN</a:t>
            </a:r>
            <a:r>
              <a:rPr lang="zh-CN" altLang="en-US" sz="2800" dirty="0"/>
              <a:t>主要司法机关，</a:t>
            </a:r>
            <a:r>
              <a:rPr lang="en-US" altLang="zh-CN" sz="2800" dirty="0"/>
              <a:t>1946</a:t>
            </a:r>
            <a:r>
              <a:rPr lang="zh-CN" altLang="en-US" sz="2800" dirty="0"/>
              <a:t>年</a:t>
            </a:r>
            <a:r>
              <a:rPr lang="en-US" altLang="zh-CN" sz="2800" dirty="0"/>
              <a:t>4</a:t>
            </a:r>
            <a:r>
              <a:rPr lang="zh-CN" altLang="en-US" sz="2800" dirty="0"/>
              <a:t>月荷兰海牙成立。</a:t>
            </a:r>
            <a:r>
              <a:rPr lang="en-US" altLang="zh-CN" sz="2800" dirty="0"/>
              <a:t>《</a:t>
            </a:r>
            <a:r>
              <a:rPr lang="zh-CN" altLang="en-US" sz="2800" dirty="0"/>
              <a:t>国际法院规约</a:t>
            </a:r>
            <a:r>
              <a:rPr lang="en-US" altLang="zh-CN" sz="2800" dirty="0"/>
              <a:t>》</a:t>
            </a:r>
            <a:r>
              <a:rPr lang="zh-CN" altLang="en-US" sz="2800" dirty="0"/>
              <a:t>是</a:t>
            </a:r>
            <a:r>
              <a:rPr lang="en-US" altLang="zh-CN" sz="2800" dirty="0"/>
              <a:t>《</a:t>
            </a:r>
            <a:r>
              <a:rPr lang="zh-CN" altLang="en-US" sz="2800" dirty="0"/>
              <a:t>宪章</a:t>
            </a:r>
            <a:r>
              <a:rPr lang="en-US" altLang="zh-CN" sz="2800" dirty="0"/>
              <a:t>》</a:t>
            </a:r>
            <a:r>
              <a:rPr lang="zh-CN" altLang="en-US" sz="2800" dirty="0"/>
              <a:t>组成部分，规定了国际法院的组织、管辖权和程序等。</a:t>
            </a:r>
            <a:r>
              <a:rPr lang="en-US" altLang="zh-CN" sz="2800" dirty="0"/>
              <a:t>1946</a:t>
            </a:r>
            <a:r>
              <a:rPr lang="zh-CN" altLang="en-US" sz="2800" dirty="0"/>
              <a:t>年</a:t>
            </a:r>
            <a:r>
              <a:rPr lang="en-US" altLang="zh-CN" sz="2800" dirty="0"/>
              <a:t>5</a:t>
            </a:r>
            <a:r>
              <a:rPr lang="zh-CN" altLang="en-US" sz="2800" dirty="0"/>
              <a:t>月</a:t>
            </a:r>
            <a:r>
              <a:rPr lang="en-US" altLang="zh-CN" sz="2800" dirty="0"/>
              <a:t>ICJ</a:t>
            </a:r>
            <a:r>
              <a:rPr lang="zh-CN" altLang="en-US" sz="2800" dirty="0"/>
              <a:t>通过的</a:t>
            </a:r>
            <a:r>
              <a:rPr lang="en-US" altLang="zh-CN" sz="2800" dirty="0"/>
              <a:t>《</a:t>
            </a:r>
            <a:r>
              <a:rPr lang="zh-CN" altLang="en-US" sz="2800" dirty="0"/>
              <a:t>国际法院规则</a:t>
            </a:r>
            <a:r>
              <a:rPr lang="en-US" altLang="zh-CN" sz="2800" dirty="0"/>
              <a:t>》(Rules of ICJ)</a:t>
            </a:r>
            <a:r>
              <a:rPr lang="zh-CN" altLang="en-US" sz="2800" dirty="0"/>
              <a:t>规定法院的组织制度和诉讼程序。</a:t>
            </a:r>
            <a:r>
              <a:rPr lang="en-US" altLang="zh-CN" sz="2800" dirty="0"/>
              <a:t>Charter, Statute &amp; Rules</a:t>
            </a:r>
            <a:r>
              <a:rPr lang="zh-CN" altLang="en-US" sz="2800" dirty="0"/>
              <a:t>是</a:t>
            </a:r>
            <a:r>
              <a:rPr lang="en-US" altLang="zh-CN" sz="2800" dirty="0"/>
              <a:t>ICJ</a:t>
            </a:r>
            <a:r>
              <a:rPr lang="zh-CN" altLang="en-US" sz="2800" dirty="0"/>
              <a:t>重要法律文件。</a:t>
            </a:r>
            <a:r>
              <a:rPr lang="en-US" altLang="zh-CN" sz="2800" dirty="0"/>
              <a:t>ICJ</a:t>
            </a:r>
            <a:r>
              <a:rPr lang="zh-CN" altLang="en-US" sz="2800" dirty="0"/>
              <a:t>由大会和安理会联合选出的</a:t>
            </a:r>
            <a:r>
              <a:rPr lang="en-US" altLang="zh-CN" sz="2800" dirty="0"/>
              <a:t>15</a:t>
            </a:r>
            <a:r>
              <a:rPr lang="zh-CN" altLang="en-US" sz="2800" dirty="0"/>
              <a:t>名法官组成，负责裁决国家间争端。国家自愿参与诉讼程序，但如同意参与，就有义务遵守裁决。</a:t>
            </a:r>
            <a:r>
              <a:rPr lang="en-US" altLang="zh-CN" sz="2800" dirty="0"/>
              <a:t>ICJ</a:t>
            </a:r>
            <a:r>
              <a:rPr lang="zh-CN" altLang="en-US" sz="2800" dirty="0"/>
              <a:t>还根据请求向大会和安理会提供咨询意见</a:t>
            </a:r>
            <a:r>
              <a:rPr lang="en-US" altLang="zh-CN" sz="2800" dirty="0"/>
              <a:t>(advisory opinion)</a:t>
            </a:r>
            <a:r>
              <a:rPr lang="zh-CN" altLang="en-US" sz="2800" dirty="0"/>
              <a:t>。</a:t>
            </a:r>
            <a:endParaRPr lang="en-US" altLang="zh-CN" sz="2800" dirty="0"/>
          </a:p>
          <a:p>
            <a:endParaRPr lang="zh-CN" altLang="en-US" dirty="0"/>
          </a:p>
        </p:txBody>
      </p:sp>
    </p:spTree>
    <p:extLst>
      <p:ext uri="{BB962C8B-B14F-4D97-AF65-F5344CB8AC3E}">
        <p14:creationId xmlns:p14="http://schemas.microsoft.com/office/powerpoint/2010/main" val="40467714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A0D5E0-7F3F-41AD-A564-6DC181A507A8}"/>
              </a:ext>
            </a:extLst>
          </p:cNvPr>
          <p:cNvSpPr>
            <a:spLocks noGrp="1"/>
          </p:cNvSpPr>
          <p:nvPr>
            <p:ph type="title"/>
          </p:nvPr>
        </p:nvSpPr>
        <p:spPr/>
        <p:txBody>
          <a:bodyPr>
            <a:normAutofit/>
          </a:bodyPr>
          <a:lstStyle/>
          <a:p>
            <a:r>
              <a:rPr lang="zh-CN" altLang="en-US" sz="4800" dirty="0"/>
              <a:t>四、</a:t>
            </a:r>
            <a:r>
              <a:rPr lang="en-US" altLang="zh-CN" sz="4800" dirty="0"/>
              <a:t>UN Specialized Agencies </a:t>
            </a:r>
            <a:r>
              <a:rPr lang="zh-CN" altLang="en-US" sz="4800" dirty="0"/>
              <a:t>联合国专门机构</a:t>
            </a:r>
            <a:endParaRPr lang="zh-CN" altLang="en-US" dirty="0"/>
          </a:p>
        </p:txBody>
      </p:sp>
      <p:sp>
        <p:nvSpPr>
          <p:cNvPr id="3" name="内容占位符 2">
            <a:extLst>
              <a:ext uri="{FF2B5EF4-FFF2-40B4-BE49-F238E27FC236}">
                <a16:creationId xmlns:a16="http://schemas.microsoft.com/office/drawing/2014/main" id="{677FCDF4-2BF4-40C8-A697-0B7BB69277A5}"/>
              </a:ext>
            </a:extLst>
          </p:cNvPr>
          <p:cNvSpPr>
            <a:spLocks noGrp="1"/>
          </p:cNvSpPr>
          <p:nvPr>
            <p:ph idx="1"/>
          </p:nvPr>
        </p:nvSpPr>
        <p:spPr>
          <a:xfrm>
            <a:off x="1097280" y="1845734"/>
            <a:ext cx="10058400" cy="4478866"/>
          </a:xfrm>
        </p:spPr>
        <p:txBody>
          <a:bodyPr/>
          <a:lstStyle/>
          <a:p>
            <a:pPr eaLnBrk="1" fontAlgn="auto" hangingPunct="1">
              <a:spcAft>
                <a:spcPts val="0"/>
              </a:spcAft>
              <a:buFont typeface="Wingdings 2"/>
              <a:buChar char=""/>
              <a:defRPr/>
            </a:pPr>
            <a:r>
              <a:rPr lang="en-GB" altLang="zh-CN" sz="2400" dirty="0"/>
              <a:t>UN Specialized Agencies: </a:t>
            </a:r>
            <a:r>
              <a:rPr lang="zh-CN" altLang="en-US" sz="2400" dirty="0"/>
              <a:t>联合国专门机构是根据特别协定同联合国建立关系的或根据联合国决定而创设的对某一特定业务领域负有广泛的国际责任的政府间专门性国际组织。此种协定或决定把各专门机构纳入联合国体系。</a:t>
            </a:r>
            <a:endParaRPr lang="en-US" altLang="zh-CN" sz="2400" dirty="0"/>
          </a:p>
          <a:p>
            <a:pPr eaLnBrk="1" fontAlgn="auto" hangingPunct="1">
              <a:spcAft>
                <a:spcPts val="0"/>
              </a:spcAft>
              <a:buFont typeface="Wingdings 2"/>
              <a:buChar char=""/>
              <a:defRPr/>
            </a:pPr>
            <a:r>
              <a:rPr lang="en-US" altLang="zh-CN" sz="2400" dirty="0"/>
              <a:t>Characteristics of UN Specialized Agencies:</a:t>
            </a:r>
          </a:p>
          <a:p>
            <a:pPr marL="0" indent="0" eaLnBrk="1" fontAlgn="auto" hangingPunct="1">
              <a:spcAft>
                <a:spcPts val="0"/>
              </a:spcAft>
              <a:buFont typeface="Wingdings 2" panose="05020102010507070707" pitchFamily="18" charset="2"/>
              <a:buNone/>
              <a:defRPr/>
            </a:pPr>
            <a:r>
              <a:rPr lang="en-US" altLang="zh-CN" sz="2400" dirty="0"/>
              <a:t>(1)</a:t>
            </a:r>
            <a:r>
              <a:rPr lang="zh-CN" altLang="en-US" sz="2400" dirty="0"/>
              <a:t>政府间国际组织；</a:t>
            </a:r>
            <a:endParaRPr lang="en-US" altLang="zh-CN" sz="2400" dirty="0"/>
          </a:p>
          <a:p>
            <a:pPr marL="0" indent="0" eaLnBrk="1" fontAlgn="auto" hangingPunct="1">
              <a:spcAft>
                <a:spcPts val="0"/>
              </a:spcAft>
              <a:buFont typeface="Wingdings 2" panose="05020102010507070707" pitchFamily="18" charset="2"/>
              <a:buNone/>
              <a:defRPr/>
            </a:pPr>
            <a:r>
              <a:rPr lang="en-US" altLang="zh-CN" sz="2400" dirty="0"/>
              <a:t>(2)</a:t>
            </a:r>
            <a:r>
              <a:rPr lang="zh-CN" altLang="en-US" sz="2400" dirty="0"/>
              <a:t>某一特定领域的全球性专门性组织；</a:t>
            </a:r>
            <a:endParaRPr lang="en-US" altLang="zh-CN" sz="2400" dirty="0"/>
          </a:p>
          <a:p>
            <a:pPr marL="0" indent="0" eaLnBrk="1" fontAlgn="auto" hangingPunct="1">
              <a:spcAft>
                <a:spcPts val="0"/>
              </a:spcAft>
              <a:buFont typeface="Wingdings 2" panose="05020102010507070707" pitchFamily="18" charset="2"/>
              <a:buNone/>
              <a:defRPr/>
            </a:pPr>
            <a:r>
              <a:rPr lang="en-US" altLang="zh-CN" sz="2400" dirty="0"/>
              <a:t>(3)</a:t>
            </a:r>
            <a:r>
              <a:rPr lang="zh-CN" altLang="en-US" sz="2400" dirty="0"/>
              <a:t>与</a:t>
            </a:r>
            <a:r>
              <a:rPr lang="en-US" altLang="zh-CN" sz="2400" dirty="0"/>
              <a:t>UN</a:t>
            </a:r>
            <a:r>
              <a:rPr lang="zh-CN" altLang="en-US" sz="2400" dirty="0"/>
              <a:t>有法律关系；</a:t>
            </a:r>
            <a:endParaRPr lang="en-US" altLang="zh-CN" sz="2400" dirty="0"/>
          </a:p>
          <a:p>
            <a:pPr marL="0" indent="0" eaLnBrk="1" fontAlgn="auto" hangingPunct="1">
              <a:spcAft>
                <a:spcPts val="0"/>
              </a:spcAft>
              <a:buFont typeface="Wingdings 2" panose="05020102010507070707" pitchFamily="18" charset="2"/>
              <a:buNone/>
              <a:defRPr/>
            </a:pPr>
            <a:r>
              <a:rPr lang="en-US" altLang="zh-CN" sz="2400" dirty="0"/>
              <a:t>(4)</a:t>
            </a:r>
            <a:r>
              <a:rPr lang="zh-CN" altLang="en-US" sz="2400" dirty="0"/>
              <a:t>有独立法律地位。</a:t>
            </a:r>
            <a:endParaRPr lang="en-US" altLang="zh-CN" sz="2400" dirty="0"/>
          </a:p>
          <a:p>
            <a:pPr eaLnBrk="1" fontAlgn="auto" hangingPunct="1">
              <a:spcAft>
                <a:spcPts val="0"/>
              </a:spcAft>
              <a:buFont typeface="Wingdings 2"/>
              <a:buChar char=""/>
              <a:defRPr/>
            </a:pPr>
            <a:r>
              <a:rPr lang="en-GB" altLang="zh-CN" sz="2400" dirty="0"/>
              <a:t>Current UN Specialized Agencies: </a:t>
            </a:r>
            <a:r>
              <a:rPr lang="zh-CN" altLang="en-US" sz="2400" dirty="0"/>
              <a:t>目前联合国专门机构有</a:t>
            </a:r>
            <a:r>
              <a:rPr lang="en-US" altLang="zh-CN" sz="2400" dirty="0"/>
              <a:t>17</a:t>
            </a:r>
            <a:r>
              <a:rPr lang="zh-CN" altLang="en-US" sz="2400" dirty="0"/>
              <a:t>个，其中</a:t>
            </a:r>
            <a:r>
              <a:rPr lang="en-US" altLang="zh-CN" sz="2400" dirty="0"/>
              <a:t>16</a:t>
            </a:r>
            <a:r>
              <a:rPr lang="zh-CN" altLang="en-US" sz="2400" dirty="0"/>
              <a:t>个是按</a:t>
            </a:r>
            <a:r>
              <a:rPr lang="en-US" altLang="zh-CN" sz="2400" dirty="0"/>
              <a:t>《</a:t>
            </a:r>
            <a:r>
              <a:rPr lang="zh-CN" altLang="en-US" sz="2400" dirty="0"/>
              <a:t>宪章</a:t>
            </a:r>
            <a:r>
              <a:rPr lang="en-US" altLang="zh-CN" sz="2400" dirty="0"/>
              <a:t>》</a:t>
            </a:r>
            <a:r>
              <a:rPr lang="zh-CN" altLang="en-US" sz="2400" dirty="0"/>
              <a:t>第</a:t>
            </a:r>
            <a:r>
              <a:rPr lang="en-US" altLang="zh-CN" sz="2400" dirty="0"/>
              <a:t>63</a:t>
            </a:r>
            <a:r>
              <a:rPr lang="zh-CN" altLang="en-US" sz="2400" dirty="0"/>
              <a:t>条订立协定设立。目前我国为各专门机构的成员国。</a:t>
            </a:r>
            <a:endParaRPr lang="en-US" altLang="zh-CN" sz="2400" dirty="0"/>
          </a:p>
          <a:p>
            <a:endParaRPr lang="zh-CN" altLang="en-US" dirty="0"/>
          </a:p>
        </p:txBody>
      </p:sp>
    </p:spTree>
    <p:extLst>
      <p:ext uri="{BB962C8B-B14F-4D97-AF65-F5344CB8AC3E}">
        <p14:creationId xmlns:p14="http://schemas.microsoft.com/office/powerpoint/2010/main" val="25910835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DC363D-F4A5-4FC8-9B6D-D4538D4A72C3}"/>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470365BE-90F1-4321-AF76-A54F4EEA3725}"/>
              </a:ext>
            </a:extLst>
          </p:cNvPr>
          <p:cNvSpPr>
            <a:spLocks noGrp="1"/>
          </p:cNvSpPr>
          <p:nvPr>
            <p:ph idx="1"/>
          </p:nvPr>
        </p:nvSpPr>
        <p:spPr>
          <a:xfrm>
            <a:off x="516467" y="1845734"/>
            <a:ext cx="11133666" cy="4605866"/>
          </a:xfrm>
        </p:spPr>
        <p:txBody>
          <a:bodyPr>
            <a:normAutofit/>
          </a:bodyPr>
          <a:lstStyle/>
          <a:p>
            <a:pPr marL="0" indent="0" eaLnBrk="1" hangingPunct="1">
              <a:buFont typeface="Wingdings 2" panose="05020102010507070707" pitchFamily="18" charset="2"/>
              <a:buNone/>
            </a:pPr>
            <a:r>
              <a:rPr lang="en-US" altLang="en-US" sz="2000" dirty="0">
                <a:ea typeface="宋体" panose="02010600030101010101" pitchFamily="2" charset="-122"/>
              </a:rPr>
              <a:t>(1) International Labor Organization </a:t>
            </a:r>
            <a:r>
              <a:rPr lang="zh-CN" altLang="en-US" sz="2000" dirty="0"/>
              <a:t>国际劳工组织</a:t>
            </a:r>
            <a:r>
              <a:rPr lang="en-US" altLang="zh-CN" sz="2000" dirty="0"/>
              <a:t>: </a:t>
            </a:r>
            <a:r>
              <a:rPr lang="zh-CN" altLang="en-US" sz="2000" dirty="0"/>
              <a:t>旨在制订政策和方案以改善工作条件和增加就业机会，并确定供世界各国使用的劳工标准。</a:t>
            </a:r>
            <a:endParaRPr lang="en-US" altLang="zh-CN" sz="2000" dirty="0"/>
          </a:p>
          <a:p>
            <a:pPr marL="0" indent="0" eaLnBrk="1" hangingPunct="1">
              <a:buFont typeface="Wingdings 2" panose="05020102010507070707" pitchFamily="18" charset="2"/>
              <a:buNone/>
            </a:pPr>
            <a:r>
              <a:rPr lang="en-US" altLang="en-US" sz="2000" dirty="0">
                <a:ea typeface="宋体" panose="02010600030101010101" pitchFamily="2" charset="-122"/>
              </a:rPr>
              <a:t>(2) </a:t>
            </a:r>
            <a:r>
              <a:rPr lang="en-US" altLang="zh-CN" sz="2000" dirty="0"/>
              <a:t>UN Food, Agricultural Organization </a:t>
            </a:r>
            <a:r>
              <a:rPr lang="zh-CN" altLang="en-US" sz="2000" dirty="0"/>
              <a:t>联合国粮食与农业组织</a:t>
            </a:r>
            <a:r>
              <a:rPr lang="en-US" altLang="zh-CN" sz="2000" dirty="0"/>
              <a:t>: </a:t>
            </a:r>
            <a:r>
              <a:rPr lang="zh-CN" altLang="en-US" sz="2000" dirty="0"/>
              <a:t>致力于提高农业生产力和加强粮食安全，并提高农村居民的生活水准。</a:t>
            </a:r>
            <a:endParaRPr lang="en-US" altLang="zh-CN" sz="2000" dirty="0"/>
          </a:p>
          <a:p>
            <a:pPr marL="0" indent="0" eaLnBrk="1" hangingPunct="1">
              <a:buFont typeface="Wingdings 2" panose="05020102010507070707" pitchFamily="18" charset="2"/>
              <a:buNone/>
            </a:pPr>
            <a:r>
              <a:rPr lang="en-US" altLang="zh-CN" sz="2000" dirty="0"/>
              <a:t>(3) UN Educational, Scientific &amp; Cultural Organization </a:t>
            </a:r>
            <a:r>
              <a:rPr lang="zh-CN" altLang="en-US" sz="2000" dirty="0"/>
              <a:t>联合国教育、科学及文化组织</a:t>
            </a:r>
            <a:r>
              <a:rPr lang="en-US" altLang="zh-CN" sz="2000" dirty="0"/>
              <a:t>: </a:t>
            </a:r>
            <a:r>
              <a:rPr lang="zh-CN" altLang="en-US" sz="2000" dirty="0"/>
              <a:t>目的在于促进教育的普及、文化发展、世界自然和文化遗产的保护，以及在科学、新闻自由和通讯方面的国际合作。</a:t>
            </a:r>
          </a:p>
          <a:p>
            <a:pPr marL="0" indent="0" eaLnBrk="1" hangingPunct="1">
              <a:buFont typeface="Wingdings 2" panose="05020102010507070707" pitchFamily="18" charset="2"/>
              <a:buNone/>
            </a:pPr>
            <a:r>
              <a:rPr lang="en-US" altLang="zh-CN" sz="2000" dirty="0"/>
              <a:t>(4) World Health Organization </a:t>
            </a:r>
            <a:r>
              <a:rPr lang="zh-CN" altLang="en-US" sz="2000" dirty="0"/>
              <a:t>世界卫生组织</a:t>
            </a:r>
            <a:r>
              <a:rPr lang="en-US" altLang="zh-CN" sz="2000" dirty="0"/>
              <a:t>: </a:t>
            </a:r>
            <a:r>
              <a:rPr lang="zh-CN" altLang="en-US" sz="2000" dirty="0"/>
              <a:t>致力于协调各个方案以解决保健问题，使所有人达到最高可能的健康水平；在免疫、保健教育和提供基本药物等领域中开展工作。</a:t>
            </a:r>
          </a:p>
          <a:p>
            <a:pPr marL="0" indent="0" eaLnBrk="1" hangingPunct="1">
              <a:buFont typeface="Wingdings 2" panose="05020102010507070707" pitchFamily="18" charset="2"/>
              <a:buNone/>
            </a:pPr>
            <a:r>
              <a:rPr lang="en-US" altLang="zh-CN" sz="2000" dirty="0"/>
              <a:t>(5) World Bank </a:t>
            </a:r>
            <a:r>
              <a:rPr lang="zh-CN" altLang="en-US" sz="2000" dirty="0"/>
              <a:t>国际复兴开发银行</a:t>
            </a:r>
            <a:r>
              <a:rPr lang="en-US" altLang="zh-CN" sz="2000" dirty="0"/>
              <a:t>(</a:t>
            </a:r>
            <a:r>
              <a:rPr lang="zh-CN" altLang="en-US" sz="2000" dirty="0"/>
              <a:t>世界银行</a:t>
            </a:r>
            <a:r>
              <a:rPr lang="en-US" altLang="zh-CN" sz="2000" dirty="0"/>
              <a:t>)</a:t>
            </a:r>
            <a:r>
              <a:rPr lang="zh-CN" altLang="en-US" sz="2000" dirty="0"/>
              <a:t>。</a:t>
            </a:r>
          </a:p>
          <a:p>
            <a:pPr marL="0" indent="0" eaLnBrk="1" hangingPunct="1">
              <a:buFont typeface="Wingdings 2" panose="05020102010507070707" pitchFamily="18" charset="2"/>
              <a:buNone/>
            </a:pPr>
            <a:r>
              <a:rPr lang="en-US" altLang="zh-CN" sz="2000" dirty="0"/>
              <a:t>(6) International Finance Corporation </a:t>
            </a:r>
            <a:r>
              <a:rPr lang="zh-CN" altLang="en-US" sz="2000" dirty="0"/>
              <a:t>国际金融公司。</a:t>
            </a:r>
            <a:endParaRPr lang="en-US" altLang="zh-CN" sz="2000" dirty="0"/>
          </a:p>
          <a:p>
            <a:pPr marL="0" indent="0" eaLnBrk="1" hangingPunct="1">
              <a:buFont typeface="Wingdings 2" panose="05020102010507070707" pitchFamily="18" charset="2"/>
              <a:buNone/>
            </a:pPr>
            <a:r>
              <a:rPr lang="en-GB" altLang="zh-CN" sz="2000" dirty="0"/>
              <a:t>(7) International Development Association </a:t>
            </a:r>
            <a:r>
              <a:rPr lang="zh-CN" altLang="en-US" sz="2000" dirty="0"/>
              <a:t>国际开发协会</a:t>
            </a:r>
            <a:r>
              <a:rPr lang="en-US" altLang="zh-CN" sz="2000" dirty="0"/>
              <a:t>: </a:t>
            </a:r>
            <a:r>
              <a:rPr lang="zh-CN" altLang="en-US" sz="2000" dirty="0"/>
              <a:t>上述三个国际组织统称为世界银行集团</a:t>
            </a:r>
            <a:r>
              <a:rPr lang="en-US" altLang="zh-CN" sz="2000" dirty="0"/>
              <a:t>(</a:t>
            </a:r>
            <a:r>
              <a:rPr lang="en-GB" altLang="zh-CN" sz="2000" dirty="0"/>
              <a:t>World Bank Group)</a:t>
            </a:r>
            <a:r>
              <a:rPr lang="zh-CN" altLang="en-GB" sz="2000" dirty="0"/>
              <a:t>，</a:t>
            </a:r>
            <a:r>
              <a:rPr lang="zh-CN" altLang="en-US" sz="2000" dirty="0"/>
              <a:t>该集团旨在向发展中国家提供贷款和技术援助，以减少贫穷和促进可持续的经济增长</a:t>
            </a:r>
            <a:endParaRPr lang="zh-CN" altLang="en-US" dirty="0"/>
          </a:p>
        </p:txBody>
      </p:sp>
    </p:spTree>
    <p:extLst>
      <p:ext uri="{BB962C8B-B14F-4D97-AF65-F5344CB8AC3E}">
        <p14:creationId xmlns:p14="http://schemas.microsoft.com/office/powerpoint/2010/main" val="1859851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FBFF37-FE95-4278-9648-ED929AC66987}"/>
              </a:ext>
            </a:extLst>
          </p:cNvPr>
          <p:cNvSpPr>
            <a:spLocks noGrp="1"/>
          </p:cNvSpPr>
          <p:nvPr>
            <p:ph type="title"/>
          </p:nvPr>
        </p:nvSpPr>
        <p:spPr>
          <a:xfrm>
            <a:off x="1097280" y="286604"/>
            <a:ext cx="10058400" cy="1355930"/>
          </a:xfrm>
        </p:spPr>
        <p:txBody>
          <a:bodyPr/>
          <a:lstStyle/>
          <a:p>
            <a:endParaRPr lang="zh-CN" altLang="en-US" dirty="0"/>
          </a:p>
        </p:txBody>
      </p:sp>
      <p:sp>
        <p:nvSpPr>
          <p:cNvPr id="3" name="内容占位符 2">
            <a:extLst>
              <a:ext uri="{FF2B5EF4-FFF2-40B4-BE49-F238E27FC236}">
                <a16:creationId xmlns:a16="http://schemas.microsoft.com/office/drawing/2014/main" id="{6A48BD71-B9A0-4176-BC05-10B6F1C210B1}"/>
              </a:ext>
            </a:extLst>
          </p:cNvPr>
          <p:cNvSpPr>
            <a:spLocks noGrp="1"/>
          </p:cNvSpPr>
          <p:nvPr>
            <p:ph idx="1"/>
          </p:nvPr>
        </p:nvSpPr>
        <p:spPr>
          <a:xfrm>
            <a:off x="533399" y="1845733"/>
            <a:ext cx="11108267" cy="4385733"/>
          </a:xfrm>
        </p:spPr>
        <p:txBody>
          <a:bodyPr/>
          <a:lstStyle/>
          <a:p>
            <a:pPr eaLnBrk="1" hangingPunct="1">
              <a:defRPr/>
            </a:pPr>
            <a:r>
              <a:rPr lang="en-GB" altLang="zh-CN" sz="2800" dirty="0"/>
              <a:t>Characteristics of International Organizations:</a:t>
            </a:r>
            <a:endParaRPr lang="zh-CN" altLang="en-US" sz="2800" dirty="0"/>
          </a:p>
          <a:p>
            <a:pPr marL="0" indent="0" eaLnBrk="1" hangingPunct="1">
              <a:buFont typeface="Wingdings 2" panose="05020102010507070707" pitchFamily="18" charset="2"/>
              <a:buNone/>
              <a:defRPr/>
            </a:pPr>
            <a:r>
              <a:rPr lang="en-US" altLang="zh-CN" sz="2800" dirty="0"/>
              <a:t>(1) Inter-States: </a:t>
            </a:r>
            <a:r>
              <a:rPr lang="zh-CN" altLang="en-US" sz="2800" dirty="0"/>
              <a:t>国际组织是国家之间的组织。</a:t>
            </a:r>
            <a:endParaRPr lang="en-US" altLang="zh-CN" sz="2800" dirty="0"/>
          </a:p>
          <a:p>
            <a:pPr marL="0" indent="0" eaLnBrk="1" hangingPunct="1">
              <a:buFont typeface="Wingdings 2" panose="05020102010507070707" pitchFamily="18" charset="2"/>
              <a:buNone/>
              <a:defRPr/>
            </a:pPr>
            <a:r>
              <a:rPr lang="en-US" altLang="zh-CN" sz="2800" dirty="0"/>
              <a:t>a. </a:t>
            </a:r>
            <a:r>
              <a:rPr lang="zh-CN" altLang="en-US" sz="2800" dirty="0"/>
              <a:t>国际组织是主权国家的集合体。</a:t>
            </a:r>
            <a:endParaRPr lang="en-US" altLang="zh-CN" sz="2800" dirty="0"/>
          </a:p>
          <a:p>
            <a:pPr marL="0" indent="0" eaLnBrk="1" hangingPunct="1">
              <a:buFont typeface="Wingdings 2" panose="05020102010507070707" pitchFamily="18" charset="2"/>
              <a:buNone/>
              <a:defRPr/>
            </a:pPr>
            <a:r>
              <a:rPr lang="en-US" altLang="zh-CN" sz="2800" dirty="0"/>
              <a:t>b. </a:t>
            </a:r>
            <a:r>
              <a:rPr lang="zh-CN" altLang="en-US" sz="2800" dirty="0"/>
              <a:t>国际组织建立在国家间而非凌驾于国家上。</a:t>
            </a:r>
          </a:p>
          <a:p>
            <a:pPr marL="0" indent="0" eaLnBrk="1" hangingPunct="1">
              <a:buFont typeface="Wingdings 2" panose="05020102010507070707" pitchFamily="18" charset="2"/>
              <a:buNone/>
              <a:defRPr/>
            </a:pPr>
            <a:r>
              <a:rPr lang="en-US" altLang="zh-CN" sz="2800" dirty="0"/>
              <a:t>(2) Based on Treaties or IL Documents: </a:t>
            </a:r>
            <a:r>
              <a:rPr lang="zh-CN" altLang="en-US" sz="2800" dirty="0"/>
              <a:t>国际组织根据国际条约或其他受国际法制约的文件而创立。少数时候无条约。</a:t>
            </a:r>
            <a:endParaRPr lang="en-US" altLang="zh-CN" sz="2800" dirty="0"/>
          </a:p>
          <a:p>
            <a:pPr marL="0" indent="0" eaLnBrk="1" hangingPunct="1">
              <a:buFont typeface="Wingdings 2" panose="05020102010507070707" pitchFamily="18" charset="2"/>
              <a:buNone/>
              <a:defRPr/>
            </a:pPr>
            <a:r>
              <a:rPr lang="en-US" altLang="zh-CN" sz="2800" dirty="0"/>
              <a:t>(3) Specific Purposes &amp; Aims: </a:t>
            </a:r>
            <a:r>
              <a:rPr lang="zh-CN" altLang="en-US" sz="2800" dirty="0"/>
              <a:t>国际组织有特定的宗旨和目的。</a:t>
            </a:r>
          </a:p>
          <a:p>
            <a:pPr marL="0" indent="0" eaLnBrk="1" hangingPunct="1">
              <a:buFont typeface="Wingdings 2" panose="05020102010507070707" pitchFamily="18" charset="2"/>
              <a:buNone/>
              <a:defRPr/>
            </a:pPr>
            <a:r>
              <a:rPr lang="en-US" altLang="zh-CN" sz="2800" dirty="0"/>
              <a:t>(4) Headquarters: </a:t>
            </a:r>
            <a:r>
              <a:rPr lang="zh-CN" altLang="en-US" sz="2800" dirty="0"/>
              <a:t>国际组织必须有一套常设的组织机构。</a:t>
            </a:r>
          </a:p>
          <a:p>
            <a:endParaRPr lang="zh-CN" altLang="en-US" dirty="0"/>
          </a:p>
        </p:txBody>
      </p:sp>
    </p:spTree>
    <p:extLst>
      <p:ext uri="{BB962C8B-B14F-4D97-AF65-F5344CB8AC3E}">
        <p14:creationId xmlns:p14="http://schemas.microsoft.com/office/powerpoint/2010/main" val="29000920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1ED73A-6361-420E-8693-E7008988D353}"/>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6211E419-334C-4753-A9C1-40E2C4F9196A}"/>
              </a:ext>
            </a:extLst>
          </p:cNvPr>
          <p:cNvSpPr>
            <a:spLocks noGrp="1"/>
          </p:cNvSpPr>
          <p:nvPr>
            <p:ph idx="1"/>
          </p:nvPr>
        </p:nvSpPr>
        <p:spPr>
          <a:xfrm>
            <a:off x="601133" y="1845733"/>
            <a:ext cx="11091334" cy="4521199"/>
          </a:xfrm>
        </p:spPr>
        <p:txBody>
          <a:bodyPr>
            <a:normAutofit fontScale="92500" lnSpcReduction="10000"/>
          </a:bodyPr>
          <a:lstStyle/>
          <a:p>
            <a:pPr marL="0" indent="0" algn="just" eaLnBrk="1" fontAlgn="auto" hangingPunct="1">
              <a:spcAft>
                <a:spcPts val="0"/>
              </a:spcAft>
              <a:buFont typeface="Wingdings 2" panose="05020102010507070707" pitchFamily="18" charset="2"/>
              <a:buNone/>
              <a:defRPr/>
            </a:pPr>
            <a:r>
              <a:rPr lang="en-US" altLang="zh-CN" sz="2000" dirty="0"/>
              <a:t>(8) International Monetary Fund </a:t>
            </a:r>
            <a:r>
              <a:rPr lang="zh-CN" altLang="en-US" sz="2000" dirty="0"/>
              <a:t>国际货币基金组织</a:t>
            </a:r>
            <a:r>
              <a:rPr lang="en-US" altLang="zh-CN" sz="2000" dirty="0"/>
              <a:t>: </a:t>
            </a:r>
            <a:r>
              <a:rPr lang="zh-CN" altLang="en-US" sz="2000" dirty="0"/>
              <a:t>目的是帮助国际货币合作和金融稳定，是一个就金融问题进行协商、提供咨询和援助的常设论坛。</a:t>
            </a:r>
            <a:endParaRPr lang="en-US" altLang="zh-CN" sz="2000" dirty="0"/>
          </a:p>
          <a:p>
            <a:pPr marL="0" indent="0" algn="just" eaLnBrk="1" fontAlgn="auto" hangingPunct="1">
              <a:spcAft>
                <a:spcPts val="0"/>
              </a:spcAft>
              <a:buFont typeface="Wingdings 2" panose="05020102010507070707" pitchFamily="18" charset="2"/>
              <a:buNone/>
              <a:defRPr/>
            </a:pPr>
            <a:r>
              <a:rPr lang="en-US" altLang="zh-CN" sz="2000" dirty="0"/>
              <a:t>(9) International Civil Aviation Organization </a:t>
            </a:r>
            <a:r>
              <a:rPr lang="zh-CN" altLang="en-US" sz="2000" dirty="0"/>
              <a:t>国际民用航空组织</a:t>
            </a:r>
            <a:r>
              <a:rPr lang="en-US" altLang="zh-CN" sz="2000" dirty="0"/>
              <a:t>: </a:t>
            </a:r>
            <a:r>
              <a:rPr lang="zh-CN" altLang="en-US" sz="2000" dirty="0"/>
              <a:t>主要就空中交通运输的安全、保障和效率制订必要国际标准，并对民航所有领域中的国际合作进行协调。</a:t>
            </a:r>
            <a:endParaRPr lang="en-US" altLang="zh-CN" sz="2000" dirty="0"/>
          </a:p>
          <a:p>
            <a:pPr marL="0" indent="0" algn="just" eaLnBrk="1" fontAlgn="auto" hangingPunct="1">
              <a:spcAft>
                <a:spcPts val="0"/>
              </a:spcAft>
              <a:buFont typeface="Wingdings 2" panose="05020102010507070707" pitchFamily="18" charset="2"/>
              <a:buNone/>
              <a:defRPr/>
            </a:pPr>
            <a:r>
              <a:rPr lang="en-US" altLang="zh-CN" sz="2000" dirty="0"/>
              <a:t>(10) Universal Postal Union </a:t>
            </a:r>
            <a:r>
              <a:rPr lang="zh-CN" altLang="en-US" sz="2000" dirty="0"/>
              <a:t>万国邮政联盟</a:t>
            </a:r>
            <a:r>
              <a:rPr lang="en-US" altLang="zh-CN" sz="2000" dirty="0"/>
              <a:t>: </a:t>
            </a:r>
            <a:r>
              <a:rPr lang="zh-CN" altLang="en-US" sz="2000" dirty="0"/>
              <a:t>旨在为邮政服务制订国际规则，提供技术援助，促进邮政事项上的合作。</a:t>
            </a:r>
            <a:endParaRPr lang="en-US" altLang="zh-CN" sz="2000" dirty="0"/>
          </a:p>
          <a:p>
            <a:pPr marL="0" indent="0" algn="just" eaLnBrk="1" fontAlgn="auto" hangingPunct="1">
              <a:spcAft>
                <a:spcPts val="0"/>
              </a:spcAft>
              <a:buFont typeface="Wingdings 2" panose="05020102010507070707" pitchFamily="18" charset="2"/>
              <a:buNone/>
              <a:defRPr/>
            </a:pPr>
            <a:r>
              <a:rPr lang="en-GB" altLang="zh-CN" sz="2000" dirty="0"/>
              <a:t>(11) International Telecommunications Union </a:t>
            </a:r>
            <a:r>
              <a:rPr lang="zh-CN" altLang="en-US" sz="2000" dirty="0"/>
              <a:t>国际电信联盟</a:t>
            </a:r>
            <a:r>
              <a:rPr lang="en-US" altLang="zh-CN" sz="2000" dirty="0"/>
              <a:t>: </a:t>
            </a:r>
            <a:r>
              <a:rPr lang="zh-CN" altLang="en-US" sz="2000" dirty="0"/>
              <a:t>致力于促进国际合作以改进各类电信，对无线电和电视频率的使用进行协调，促进采取安全措施并开展研究。</a:t>
            </a:r>
          </a:p>
          <a:p>
            <a:pPr marL="0" indent="0" algn="just" eaLnBrk="1" fontAlgn="auto" hangingPunct="1">
              <a:spcAft>
                <a:spcPts val="0"/>
              </a:spcAft>
              <a:buFont typeface="Wingdings 2" panose="05020102010507070707" pitchFamily="18" charset="2"/>
              <a:buNone/>
              <a:defRPr/>
            </a:pPr>
            <a:r>
              <a:rPr lang="en-US" altLang="zh-CN" sz="2000" dirty="0"/>
              <a:t>(12) </a:t>
            </a:r>
            <a:r>
              <a:rPr lang="en-GB" altLang="zh-CN" sz="2000" dirty="0"/>
              <a:t>World Meteorological Organization </a:t>
            </a:r>
            <a:r>
              <a:rPr lang="zh-CN" altLang="en-US" sz="2000" dirty="0"/>
              <a:t>世界气象组织</a:t>
            </a:r>
            <a:r>
              <a:rPr lang="en-US" altLang="zh-CN" sz="2000" dirty="0"/>
              <a:t>: </a:t>
            </a:r>
            <a:r>
              <a:rPr lang="zh-CN" altLang="en-US" sz="2000" dirty="0"/>
              <a:t>旨在促进对地球大气层和气候变化的研究，帮助在全球交流气象数据。</a:t>
            </a:r>
          </a:p>
          <a:p>
            <a:pPr marL="0" indent="0" algn="just" eaLnBrk="1" fontAlgn="auto" hangingPunct="1">
              <a:spcAft>
                <a:spcPts val="0"/>
              </a:spcAft>
              <a:buFont typeface="Wingdings 2" panose="05020102010507070707" pitchFamily="18" charset="2"/>
              <a:buNone/>
              <a:defRPr/>
            </a:pPr>
            <a:r>
              <a:rPr lang="en-US" altLang="zh-CN" sz="2000" dirty="0"/>
              <a:t>(13) </a:t>
            </a:r>
            <a:r>
              <a:rPr lang="en-GB" altLang="zh-CN" sz="2000" dirty="0"/>
              <a:t>International Maritime Organization </a:t>
            </a:r>
            <a:r>
              <a:rPr lang="zh-CN" altLang="en-US" sz="2000" dirty="0"/>
              <a:t>国际海事组织</a:t>
            </a:r>
            <a:r>
              <a:rPr lang="en-US" altLang="zh-CN" sz="2000" dirty="0"/>
              <a:t>: </a:t>
            </a:r>
            <a:r>
              <a:rPr lang="zh-CN" altLang="en-US" sz="2000" dirty="0"/>
              <a:t>致力于改进国际海运程序，提高海事安全标准，减少船舶造成的海洋污染。</a:t>
            </a:r>
          </a:p>
          <a:p>
            <a:pPr marL="0" indent="0" algn="just" eaLnBrk="1" fontAlgn="auto" hangingPunct="1">
              <a:spcAft>
                <a:spcPts val="0"/>
              </a:spcAft>
              <a:buFont typeface="Wingdings 2" panose="05020102010507070707" pitchFamily="18" charset="2"/>
              <a:buNone/>
              <a:defRPr/>
            </a:pPr>
            <a:r>
              <a:rPr lang="en-GB" altLang="zh-CN" sz="2000" dirty="0"/>
              <a:t>(14) World Intellectual Property Organization </a:t>
            </a:r>
            <a:r>
              <a:rPr lang="zh-CN" altLang="en-US" sz="2000" dirty="0"/>
              <a:t>世界知识产权组织</a:t>
            </a:r>
            <a:r>
              <a:rPr lang="en-US" altLang="zh-CN" sz="2000" dirty="0"/>
              <a:t>: </a:t>
            </a:r>
            <a:r>
              <a:rPr lang="zh-CN" altLang="en-US" sz="2000" dirty="0"/>
              <a:t>旨在促进国际对知识产权的保护，推动版权、商标、工业设计和专利方面的合作。</a:t>
            </a:r>
          </a:p>
          <a:p>
            <a:endParaRPr lang="zh-CN" altLang="en-US" dirty="0"/>
          </a:p>
        </p:txBody>
      </p:sp>
    </p:spTree>
    <p:extLst>
      <p:ext uri="{BB962C8B-B14F-4D97-AF65-F5344CB8AC3E}">
        <p14:creationId xmlns:p14="http://schemas.microsoft.com/office/powerpoint/2010/main" val="11728510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D27EC5-1C16-4F00-AD26-9D125649934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CB33825-6BB4-415D-B10B-45C972BE748D}"/>
              </a:ext>
            </a:extLst>
          </p:cNvPr>
          <p:cNvSpPr>
            <a:spLocks noGrp="1"/>
          </p:cNvSpPr>
          <p:nvPr>
            <p:ph idx="1"/>
          </p:nvPr>
        </p:nvSpPr>
        <p:spPr/>
        <p:txBody>
          <a:bodyPr/>
          <a:lstStyle/>
          <a:p>
            <a:pPr marL="0" indent="0" eaLnBrk="1" fontAlgn="auto" hangingPunct="1">
              <a:spcAft>
                <a:spcPts val="0"/>
              </a:spcAft>
              <a:buFont typeface="Wingdings 2" panose="05020102010507070707" pitchFamily="18" charset="2"/>
              <a:buNone/>
              <a:defRPr/>
            </a:pPr>
            <a:r>
              <a:rPr lang="en-US" altLang="zh-CN" sz="2000" dirty="0"/>
              <a:t>(15) International Fund for Agricultural Development </a:t>
            </a:r>
            <a:r>
              <a:rPr lang="zh-CN" altLang="en-US" sz="2000" dirty="0"/>
              <a:t>国际农业发展基金</a:t>
            </a:r>
            <a:r>
              <a:rPr lang="en-US" altLang="zh-CN" sz="2000" dirty="0"/>
              <a:t>: </a:t>
            </a:r>
            <a:r>
              <a:rPr lang="zh-CN" altLang="en-US" sz="2000" dirty="0"/>
              <a:t>致力于筹集资金以提高发展中国家穷人的粮食产量并改善其营养状况。</a:t>
            </a:r>
            <a:endParaRPr lang="en-US" altLang="zh-CN" sz="2000" dirty="0"/>
          </a:p>
          <a:p>
            <a:pPr marL="0" indent="0" eaLnBrk="1" fontAlgn="auto" hangingPunct="1">
              <a:spcAft>
                <a:spcPts val="0"/>
              </a:spcAft>
              <a:buFont typeface="Wingdings 2" panose="05020102010507070707" pitchFamily="18" charset="2"/>
              <a:buNone/>
              <a:defRPr/>
            </a:pPr>
            <a:r>
              <a:rPr lang="en-US" altLang="zh-CN" sz="2000" dirty="0"/>
              <a:t>(16) UN Industrial Development Organization </a:t>
            </a:r>
            <a:r>
              <a:rPr lang="zh-CN" altLang="en-US" sz="2000" dirty="0"/>
              <a:t>联合国工业发展组织</a:t>
            </a:r>
            <a:r>
              <a:rPr lang="en-US" altLang="zh-CN" sz="2000" dirty="0"/>
              <a:t>: </a:t>
            </a:r>
            <a:r>
              <a:rPr lang="zh-CN" altLang="en-US" sz="2000" dirty="0"/>
              <a:t>旨在通过技术援助、咨询服务和培训促进发展中国家的工业发展。</a:t>
            </a:r>
          </a:p>
          <a:p>
            <a:pPr eaLnBrk="1" fontAlgn="auto" hangingPunct="1">
              <a:spcAft>
                <a:spcPts val="0"/>
              </a:spcAft>
              <a:defRPr/>
            </a:pPr>
            <a:r>
              <a:rPr lang="en-US" altLang="zh-CN" sz="2000" dirty="0"/>
              <a:t>International Atomic Energy Agency: </a:t>
            </a:r>
            <a:r>
              <a:rPr lang="zh-CN" altLang="en-US" sz="2000" dirty="0"/>
              <a:t>国际原子能机构也属联合国专门机构，是根据</a:t>
            </a:r>
            <a:r>
              <a:rPr lang="en-US" altLang="zh-CN" sz="2000" dirty="0"/>
              <a:t>1954</a:t>
            </a:r>
            <a:r>
              <a:rPr lang="zh-CN" altLang="en-US" sz="2000" dirty="0"/>
              <a:t>年第</a:t>
            </a:r>
            <a:r>
              <a:rPr lang="en-US" altLang="zh-CN" sz="2000" dirty="0"/>
              <a:t>9</a:t>
            </a:r>
            <a:r>
              <a:rPr lang="zh-CN" altLang="en-US" sz="2000" dirty="0"/>
              <a:t>届联大决议成立的一个在联合国主持下的自治的政府间组织，致力于促进原子能的安全与和平使用。</a:t>
            </a:r>
            <a:endParaRPr lang="en-US" altLang="zh-CN" sz="2000" dirty="0"/>
          </a:p>
          <a:p>
            <a:endParaRPr lang="zh-CN" altLang="en-US" dirty="0"/>
          </a:p>
        </p:txBody>
      </p:sp>
    </p:spTree>
    <p:extLst>
      <p:ext uri="{BB962C8B-B14F-4D97-AF65-F5344CB8AC3E}">
        <p14:creationId xmlns:p14="http://schemas.microsoft.com/office/powerpoint/2010/main" val="838208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C26C47-C22B-41E5-BEC4-8456C088395F}"/>
              </a:ext>
            </a:extLst>
          </p:cNvPr>
          <p:cNvSpPr>
            <a:spLocks noGrp="1"/>
          </p:cNvSpPr>
          <p:nvPr>
            <p:ph type="title"/>
          </p:nvPr>
        </p:nvSpPr>
        <p:spPr/>
        <p:txBody>
          <a:bodyPr>
            <a:normAutofit/>
          </a:bodyPr>
          <a:lstStyle/>
          <a:p>
            <a:pPr algn="ctr"/>
            <a:r>
              <a:rPr lang="en-GB" altLang="zh-CN" sz="4000" b="1" dirty="0"/>
              <a:t>Sec 4 Regional International Organizations </a:t>
            </a:r>
            <a:br>
              <a:rPr lang="en-GB" altLang="zh-CN" sz="4000" b="1" dirty="0"/>
            </a:br>
            <a:r>
              <a:rPr lang="zh-CN" altLang="en-US" sz="4000" b="1" dirty="0"/>
              <a:t>第四节 区域性国际组织</a:t>
            </a:r>
          </a:p>
        </p:txBody>
      </p:sp>
      <p:sp>
        <p:nvSpPr>
          <p:cNvPr id="3" name="内容占位符 2">
            <a:extLst>
              <a:ext uri="{FF2B5EF4-FFF2-40B4-BE49-F238E27FC236}">
                <a16:creationId xmlns:a16="http://schemas.microsoft.com/office/drawing/2014/main" id="{83E9F4F5-005F-47DB-8302-02CF4350110A}"/>
              </a:ext>
            </a:extLst>
          </p:cNvPr>
          <p:cNvSpPr>
            <a:spLocks noGrp="1"/>
          </p:cNvSpPr>
          <p:nvPr>
            <p:ph idx="1"/>
          </p:nvPr>
        </p:nvSpPr>
        <p:spPr>
          <a:xfrm>
            <a:off x="1097280" y="1845733"/>
            <a:ext cx="10058400" cy="4588933"/>
          </a:xfrm>
        </p:spPr>
        <p:txBody>
          <a:bodyPr>
            <a:normAutofit/>
          </a:bodyPr>
          <a:lstStyle/>
          <a:p>
            <a:pPr marL="0" indent="0" eaLnBrk="1" hangingPunct="1">
              <a:buFont typeface="Wingdings 2" panose="05020102010507070707" pitchFamily="18" charset="2"/>
              <a:buNone/>
              <a:defRPr/>
            </a:pPr>
            <a:r>
              <a:rPr lang="zh-CN" altLang="en-US" sz="2000" dirty="0"/>
              <a:t>一、</a:t>
            </a:r>
            <a:r>
              <a:rPr lang="en-US" altLang="zh-CN" sz="2000" dirty="0"/>
              <a:t>Introduction </a:t>
            </a:r>
            <a:r>
              <a:rPr lang="zh-CN" altLang="en-US" sz="2000" dirty="0"/>
              <a:t>概述</a:t>
            </a:r>
          </a:p>
          <a:p>
            <a:pPr eaLnBrk="1" hangingPunct="1">
              <a:defRPr/>
            </a:pPr>
            <a:r>
              <a:rPr lang="en-GB" altLang="zh-CN" sz="2000" dirty="0"/>
              <a:t>Definition of Regional International Organizations: </a:t>
            </a:r>
            <a:r>
              <a:rPr lang="zh-CN" altLang="en-US" sz="2000" dirty="0"/>
              <a:t>区域性国际组织简称“区域性组织”</a:t>
            </a:r>
            <a:r>
              <a:rPr lang="en-US" altLang="zh-CN" sz="2000" dirty="0"/>
              <a:t>(regional organization)</a:t>
            </a:r>
            <a:r>
              <a:rPr lang="zh-CN" altLang="en-US" sz="2000" dirty="0"/>
              <a:t>，是在相同地域内的国家或虽不在相同地域内，但以维护区域性利益为目的的国家所组成的国际组织与集团。</a:t>
            </a:r>
            <a:endParaRPr lang="en-US" altLang="zh-CN" sz="2000" dirty="0"/>
          </a:p>
          <a:p>
            <a:pPr eaLnBrk="1" hangingPunct="1">
              <a:defRPr/>
            </a:pPr>
            <a:r>
              <a:rPr lang="en-US" altLang="zh-CN" sz="2000" dirty="0"/>
              <a:t>Characteristics of Regional International Organizations: </a:t>
            </a:r>
          </a:p>
          <a:p>
            <a:pPr marL="0" indent="0" eaLnBrk="1" hangingPunct="1">
              <a:buFont typeface="Wingdings 2" panose="05020102010507070707" pitchFamily="18" charset="2"/>
              <a:buNone/>
              <a:defRPr/>
            </a:pPr>
            <a:r>
              <a:rPr lang="en-US" altLang="zh-CN" sz="2000" dirty="0"/>
              <a:t>(1) Specific Regions: </a:t>
            </a:r>
            <a:r>
              <a:rPr lang="zh-CN" altLang="en-US" sz="2000" dirty="0"/>
              <a:t>特定地区内国家为主</a:t>
            </a:r>
            <a:endParaRPr lang="en-US" altLang="zh-CN" sz="2000" dirty="0"/>
          </a:p>
          <a:p>
            <a:pPr marL="0" indent="0" eaLnBrk="1" hangingPunct="1">
              <a:buFont typeface="Wingdings 2" panose="05020102010507070707" pitchFamily="18" charset="2"/>
              <a:buNone/>
              <a:defRPr/>
            </a:pPr>
            <a:r>
              <a:rPr lang="en-US" altLang="zh-CN" sz="2000" dirty="0"/>
              <a:t>(2) Common Opinions: </a:t>
            </a:r>
            <a:r>
              <a:rPr lang="zh-CN" altLang="en-US" sz="2000" dirty="0"/>
              <a:t>具有共同意识</a:t>
            </a:r>
            <a:endParaRPr lang="en-US" altLang="zh-CN" sz="2000" dirty="0"/>
          </a:p>
          <a:p>
            <a:pPr marL="0" indent="0" eaLnBrk="1" hangingPunct="1">
              <a:buFont typeface="Wingdings 2" panose="05020102010507070707" pitchFamily="18" charset="2"/>
              <a:buNone/>
              <a:defRPr/>
            </a:pPr>
            <a:r>
              <a:rPr lang="en-US" altLang="zh-CN" sz="2000" dirty="0"/>
              <a:t>(3) Regional Issues: </a:t>
            </a:r>
            <a:r>
              <a:rPr lang="zh-CN" altLang="en-US" sz="2000" dirty="0"/>
              <a:t>处理区域性问题</a:t>
            </a:r>
            <a:endParaRPr lang="en-US" altLang="zh-CN" sz="2000" dirty="0"/>
          </a:p>
          <a:p>
            <a:pPr eaLnBrk="1" hangingPunct="1">
              <a:defRPr/>
            </a:pPr>
            <a:r>
              <a:rPr lang="en-US" altLang="zh-CN" sz="2000" dirty="0"/>
              <a:t>Functions of Regional International Organizations: UN Charter</a:t>
            </a:r>
          </a:p>
          <a:p>
            <a:pPr marL="0" indent="0" eaLnBrk="1" hangingPunct="1">
              <a:buFont typeface="Wingdings 2" panose="05020102010507070707" pitchFamily="18" charset="2"/>
              <a:buNone/>
              <a:defRPr/>
            </a:pPr>
            <a:r>
              <a:rPr lang="en-US" altLang="zh-CN" sz="2000" dirty="0"/>
              <a:t>a. Achieve </a:t>
            </a:r>
            <a:r>
              <a:rPr lang="en-GB" altLang="zh-CN" sz="2000" dirty="0"/>
              <a:t>Pacific Settlement of Local Disputes </a:t>
            </a:r>
            <a:r>
              <a:rPr lang="zh-CN" altLang="en-US" sz="2000" dirty="0"/>
              <a:t>和平解决地区争端</a:t>
            </a:r>
            <a:endParaRPr lang="en-US" altLang="zh-CN" sz="2000" dirty="0"/>
          </a:p>
          <a:p>
            <a:pPr marL="0" indent="0" eaLnBrk="1" hangingPunct="1">
              <a:buFont typeface="Wingdings 2" panose="05020102010507070707" pitchFamily="18" charset="2"/>
              <a:buNone/>
              <a:defRPr/>
            </a:pPr>
            <a:r>
              <a:rPr lang="en-US" altLang="zh-CN" sz="2000" dirty="0"/>
              <a:t>b. Enforcement Action </a:t>
            </a:r>
            <a:r>
              <a:rPr lang="zh-CN" altLang="en-US" sz="2000" dirty="0"/>
              <a:t>协助安理会实施强制行动，以安理会授权为限</a:t>
            </a:r>
            <a:endParaRPr lang="en-US" altLang="zh-CN" sz="2000" dirty="0"/>
          </a:p>
          <a:p>
            <a:endParaRPr lang="zh-CN" altLang="en-US" dirty="0"/>
          </a:p>
        </p:txBody>
      </p:sp>
    </p:spTree>
    <p:extLst>
      <p:ext uri="{BB962C8B-B14F-4D97-AF65-F5344CB8AC3E}">
        <p14:creationId xmlns:p14="http://schemas.microsoft.com/office/powerpoint/2010/main" val="27401878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5717DC-5AB3-4E28-A53A-08E8A0ED2CC4}"/>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4701E139-EBCE-4331-A2CD-ACC0A6D23004}"/>
              </a:ext>
            </a:extLst>
          </p:cNvPr>
          <p:cNvSpPr>
            <a:spLocks noGrp="1"/>
          </p:cNvSpPr>
          <p:nvPr>
            <p:ph idx="1"/>
          </p:nvPr>
        </p:nvSpPr>
        <p:spPr>
          <a:xfrm>
            <a:off x="838201" y="1845733"/>
            <a:ext cx="10989732" cy="4461933"/>
          </a:xfrm>
        </p:spPr>
        <p:txBody>
          <a:bodyPr>
            <a:normAutofit fontScale="92500" lnSpcReduction="10000"/>
          </a:bodyPr>
          <a:lstStyle/>
          <a:p>
            <a:pPr marL="0" indent="0" eaLnBrk="1" fontAlgn="auto" hangingPunct="1">
              <a:spcAft>
                <a:spcPts val="0"/>
              </a:spcAft>
              <a:buFont typeface="Wingdings 2" panose="05020102010507070707" pitchFamily="18" charset="2"/>
              <a:buNone/>
              <a:defRPr/>
            </a:pPr>
            <a:r>
              <a:rPr lang="zh-CN" altLang="en-US" sz="2400" dirty="0"/>
              <a:t>二、</a:t>
            </a:r>
            <a:r>
              <a:rPr lang="en-US" altLang="zh-CN" sz="2400" dirty="0"/>
              <a:t>Major Regional Organizations </a:t>
            </a:r>
            <a:r>
              <a:rPr lang="zh-CN" altLang="en-US" sz="2400" dirty="0"/>
              <a:t>主要的区域性国际组织</a:t>
            </a:r>
          </a:p>
          <a:p>
            <a:pPr eaLnBrk="1" fontAlgn="auto" hangingPunct="1">
              <a:spcAft>
                <a:spcPts val="0"/>
              </a:spcAft>
              <a:buFont typeface="Wingdings 2"/>
              <a:buChar char=""/>
              <a:defRPr/>
            </a:pPr>
            <a:r>
              <a:rPr lang="en-GB" altLang="zh-CN" sz="2400" dirty="0"/>
              <a:t>Major Regional Organizations: </a:t>
            </a:r>
          </a:p>
          <a:p>
            <a:pPr marL="0" indent="0" eaLnBrk="1" fontAlgn="auto" hangingPunct="1">
              <a:spcAft>
                <a:spcPts val="0"/>
              </a:spcAft>
              <a:buFont typeface="Wingdings 2" panose="05020102010507070707" pitchFamily="18" charset="2"/>
              <a:buNone/>
              <a:defRPr/>
            </a:pPr>
            <a:r>
              <a:rPr lang="en-GB" altLang="zh-CN" sz="2400" dirty="0"/>
              <a:t>a. Europe: </a:t>
            </a:r>
            <a:r>
              <a:rPr lang="zh-CN" altLang="en-US" sz="2400" dirty="0"/>
              <a:t>北大西洋公约组织、西欧联盟</a:t>
            </a:r>
            <a:r>
              <a:rPr lang="en-US" altLang="zh-CN" sz="2400" dirty="0"/>
              <a:t>(Western European Union)</a:t>
            </a:r>
            <a:r>
              <a:rPr lang="zh-CN" altLang="en-US" sz="2400" dirty="0"/>
              <a:t>、欧洲理事会</a:t>
            </a:r>
            <a:r>
              <a:rPr lang="en-US" altLang="zh-CN" sz="2400" dirty="0"/>
              <a:t>(Council of Europe)</a:t>
            </a:r>
            <a:r>
              <a:rPr lang="zh-CN" altLang="en-US" sz="2400" dirty="0"/>
              <a:t>、经济合作与发展组织</a:t>
            </a:r>
            <a:r>
              <a:rPr lang="en-US" altLang="zh-CN" sz="2400" dirty="0"/>
              <a:t>(Organization for Economic Co-operation &amp; Development)</a:t>
            </a:r>
            <a:r>
              <a:rPr lang="zh-CN" altLang="en-US" sz="2400" dirty="0"/>
              <a:t>、欧洲联盟</a:t>
            </a:r>
            <a:r>
              <a:rPr lang="en-US" altLang="zh-CN" sz="2400" dirty="0"/>
              <a:t>(European Union)</a:t>
            </a:r>
            <a:r>
              <a:rPr lang="zh-CN" altLang="en-US" sz="2400" dirty="0"/>
              <a:t>、欧洲安全与合作组织、独立国家联合体</a:t>
            </a:r>
            <a:r>
              <a:rPr lang="en-US" altLang="zh-CN" sz="2400" dirty="0"/>
              <a:t>(Commonwealth of Independent States</a:t>
            </a:r>
            <a:r>
              <a:rPr lang="zh-CN" altLang="en-US" sz="2400" dirty="0"/>
              <a:t>，简称“独联体”</a:t>
            </a:r>
            <a:r>
              <a:rPr lang="en-US" altLang="zh-CN" sz="2400" dirty="0"/>
              <a:t>)</a:t>
            </a:r>
            <a:r>
              <a:rPr lang="zh-CN" altLang="en-US" sz="2400" dirty="0"/>
              <a:t>等。</a:t>
            </a:r>
            <a:endParaRPr lang="en-US" altLang="zh-CN" sz="2400" dirty="0"/>
          </a:p>
          <a:p>
            <a:pPr marL="0" indent="0" eaLnBrk="1" fontAlgn="auto" hangingPunct="1">
              <a:spcAft>
                <a:spcPts val="0"/>
              </a:spcAft>
              <a:buFont typeface="Wingdings 2" panose="05020102010507070707" pitchFamily="18" charset="2"/>
              <a:buNone/>
              <a:defRPr/>
            </a:pPr>
            <a:r>
              <a:rPr lang="en-US" altLang="zh-CN" sz="2400" dirty="0"/>
              <a:t>b. America: </a:t>
            </a:r>
            <a:r>
              <a:rPr lang="zh-CN" altLang="en-US" sz="2400" dirty="0"/>
              <a:t>美洲国家组织</a:t>
            </a:r>
            <a:r>
              <a:rPr lang="en-US" altLang="zh-CN" sz="2400" dirty="0"/>
              <a:t>(Organization of American States)</a:t>
            </a:r>
            <a:r>
              <a:rPr lang="zh-CN" altLang="en-US" sz="2400" dirty="0"/>
              <a:t>、拉美一体化协会</a:t>
            </a:r>
            <a:r>
              <a:rPr lang="en-US" altLang="zh-CN" sz="2400" dirty="0"/>
              <a:t>(Latin American Integration Association)</a:t>
            </a:r>
            <a:r>
              <a:rPr lang="zh-CN" altLang="en-US" sz="2400" dirty="0"/>
              <a:t>、安第斯集团</a:t>
            </a:r>
            <a:r>
              <a:rPr lang="en-US" altLang="zh-CN" sz="2400" dirty="0"/>
              <a:t>(Andean Group)</a:t>
            </a:r>
            <a:r>
              <a:rPr lang="zh-CN" altLang="en-US" sz="2400" dirty="0"/>
              <a:t>等。</a:t>
            </a:r>
            <a:endParaRPr lang="en-US" altLang="zh-CN" sz="2400" dirty="0"/>
          </a:p>
          <a:p>
            <a:pPr marL="0" indent="0" eaLnBrk="1" fontAlgn="auto" hangingPunct="1">
              <a:spcAft>
                <a:spcPts val="0"/>
              </a:spcAft>
              <a:buFont typeface="Wingdings 2" panose="05020102010507070707" pitchFamily="18" charset="2"/>
              <a:buNone/>
              <a:defRPr/>
            </a:pPr>
            <a:r>
              <a:rPr lang="en-US" altLang="zh-CN" sz="2400" dirty="0"/>
              <a:t>c. Asia &amp; Pacific: </a:t>
            </a:r>
            <a:r>
              <a:rPr lang="zh-CN" altLang="en-US" sz="2400" dirty="0"/>
              <a:t>东南亚国家联盟</a:t>
            </a:r>
            <a:r>
              <a:rPr lang="en-US" altLang="zh-CN" sz="2400" dirty="0"/>
              <a:t>(Association of South East Asian Nations)</a:t>
            </a:r>
            <a:r>
              <a:rPr lang="zh-CN" altLang="en-US" sz="2400" dirty="0"/>
              <a:t>、阿拉伯国家联盟</a:t>
            </a:r>
            <a:r>
              <a:rPr lang="en-US" altLang="zh-CN" sz="2400" dirty="0"/>
              <a:t>(League of Arab States)</a:t>
            </a:r>
            <a:r>
              <a:rPr lang="zh-CN" altLang="en-US" sz="2400" dirty="0"/>
              <a:t>、亚太经济合作组织</a:t>
            </a:r>
            <a:r>
              <a:rPr lang="en-US" altLang="zh-CN" sz="2400" dirty="0"/>
              <a:t>(Asia-Pacific Economic Cooperation)</a:t>
            </a:r>
            <a:r>
              <a:rPr lang="zh-CN" altLang="en-US" sz="2400" dirty="0"/>
              <a:t>、上海合作组织等。</a:t>
            </a:r>
            <a:endParaRPr lang="en-US" altLang="zh-CN" sz="2400" dirty="0"/>
          </a:p>
          <a:p>
            <a:pPr marL="0" indent="0" eaLnBrk="1" fontAlgn="auto" hangingPunct="1">
              <a:spcAft>
                <a:spcPts val="0"/>
              </a:spcAft>
              <a:buFont typeface="Wingdings 2" panose="05020102010507070707" pitchFamily="18" charset="2"/>
              <a:buNone/>
              <a:defRPr/>
            </a:pPr>
            <a:r>
              <a:rPr lang="en-US" altLang="zh-CN" sz="2400" dirty="0"/>
              <a:t>d. Africa:</a:t>
            </a:r>
            <a:r>
              <a:rPr lang="zh-CN" altLang="en-US" sz="2400" dirty="0"/>
              <a:t> 该地区最大的国际组织为非洲统一组织，该组织被</a:t>
            </a:r>
            <a:r>
              <a:rPr lang="en-US" altLang="zh-CN" sz="2400" dirty="0"/>
              <a:t>2001</a:t>
            </a:r>
            <a:r>
              <a:rPr lang="zh-CN" altLang="en-US" sz="2400" dirty="0"/>
              <a:t>年建立的非洲联盟</a:t>
            </a:r>
            <a:r>
              <a:rPr lang="en-US" altLang="zh-CN" sz="2400" dirty="0"/>
              <a:t>(African Union)</a:t>
            </a:r>
            <a:r>
              <a:rPr lang="zh-CN" altLang="en-US" sz="2400" dirty="0"/>
              <a:t>所取代。</a:t>
            </a:r>
          </a:p>
          <a:p>
            <a:endParaRPr lang="zh-CN" altLang="en-US" dirty="0"/>
          </a:p>
        </p:txBody>
      </p:sp>
    </p:spTree>
    <p:extLst>
      <p:ext uri="{BB962C8B-B14F-4D97-AF65-F5344CB8AC3E}">
        <p14:creationId xmlns:p14="http://schemas.microsoft.com/office/powerpoint/2010/main" val="13321317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2DFA82-F11C-428E-B5FD-A0B04D361FDB}"/>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A63C082-88C5-4F4F-91F2-9611B882C6B7}"/>
              </a:ext>
            </a:extLst>
          </p:cNvPr>
          <p:cNvSpPr>
            <a:spLocks noGrp="1"/>
          </p:cNvSpPr>
          <p:nvPr>
            <p:ph idx="1"/>
          </p:nvPr>
        </p:nvSpPr>
        <p:spPr>
          <a:xfrm>
            <a:off x="1097280" y="1845733"/>
            <a:ext cx="10058400" cy="4512734"/>
          </a:xfrm>
        </p:spPr>
        <p:txBody>
          <a:bodyPr/>
          <a:lstStyle/>
          <a:p>
            <a:pPr marL="0" indent="0" eaLnBrk="1" fontAlgn="auto" hangingPunct="1">
              <a:spcAft>
                <a:spcPts val="0"/>
              </a:spcAft>
              <a:buFont typeface="Wingdings 2" panose="05020102010507070707" pitchFamily="18" charset="2"/>
              <a:buNone/>
              <a:defRPr/>
            </a:pPr>
            <a:r>
              <a:rPr lang="en-US" altLang="zh-CN" sz="2400" dirty="0"/>
              <a:t>1. African Union </a:t>
            </a:r>
            <a:r>
              <a:rPr lang="zh-CN" altLang="en-US" sz="2400" dirty="0"/>
              <a:t>非洲联盟</a:t>
            </a:r>
          </a:p>
          <a:p>
            <a:pPr eaLnBrk="1" fontAlgn="auto" hangingPunct="1">
              <a:spcAft>
                <a:spcPts val="0"/>
              </a:spcAft>
              <a:buFont typeface="Wingdings 2"/>
              <a:buChar char=""/>
              <a:defRPr/>
            </a:pPr>
            <a:r>
              <a:rPr lang="en-GB" altLang="zh-CN" sz="2400" dirty="0"/>
              <a:t>African Union: </a:t>
            </a:r>
            <a:r>
              <a:rPr lang="zh-CN" altLang="en-US" sz="2400" dirty="0"/>
              <a:t>非洲联盟</a:t>
            </a:r>
            <a:r>
              <a:rPr lang="en-US" altLang="zh-CN" sz="2400" dirty="0"/>
              <a:t>(</a:t>
            </a:r>
            <a:r>
              <a:rPr lang="zh-CN" altLang="en-US" sz="2400" dirty="0"/>
              <a:t>简称“非盟”</a:t>
            </a:r>
            <a:r>
              <a:rPr lang="en-US" altLang="zh-CN" sz="2400" dirty="0"/>
              <a:t>)</a:t>
            </a:r>
            <a:r>
              <a:rPr lang="zh-CN" altLang="en-US" sz="2400" dirty="0"/>
              <a:t>于</a:t>
            </a:r>
            <a:r>
              <a:rPr lang="en-US" altLang="zh-CN" sz="2400" dirty="0"/>
              <a:t>2001</a:t>
            </a:r>
            <a:r>
              <a:rPr lang="zh-CN" altLang="en-US" sz="2400" dirty="0"/>
              <a:t>年正式成立，截至目前共有</a:t>
            </a:r>
            <a:r>
              <a:rPr lang="en-US" altLang="zh-CN" sz="2400" dirty="0"/>
              <a:t>54</a:t>
            </a:r>
            <a:r>
              <a:rPr lang="zh-CN" altLang="en-US" sz="2400" dirty="0"/>
              <a:t>个成员国。非盟的主要机构有</a:t>
            </a:r>
            <a:r>
              <a:rPr lang="en-US" altLang="zh-CN" sz="2400" dirty="0"/>
              <a:t>: (1)</a:t>
            </a:r>
            <a:r>
              <a:rPr lang="zh-CN" altLang="en-US" sz="2400" dirty="0"/>
              <a:t>非盟首脑会议</a:t>
            </a:r>
            <a:r>
              <a:rPr lang="en-US" altLang="zh-CN" sz="2400" dirty="0"/>
              <a:t>(Assembly)</a:t>
            </a:r>
            <a:r>
              <a:rPr lang="zh-CN" altLang="en-US" sz="2400" dirty="0"/>
              <a:t>，它是非盟的最高决策机构和最高权力机构，其主要职责是制定非盟的共同政策、监督政策和决议的执行情况、向执行理事会和委员会下达指示等。</a:t>
            </a:r>
            <a:r>
              <a:rPr lang="en-US" altLang="zh-CN" sz="2400" dirty="0"/>
              <a:t>(2)</a:t>
            </a:r>
            <a:r>
              <a:rPr lang="zh-CN" altLang="en-US" sz="2400" dirty="0"/>
              <a:t>执行理事会</a:t>
            </a:r>
            <a:r>
              <a:rPr lang="en-US" altLang="zh-CN" sz="2400" dirty="0"/>
              <a:t>(Executive Council)</a:t>
            </a:r>
            <a:r>
              <a:rPr lang="zh-CN" altLang="en-US" sz="2400" dirty="0"/>
              <a:t>，它是非盟的执行机构，由成员国外长或其他部长组成，每年举行两次会议，负责实施大会决议和对成员国的制裁。</a:t>
            </a:r>
            <a:r>
              <a:rPr lang="en-US" altLang="zh-CN" sz="2400" dirty="0"/>
              <a:t>(3)</a:t>
            </a:r>
            <a:r>
              <a:rPr lang="zh-CN" altLang="en-US" sz="2400" dirty="0"/>
              <a:t>泛非议会</a:t>
            </a:r>
            <a:r>
              <a:rPr lang="en-US" altLang="zh-CN" sz="2400" dirty="0"/>
              <a:t>(Pan-African Parliament)</a:t>
            </a:r>
            <a:r>
              <a:rPr lang="zh-CN" altLang="en-US" sz="2400" dirty="0"/>
              <a:t>，它是非盟的立法机构。</a:t>
            </a:r>
            <a:r>
              <a:rPr lang="en-US" altLang="zh-CN" sz="2400" dirty="0"/>
              <a:t>(4)</a:t>
            </a:r>
            <a:r>
              <a:rPr lang="zh-CN" altLang="en-US" sz="2400" dirty="0"/>
              <a:t>非洲法院</a:t>
            </a:r>
            <a:r>
              <a:rPr lang="en-US" altLang="zh-CN" sz="2400" dirty="0"/>
              <a:t>(the Court of Justice)</a:t>
            </a:r>
            <a:r>
              <a:rPr lang="zh-CN" altLang="en-US" sz="2400" dirty="0"/>
              <a:t>，它是非盟的司法机构。</a:t>
            </a:r>
            <a:r>
              <a:rPr lang="en-US" altLang="zh-CN" sz="2400" dirty="0"/>
              <a:t>2003</a:t>
            </a:r>
            <a:r>
              <a:rPr lang="zh-CN" altLang="en-US" sz="2400" dirty="0"/>
              <a:t>年非洲联盟在埃塞俄比亚首都亚的斯亚贝巴举行首届特别首脑会议，该大会通过的</a:t>
            </a:r>
            <a:r>
              <a:rPr lang="en-US" altLang="zh-CN" sz="2400" dirty="0"/>
              <a:t>《</a:t>
            </a:r>
            <a:r>
              <a:rPr lang="zh-CN" altLang="en-US" sz="2400" dirty="0"/>
              <a:t>非洲联盟宪章</a:t>
            </a:r>
            <a:r>
              <a:rPr lang="en-US" altLang="zh-CN" sz="2400" dirty="0"/>
              <a:t>》</a:t>
            </a:r>
            <a:r>
              <a:rPr lang="zh-CN" altLang="en-US" sz="2400" dirty="0"/>
              <a:t>修订案增添了和平与安全理事会为组织的正式机构，这使该组织在促进非洲和平、稳定与繁荣发展方面进入了一个新阶段。</a:t>
            </a:r>
          </a:p>
          <a:p>
            <a:endParaRPr lang="zh-CN" altLang="en-US" dirty="0"/>
          </a:p>
        </p:txBody>
      </p:sp>
    </p:spTree>
    <p:extLst>
      <p:ext uri="{BB962C8B-B14F-4D97-AF65-F5344CB8AC3E}">
        <p14:creationId xmlns:p14="http://schemas.microsoft.com/office/powerpoint/2010/main" val="37184874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04E291-4F5F-4BCC-811B-B031424DF443}"/>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9FB8BDDB-307B-4412-B403-E2A4CDF46999}"/>
              </a:ext>
            </a:extLst>
          </p:cNvPr>
          <p:cNvSpPr>
            <a:spLocks noGrp="1"/>
          </p:cNvSpPr>
          <p:nvPr>
            <p:ph idx="1"/>
          </p:nvPr>
        </p:nvSpPr>
        <p:spPr>
          <a:xfrm>
            <a:off x="1097280" y="1845733"/>
            <a:ext cx="10058400" cy="4588933"/>
          </a:xfrm>
        </p:spPr>
        <p:txBody>
          <a:bodyPr/>
          <a:lstStyle/>
          <a:p>
            <a:pPr marL="0" indent="0" eaLnBrk="1" hangingPunct="1">
              <a:buFont typeface="Wingdings 2" panose="05020102010507070707" pitchFamily="18" charset="2"/>
              <a:buNone/>
              <a:defRPr/>
            </a:pPr>
            <a:r>
              <a:rPr lang="en-US" altLang="zh-CN" sz="2400" dirty="0"/>
              <a:t>2. Organization of American States </a:t>
            </a:r>
            <a:r>
              <a:rPr lang="zh-CN" altLang="en-US" sz="2400" dirty="0"/>
              <a:t>美洲国家组织</a:t>
            </a:r>
          </a:p>
          <a:p>
            <a:pPr algn="just" eaLnBrk="1" hangingPunct="1">
              <a:defRPr/>
            </a:pPr>
            <a:r>
              <a:rPr lang="en-GB" altLang="zh-CN" sz="2400" dirty="0"/>
              <a:t>Organization of American States: </a:t>
            </a:r>
            <a:r>
              <a:rPr lang="zh-CN" altLang="en-US" sz="2400" dirty="0"/>
              <a:t>美洲国家组织是历史最悠久的区域性组织，其总部设在美国华盛顿。截止目前，该组织有</a:t>
            </a:r>
            <a:r>
              <a:rPr lang="en-US" altLang="zh-CN" sz="2400" dirty="0"/>
              <a:t>34</a:t>
            </a:r>
            <a:r>
              <a:rPr lang="zh-CN" altLang="en-US" sz="2400" dirty="0"/>
              <a:t>个成员国，古巴于</a:t>
            </a:r>
            <a:r>
              <a:rPr lang="en-US" altLang="zh-CN" sz="2400" dirty="0"/>
              <a:t>1962</a:t>
            </a:r>
            <a:r>
              <a:rPr lang="zh-CN" altLang="en-US" sz="2400" dirty="0"/>
              <a:t>年被取消成员国资格。尽管美洲国家组织于</a:t>
            </a:r>
            <a:r>
              <a:rPr lang="en-US" altLang="zh-CN" sz="2400" dirty="0"/>
              <a:t>1948</a:t>
            </a:r>
            <a:r>
              <a:rPr lang="zh-CN" altLang="en-US" sz="2400" dirty="0"/>
              <a:t>年随着</a:t>
            </a:r>
            <a:r>
              <a:rPr lang="en-US" altLang="zh-CN" sz="2400" dirty="0"/>
              <a:t>《</a:t>
            </a:r>
            <a:r>
              <a:rPr lang="zh-CN" altLang="en-US" sz="2400" dirty="0"/>
              <a:t>美洲国家组织宪章</a:t>
            </a:r>
            <a:r>
              <a:rPr lang="en-US" altLang="zh-CN" sz="2400" dirty="0"/>
              <a:t>》(Charter of OAS</a:t>
            </a:r>
            <a:r>
              <a:rPr lang="zh-CN" altLang="en-US" sz="2400" dirty="0"/>
              <a:t>，又称</a:t>
            </a:r>
            <a:r>
              <a:rPr lang="en-US" altLang="zh-CN" sz="2400" dirty="0"/>
              <a:t>《</a:t>
            </a:r>
            <a:r>
              <a:rPr lang="zh-CN" altLang="en-US" sz="2400" dirty="0"/>
              <a:t>波哥大公约</a:t>
            </a:r>
            <a:r>
              <a:rPr lang="en-US" altLang="zh-CN" sz="2400" dirty="0"/>
              <a:t>》Pact of Bogota)</a:t>
            </a:r>
            <a:r>
              <a:rPr lang="zh-CN" altLang="en-US" sz="2400" dirty="0"/>
              <a:t>的生效而成立，但它的历史可以追溯到“美洲共和国联盟”</a:t>
            </a:r>
            <a:r>
              <a:rPr lang="en-US" altLang="zh-CN" sz="2400" dirty="0"/>
              <a:t>(Union of American Republics)</a:t>
            </a:r>
            <a:r>
              <a:rPr lang="zh-CN" altLang="en-US" sz="2400" dirty="0"/>
              <a:t>，该联盟以及作为其常设秘书处的泛美联盟</a:t>
            </a:r>
            <a:r>
              <a:rPr lang="en-US" altLang="zh-CN" sz="2400" dirty="0"/>
              <a:t>(the Pan American Union)</a:t>
            </a:r>
            <a:r>
              <a:rPr lang="zh-CN" altLang="en-US" sz="2400" dirty="0"/>
              <a:t>在</a:t>
            </a:r>
            <a:r>
              <a:rPr lang="en-US" altLang="zh-CN" sz="2400" dirty="0"/>
              <a:t>20</a:t>
            </a:r>
            <a:r>
              <a:rPr lang="zh-CN" altLang="en-US" sz="2400" dirty="0"/>
              <a:t>世纪的头</a:t>
            </a:r>
            <a:r>
              <a:rPr lang="en-US" altLang="zh-CN" sz="2400" dirty="0"/>
              <a:t>10</a:t>
            </a:r>
            <a:r>
              <a:rPr lang="zh-CN" altLang="en-US" sz="2400" dirty="0"/>
              <a:t>年就已经存在。美洲国家组织实行集体安全体制</a:t>
            </a:r>
            <a:r>
              <a:rPr lang="en-US" altLang="zh-CN" sz="2400" dirty="0"/>
              <a:t>(collective security system)</a:t>
            </a:r>
            <a:r>
              <a:rPr lang="zh-CN" altLang="en-US" sz="2400" dirty="0"/>
              <a:t>。其主要机关包括</a:t>
            </a:r>
            <a:r>
              <a:rPr lang="en-US" altLang="zh-CN" sz="2400" dirty="0"/>
              <a:t>: </a:t>
            </a:r>
            <a:r>
              <a:rPr lang="zh-CN" altLang="en-US" sz="2400" dirty="0"/>
              <a:t>作为最高机构的大会</a:t>
            </a:r>
            <a:r>
              <a:rPr lang="en-US" altLang="zh-CN" sz="2400" dirty="0"/>
              <a:t>(General Assembly)</a:t>
            </a:r>
            <a:r>
              <a:rPr lang="zh-CN" altLang="en-US" sz="2400" dirty="0"/>
              <a:t>，行使广泛权力的外长协商会议</a:t>
            </a:r>
            <a:r>
              <a:rPr lang="en-US" altLang="zh-CN" sz="2400" dirty="0"/>
              <a:t>(meetings of consultation of Ministers of Foreign Affairs)</a:t>
            </a:r>
            <a:r>
              <a:rPr lang="zh-CN" altLang="en-US" sz="2400" dirty="0"/>
              <a:t>，作为执行机构的常设理事会</a:t>
            </a:r>
            <a:r>
              <a:rPr lang="en-US" altLang="zh-CN" sz="2400" dirty="0"/>
              <a:t>(Permanent Council)</a:t>
            </a:r>
            <a:r>
              <a:rPr lang="zh-CN" altLang="en-US" sz="2400" dirty="0"/>
              <a:t>等。</a:t>
            </a:r>
          </a:p>
          <a:p>
            <a:endParaRPr lang="zh-CN" altLang="en-US" dirty="0"/>
          </a:p>
        </p:txBody>
      </p:sp>
    </p:spTree>
    <p:extLst>
      <p:ext uri="{BB962C8B-B14F-4D97-AF65-F5344CB8AC3E}">
        <p14:creationId xmlns:p14="http://schemas.microsoft.com/office/powerpoint/2010/main" val="27184802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E222E4-D3E8-4D6A-86AD-7D62FF7BE33A}"/>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B4DDE991-97C2-4EA4-B301-74AD3DDCD25D}"/>
              </a:ext>
            </a:extLst>
          </p:cNvPr>
          <p:cNvSpPr>
            <a:spLocks noGrp="1"/>
          </p:cNvSpPr>
          <p:nvPr>
            <p:ph idx="1"/>
          </p:nvPr>
        </p:nvSpPr>
        <p:spPr>
          <a:xfrm>
            <a:off x="1097280" y="1845734"/>
            <a:ext cx="10058400" cy="4529666"/>
          </a:xfrm>
        </p:spPr>
        <p:txBody>
          <a:bodyPr/>
          <a:lstStyle/>
          <a:p>
            <a:pPr marL="0" indent="0" eaLnBrk="1" fontAlgn="auto" hangingPunct="1">
              <a:spcAft>
                <a:spcPts val="0"/>
              </a:spcAft>
              <a:buFont typeface="Wingdings 2" panose="05020102010507070707" pitchFamily="18" charset="2"/>
              <a:buNone/>
              <a:defRPr/>
            </a:pPr>
            <a:r>
              <a:rPr lang="en-US" altLang="zh-CN" sz="2400" dirty="0"/>
              <a:t>3.</a:t>
            </a:r>
            <a:r>
              <a:rPr lang="en-GB" altLang="zh-CN" sz="2400" dirty="0"/>
              <a:t> Association of South East Asian Nations </a:t>
            </a:r>
            <a:r>
              <a:rPr lang="zh-CN" altLang="en-US" sz="2400" dirty="0"/>
              <a:t>东南亚国家联盟</a:t>
            </a:r>
          </a:p>
          <a:p>
            <a:pPr algn="just" eaLnBrk="1" fontAlgn="auto" hangingPunct="1">
              <a:spcAft>
                <a:spcPts val="0"/>
              </a:spcAft>
              <a:buFont typeface="Wingdings 2"/>
              <a:buChar char=""/>
              <a:defRPr/>
            </a:pPr>
            <a:r>
              <a:rPr lang="en-GB" altLang="zh-CN" sz="2400" dirty="0"/>
              <a:t>Association of South East Asian Nations: </a:t>
            </a:r>
            <a:r>
              <a:rPr lang="en-US" altLang="zh-CN" sz="2400" dirty="0"/>
              <a:t>1967</a:t>
            </a:r>
            <a:r>
              <a:rPr lang="zh-CN" altLang="en-US" sz="2400" dirty="0"/>
              <a:t>年，马来西亚、菲律宾、新加坡、泰国、印度尼西亚五国外长在泰国曼谷签署</a:t>
            </a:r>
            <a:r>
              <a:rPr lang="en-US" altLang="zh-CN" sz="2400" dirty="0"/>
              <a:t>《</a:t>
            </a:r>
            <a:r>
              <a:rPr lang="zh-CN" altLang="en-US" sz="2400" dirty="0"/>
              <a:t>东南亚国家联盟宣言</a:t>
            </a:r>
            <a:r>
              <a:rPr lang="en-US" altLang="zh-CN" sz="2400" dirty="0"/>
              <a:t>》(ASEAN Declaration)</a:t>
            </a:r>
            <a:r>
              <a:rPr lang="zh-CN" altLang="en-US" sz="2400" dirty="0"/>
              <a:t>，宣布东南亚国家联盟</a:t>
            </a:r>
            <a:r>
              <a:rPr lang="en-US" altLang="zh-CN" sz="2400" dirty="0"/>
              <a:t>(</a:t>
            </a:r>
            <a:r>
              <a:rPr lang="zh-CN" altLang="en-US" sz="2400" dirty="0"/>
              <a:t>简称“东盟”</a:t>
            </a:r>
            <a:r>
              <a:rPr lang="en-US" altLang="zh-CN" sz="2400" dirty="0"/>
              <a:t>)</a:t>
            </a:r>
            <a:r>
              <a:rPr lang="zh-CN" altLang="en-US" sz="2400" dirty="0"/>
              <a:t>正式成立，总部设在印尼首都雅加达。</a:t>
            </a:r>
            <a:r>
              <a:rPr lang="en-US" altLang="zh-CN" sz="2400" dirty="0"/>
              <a:t>1999 </a:t>
            </a:r>
            <a:r>
              <a:rPr lang="zh-CN" altLang="en-US" sz="2400" dirty="0"/>
              <a:t>年，东盟增加了柬埔寨、越南、老挝、缅甸和文莱</a:t>
            </a:r>
            <a:r>
              <a:rPr lang="en-US" altLang="zh-CN" sz="2400" dirty="0"/>
              <a:t>5</a:t>
            </a:r>
            <a:r>
              <a:rPr lang="zh-CN" altLang="en-US" sz="2400" dirty="0"/>
              <a:t>个成员国，使东盟成员国扩大为</a:t>
            </a:r>
            <a:r>
              <a:rPr lang="en-US" altLang="zh-CN" sz="2400" dirty="0"/>
              <a:t>10 </a:t>
            </a:r>
            <a:r>
              <a:rPr lang="zh-CN" altLang="en-US" sz="2400" dirty="0"/>
              <a:t>个。东盟是一个具有经济和政治目标的国际组织。其活动主要是由东盟常务委员会</a:t>
            </a:r>
            <a:r>
              <a:rPr lang="en-US" altLang="zh-CN" sz="2400" dirty="0"/>
              <a:t>(Standing Committee) </a:t>
            </a:r>
            <a:r>
              <a:rPr lang="zh-CN" altLang="en-US" sz="2400" dirty="0"/>
              <a:t>和一系列常设委员会主持每年的部长会议，议题涵盖科技、航运和商业等各领域。</a:t>
            </a:r>
            <a:r>
              <a:rPr lang="en-US" altLang="zh-CN" sz="2400" dirty="0"/>
              <a:t>20</a:t>
            </a:r>
            <a:r>
              <a:rPr lang="zh-CN" altLang="en-US" sz="2400" dirty="0"/>
              <a:t>世纪</a:t>
            </a:r>
            <a:r>
              <a:rPr lang="en-US" altLang="zh-CN" sz="2400" dirty="0"/>
              <a:t>90</a:t>
            </a:r>
            <a:r>
              <a:rPr lang="zh-CN" altLang="en-US" sz="2400" dirty="0"/>
              <a:t>年代，东盟决定开展“外向型”经济合作，“</a:t>
            </a:r>
            <a:r>
              <a:rPr lang="en-US" altLang="zh-CN" sz="2400" dirty="0"/>
              <a:t>10+3</a:t>
            </a:r>
            <a:r>
              <a:rPr lang="zh-CN" altLang="en-US" sz="2400" dirty="0"/>
              <a:t>”、“</a:t>
            </a:r>
            <a:r>
              <a:rPr lang="en-US" altLang="zh-CN" sz="2400" dirty="0"/>
              <a:t>10+1</a:t>
            </a:r>
            <a:r>
              <a:rPr lang="zh-CN" altLang="en-US" sz="2400" dirty="0"/>
              <a:t>”机制应运而生。</a:t>
            </a:r>
            <a:r>
              <a:rPr lang="en-US" altLang="zh-CN" sz="2400" dirty="0"/>
              <a:t>2002</a:t>
            </a:r>
            <a:r>
              <a:rPr lang="zh-CN" altLang="en-US" sz="2400" dirty="0"/>
              <a:t>年</a:t>
            </a:r>
            <a:r>
              <a:rPr lang="en-US" altLang="zh-CN" sz="2400" dirty="0"/>
              <a:t>11</a:t>
            </a:r>
            <a:r>
              <a:rPr lang="zh-CN" altLang="en-US" sz="2400" dirty="0"/>
              <a:t>月</a:t>
            </a:r>
            <a:r>
              <a:rPr lang="en-US" altLang="zh-CN" sz="2400" dirty="0"/>
              <a:t>4</a:t>
            </a:r>
            <a:r>
              <a:rPr lang="zh-CN" altLang="en-US" sz="2400" dirty="0"/>
              <a:t>日，中国与东盟签署了</a:t>
            </a:r>
            <a:r>
              <a:rPr lang="en-US" altLang="zh-CN" sz="2400" dirty="0"/>
              <a:t>《</a:t>
            </a:r>
            <a:r>
              <a:rPr lang="zh-CN" altLang="en-US" sz="2400" dirty="0"/>
              <a:t>中国与东盟全面经济合作框架协议</a:t>
            </a:r>
            <a:r>
              <a:rPr lang="en-US" altLang="zh-CN" sz="2400" dirty="0"/>
              <a:t>》</a:t>
            </a:r>
            <a:r>
              <a:rPr lang="zh-CN" altLang="en-US" sz="2400" dirty="0"/>
              <a:t>，决定到</a:t>
            </a:r>
            <a:r>
              <a:rPr lang="en-US" altLang="zh-CN" sz="2400" dirty="0"/>
              <a:t>2010</a:t>
            </a:r>
            <a:r>
              <a:rPr lang="zh-CN" altLang="en-US" sz="2400" dirty="0"/>
              <a:t>年建成中国</a:t>
            </a:r>
            <a:r>
              <a:rPr lang="en-US" altLang="zh-CN" sz="2400" dirty="0"/>
              <a:t>——</a:t>
            </a:r>
            <a:r>
              <a:rPr lang="zh-CN" altLang="en-US" sz="2400" dirty="0"/>
              <a:t>东盟自由贸易区。</a:t>
            </a:r>
            <a:r>
              <a:rPr lang="en-US" altLang="zh-CN" sz="2400" dirty="0"/>
              <a:t>2003</a:t>
            </a:r>
            <a:r>
              <a:rPr lang="zh-CN" altLang="en-US" sz="2400" dirty="0"/>
              <a:t>年</a:t>
            </a:r>
            <a:r>
              <a:rPr lang="en-US" altLang="zh-CN" sz="2400" dirty="0"/>
              <a:t>10</a:t>
            </a:r>
            <a:r>
              <a:rPr lang="zh-CN" altLang="en-US" sz="2400" dirty="0"/>
              <a:t>月，中国政府宣布加入</a:t>
            </a:r>
            <a:r>
              <a:rPr lang="en-US" altLang="zh-CN" sz="2400" dirty="0"/>
              <a:t>《</a:t>
            </a:r>
            <a:r>
              <a:rPr lang="zh-CN" altLang="en-US" sz="2400" dirty="0"/>
              <a:t>东南亚友好合作条约</a:t>
            </a:r>
            <a:r>
              <a:rPr lang="en-US" altLang="zh-CN" sz="2400" dirty="0"/>
              <a:t>》</a:t>
            </a:r>
            <a:r>
              <a:rPr lang="zh-CN" altLang="en-US" sz="2400" dirty="0"/>
              <a:t>，并与东盟签署了宣布建立“面向和平与繁荣的战略伙伴关系”的联合宣言。</a:t>
            </a:r>
          </a:p>
          <a:p>
            <a:endParaRPr lang="zh-CN" altLang="en-US" dirty="0"/>
          </a:p>
        </p:txBody>
      </p:sp>
    </p:spTree>
    <p:extLst>
      <p:ext uri="{BB962C8B-B14F-4D97-AF65-F5344CB8AC3E}">
        <p14:creationId xmlns:p14="http://schemas.microsoft.com/office/powerpoint/2010/main" val="3017083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BCB9CB-712E-4E33-9277-3FBBF38D5EA9}"/>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DEEE9377-A320-4509-B09C-5249CA6B4183}"/>
              </a:ext>
            </a:extLst>
          </p:cNvPr>
          <p:cNvSpPr>
            <a:spLocks noGrp="1"/>
          </p:cNvSpPr>
          <p:nvPr>
            <p:ph idx="1"/>
          </p:nvPr>
        </p:nvSpPr>
        <p:spPr>
          <a:xfrm>
            <a:off x="1097280" y="1845733"/>
            <a:ext cx="10058400" cy="4588933"/>
          </a:xfrm>
        </p:spPr>
        <p:txBody>
          <a:bodyPr/>
          <a:lstStyle/>
          <a:p>
            <a:pPr marL="0" indent="0" eaLnBrk="1" hangingPunct="1">
              <a:buFont typeface="Wingdings 2" panose="05020102010507070707" pitchFamily="18" charset="2"/>
              <a:buNone/>
              <a:defRPr/>
            </a:pPr>
            <a:r>
              <a:rPr lang="en-US" altLang="zh-CN" dirty="0"/>
              <a:t>4. European Union </a:t>
            </a:r>
            <a:r>
              <a:rPr lang="zh-CN" altLang="en-US" dirty="0"/>
              <a:t>欧洲联盟</a:t>
            </a:r>
          </a:p>
          <a:p>
            <a:pPr eaLnBrk="1" hangingPunct="1">
              <a:defRPr/>
            </a:pPr>
            <a:r>
              <a:rPr lang="en-GB" altLang="zh-CN" dirty="0"/>
              <a:t>European Union: </a:t>
            </a:r>
            <a:r>
              <a:rPr lang="zh-CN" altLang="en-US" dirty="0"/>
              <a:t>欧洲联盟</a:t>
            </a:r>
            <a:r>
              <a:rPr lang="en-US" altLang="zh-CN" dirty="0"/>
              <a:t>(</a:t>
            </a:r>
            <a:r>
              <a:rPr lang="zh-CN" altLang="en-US" dirty="0"/>
              <a:t>简称“欧盟”</a:t>
            </a:r>
            <a:r>
              <a:rPr lang="en-US" altLang="zh-CN" dirty="0"/>
              <a:t>)</a:t>
            </a:r>
            <a:r>
              <a:rPr lang="zh-CN" altLang="en-US" dirty="0"/>
              <a:t>的前身是欧洲共同体</a:t>
            </a:r>
            <a:r>
              <a:rPr lang="en-US" altLang="zh-CN" dirty="0"/>
              <a:t>(</a:t>
            </a:r>
            <a:r>
              <a:rPr lang="zh-CN" altLang="en-US" dirty="0"/>
              <a:t>简称“欧共体”</a:t>
            </a:r>
            <a:r>
              <a:rPr lang="en-US" altLang="zh-CN" dirty="0"/>
              <a:t>)</a:t>
            </a:r>
            <a:r>
              <a:rPr lang="zh-CN" altLang="en-US" dirty="0"/>
              <a:t>。</a:t>
            </a:r>
            <a:r>
              <a:rPr lang="en-US" altLang="zh-CN" dirty="0"/>
              <a:t>1993</a:t>
            </a:r>
            <a:r>
              <a:rPr lang="zh-CN" altLang="en-US" dirty="0"/>
              <a:t>年</a:t>
            </a:r>
            <a:r>
              <a:rPr lang="en-US" altLang="zh-CN" dirty="0"/>
              <a:t>11</a:t>
            </a:r>
            <a:r>
              <a:rPr lang="zh-CN" altLang="en-US" dirty="0"/>
              <a:t>月</a:t>
            </a:r>
            <a:r>
              <a:rPr lang="en-US" altLang="zh-CN" dirty="0"/>
              <a:t>1</a:t>
            </a:r>
            <a:r>
              <a:rPr lang="zh-CN" altLang="en-US" dirty="0"/>
              <a:t>日，</a:t>
            </a:r>
            <a:r>
              <a:rPr lang="en-US" altLang="zh-CN" dirty="0"/>
              <a:t>《</a:t>
            </a:r>
            <a:r>
              <a:rPr lang="zh-CN" altLang="en-US" dirty="0"/>
              <a:t>欧洲联盟条约</a:t>
            </a:r>
            <a:r>
              <a:rPr lang="en-US" altLang="zh-CN" dirty="0"/>
              <a:t>》(</a:t>
            </a:r>
            <a:r>
              <a:rPr lang="zh-CN" altLang="en-US" dirty="0"/>
              <a:t>又称</a:t>
            </a:r>
            <a:r>
              <a:rPr lang="en-US" altLang="zh-CN" dirty="0"/>
              <a:t>《</a:t>
            </a:r>
            <a:r>
              <a:rPr lang="zh-CN" altLang="en-US" dirty="0"/>
              <a:t>马斯特里赫特条约</a:t>
            </a:r>
            <a:r>
              <a:rPr lang="en-US" altLang="zh-CN" dirty="0"/>
              <a:t>》)</a:t>
            </a:r>
            <a:r>
              <a:rPr lang="zh-CN" altLang="en-US" dirty="0"/>
              <a:t>生效，欧共体演化为欧洲联盟，总部设在比利时首都布鲁塞尔。截至目前，欧盟拥有</a:t>
            </a:r>
            <a:r>
              <a:rPr lang="en-US" altLang="zh-CN" dirty="0"/>
              <a:t>28</a:t>
            </a:r>
            <a:r>
              <a:rPr lang="zh-CN" altLang="en-US" dirty="0"/>
              <a:t>个成员国。欧盟是迄今一体化程度最高的区域性国际组织，它具有某种超国家性质而被称为“超国家组织”</a:t>
            </a:r>
            <a:r>
              <a:rPr lang="en-US" altLang="zh-CN" dirty="0"/>
              <a:t>(supranational organization)</a:t>
            </a:r>
            <a:r>
              <a:rPr lang="zh-CN" altLang="en-US" dirty="0"/>
              <a:t>。同时，欧盟是欧洲最重要的国际组织和迄今为止最复杂的区域性组织。欧盟有</a:t>
            </a:r>
            <a:r>
              <a:rPr lang="en-US" altLang="zh-CN" dirty="0"/>
              <a:t>4</a:t>
            </a:r>
            <a:r>
              <a:rPr lang="zh-CN" altLang="en-US" dirty="0"/>
              <a:t>个主要机构</a:t>
            </a:r>
            <a:r>
              <a:rPr lang="en-US" altLang="zh-CN" dirty="0"/>
              <a:t>: </a:t>
            </a:r>
            <a:r>
              <a:rPr lang="zh-CN" altLang="en-US" dirty="0"/>
              <a:t>理事会</a:t>
            </a:r>
            <a:r>
              <a:rPr lang="en-US" altLang="zh-CN" dirty="0"/>
              <a:t>(Council)</a:t>
            </a:r>
            <a:r>
              <a:rPr lang="zh-CN" altLang="en-US" dirty="0"/>
              <a:t>、欧洲委员会</a:t>
            </a:r>
            <a:r>
              <a:rPr lang="en-US" altLang="zh-CN" dirty="0"/>
              <a:t>(European Commission)</a:t>
            </a:r>
            <a:r>
              <a:rPr lang="zh-CN" altLang="en-US" dirty="0"/>
              <a:t>、欧洲议会</a:t>
            </a:r>
            <a:r>
              <a:rPr lang="en-US" altLang="zh-CN" dirty="0"/>
              <a:t>(European Parliament)</a:t>
            </a:r>
            <a:r>
              <a:rPr lang="zh-CN" altLang="en-US" dirty="0"/>
              <a:t>和欧洲法院</a:t>
            </a:r>
            <a:r>
              <a:rPr lang="en-US" altLang="zh-CN" dirty="0"/>
              <a:t>(European Court of Justice)</a:t>
            </a:r>
            <a:r>
              <a:rPr lang="zh-CN" altLang="en-US" dirty="0"/>
              <a:t>。理事会是欧盟的主要决策机构，分为欧洲理事会</a:t>
            </a:r>
            <a:r>
              <a:rPr lang="en-US" altLang="zh-CN" dirty="0"/>
              <a:t>(</a:t>
            </a:r>
            <a:r>
              <a:rPr lang="zh-CN" altLang="en-US" dirty="0"/>
              <a:t>欧盟首脑会议</a:t>
            </a:r>
            <a:r>
              <a:rPr lang="en-US" altLang="zh-CN" dirty="0"/>
              <a:t>)</a:t>
            </a:r>
            <a:r>
              <a:rPr lang="zh-CN" altLang="en-US" dirty="0"/>
              <a:t>和欧盟理事会</a:t>
            </a:r>
            <a:r>
              <a:rPr lang="en-US" altLang="zh-CN" dirty="0"/>
              <a:t>(</a:t>
            </a:r>
            <a:r>
              <a:rPr lang="zh-CN" altLang="en-US" dirty="0"/>
              <a:t>部长理事会</a:t>
            </a:r>
            <a:r>
              <a:rPr lang="en-US" altLang="zh-CN" dirty="0"/>
              <a:t>)</a:t>
            </a:r>
            <a:r>
              <a:rPr lang="zh-CN" altLang="en-US" dirty="0"/>
              <a:t>。欧洲委员会是欧盟的常设执行机构，就理事会和欧洲议会所决定的措施提出建议并负责落实。欧洲议会是欧盟的监督和咨询机构，拥有部分参与立法权。欧洲法院是欧盟的司法机构，由</a:t>
            </a:r>
            <a:r>
              <a:rPr lang="en-US" altLang="zh-CN" dirty="0"/>
              <a:t>15</a:t>
            </a:r>
            <a:r>
              <a:rPr lang="zh-CN" altLang="en-US" dirty="0"/>
              <a:t>名法官组成。法院多次确认：欧共体法高于成员国国内法，可以在成员国国内法律层面直接适用</a:t>
            </a:r>
            <a:r>
              <a:rPr lang="en-US" altLang="zh-CN" dirty="0"/>
              <a:t>(supremacy of Community Law over national law &amp; its direct applicability on national legal plane)</a:t>
            </a:r>
            <a:r>
              <a:rPr lang="zh-CN" altLang="en-US" dirty="0"/>
              <a:t>。</a:t>
            </a:r>
          </a:p>
          <a:p>
            <a:endParaRPr lang="zh-CN" altLang="en-US" dirty="0"/>
          </a:p>
        </p:txBody>
      </p:sp>
    </p:spTree>
    <p:extLst>
      <p:ext uri="{BB962C8B-B14F-4D97-AF65-F5344CB8AC3E}">
        <p14:creationId xmlns:p14="http://schemas.microsoft.com/office/powerpoint/2010/main" val="24500786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EA7CC0-C291-4574-8BA5-E5218597A90C}"/>
              </a:ext>
            </a:extLst>
          </p:cNvPr>
          <p:cNvSpPr>
            <a:spLocks noGrp="1"/>
          </p:cNvSpPr>
          <p:nvPr>
            <p:ph type="title"/>
          </p:nvPr>
        </p:nvSpPr>
        <p:spPr/>
        <p:txBody>
          <a:bodyPr>
            <a:normAutofit fontScale="90000"/>
          </a:bodyPr>
          <a:lstStyle/>
          <a:p>
            <a:pPr algn="ctr"/>
            <a:r>
              <a:rPr lang="en-GB" altLang="zh-CN" b="1" dirty="0">
                <a:solidFill>
                  <a:srgbClr val="FF0000"/>
                </a:solidFill>
                <a:latin typeface="+mn-lt"/>
              </a:rPr>
              <a:t>Sec 5 International Non-governmental Organizations </a:t>
            </a:r>
            <a:br>
              <a:rPr lang="en-GB" altLang="zh-CN" b="1" dirty="0">
                <a:solidFill>
                  <a:srgbClr val="FF0000"/>
                </a:solidFill>
                <a:latin typeface="+mn-lt"/>
              </a:rPr>
            </a:br>
            <a:r>
              <a:rPr lang="zh-CN" altLang="en-US" b="1" dirty="0">
                <a:solidFill>
                  <a:srgbClr val="FF0000"/>
                </a:solidFill>
                <a:latin typeface="+mn-lt"/>
              </a:rPr>
              <a:t>第五节 非政府国际组织</a:t>
            </a:r>
          </a:p>
        </p:txBody>
      </p:sp>
      <p:sp>
        <p:nvSpPr>
          <p:cNvPr id="3" name="内容占位符 2">
            <a:extLst>
              <a:ext uri="{FF2B5EF4-FFF2-40B4-BE49-F238E27FC236}">
                <a16:creationId xmlns:a16="http://schemas.microsoft.com/office/drawing/2014/main" id="{53D78562-9614-4B4B-9371-89F2F92380FF}"/>
              </a:ext>
            </a:extLst>
          </p:cNvPr>
          <p:cNvSpPr>
            <a:spLocks noGrp="1"/>
          </p:cNvSpPr>
          <p:nvPr>
            <p:ph idx="1"/>
          </p:nvPr>
        </p:nvSpPr>
        <p:spPr>
          <a:xfrm>
            <a:off x="880533" y="1845733"/>
            <a:ext cx="10879667" cy="4470399"/>
          </a:xfrm>
        </p:spPr>
        <p:txBody>
          <a:bodyPr>
            <a:normAutofit lnSpcReduction="10000"/>
          </a:bodyPr>
          <a:lstStyle/>
          <a:p>
            <a:pPr eaLnBrk="1" hangingPunct="1"/>
            <a:r>
              <a:rPr lang="en-US" altLang="zh-CN" sz="2800" dirty="0"/>
              <a:t>Definition of International Non-governmental Organizations: </a:t>
            </a:r>
            <a:r>
              <a:rPr lang="zh-CN" altLang="en-US" sz="2800" dirty="0"/>
              <a:t>非政府国际组织，或简称“非政府组织”</a:t>
            </a:r>
            <a:r>
              <a:rPr lang="en-US" altLang="zh-CN" sz="2800" dirty="0"/>
              <a:t>(NGO)</a:t>
            </a:r>
            <a:r>
              <a:rPr lang="zh-CN" altLang="en-US" sz="2800" dirty="0"/>
              <a:t>，指非由一国政府或政府间协议建立，能够以其活动在国际事务中产生作用、其成员享有独立投票权的民间组织。</a:t>
            </a:r>
            <a:r>
              <a:rPr lang="zh-CN" altLang="en-US" sz="2800" b="1" dirty="0">
                <a:solidFill>
                  <a:srgbClr val="FF0000"/>
                </a:solidFill>
              </a:rPr>
              <a:t>这种由各国民间团体或个人组成的跨国组织，其成员不具有政府权力。</a:t>
            </a:r>
            <a:endParaRPr lang="en-US" altLang="zh-CN" sz="2800" b="1" dirty="0">
              <a:solidFill>
                <a:srgbClr val="FF0000"/>
              </a:solidFill>
            </a:endParaRPr>
          </a:p>
          <a:p>
            <a:pPr eaLnBrk="1" hangingPunct="1"/>
            <a:r>
              <a:rPr lang="en-GB" altLang="zh-CN" sz="2800" dirty="0"/>
              <a:t>Relationships between International Non-governmental Organizations &amp; Inter-Governmental International Organizations: </a:t>
            </a:r>
            <a:r>
              <a:rPr lang="zh-CN" altLang="en-US" sz="2800" dirty="0"/>
              <a:t>作为国际社会的两种重要力量，非政府组织和政府间国际组织在实践中形成了相互协商与合作的关系。许多非政府组织是为实现某个专门领域中的目标而建立的，其成员所具有的专门知识对国际组织的工作很有帮助。许多政府间国际组织允许非政府组织参加其会议和活动。</a:t>
            </a:r>
          </a:p>
          <a:p>
            <a:endParaRPr lang="zh-CN" altLang="en-US" dirty="0"/>
          </a:p>
        </p:txBody>
      </p:sp>
    </p:spTree>
    <p:extLst>
      <p:ext uri="{BB962C8B-B14F-4D97-AF65-F5344CB8AC3E}">
        <p14:creationId xmlns:p14="http://schemas.microsoft.com/office/powerpoint/2010/main" val="16417076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B8F242-9C56-4E01-86A3-CB0B3A9AD197}"/>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2B5681A5-A55F-4826-93CA-0E47C594E5B4}"/>
              </a:ext>
            </a:extLst>
          </p:cNvPr>
          <p:cNvSpPr>
            <a:spLocks noGrp="1"/>
          </p:cNvSpPr>
          <p:nvPr>
            <p:ph idx="1"/>
          </p:nvPr>
        </p:nvSpPr>
        <p:spPr>
          <a:xfrm>
            <a:off x="897467" y="1737361"/>
            <a:ext cx="10642600" cy="4671906"/>
          </a:xfrm>
        </p:spPr>
        <p:txBody>
          <a:bodyPr>
            <a:normAutofit/>
          </a:bodyPr>
          <a:lstStyle/>
          <a:p>
            <a:pPr eaLnBrk="1" hangingPunct="1">
              <a:defRPr/>
            </a:pPr>
            <a:r>
              <a:rPr lang="en-US" altLang="zh-CN" sz="2000" dirty="0"/>
              <a:t>Categories of International Non-governmental Organizations: </a:t>
            </a:r>
            <a:r>
              <a:rPr lang="zh-CN" altLang="en-US" sz="2000" dirty="0"/>
              <a:t>经社理事会将符合一定条件的非政府组织分为三类，分别授予它们对联合国的不同权利和特权</a:t>
            </a:r>
            <a:r>
              <a:rPr lang="en-US" altLang="zh-CN" sz="2000" dirty="0"/>
              <a:t>(rights &amp; privileges vis-à-vis UN)</a:t>
            </a:r>
            <a:r>
              <a:rPr lang="zh-CN" altLang="en-US" sz="2000" dirty="0"/>
              <a:t>，与经社理事会建立协商</a:t>
            </a:r>
            <a:r>
              <a:rPr lang="en-US" altLang="zh-CN" sz="2000" dirty="0"/>
              <a:t>(</a:t>
            </a:r>
            <a:r>
              <a:rPr lang="zh-CN" altLang="en-US" sz="2000" dirty="0"/>
              <a:t>或“咨询”、“咨商”</a:t>
            </a:r>
            <a:r>
              <a:rPr lang="en-US" altLang="zh-CN" sz="2000" dirty="0"/>
              <a:t>)</a:t>
            </a:r>
            <a:r>
              <a:rPr lang="zh-CN" altLang="en-US" sz="2000" dirty="0"/>
              <a:t>关系</a:t>
            </a:r>
            <a:r>
              <a:rPr lang="en-US" altLang="zh-CN" sz="2000" dirty="0"/>
              <a:t>(consultative relations)</a:t>
            </a:r>
            <a:r>
              <a:rPr lang="zh-CN" altLang="en-US" sz="2000" dirty="0"/>
              <a:t>：</a:t>
            </a:r>
            <a:endParaRPr lang="en-US" altLang="zh-CN" sz="2000" dirty="0"/>
          </a:p>
          <a:p>
            <a:pPr marL="0" indent="0" eaLnBrk="1" hangingPunct="1">
              <a:buFont typeface="Wingdings 2" panose="05020102010507070707" pitchFamily="18" charset="2"/>
              <a:buNone/>
              <a:defRPr/>
            </a:pPr>
            <a:r>
              <a:rPr lang="en-US" altLang="zh-CN" sz="2000" dirty="0"/>
              <a:t>(1) Category I: </a:t>
            </a:r>
            <a:r>
              <a:rPr lang="zh-CN" altLang="en-US" sz="2000" dirty="0"/>
              <a:t>一般咨商地位，或简称第一类</a:t>
            </a:r>
            <a:r>
              <a:rPr lang="en-US" altLang="zh-CN" sz="2000" dirty="0"/>
              <a:t>(</a:t>
            </a:r>
            <a:r>
              <a:rPr lang="zh-CN" altLang="en-US" sz="2000" dirty="0"/>
              <a:t>咨商地位</a:t>
            </a:r>
            <a:r>
              <a:rPr lang="en-US" altLang="zh-CN" sz="2000" dirty="0"/>
              <a:t>) </a:t>
            </a:r>
            <a:r>
              <a:rPr lang="zh-CN" altLang="en-US" sz="2000" dirty="0"/>
              <a:t>。这种地位授予那些与经社理事会的大部分活动有关的组织。</a:t>
            </a:r>
          </a:p>
          <a:p>
            <a:pPr marL="0" indent="0" eaLnBrk="1" hangingPunct="1">
              <a:buFont typeface="Wingdings 2" panose="05020102010507070707" pitchFamily="18" charset="2"/>
              <a:buNone/>
              <a:defRPr/>
            </a:pPr>
            <a:r>
              <a:rPr lang="en-US" altLang="zh-CN" sz="2000" dirty="0"/>
              <a:t>(2) Category II: </a:t>
            </a:r>
            <a:r>
              <a:rPr lang="zh-CN" altLang="en-US" sz="2000" dirty="0"/>
              <a:t>特别咨商地位，或简称第二类</a:t>
            </a:r>
            <a:r>
              <a:rPr lang="en-US" altLang="zh-CN" sz="2000" dirty="0"/>
              <a:t>(</a:t>
            </a:r>
            <a:r>
              <a:rPr lang="zh-CN" altLang="en-US" sz="2000" dirty="0"/>
              <a:t>咨商地位</a:t>
            </a:r>
            <a:r>
              <a:rPr lang="en-US" altLang="zh-CN" sz="2000" dirty="0"/>
              <a:t>) </a:t>
            </a:r>
            <a:r>
              <a:rPr lang="zh-CN" altLang="en-US" sz="2000" dirty="0"/>
              <a:t>。具有这种地位的是那些与经社理事会的少数活动领域有关、具有专长并享有国际声誉的组织。</a:t>
            </a:r>
            <a:endParaRPr lang="en-US" altLang="zh-CN" sz="2000" dirty="0"/>
          </a:p>
          <a:p>
            <a:pPr marL="0" indent="0" eaLnBrk="1" hangingPunct="1">
              <a:buFont typeface="Wingdings 2" panose="05020102010507070707" pitchFamily="18" charset="2"/>
              <a:buNone/>
              <a:defRPr/>
            </a:pPr>
            <a:r>
              <a:rPr lang="en-US" altLang="zh-CN" sz="2000" dirty="0"/>
              <a:t>(3) Roster: </a:t>
            </a:r>
            <a:r>
              <a:rPr lang="zh-CN" altLang="en-US" sz="2000" dirty="0"/>
              <a:t>列入名册。这类组织包括仅具有临时咨商地位的其他组织。这些组织和经社理事会的工作没有多大的联系，但在某些方面与联合国的工作有关。</a:t>
            </a:r>
            <a:endParaRPr lang="en-US" altLang="zh-CN" sz="2000" dirty="0"/>
          </a:p>
          <a:p>
            <a:pPr eaLnBrk="1" hangingPunct="1">
              <a:defRPr/>
            </a:pPr>
            <a:r>
              <a:rPr lang="en-GB" altLang="zh-CN" sz="2000" dirty="0"/>
              <a:t>Status: Category I &amp; II</a:t>
            </a:r>
            <a:r>
              <a:rPr lang="zh-CN" altLang="en-US" sz="2000" dirty="0"/>
              <a:t>可派代表以观察员身份列席经社理事会及其下属机构的公开会议、发表意见等，</a:t>
            </a:r>
            <a:r>
              <a:rPr lang="en-GB" altLang="zh-CN" sz="2000" dirty="0"/>
              <a:t>Roster</a:t>
            </a:r>
            <a:r>
              <a:rPr lang="zh-CN" altLang="en-US" sz="2000" dirty="0"/>
              <a:t>只能参加与其相关的公开会议，但都无表决权。</a:t>
            </a:r>
            <a:r>
              <a:rPr lang="en-US" altLang="zh-CN" sz="2000" dirty="0"/>
              <a:t>ICRC</a:t>
            </a:r>
            <a:r>
              <a:rPr lang="zh-CN" altLang="en-US" sz="2000" dirty="0"/>
              <a:t>在联大取得观察员地位并获准参加联大有关会议和工作。中国全国妇女联合会、中国残疾人联合会和中国人权研究会取得咨商地位。</a:t>
            </a:r>
          </a:p>
          <a:p>
            <a:endParaRPr lang="zh-CN" altLang="en-US" dirty="0"/>
          </a:p>
        </p:txBody>
      </p:sp>
    </p:spTree>
    <p:extLst>
      <p:ext uri="{BB962C8B-B14F-4D97-AF65-F5344CB8AC3E}">
        <p14:creationId xmlns:p14="http://schemas.microsoft.com/office/powerpoint/2010/main" val="4243439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53513D-AE62-4611-9554-7764E3D938A6}"/>
              </a:ext>
            </a:extLst>
          </p:cNvPr>
          <p:cNvSpPr>
            <a:spLocks noGrp="1"/>
          </p:cNvSpPr>
          <p:nvPr>
            <p:ph type="title"/>
          </p:nvPr>
        </p:nvSpPr>
        <p:spPr>
          <a:xfrm>
            <a:off x="1097280" y="263527"/>
            <a:ext cx="10058400" cy="1506005"/>
          </a:xfrm>
        </p:spPr>
        <p:txBody>
          <a:bodyPr>
            <a:normAutofit fontScale="90000"/>
          </a:bodyPr>
          <a:lstStyle/>
          <a:p>
            <a:pPr algn="ctr"/>
            <a:br>
              <a:rPr lang="en-US" altLang="zh-CN" sz="4800" dirty="0"/>
            </a:br>
            <a:br>
              <a:rPr lang="en-US" altLang="zh-CN" sz="4800" dirty="0"/>
            </a:br>
            <a:br>
              <a:rPr lang="en-US" altLang="zh-CN" sz="4800" dirty="0"/>
            </a:br>
            <a:r>
              <a:rPr lang="en-US" altLang="zh-CN" sz="4800" dirty="0"/>
              <a:t>(</a:t>
            </a:r>
            <a:r>
              <a:rPr lang="zh-CN" altLang="en-US" sz="4800" dirty="0"/>
              <a:t>二</a:t>
            </a:r>
            <a:r>
              <a:rPr lang="en-US" altLang="zh-CN" sz="4800" dirty="0"/>
              <a:t>) Types of International Organizations </a:t>
            </a:r>
            <a:br>
              <a:rPr lang="en-US" altLang="zh-CN" sz="4800" dirty="0"/>
            </a:br>
            <a:r>
              <a:rPr lang="zh-CN" altLang="en-US" sz="4800" dirty="0"/>
              <a:t>国际组织的类型</a:t>
            </a:r>
            <a:endParaRPr lang="zh-CN" altLang="en-US" dirty="0"/>
          </a:p>
        </p:txBody>
      </p:sp>
      <p:sp>
        <p:nvSpPr>
          <p:cNvPr id="3" name="内容占位符 2">
            <a:extLst>
              <a:ext uri="{FF2B5EF4-FFF2-40B4-BE49-F238E27FC236}">
                <a16:creationId xmlns:a16="http://schemas.microsoft.com/office/drawing/2014/main" id="{C4D399EE-1813-4EB6-87BF-4C0ADDE2D6B4}"/>
              </a:ext>
            </a:extLst>
          </p:cNvPr>
          <p:cNvSpPr>
            <a:spLocks noGrp="1"/>
          </p:cNvSpPr>
          <p:nvPr>
            <p:ph idx="1"/>
          </p:nvPr>
        </p:nvSpPr>
        <p:spPr>
          <a:xfrm>
            <a:off x="948267" y="1769533"/>
            <a:ext cx="10769599" cy="4334934"/>
          </a:xfrm>
        </p:spPr>
        <p:txBody>
          <a:bodyPr>
            <a:normAutofit fontScale="92500" lnSpcReduction="10000"/>
          </a:bodyPr>
          <a:lstStyle/>
          <a:p>
            <a:pPr marL="0" indent="0" algn="just" eaLnBrk="1" hangingPunct="1">
              <a:buFont typeface="Wingdings 2" panose="05020102010507070707" pitchFamily="18" charset="2"/>
              <a:buNone/>
            </a:pPr>
            <a:r>
              <a:rPr lang="en-US" altLang="en-US" sz="2800" dirty="0">
                <a:ea typeface="宋体" panose="02010600030101010101" pitchFamily="2" charset="-122"/>
              </a:rPr>
              <a:t>(1) Nature of Members: </a:t>
            </a:r>
            <a:r>
              <a:rPr lang="zh-CN" altLang="en-US" sz="2800" dirty="0"/>
              <a:t>依国际组织成员的性质，可分为政府间组织和非政府间组织。</a:t>
            </a:r>
            <a:endParaRPr lang="en-US" altLang="zh-CN" sz="2800" dirty="0"/>
          </a:p>
          <a:p>
            <a:pPr marL="0" indent="0" algn="just" eaLnBrk="1" hangingPunct="1">
              <a:buFont typeface="Wingdings 2" panose="05020102010507070707" pitchFamily="18" charset="2"/>
              <a:buNone/>
            </a:pPr>
            <a:r>
              <a:rPr lang="en-US" altLang="en-US" sz="2800" dirty="0">
                <a:ea typeface="宋体" panose="02010600030101010101" pitchFamily="2" charset="-122"/>
              </a:rPr>
              <a:t>(2) Function of Organizations: </a:t>
            </a:r>
            <a:r>
              <a:rPr lang="zh-CN" altLang="en-US" sz="2800" dirty="0"/>
              <a:t>依国际组织的职能，可分为一般性国际组织</a:t>
            </a:r>
            <a:r>
              <a:rPr lang="en-US" altLang="zh-CN" sz="2800" dirty="0"/>
              <a:t>(</a:t>
            </a:r>
            <a:r>
              <a:rPr lang="en-US" altLang="en-US" sz="2800" dirty="0">
                <a:ea typeface="宋体" panose="02010600030101010101" pitchFamily="2" charset="-122"/>
              </a:rPr>
              <a:t>general international organization)</a:t>
            </a:r>
            <a:r>
              <a:rPr lang="zh-CN" altLang="en-US" sz="2800" dirty="0"/>
              <a:t>和专门性国际组织</a:t>
            </a:r>
            <a:r>
              <a:rPr lang="en-US" altLang="zh-CN" sz="2800" dirty="0"/>
              <a:t>(</a:t>
            </a:r>
            <a:r>
              <a:rPr lang="en-US" altLang="en-US" sz="2800" dirty="0">
                <a:ea typeface="宋体" panose="02010600030101010101" pitchFamily="2" charset="-122"/>
              </a:rPr>
              <a:t>special international organization)</a:t>
            </a:r>
            <a:r>
              <a:rPr lang="zh-CN" altLang="en-US" sz="2800" dirty="0"/>
              <a:t>。</a:t>
            </a:r>
            <a:endParaRPr lang="en-US" altLang="zh-CN" sz="2800" dirty="0"/>
          </a:p>
          <a:p>
            <a:pPr marL="0" indent="0" algn="just" eaLnBrk="1" hangingPunct="1">
              <a:buFont typeface="Wingdings 2" panose="05020102010507070707" pitchFamily="18" charset="2"/>
              <a:buNone/>
            </a:pPr>
            <a:r>
              <a:rPr lang="en-US" altLang="zh-CN" sz="2800" dirty="0"/>
              <a:t>(3) District Characters: </a:t>
            </a:r>
            <a:r>
              <a:rPr lang="zh-CN" altLang="en-US" sz="2800" dirty="0"/>
              <a:t>依国际组织成员的地域特点，可分为全球性</a:t>
            </a:r>
            <a:r>
              <a:rPr lang="en-US" altLang="zh-CN" sz="2800" dirty="0"/>
              <a:t>(global)</a:t>
            </a:r>
            <a:r>
              <a:rPr lang="zh-CN" altLang="en-US" sz="2800" dirty="0"/>
              <a:t>国际组织和区域性</a:t>
            </a:r>
            <a:r>
              <a:rPr lang="en-US" altLang="zh-CN" sz="2800" dirty="0"/>
              <a:t>(regional)</a:t>
            </a:r>
            <a:r>
              <a:rPr lang="zh-CN" altLang="en-US" sz="2800" dirty="0"/>
              <a:t>国际组织。</a:t>
            </a:r>
          </a:p>
          <a:p>
            <a:pPr marL="0" indent="0" algn="just" eaLnBrk="1" hangingPunct="1">
              <a:buFont typeface="Wingdings 2" panose="05020102010507070707" pitchFamily="18" charset="2"/>
              <a:buNone/>
            </a:pPr>
            <a:r>
              <a:rPr lang="en-US" altLang="zh-CN" sz="2800" dirty="0"/>
              <a:t>(4) Power &amp; Relationship with Members: </a:t>
            </a:r>
            <a:r>
              <a:rPr lang="zh-CN" altLang="en-US" sz="2800" dirty="0"/>
              <a:t>依国际组织的权力及其与成员国关系的性质，可分为国家间组织</a:t>
            </a:r>
            <a:r>
              <a:rPr lang="en-US" altLang="zh-CN" sz="2800" dirty="0"/>
              <a:t>(interstate organization)</a:t>
            </a:r>
            <a:r>
              <a:rPr lang="zh-CN" altLang="en-US" sz="2800" dirty="0"/>
              <a:t>和超国家组织</a:t>
            </a:r>
            <a:r>
              <a:rPr lang="en-US" altLang="zh-CN" sz="2800" dirty="0"/>
              <a:t>(supranational organization)</a:t>
            </a:r>
            <a:r>
              <a:rPr lang="zh-CN" altLang="en-US" sz="2800" dirty="0"/>
              <a:t>。超国家组织部分机关独立于成员国，部分决议或决定直接约束成员国自然人和法人，有某些超国家权力。</a:t>
            </a:r>
          </a:p>
          <a:p>
            <a:endParaRPr lang="zh-CN" altLang="en-US" dirty="0"/>
          </a:p>
        </p:txBody>
      </p:sp>
    </p:spTree>
    <p:extLst>
      <p:ext uri="{BB962C8B-B14F-4D97-AF65-F5344CB8AC3E}">
        <p14:creationId xmlns:p14="http://schemas.microsoft.com/office/powerpoint/2010/main" val="13456380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9DEABC-044D-4BB3-9755-5EC06AD63CB4}"/>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B581541B-213A-4D6B-A875-C35A0BFAE0CA}"/>
              </a:ext>
            </a:extLst>
          </p:cNvPr>
          <p:cNvSpPr>
            <a:spLocks noGrp="1"/>
          </p:cNvSpPr>
          <p:nvPr>
            <p:ph idx="1"/>
          </p:nvPr>
        </p:nvSpPr>
        <p:spPr>
          <a:xfrm>
            <a:off x="592667" y="1845733"/>
            <a:ext cx="11116733" cy="4563533"/>
          </a:xfrm>
        </p:spPr>
        <p:txBody>
          <a:bodyPr>
            <a:normAutofit lnSpcReduction="10000"/>
          </a:bodyPr>
          <a:lstStyle/>
          <a:p>
            <a:pPr eaLnBrk="1" fontAlgn="auto" hangingPunct="1">
              <a:spcAft>
                <a:spcPts val="0"/>
              </a:spcAft>
              <a:buFont typeface="Wingdings 2"/>
              <a:buChar char=""/>
              <a:defRPr/>
            </a:pPr>
            <a:r>
              <a:rPr lang="en-US" altLang="zh-CN" sz="2400" dirty="0"/>
              <a:t>Legal Personality of International Non-governmental Organizations: </a:t>
            </a:r>
            <a:r>
              <a:rPr lang="zh-CN" altLang="en-US" sz="2400" dirty="0"/>
              <a:t>国际社会至今仍没有任何国际条约对非政府组织的法律地位作出统一规定，更不存在这方面的国际习惯法规则。除了个别的非政府组织</a:t>
            </a:r>
            <a:r>
              <a:rPr lang="en-US" altLang="zh-CN" sz="2400" dirty="0"/>
              <a:t>(</a:t>
            </a:r>
            <a:r>
              <a:rPr lang="zh-CN" altLang="en-US" sz="2400" dirty="0"/>
              <a:t>如国际红十字委员会</a:t>
            </a:r>
            <a:r>
              <a:rPr lang="en-US" altLang="zh-CN" sz="2400" dirty="0"/>
              <a:t>)</a:t>
            </a:r>
            <a:r>
              <a:rPr lang="zh-CN" altLang="en-US" sz="2400" dirty="0"/>
              <a:t>具有特殊的地位外，绝大多数非政府组织不具有国际法律人格，不构成国际法主体。</a:t>
            </a:r>
          </a:p>
          <a:p>
            <a:pPr eaLnBrk="1" fontAlgn="auto" hangingPunct="1">
              <a:spcAft>
                <a:spcPts val="0"/>
              </a:spcAft>
              <a:buFont typeface="Wingdings 2"/>
              <a:buChar char=""/>
              <a:defRPr/>
            </a:pPr>
            <a:r>
              <a:rPr lang="en-GB" altLang="zh-CN" sz="2400" dirty="0"/>
              <a:t>Significance of International Non-governmental Organizations: </a:t>
            </a:r>
            <a:r>
              <a:rPr lang="zh-CN" altLang="en-US" sz="2400" dirty="0"/>
              <a:t>在全球化发展背景下，非政府组织越来越多地构成国际事务领域中的新行为体</a:t>
            </a:r>
            <a:r>
              <a:rPr lang="en-US" altLang="zh-CN" sz="2400" dirty="0"/>
              <a:t>(actor)</a:t>
            </a:r>
            <a:r>
              <a:rPr lang="zh-CN" altLang="en-US" sz="2400" dirty="0"/>
              <a:t>，给现代国际法带来了冲击和影响。</a:t>
            </a:r>
            <a:endParaRPr lang="en-US" altLang="zh-CN" sz="2400" dirty="0"/>
          </a:p>
          <a:p>
            <a:pPr marL="0" indent="0" eaLnBrk="1" fontAlgn="auto" hangingPunct="1">
              <a:spcAft>
                <a:spcPts val="0"/>
              </a:spcAft>
              <a:buFont typeface="Wingdings 2" panose="05020102010507070707" pitchFamily="18" charset="2"/>
              <a:buNone/>
              <a:defRPr/>
            </a:pPr>
            <a:r>
              <a:rPr lang="en-US" altLang="zh-CN" sz="2400" dirty="0"/>
              <a:t>a. </a:t>
            </a:r>
            <a:r>
              <a:rPr lang="zh-CN" altLang="en-US" sz="2400" dirty="0"/>
              <a:t>非政府组织通过游说和舆论影响各国政府的对外政策，影响</a:t>
            </a:r>
            <a:r>
              <a:rPr lang="en-US" altLang="zh-CN" sz="2400" dirty="0"/>
              <a:t>IL</a:t>
            </a:r>
            <a:r>
              <a:rPr lang="zh-CN" altLang="en-US" sz="2400" dirty="0"/>
              <a:t>的制定工作。</a:t>
            </a:r>
            <a:endParaRPr lang="en-US" altLang="zh-CN" sz="2400" dirty="0"/>
          </a:p>
          <a:p>
            <a:pPr marL="0" indent="0" eaLnBrk="1" fontAlgn="auto" hangingPunct="1">
              <a:spcAft>
                <a:spcPts val="0"/>
              </a:spcAft>
              <a:buFont typeface="Wingdings 2" panose="05020102010507070707" pitchFamily="18" charset="2"/>
              <a:buNone/>
              <a:defRPr/>
            </a:pPr>
            <a:r>
              <a:rPr lang="en-US" altLang="zh-CN" sz="2400" dirty="0"/>
              <a:t>b. </a:t>
            </a:r>
            <a:r>
              <a:rPr lang="zh-CN" altLang="en-US" sz="2400" dirty="0"/>
              <a:t>非政府组织借助国际司法机构的“法庭之友”</a:t>
            </a:r>
            <a:r>
              <a:rPr lang="en-US" altLang="zh-CN" sz="2400" dirty="0"/>
              <a:t>(amicus curiae)</a:t>
            </a:r>
            <a:r>
              <a:rPr lang="zh-CN" altLang="en-US" sz="2400" dirty="0"/>
              <a:t>制度介入国际司法程序，对</a:t>
            </a:r>
            <a:r>
              <a:rPr lang="en-US" altLang="zh-CN" sz="2400" dirty="0"/>
              <a:t>IL</a:t>
            </a:r>
            <a:r>
              <a:rPr lang="zh-CN" altLang="en-US" sz="2400" dirty="0"/>
              <a:t>的解释和适用产生一定影响。</a:t>
            </a:r>
            <a:endParaRPr lang="en-US" altLang="zh-CN" sz="2400" dirty="0"/>
          </a:p>
          <a:p>
            <a:pPr marL="0" indent="0" eaLnBrk="1" fontAlgn="auto" hangingPunct="1">
              <a:spcAft>
                <a:spcPts val="0"/>
              </a:spcAft>
              <a:buFont typeface="Wingdings 2" panose="05020102010507070707" pitchFamily="18" charset="2"/>
              <a:buNone/>
              <a:defRPr/>
            </a:pPr>
            <a:r>
              <a:rPr lang="en-US" altLang="zh-CN" sz="2400" dirty="0"/>
              <a:t>c. </a:t>
            </a:r>
            <a:r>
              <a:rPr lang="zh-CN" altLang="en-US" sz="2400" dirty="0"/>
              <a:t>非政府组织通过提供知识、技术、热情、非官方的信息和对话渠道，及一些来源于大众的态度，对国际条约的实施加以监督，甚至参与特定国际条约的实施。</a:t>
            </a:r>
          </a:p>
          <a:p>
            <a:endParaRPr lang="zh-CN" altLang="en-US" dirty="0"/>
          </a:p>
        </p:txBody>
      </p:sp>
    </p:spTree>
    <p:extLst>
      <p:ext uri="{BB962C8B-B14F-4D97-AF65-F5344CB8AC3E}">
        <p14:creationId xmlns:p14="http://schemas.microsoft.com/office/powerpoint/2010/main" val="549891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2AE806-D568-48E7-B136-C0797E66423D}"/>
              </a:ext>
            </a:extLst>
          </p:cNvPr>
          <p:cNvSpPr>
            <a:spLocks noGrp="1"/>
          </p:cNvSpPr>
          <p:nvPr>
            <p:ph type="title"/>
          </p:nvPr>
        </p:nvSpPr>
        <p:spPr/>
        <p:txBody>
          <a:bodyPr>
            <a:normAutofit fontScale="90000"/>
          </a:bodyPr>
          <a:lstStyle/>
          <a:p>
            <a:pPr algn="ctr"/>
            <a:br>
              <a:rPr lang="en-US" altLang="zh-CN" sz="4800" dirty="0"/>
            </a:br>
            <a:br>
              <a:rPr lang="en-US" altLang="zh-CN" sz="4800" dirty="0"/>
            </a:br>
            <a:br>
              <a:rPr lang="en-US" altLang="zh-CN" sz="4800" dirty="0"/>
            </a:br>
            <a:br>
              <a:rPr lang="en-US" altLang="zh-CN" sz="4800" dirty="0"/>
            </a:br>
            <a:br>
              <a:rPr lang="en-US" altLang="zh-CN" sz="4800" dirty="0"/>
            </a:br>
            <a:br>
              <a:rPr lang="en-US" altLang="zh-CN" sz="4800" dirty="0"/>
            </a:br>
            <a:br>
              <a:rPr lang="en-US" altLang="zh-CN" sz="4800" dirty="0"/>
            </a:br>
            <a:br>
              <a:rPr lang="en-US" altLang="zh-CN" sz="4800" dirty="0"/>
            </a:br>
            <a:br>
              <a:rPr lang="en-US" altLang="zh-CN" sz="4800" dirty="0"/>
            </a:br>
            <a:br>
              <a:rPr lang="en-US" altLang="zh-CN" sz="4800" dirty="0"/>
            </a:br>
            <a:br>
              <a:rPr lang="en-US" altLang="zh-CN" sz="4800" dirty="0"/>
            </a:br>
            <a:br>
              <a:rPr lang="en-US" altLang="zh-CN" sz="4800" dirty="0"/>
            </a:br>
            <a:br>
              <a:rPr lang="en-US" altLang="zh-CN" sz="4800" dirty="0"/>
            </a:br>
            <a:br>
              <a:rPr lang="en-US" altLang="zh-CN" sz="4800" dirty="0"/>
            </a:br>
            <a:r>
              <a:rPr lang="en-US" altLang="zh-CN" sz="4800" dirty="0"/>
              <a:t>(</a:t>
            </a:r>
            <a:r>
              <a:rPr lang="zh-CN" altLang="en-US" sz="4800" dirty="0"/>
              <a:t>三</a:t>
            </a:r>
            <a:r>
              <a:rPr lang="en-US" altLang="zh-CN" sz="4800" dirty="0"/>
              <a:t>)</a:t>
            </a:r>
            <a:r>
              <a:rPr lang="en-GB" altLang="zh-CN" sz="4800" dirty="0"/>
              <a:t> Concept &amp; Nature of Law of International Organizations </a:t>
            </a:r>
            <a:r>
              <a:rPr lang="zh-CN" altLang="en-US" sz="4800" dirty="0"/>
              <a:t>国际组织法的概念与性质</a:t>
            </a:r>
            <a:endParaRPr lang="zh-CN" altLang="en-US" dirty="0"/>
          </a:p>
        </p:txBody>
      </p:sp>
      <p:sp>
        <p:nvSpPr>
          <p:cNvPr id="3" name="内容占位符 2">
            <a:extLst>
              <a:ext uri="{FF2B5EF4-FFF2-40B4-BE49-F238E27FC236}">
                <a16:creationId xmlns:a16="http://schemas.microsoft.com/office/drawing/2014/main" id="{3D0B6AB4-7573-441F-9844-E8D012491DD1}"/>
              </a:ext>
            </a:extLst>
          </p:cNvPr>
          <p:cNvSpPr>
            <a:spLocks noGrp="1"/>
          </p:cNvSpPr>
          <p:nvPr>
            <p:ph idx="1"/>
          </p:nvPr>
        </p:nvSpPr>
        <p:spPr>
          <a:xfrm>
            <a:off x="728133" y="1845734"/>
            <a:ext cx="11116734" cy="4023360"/>
          </a:xfrm>
        </p:spPr>
        <p:txBody>
          <a:bodyPr>
            <a:normAutofit lnSpcReduction="10000"/>
          </a:bodyPr>
          <a:lstStyle/>
          <a:p>
            <a:pPr algn="just"/>
            <a:r>
              <a:rPr lang="en-GB" altLang="zh-CN" sz="2800" dirty="0">
                <a:latin typeface="Times New Roman" panose="02020603050405020304" pitchFamily="18" charset="0"/>
                <a:ea typeface="宋体" panose="02010600030101010101" pitchFamily="2" charset="-122"/>
                <a:cs typeface="Times New Roman" panose="02020603050405020304" pitchFamily="18" charset="0"/>
              </a:rPr>
              <a:t>Concept of Law of International Organizations: </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国际组织法是调整国际组织的创立、法律地位、组织的内部和外部活动以及有关法律关系问题的法律规范的总称。可分为：</a:t>
            </a:r>
            <a:endParaRPr lang="en-US" altLang="zh-CN" sz="2800" dirty="0">
              <a:latin typeface="Times New Roman" panose="02020603050405020304" pitchFamily="18" charset="0"/>
              <a:ea typeface="宋体" panose="02010600030101010101" pitchFamily="2" charset="-122"/>
              <a:cs typeface="Times New Roman" panose="02020603050405020304" pitchFamily="18" charset="0"/>
            </a:endParaRPr>
          </a:p>
          <a:p>
            <a:pPr algn="just"/>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、调整国际组织与成员方、非成员方及其他国际组织等外部关系的外部法</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(external law)</a:t>
            </a:r>
          </a:p>
          <a:p>
            <a:pPr algn="just"/>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、调整国际组织内部各种关系的内部法</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(internal law)</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800" dirty="0">
              <a:latin typeface="Times New Roman" panose="02020603050405020304" pitchFamily="18" charset="0"/>
              <a:ea typeface="宋体" panose="02010600030101010101" pitchFamily="2" charset="-122"/>
              <a:cs typeface="Times New Roman" panose="02020603050405020304" pitchFamily="18" charset="0"/>
            </a:endParaRPr>
          </a:p>
          <a:p>
            <a:pPr algn="just"/>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内部法又称国际组织的规则</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(rules of an international organization)</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，包括组成文件、根据约章通过的各种决定</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(decisions)</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、决议</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(resolutions)</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和其他文件</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(other acts)</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，组织已确立的惯例</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(established practice)</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等。</a:t>
            </a:r>
          </a:p>
          <a:p>
            <a:endParaRPr lang="zh-CN" altLang="en-US" dirty="0"/>
          </a:p>
        </p:txBody>
      </p:sp>
    </p:spTree>
    <p:extLst>
      <p:ext uri="{BB962C8B-B14F-4D97-AF65-F5344CB8AC3E}">
        <p14:creationId xmlns:p14="http://schemas.microsoft.com/office/powerpoint/2010/main" val="1274419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7B735B-7D52-40A7-A367-5999DE659447}"/>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1199E58C-157D-4F1C-9649-DCBDD41FD6C9}"/>
              </a:ext>
            </a:extLst>
          </p:cNvPr>
          <p:cNvSpPr>
            <a:spLocks noGrp="1"/>
          </p:cNvSpPr>
          <p:nvPr>
            <p:ph idx="1"/>
          </p:nvPr>
        </p:nvSpPr>
        <p:spPr>
          <a:xfrm>
            <a:off x="711199" y="1845733"/>
            <a:ext cx="10828867" cy="4368799"/>
          </a:xfrm>
        </p:spPr>
        <p:txBody>
          <a:bodyPr/>
          <a:lstStyle/>
          <a:p>
            <a:pPr algn="just"/>
            <a:r>
              <a:rPr lang="en-US" altLang="zh-CN" sz="2400" dirty="0"/>
              <a:t>Constituent Instruments of International Organizations: </a:t>
            </a:r>
            <a:r>
              <a:rPr lang="zh-CN" altLang="en-US" sz="2400" dirty="0"/>
              <a:t>国际组织的组成文件是国际组织据以成立与运作的、由各成员国政府缔结的协议，常称国际组织的基本文件</a:t>
            </a:r>
            <a:r>
              <a:rPr lang="en-US" altLang="zh-CN" sz="2400" dirty="0"/>
              <a:t>(basic instrument)</a:t>
            </a:r>
            <a:r>
              <a:rPr lang="zh-CN" altLang="en-US" sz="2400" dirty="0"/>
              <a:t>、组织法</a:t>
            </a:r>
            <a:r>
              <a:rPr lang="en-US" altLang="zh-CN" sz="2400" dirty="0"/>
              <a:t>(constitution)</a:t>
            </a:r>
            <a:r>
              <a:rPr lang="zh-CN" altLang="en-US" sz="2400" dirty="0"/>
              <a:t>、组织约章</a:t>
            </a:r>
            <a:r>
              <a:rPr lang="en-US" altLang="zh-CN" sz="2400" dirty="0"/>
              <a:t>(constitutive regulations)</a:t>
            </a:r>
            <a:r>
              <a:rPr lang="zh-CN" altLang="en-US" sz="2400" dirty="0"/>
              <a:t>、组成条约</a:t>
            </a:r>
            <a:r>
              <a:rPr lang="en-US" altLang="zh-CN" sz="2400" dirty="0"/>
              <a:t>(constituent treaty)</a:t>
            </a:r>
            <a:r>
              <a:rPr lang="zh-CN" altLang="en-US" sz="2400" dirty="0"/>
              <a:t>等。它是国际组织的“宪法”，在内部法律体系中居于最高地位。</a:t>
            </a:r>
            <a:endParaRPr lang="en-US" altLang="zh-CN" sz="2400" dirty="0"/>
          </a:p>
          <a:p>
            <a:pPr algn="just"/>
            <a:r>
              <a:rPr lang="en-US" altLang="zh-CN" sz="2400" dirty="0"/>
              <a:t>Legal Nature of Internal Law of International Organizations: </a:t>
            </a:r>
            <a:r>
              <a:rPr lang="zh-CN" altLang="en-US" sz="2400" dirty="0"/>
              <a:t>争议问题。有学者认为已实现高度一体化</a:t>
            </a:r>
            <a:r>
              <a:rPr lang="en-US" altLang="zh-CN" sz="2400" dirty="0"/>
              <a:t>(a high degree of integration)</a:t>
            </a:r>
            <a:r>
              <a:rPr lang="zh-CN" altLang="en-US" sz="2400" dirty="0"/>
              <a:t>的国际组织规则属特殊情况。</a:t>
            </a:r>
            <a:r>
              <a:rPr lang="en-US" altLang="zh-CN" sz="2400" dirty="0"/>
              <a:t>ILC</a:t>
            </a:r>
            <a:r>
              <a:rPr lang="zh-CN" altLang="en-US" sz="2400" dirty="0"/>
              <a:t>部分委员认为应根据国际组织规则的来源和主题</a:t>
            </a:r>
            <a:r>
              <a:rPr lang="en-US" altLang="zh-CN" sz="2400" dirty="0"/>
              <a:t>(source &amp; subject matter)</a:t>
            </a:r>
            <a:r>
              <a:rPr lang="zh-CN" altLang="en-US" sz="2400" dirty="0"/>
              <a:t>区分，如剔除部分行政管理规章</a:t>
            </a:r>
            <a:r>
              <a:rPr lang="en-US" altLang="zh-CN" sz="2400" dirty="0"/>
              <a:t>(administrative regulations)</a:t>
            </a:r>
            <a:r>
              <a:rPr lang="zh-CN" altLang="en-US" sz="2400" dirty="0"/>
              <a:t>。无争议的国际法规则包括作为一项条约或另一受国际法调整的文件的国际组织的组织法</a:t>
            </a:r>
            <a:r>
              <a:rPr lang="en-US" altLang="zh-CN" sz="2400" dirty="0"/>
              <a:t>(constitution)</a:t>
            </a:r>
            <a:r>
              <a:rPr lang="zh-CN" altLang="en-US" sz="2400" dirty="0"/>
              <a:t>，以组织约章为依据的有约束力的决议或规范</a:t>
            </a:r>
            <a:r>
              <a:rPr lang="en-US" altLang="zh-CN" sz="2400" dirty="0"/>
              <a:t>(norms)</a:t>
            </a:r>
            <a:r>
              <a:rPr lang="zh-CN" altLang="en-US" sz="2400" dirty="0"/>
              <a:t>等。</a:t>
            </a:r>
          </a:p>
          <a:p>
            <a:endParaRPr lang="zh-CN" altLang="en-US" dirty="0"/>
          </a:p>
        </p:txBody>
      </p:sp>
    </p:spTree>
    <p:extLst>
      <p:ext uri="{BB962C8B-B14F-4D97-AF65-F5344CB8AC3E}">
        <p14:creationId xmlns:p14="http://schemas.microsoft.com/office/powerpoint/2010/main" val="3126283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FFE7CB-510D-4FD3-BA44-5D03D2429948}"/>
              </a:ext>
            </a:extLst>
          </p:cNvPr>
          <p:cNvSpPr>
            <a:spLocks noGrp="1"/>
          </p:cNvSpPr>
          <p:nvPr>
            <p:ph type="title"/>
          </p:nvPr>
        </p:nvSpPr>
        <p:spPr/>
        <p:txBody>
          <a:bodyPr>
            <a:normAutofit/>
          </a:bodyPr>
          <a:lstStyle/>
          <a:p>
            <a:pPr algn="ctr"/>
            <a:r>
              <a:rPr lang="zh-CN" altLang="en-US" sz="4800" dirty="0">
                <a:latin typeface="Times New Roman" panose="02020603050405020304" pitchFamily="18" charset="0"/>
                <a:ea typeface="+mn-ea"/>
                <a:cs typeface="Times New Roman" panose="02020603050405020304" pitchFamily="18" charset="0"/>
              </a:rPr>
              <a:t>二、</a:t>
            </a:r>
            <a:r>
              <a:rPr lang="en-US" altLang="zh-CN" sz="4800" dirty="0">
                <a:latin typeface="Times New Roman" panose="02020603050405020304" pitchFamily="18" charset="0"/>
                <a:ea typeface="+mn-ea"/>
                <a:cs typeface="Times New Roman" panose="02020603050405020304" pitchFamily="18" charset="0"/>
              </a:rPr>
              <a:t>Legal Status of International Organizations </a:t>
            </a:r>
            <a:r>
              <a:rPr lang="zh-CN" altLang="en-US" sz="4800" dirty="0">
                <a:latin typeface="Times New Roman" panose="02020603050405020304" pitchFamily="18" charset="0"/>
                <a:ea typeface="+mn-ea"/>
                <a:cs typeface="Times New Roman" panose="02020603050405020304" pitchFamily="18" charset="0"/>
              </a:rPr>
              <a:t>国际组织的法律地位</a:t>
            </a:r>
            <a:endParaRPr lang="zh-CN" altLang="en-US" dirty="0">
              <a:latin typeface="Times New Roman" panose="02020603050405020304" pitchFamily="18" charset="0"/>
              <a:ea typeface="+mn-ea"/>
              <a:cs typeface="Times New Roman" panose="02020603050405020304" pitchFamily="18" charset="0"/>
            </a:endParaRPr>
          </a:p>
        </p:txBody>
      </p:sp>
      <p:sp>
        <p:nvSpPr>
          <p:cNvPr id="3" name="内容占位符 2">
            <a:extLst>
              <a:ext uri="{FF2B5EF4-FFF2-40B4-BE49-F238E27FC236}">
                <a16:creationId xmlns:a16="http://schemas.microsoft.com/office/drawing/2014/main" id="{C0A73123-0766-44CB-B432-253F1C777FA9}"/>
              </a:ext>
            </a:extLst>
          </p:cNvPr>
          <p:cNvSpPr>
            <a:spLocks noGrp="1"/>
          </p:cNvSpPr>
          <p:nvPr>
            <p:ph idx="1"/>
          </p:nvPr>
        </p:nvSpPr>
        <p:spPr/>
        <p:txBody>
          <a:bodyPr/>
          <a:lstStyle/>
          <a:p>
            <a:pPr marL="0" indent="0" eaLnBrk="1" hangingPunct="1">
              <a:buFont typeface="Wingdings 2" panose="05020102010507070707" pitchFamily="18" charset="2"/>
              <a:buNone/>
              <a:defRPr/>
            </a:pPr>
            <a:endParaRPr lang="en-US" altLang="zh-CN" sz="2000" dirty="0"/>
          </a:p>
          <a:p>
            <a:pPr marL="0" indent="0" eaLnBrk="1" hangingPunct="1">
              <a:buFont typeface="Wingdings 2" panose="05020102010507070707" pitchFamily="18" charset="2"/>
              <a:buNone/>
              <a:defRPr/>
            </a:pPr>
            <a:r>
              <a:rPr lang="en-US" altLang="zh-CN" sz="2800" dirty="0"/>
              <a:t>(</a:t>
            </a:r>
            <a:r>
              <a:rPr lang="zh-CN" altLang="en-US" sz="2800" dirty="0"/>
              <a:t>一</a:t>
            </a:r>
            <a:r>
              <a:rPr lang="en-US" altLang="zh-CN" sz="2800" dirty="0"/>
              <a:t>) Legal Personality of International Organizations </a:t>
            </a:r>
            <a:r>
              <a:rPr lang="zh-CN" altLang="en-US" sz="2800" dirty="0"/>
              <a:t>国际组织的法律人格</a:t>
            </a:r>
          </a:p>
          <a:p>
            <a:pPr eaLnBrk="1" hangingPunct="1">
              <a:defRPr/>
            </a:pPr>
            <a:r>
              <a:rPr lang="en-GB" altLang="zh-CN" sz="2800" dirty="0"/>
              <a:t>Definition of Legal Personality of International Organizations: </a:t>
            </a:r>
            <a:r>
              <a:rPr lang="zh-CN" altLang="en-US" sz="2800" dirty="0"/>
              <a:t>国际组织的法律人格，是国际组织具有的能够独立参加国际关系并直接承受国际法上权利和义务的主体资格。</a:t>
            </a:r>
            <a:endParaRPr lang="en-US" altLang="zh-CN" sz="2800" dirty="0"/>
          </a:p>
          <a:p>
            <a:pPr marL="0" indent="0" eaLnBrk="1" hangingPunct="1">
              <a:buNone/>
              <a:defRPr/>
            </a:pPr>
            <a:r>
              <a:rPr lang="zh-CN" altLang="en-US" sz="2800" dirty="0"/>
              <a:t>国际组织的法律人格问题在</a:t>
            </a:r>
            <a:r>
              <a:rPr lang="en-US" altLang="zh-CN" sz="2800" dirty="0"/>
              <a:t>1949</a:t>
            </a:r>
            <a:r>
              <a:rPr lang="zh-CN" altLang="en-US" sz="2800" dirty="0"/>
              <a:t>年执行联合国职务时遭受伤害赔偿案中得到了系统的阐释</a:t>
            </a:r>
            <a:r>
              <a:rPr lang="zh-CN" altLang="en-US" dirty="0"/>
              <a:t>。</a:t>
            </a:r>
            <a:endParaRPr lang="en-US" altLang="zh-CN" sz="2000" dirty="0"/>
          </a:p>
          <a:p>
            <a:endParaRPr lang="zh-CN" altLang="en-US" dirty="0"/>
          </a:p>
        </p:txBody>
      </p:sp>
    </p:spTree>
    <p:extLst>
      <p:ext uri="{BB962C8B-B14F-4D97-AF65-F5344CB8AC3E}">
        <p14:creationId xmlns:p14="http://schemas.microsoft.com/office/powerpoint/2010/main" val="2226253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47BBF9-8C0D-4E84-9F81-5371776F2A7D}"/>
              </a:ext>
            </a:extLst>
          </p:cNvPr>
          <p:cNvSpPr>
            <a:spLocks noGrp="1"/>
          </p:cNvSpPr>
          <p:nvPr>
            <p:ph type="title"/>
          </p:nvPr>
        </p:nvSpPr>
        <p:spPr/>
        <p:txBody>
          <a:bodyPr>
            <a:normAutofit fontScale="90000"/>
          </a:bodyPr>
          <a:lstStyle/>
          <a:p>
            <a:pPr algn="ctr"/>
            <a:r>
              <a:rPr lang="en-US" altLang="zh-CN" sz="4800" b="1" u="sng" dirty="0">
                <a:solidFill>
                  <a:srgbClr val="FF0000"/>
                </a:solidFill>
              </a:rPr>
              <a:t>Case: 1949 ICJ Advisory Opinion </a:t>
            </a:r>
            <a:r>
              <a:rPr lang="en-US" altLang="zh-CN" b="1" u="sng" dirty="0">
                <a:solidFill>
                  <a:srgbClr val="FF0000"/>
                </a:solidFill>
              </a:rPr>
              <a:t>of </a:t>
            </a:r>
            <a:r>
              <a:rPr lang="en-US" altLang="zh-CN" b="1" u="sng" dirty="0">
                <a:solidFill>
                  <a:srgbClr val="FF0000"/>
                </a:solidFill>
                <a:hlinkClick r:id="rId2" action="ppaction://hlinkfile">
                  <a:extLst>
                    <a:ext uri="{A12FA001-AC4F-418D-AE19-62706E023703}">
                      <ahyp:hlinkClr xmlns:ahyp="http://schemas.microsoft.com/office/drawing/2018/hyperlinkcolor" val="tx"/>
                    </a:ext>
                  </a:extLst>
                </a:hlinkClick>
              </a:rPr>
              <a:t>Reparation for Injuries Suffered in Service of UN</a:t>
            </a:r>
            <a:endParaRPr lang="zh-CN" altLang="en-US" b="1" u="sng" dirty="0">
              <a:solidFill>
                <a:srgbClr val="FF0000"/>
              </a:solidFill>
            </a:endParaRPr>
          </a:p>
        </p:txBody>
      </p:sp>
      <p:sp>
        <p:nvSpPr>
          <p:cNvPr id="3" name="内容占位符 2">
            <a:extLst>
              <a:ext uri="{FF2B5EF4-FFF2-40B4-BE49-F238E27FC236}">
                <a16:creationId xmlns:a16="http://schemas.microsoft.com/office/drawing/2014/main" id="{24A86838-86C4-44AB-9716-856CC3C1DAC7}"/>
              </a:ext>
            </a:extLst>
          </p:cNvPr>
          <p:cNvSpPr>
            <a:spLocks noGrp="1"/>
          </p:cNvSpPr>
          <p:nvPr>
            <p:ph idx="1"/>
          </p:nvPr>
        </p:nvSpPr>
        <p:spPr>
          <a:xfrm>
            <a:off x="668867" y="1845733"/>
            <a:ext cx="10989733" cy="4495799"/>
          </a:xfrm>
        </p:spPr>
        <p:txBody>
          <a:bodyPr>
            <a:normAutofit lnSpcReduction="10000"/>
          </a:bodyPr>
          <a:lstStyle/>
          <a:p>
            <a:pPr eaLnBrk="1" hangingPunct="1">
              <a:defRPr/>
            </a:pPr>
            <a:r>
              <a:rPr lang="en-US" altLang="zh-CN" sz="2400" dirty="0"/>
              <a:t>Facts:</a:t>
            </a:r>
          </a:p>
          <a:p>
            <a:pPr marL="0" indent="0" eaLnBrk="1" hangingPunct="1">
              <a:buFont typeface="Wingdings 2" panose="05020102010507070707" pitchFamily="18" charset="2"/>
              <a:buNone/>
              <a:defRPr/>
            </a:pPr>
            <a:r>
              <a:rPr lang="en-US" altLang="zh-CN" sz="2400" dirty="0"/>
              <a:t>        1948</a:t>
            </a:r>
            <a:r>
              <a:rPr lang="zh-CN" altLang="en-US" sz="2400" dirty="0"/>
              <a:t>年</a:t>
            </a:r>
            <a:r>
              <a:rPr lang="en-US" altLang="zh-CN" sz="2400" dirty="0"/>
              <a:t>9</a:t>
            </a:r>
            <a:r>
              <a:rPr lang="zh-CN" altLang="en-US" sz="2400" dirty="0"/>
              <a:t>月</a:t>
            </a:r>
            <a:r>
              <a:rPr lang="en-US" altLang="zh-CN" sz="2400" dirty="0"/>
              <a:t>17</a:t>
            </a:r>
            <a:r>
              <a:rPr lang="zh-CN" altLang="en-US" sz="2400" dirty="0"/>
              <a:t>日，联合国瑞典籍调解专员伯纳多特伯爵和法籍首席观察员塞雷上校在耶路撒冷的以色列控制区内遭到暗杀（以色列当时不是联合国成员国）。事后，联合国秘书长承担了对那些在联合国领取薪金或津贴的受害人支付适当赔偿的责任，同时将国家对联合国应负责任的问题提交联大讨论。联大于</a:t>
            </a:r>
            <a:r>
              <a:rPr lang="en-US" altLang="zh-CN" sz="2400" dirty="0"/>
              <a:t>12</a:t>
            </a:r>
            <a:r>
              <a:rPr lang="zh-CN" altLang="en-US" sz="2400" dirty="0"/>
              <a:t>月</a:t>
            </a:r>
            <a:r>
              <a:rPr lang="en-US" altLang="zh-CN" sz="2400" dirty="0"/>
              <a:t>3</a:t>
            </a:r>
            <a:r>
              <a:rPr lang="zh-CN" altLang="en-US" sz="2400" dirty="0"/>
              <a:t>日通过决议，就以下问题请求国际法院发表咨询意见。</a:t>
            </a:r>
            <a:endParaRPr lang="en-US" altLang="zh-CN" sz="2400" dirty="0"/>
          </a:p>
          <a:p>
            <a:pPr marL="0" indent="0" eaLnBrk="1" hangingPunct="1">
              <a:buFont typeface="Wingdings 2" panose="05020102010507070707" pitchFamily="18" charset="2"/>
              <a:buNone/>
              <a:defRPr/>
            </a:pPr>
            <a:r>
              <a:rPr lang="zh-CN" altLang="en-US" sz="2400" dirty="0"/>
              <a:t>        一、倘联合国人员于执行职务时遭受损害，而其情形牵涉某一国家之责任问题者，联合国能否以一组织资格向负责之法律上或事实上政府提出国际要求，对于下列损害取得应有之赔偿</a:t>
            </a:r>
            <a:r>
              <a:rPr lang="en-US" altLang="zh-CN" sz="2400" dirty="0"/>
              <a:t>: (a)</a:t>
            </a:r>
            <a:r>
              <a:rPr lang="zh-CN" altLang="en-US" sz="2400" dirty="0"/>
              <a:t>对于联合国损害之赔偿，</a:t>
            </a:r>
            <a:r>
              <a:rPr lang="en-US" altLang="zh-CN" sz="2400" dirty="0"/>
              <a:t>(b)</a:t>
            </a:r>
            <a:r>
              <a:rPr lang="zh-CN" altLang="en-US" sz="2400" dirty="0"/>
              <a:t>对于被害人或其继承人之赔偿？</a:t>
            </a:r>
            <a:endParaRPr lang="en-US" altLang="zh-CN" sz="2400" dirty="0"/>
          </a:p>
          <a:p>
            <a:pPr marL="0" indent="0" eaLnBrk="1" hangingPunct="1">
              <a:buFont typeface="Wingdings 2" panose="05020102010507070707" pitchFamily="18" charset="2"/>
              <a:buNone/>
              <a:defRPr/>
            </a:pPr>
            <a:r>
              <a:rPr lang="zh-CN" altLang="en-US" sz="2400" dirty="0"/>
              <a:t>        二、倘对于第一点</a:t>
            </a:r>
            <a:r>
              <a:rPr lang="en-US" altLang="zh-CN" sz="2400" dirty="0"/>
              <a:t>(b)</a:t>
            </a:r>
            <a:r>
              <a:rPr lang="zh-CN" altLang="en-US" sz="2400" dirty="0"/>
              <a:t>为肯定之答复，则联合国之行动与被害人所属国家所有之权利，应如何调整？</a:t>
            </a:r>
            <a:endParaRPr lang="en-US" altLang="zh-CN" sz="2400" dirty="0"/>
          </a:p>
          <a:p>
            <a:endParaRPr lang="zh-CN" altLang="en-US" dirty="0"/>
          </a:p>
        </p:txBody>
      </p:sp>
    </p:spTree>
    <p:extLst>
      <p:ext uri="{BB962C8B-B14F-4D97-AF65-F5344CB8AC3E}">
        <p14:creationId xmlns:p14="http://schemas.microsoft.com/office/powerpoint/2010/main" val="670543483"/>
      </p:ext>
    </p:extLst>
  </p:cSld>
  <p:clrMapOvr>
    <a:masterClrMapping/>
  </p:clrMapOvr>
</p:sld>
</file>

<file path=ppt/theme/theme1.xml><?xml version="1.0" encoding="utf-8"?>
<a:theme xmlns:a="http://schemas.openxmlformats.org/drawingml/2006/main" name="回顾">
  <a:themeElements>
    <a:clrScheme name="回顾">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docProps/app.xml><?xml version="1.0" encoding="utf-8"?>
<Properties xmlns="http://schemas.openxmlformats.org/officeDocument/2006/extended-properties" xmlns:vt="http://schemas.openxmlformats.org/officeDocument/2006/docPropsVTypes">
  <Template>Retrospect</Template>
  <TotalTime>284</TotalTime>
  <Words>8182</Words>
  <Application>Microsoft Office PowerPoint</Application>
  <PresentationFormat>宽屏</PresentationFormat>
  <Paragraphs>219</Paragraphs>
  <Slides>50</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50</vt:i4>
      </vt:variant>
    </vt:vector>
  </HeadingPairs>
  <TitlesOfParts>
    <vt:vector size="55" baseType="lpstr">
      <vt:lpstr>Calibri</vt:lpstr>
      <vt:lpstr>Calibri Light</vt:lpstr>
      <vt:lpstr>Times New Roman</vt:lpstr>
      <vt:lpstr>Wingdings 2</vt:lpstr>
      <vt:lpstr>回顾</vt:lpstr>
      <vt:lpstr>国际组织法</vt:lpstr>
      <vt:lpstr>Main Contents </vt:lpstr>
      <vt:lpstr>Sec 1 Concept &amp; Legal Status of International Organizations  第一节 国际组织的概念和法律地位</vt:lpstr>
      <vt:lpstr>PowerPoint 演示文稿</vt:lpstr>
      <vt:lpstr>   (二) Types of International Organizations  国际组织的类型</vt:lpstr>
      <vt:lpstr>              (三) Concept &amp; Nature of Law of International Organizations 国际组织法的概念与性质</vt:lpstr>
      <vt:lpstr>PowerPoint 演示文稿</vt:lpstr>
      <vt:lpstr>二、Legal Status of International Organizations 国际组织的法律地位</vt:lpstr>
      <vt:lpstr>Case: 1949 ICJ Advisory Opinion of Reparation for Injuries Suffered in Service of UN</vt:lpstr>
      <vt:lpstr>PowerPoint 演示文稿</vt:lpstr>
      <vt:lpstr>PowerPoint 演示文稿</vt:lpstr>
      <vt:lpstr>PowerPoint 演示文稿</vt:lpstr>
      <vt:lpstr>PowerPoint 演示文稿</vt:lpstr>
      <vt:lpstr>PowerPoint 演示文稿</vt:lpstr>
      <vt:lpstr>PowerPoint 演示文稿</vt:lpstr>
      <vt:lpstr>(二) Reflection of Legal Personality of International Organizations  国际组织法律人格的体现</vt:lpstr>
      <vt:lpstr>PowerPoint 演示文稿</vt:lpstr>
      <vt:lpstr>PowerPoint 演示文稿</vt:lpstr>
      <vt:lpstr>Sec 2 General Legal Systems of International Organizations  第二节 国际组织的一般法律制度</vt:lpstr>
      <vt:lpstr>PowerPoint 演示文稿</vt:lpstr>
      <vt:lpstr>二、Main Organs of International Organizations &amp; Their Functions  国际组织的主要机构及其职能</vt:lpstr>
      <vt:lpstr>PowerPoint 演示文稿</vt:lpstr>
      <vt:lpstr>三、Voting System &amp; Resolutions of International Organizations  国际组织的表决制度和决议</vt:lpstr>
      <vt:lpstr>PowerPoint 演示文稿</vt:lpstr>
      <vt:lpstr>PowerPoint 演示文稿</vt:lpstr>
      <vt:lpstr>(二) Resolutions of International Organizations 国际组织决议</vt:lpstr>
      <vt:lpstr>PowerPoint 演示文稿</vt:lpstr>
      <vt:lpstr>Sec 3 Legal Systems of UN     第三节 联合国法律制度</vt:lpstr>
      <vt:lpstr>PowerPoint 演示文稿</vt:lpstr>
      <vt:lpstr>PowerPoint 演示文稿</vt:lpstr>
      <vt:lpstr>二、UN Purposes &amp; Principles 联合国的宗旨与原则</vt:lpstr>
      <vt:lpstr>PowerPoint 演示文稿</vt:lpstr>
      <vt:lpstr>三、UN Principal Organs &amp; Their Authorities 联合国的主要机关及其职权</vt:lpstr>
      <vt:lpstr>PowerPoint 演示文稿</vt:lpstr>
      <vt:lpstr>PowerPoint 演示文稿</vt:lpstr>
      <vt:lpstr>PowerPoint 演示文稿</vt:lpstr>
      <vt:lpstr>PowerPoint 演示文稿</vt:lpstr>
      <vt:lpstr>四、UN Specialized Agencies 联合国专门机构</vt:lpstr>
      <vt:lpstr>PowerPoint 演示文稿</vt:lpstr>
      <vt:lpstr>PowerPoint 演示文稿</vt:lpstr>
      <vt:lpstr>PowerPoint 演示文稿</vt:lpstr>
      <vt:lpstr>Sec 4 Regional International Organizations  第四节 区域性国际组织</vt:lpstr>
      <vt:lpstr>PowerPoint 演示文稿</vt:lpstr>
      <vt:lpstr>PowerPoint 演示文稿</vt:lpstr>
      <vt:lpstr>PowerPoint 演示文稿</vt:lpstr>
      <vt:lpstr>PowerPoint 演示文稿</vt:lpstr>
      <vt:lpstr>PowerPoint 演示文稿</vt:lpstr>
      <vt:lpstr>Sec 5 International Non-governmental Organizations  第五节 非政府国际组织</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国际组织法</dc:title>
  <dc:creator>yang fan</dc:creator>
  <cp:lastModifiedBy>yang fan</cp:lastModifiedBy>
  <cp:revision>14</cp:revision>
  <dcterms:created xsi:type="dcterms:W3CDTF">2021-05-09T10:56:53Z</dcterms:created>
  <dcterms:modified xsi:type="dcterms:W3CDTF">2021-05-16T12:31:32Z</dcterms:modified>
</cp:coreProperties>
</file>