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60" r:id="rId2"/>
    <p:sldMasterId id="2147483672" r:id="rId3"/>
  </p:sldMasterIdLst>
  <p:notesMasterIdLst>
    <p:notesMasterId r:id="rId43"/>
  </p:notesMasterIdLst>
  <p:sldIdLst>
    <p:sldId id="266" r:id="rId4"/>
    <p:sldId id="296" r:id="rId5"/>
    <p:sldId id="268" r:id="rId6"/>
    <p:sldId id="267" r:id="rId7"/>
    <p:sldId id="299" r:id="rId8"/>
    <p:sldId id="256" r:id="rId9"/>
    <p:sldId id="271" r:id="rId10"/>
    <p:sldId id="272" r:id="rId11"/>
    <p:sldId id="303" r:id="rId12"/>
    <p:sldId id="275" r:id="rId13"/>
    <p:sldId id="304" r:id="rId14"/>
    <p:sldId id="277" r:id="rId15"/>
    <p:sldId id="326" r:id="rId16"/>
    <p:sldId id="284" r:id="rId17"/>
    <p:sldId id="307" r:id="rId18"/>
    <p:sldId id="288" r:id="rId19"/>
    <p:sldId id="290" r:id="rId20"/>
    <p:sldId id="308" r:id="rId21"/>
    <p:sldId id="309" r:id="rId22"/>
    <p:sldId id="310" r:id="rId23"/>
    <p:sldId id="311" r:id="rId24"/>
    <p:sldId id="312" r:id="rId25"/>
    <p:sldId id="313" r:id="rId26"/>
    <p:sldId id="325" r:id="rId27"/>
    <p:sldId id="314" r:id="rId28"/>
    <p:sldId id="315" r:id="rId29"/>
    <p:sldId id="316" r:id="rId30"/>
    <p:sldId id="317" r:id="rId31"/>
    <p:sldId id="318" r:id="rId32"/>
    <p:sldId id="319" r:id="rId33"/>
    <p:sldId id="327" r:id="rId34"/>
    <p:sldId id="320" r:id="rId35"/>
    <p:sldId id="321" r:id="rId36"/>
    <p:sldId id="324" r:id="rId37"/>
    <p:sldId id="322" r:id="rId38"/>
    <p:sldId id="323" r:id="rId39"/>
    <p:sldId id="294" r:id="rId40"/>
    <p:sldId id="295" r:id="rId41"/>
    <p:sldId id="263" r:id="rId42"/>
  </p:sldIdLst>
  <p:sldSz cx="9144000" cy="6858000" type="screen4x3"/>
  <p:notesSz cx="6858000" cy="9144000"/>
  <p:defaultTextStyle>
    <a:defPPr>
      <a:defRPr lang="es-ES"/>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Heiti SC Light"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Heiti SC Light"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Heiti SC Light"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Heiti SC Light"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Heiti SC Light" charset="-122"/>
        <a:cs typeface="+mn-cs"/>
      </a:defRPr>
    </a:lvl5pPr>
    <a:lvl6pPr marL="2286000" algn="l" defTabSz="914400" rtl="0" eaLnBrk="1" latinLnBrk="0" hangingPunct="1">
      <a:defRPr kern="1200">
        <a:solidFill>
          <a:schemeClr val="tx1"/>
        </a:solidFill>
        <a:latin typeface="Arial" panose="020B0604020202020204" pitchFamily="34" charset="0"/>
        <a:ea typeface="Heiti SC Light" charset="-122"/>
        <a:cs typeface="+mn-cs"/>
      </a:defRPr>
    </a:lvl6pPr>
    <a:lvl7pPr marL="2743200" algn="l" defTabSz="914400" rtl="0" eaLnBrk="1" latinLnBrk="0" hangingPunct="1">
      <a:defRPr kern="1200">
        <a:solidFill>
          <a:schemeClr val="tx1"/>
        </a:solidFill>
        <a:latin typeface="Arial" panose="020B0604020202020204" pitchFamily="34" charset="0"/>
        <a:ea typeface="Heiti SC Light" charset="-122"/>
        <a:cs typeface="+mn-cs"/>
      </a:defRPr>
    </a:lvl7pPr>
    <a:lvl8pPr marL="3200400" algn="l" defTabSz="914400" rtl="0" eaLnBrk="1" latinLnBrk="0" hangingPunct="1">
      <a:defRPr kern="1200">
        <a:solidFill>
          <a:schemeClr val="tx1"/>
        </a:solidFill>
        <a:latin typeface="Arial" panose="020B0604020202020204" pitchFamily="34" charset="0"/>
        <a:ea typeface="Heiti SC Light" charset="-122"/>
        <a:cs typeface="+mn-cs"/>
      </a:defRPr>
    </a:lvl8pPr>
    <a:lvl9pPr marL="3657600" algn="l" defTabSz="914400" rtl="0" eaLnBrk="1" latinLnBrk="0" hangingPunct="1">
      <a:defRPr kern="1200">
        <a:solidFill>
          <a:schemeClr val="tx1"/>
        </a:solidFill>
        <a:latin typeface="Arial" panose="020B0604020202020204" pitchFamily="34" charset="0"/>
        <a:ea typeface="Heiti SC Light"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0C0C0"/>
    <a:srgbClr val="E5F3FF"/>
    <a:srgbClr val="D1F6FF"/>
    <a:srgbClr val="FF0000"/>
    <a:srgbClr val="FF8000"/>
    <a:srgbClr val="C00000"/>
    <a:srgbClr val="6DC0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2" autoAdjust="0"/>
    <p:restoredTop sz="86364" autoAdjust="0"/>
  </p:normalViewPr>
  <p:slideViewPr>
    <p:cSldViewPr>
      <p:cViewPr varScale="1">
        <p:scale>
          <a:sx n="106" d="100"/>
          <a:sy n="106" d="100"/>
        </p:scale>
        <p:origin x="821"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45003" cy="45003"/>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页眉占位符 1"/>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lstStyle>
            <a:lvl1pPr>
              <a:buFont typeface="Arial" panose="020B0604020202020204" pitchFamily="34" charset="0"/>
              <a:buNone/>
              <a:defRPr sz="1200">
                <a:latin typeface="Arial" panose="020B0604020202020204" pitchFamily="34" charset="0"/>
                <a:ea typeface="Heiti SC Light" charset="0"/>
                <a:cs typeface="Heiti SC Light" charset="0"/>
              </a:defRPr>
            </a:lvl1pPr>
          </a:lstStyle>
          <a:p>
            <a:pPr>
              <a:defRPr/>
            </a:pPr>
            <a:endParaRPr lang="zh-CN" altLang="en-US"/>
          </a:p>
        </p:txBody>
      </p:sp>
      <p:sp>
        <p:nvSpPr>
          <p:cNvPr id="6147" name="日期占位符 2"/>
          <p:cNvSpPr>
            <a:spLocks noGrp="1" noChangeArrowheads="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lstStyle>
            <a:lvl1pPr algn="r">
              <a:defRPr sz="1200"/>
            </a:lvl1pPr>
          </a:lstStyle>
          <a:p>
            <a:pPr>
              <a:defRPr/>
            </a:pPr>
            <a:fld id="{DAED434F-56E3-46BA-839A-79710ABB4661}" type="datetimeFigureOut">
              <a:rPr lang="zh-CN" altLang="en-US"/>
              <a:t>2021/6/6</a:t>
            </a:fld>
            <a:endParaRPr lang="zh-CN" altLang="en-US"/>
          </a:p>
        </p:txBody>
      </p:sp>
      <p:sp>
        <p:nvSpPr>
          <p:cNvPr id="27652" name="幻灯片图像占位符 3"/>
          <p:cNvSpPr>
            <a:spLocks noGrp="1" noRot="1" noChangeAspect="1" noChangeArrowheads="1"/>
          </p:cNvSpPr>
          <p:nvPr>
            <p:ph type="sldImg" idx="2"/>
          </p:nvPr>
        </p:nvSpPr>
        <p:spPr bwMode="auto">
          <a:xfrm>
            <a:off x="1143000" y="685800"/>
            <a:ext cx="4572000" cy="3429000"/>
          </a:xfrm>
          <a:prstGeom prst="rect">
            <a:avLst/>
          </a:prstGeom>
          <a:noFill/>
          <a:ln w="12700">
            <a:noFill/>
            <a:miter lim="800000"/>
          </a:ln>
        </p:spPr>
      </p:sp>
      <p:sp>
        <p:nvSpPr>
          <p:cNvPr id="6149" name="备注占位符 4"/>
          <p:cNvSpPr>
            <a:spLocks noGrp="1" noChangeArrowheads="1"/>
          </p:cNvSpPr>
          <p:nvPr>
            <p:ph type="body" sz="quarter" idx="3"/>
          </p:nvPr>
        </p:nvSpPr>
        <p:spPr bwMode="auto">
          <a:xfrm>
            <a:off x="685800" y="4343400"/>
            <a:ext cx="5486400" cy="4114800"/>
          </a:xfrm>
          <a:prstGeom prst="rect">
            <a:avLst/>
          </a:prstGeom>
          <a:noFill/>
          <a:ln>
            <a:noFill/>
          </a:ln>
        </p:spPr>
        <p:txBody>
          <a:bodyPr vert="horz" wrap="square" lIns="91440" tIns="45720" rIns="91440" bIns="45720" numCol="1" anchor="ctr" anchorCtr="0" compatLnSpc="1"/>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p>
        </p:txBody>
      </p:sp>
      <p:sp>
        <p:nvSpPr>
          <p:cNvPr id="6150" name="页脚占位符 5"/>
          <p:cNvSpPr>
            <a:spLocks noGrp="1" noChangeArrowheads="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lstStyle>
            <a:lvl1pPr>
              <a:buFont typeface="Arial" panose="020B0604020202020204" pitchFamily="34" charset="0"/>
              <a:buNone/>
              <a:defRPr sz="1200">
                <a:latin typeface="Arial" panose="020B0604020202020204" pitchFamily="34" charset="0"/>
                <a:ea typeface="Heiti SC Light" charset="0"/>
                <a:cs typeface="Heiti SC Light" charset="0"/>
              </a:defRPr>
            </a:lvl1pPr>
          </a:lstStyle>
          <a:p>
            <a:pPr>
              <a:defRPr/>
            </a:pPr>
            <a:endParaRPr lang="zh-CN" altLang="en-US"/>
          </a:p>
        </p:txBody>
      </p:sp>
      <p:sp>
        <p:nvSpPr>
          <p:cNvPr id="6151" name="幻灯片编号占位符 6"/>
          <p:cNvSpPr>
            <a:spLocks noGrp="1" noChangeArrowheads="1"/>
          </p:cNvSpPr>
          <p:nvPr>
            <p:ph type="sldNum" sz="quarter" idx="5"/>
          </p:nvPr>
        </p:nvSpPr>
        <p:spPr bwMode="auto">
          <a:xfrm>
            <a:off x="3884613" y="8685213"/>
            <a:ext cx="2971800" cy="457200"/>
          </a:xfrm>
          <a:prstGeom prst="rect">
            <a:avLst/>
          </a:prstGeom>
          <a:noFill/>
          <a:ln>
            <a:noFill/>
          </a:ln>
        </p:spPr>
        <p:txBody>
          <a:bodyPr vert="horz" wrap="square" lIns="91440" tIns="45720" rIns="91440" bIns="45720" numCol="1" anchor="b" anchorCtr="0" compatLnSpc="1"/>
          <a:lstStyle>
            <a:lvl1pPr algn="r">
              <a:defRPr sz="1200"/>
            </a:lvl1pPr>
          </a:lstStyle>
          <a:p>
            <a:pPr>
              <a:defRPr/>
            </a:pPr>
            <a:fld id="{AC26CD51-2CB7-4433-A1E9-1D539CD9B475}"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kumimoji="1" sz="1200" kern="1200">
        <a:solidFill>
          <a:schemeClr val="tx1"/>
        </a:solidFill>
        <a:latin typeface="Calibri" panose="020F0502020204030204" charset="0"/>
        <a:ea typeface="Heiti SC Light" charset="0"/>
        <a:cs typeface="Heiti SC Light" charset="0"/>
      </a:defRPr>
    </a:lvl1pPr>
    <a:lvl2pPr marL="457200" algn="l" defTabSz="457200" rtl="0" eaLnBrk="0" fontAlgn="base" hangingPunct="0">
      <a:spcBef>
        <a:spcPct val="30000"/>
      </a:spcBef>
      <a:spcAft>
        <a:spcPct val="0"/>
      </a:spcAft>
      <a:defRPr kumimoji="1" sz="1200" kern="1200">
        <a:solidFill>
          <a:schemeClr val="tx1"/>
        </a:solidFill>
        <a:latin typeface="Calibri" panose="020F0502020204030204" charset="0"/>
        <a:ea typeface="Heiti SC Light" charset="0"/>
        <a:cs typeface="Heiti SC Light" charset="0"/>
      </a:defRPr>
    </a:lvl2pPr>
    <a:lvl3pPr marL="914400" algn="l" defTabSz="457200" rtl="0" eaLnBrk="0" fontAlgn="base" hangingPunct="0">
      <a:spcBef>
        <a:spcPct val="30000"/>
      </a:spcBef>
      <a:spcAft>
        <a:spcPct val="0"/>
      </a:spcAft>
      <a:defRPr kumimoji="1" sz="1200" kern="1200">
        <a:solidFill>
          <a:schemeClr val="tx1"/>
        </a:solidFill>
        <a:latin typeface="Calibri" panose="020F0502020204030204" charset="0"/>
        <a:ea typeface="Heiti SC Light" charset="0"/>
        <a:cs typeface="Heiti SC Light" charset="0"/>
      </a:defRPr>
    </a:lvl3pPr>
    <a:lvl4pPr marL="1371600" algn="l" defTabSz="457200" rtl="0" eaLnBrk="0" fontAlgn="base" hangingPunct="0">
      <a:spcBef>
        <a:spcPct val="30000"/>
      </a:spcBef>
      <a:spcAft>
        <a:spcPct val="0"/>
      </a:spcAft>
      <a:defRPr kumimoji="1" sz="1200" kern="1200">
        <a:solidFill>
          <a:schemeClr val="tx1"/>
        </a:solidFill>
        <a:latin typeface="Calibri" panose="020F0502020204030204" charset="0"/>
        <a:ea typeface="Heiti SC Light" charset="0"/>
        <a:cs typeface="Heiti SC Light" charset="0"/>
      </a:defRPr>
    </a:lvl4pPr>
    <a:lvl5pPr marL="1828800" algn="l" defTabSz="457200" rtl="0" eaLnBrk="0" fontAlgn="base" hangingPunct="0">
      <a:spcBef>
        <a:spcPct val="30000"/>
      </a:spcBef>
      <a:spcAft>
        <a:spcPct val="0"/>
      </a:spcAft>
      <a:defRPr kumimoji="1" sz="1200" kern="1200">
        <a:solidFill>
          <a:schemeClr val="tx1"/>
        </a:solidFill>
        <a:latin typeface="Calibri" panose="020F0502020204030204" charset="0"/>
        <a:ea typeface="Heiti SC Light" charset="0"/>
        <a:cs typeface="Heiti SC Light"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p:sp>
      <p:sp>
        <p:nvSpPr>
          <p:cNvPr id="28675" name="备注占位符 2"/>
          <p:cNvSpPr>
            <a:spLocks noGrp="1"/>
          </p:cNvSpPr>
          <p:nvPr>
            <p:ph type="body" idx="1"/>
          </p:nvPr>
        </p:nvSpPr>
        <p:spPr>
          <a:noFill/>
        </p:spPr>
        <p:txBody>
          <a:bodyPr/>
          <a:lstStyle/>
          <a:p>
            <a:endParaRPr lang="zh-CN" altLang="en-US">
              <a:latin typeface="Calibri" panose="020F0502020204030204" charset="0"/>
              <a:ea typeface="Heiti SC Light" charset="-122"/>
            </a:endParaRPr>
          </a:p>
        </p:txBody>
      </p:sp>
      <p:sp>
        <p:nvSpPr>
          <p:cNvPr id="28676" name="幻灯片编号占位符 3"/>
          <p:cNvSpPr>
            <a:spLocks noGrp="1"/>
          </p:cNvSpPr>
          <p:nvPr>
            <p:ph type="sldNum" sz="quarter" idx="5"/>
          </p:nvPr>
        </p:nvSpPr>
        <p:spPr>
          <a:noFill/>
          <a:ln>
            <a:miter lim="800000"/>
          </a:ln>
        </p:spPr>
        <p:txBody>
          <a:bodyPr/>
          <a:lstStyle/>
          <a:p>
            <a:fld id="{1D5544CB-9CD1-4457-95A3-5C4AD65733BC}" type="slidenum">
              <a:rPr lang="zh-CN" altLang="en-US" smtClean="0"/>
              <a:t>17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学派：规范法学派</a:t>
            </a:r>
            <a:endParaRPr lang="en-US" altLang="zh-CN" dirty="0"/>
          </a:p>
          <a:p>
            <a:r>
              <a:rPr lang="zh-CN" altLang="en-US" dirty="0"/>
              <a:t>拉丁语：</a:t>
            </a:r>
            <a:endParaRPr lang="en-US" altLang="zh-CN" dirty="0"/>
          </a:p>
          <a:p>
            <a:r>
              <a:rPr lang="zh-CN" altLang="en-US" dirty="0"/>
              <a:t>内涵：</a:t>
            </a:r>
          </a:p>
        </p:txBody>
      </p:sp>
      <p:sp>
        <p:nvSpPr>
          <p:cNvPr id="4" name="灯片编号占位符 3"/>
          <p:cNvSpPr>
            <a:spLocks noGrp="1"/>
          </p:cNvSpPr>
          <p:nvPr>
            <p:ph type="sldNum" sz="quarter" idx="5"/>
          </p:nvPr>
        </p:nvSpPr>
        <p:spPr/>
        <p:txBody>
          <a:bodyPr/>
          <a:lstStyle/>
          <a:p>
            <a:pPr>
              <a:defRPr/>
            </a:pPr>
            <a:fld id="{AC26CD51-2CB7-4433-A1E9-1D539CD9B475}" type="slidenum">
              <a:rPr lang="zh-CN" altLang="en-US" smtClean="0"/>
              <a:t>23</a:t>
            </a:fld>
            <a:endParaRPr lang="zh-CN" altLang="en-US"/>
          </a:p>
        </p:txBody>
      </p:sp>
    </p:spTree>
    <p:extLst>
      <p:ext uri="{BB962C8B-B14F-4D97-AF65-F5344CB8AC3E}">
        <p14:creationId xmlns:p14="http://schemas.microsoft.com/office/powerpoint/2010/main" val="3435360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、如何理解</a:t>
            </a:r>
            <a:r>
              <a:rPr lang="en-US" altLang="zh-CN" dirty="0"/>
              <a:t>force</a:t>
            </a:r>
            <a:r>
              <a:rPr lang="zh-CN" altLang="en-US" dirty="0"/>
              <a:t>？</a:t>
            </a:r>
            <a:endParaRPr lang="en-US" altLang="zh-CN" dirty="0"/>
          </a:p>
          <a:p>
            <a:r>
              <a:rPr lang="zh-CN" altLang="en-US" dirty="0"/>
              <a:t>经济、政治胁迫构成</a:t>
            </a:r>
            <a:r>
              <a:rPr lang="en-US" altLang="zh-CN" dirty="0"/>
              <a:t>force</a:t>
            </a:r>
            <a:r>
              <a:rPr lang="zh-CN" altLang="en-US" dirty="0"/>
              <a:t>吗？</a:t>
            </a:r>
            <a:endParaRPr lang="en-US" altLang="zh-CN" dirty="0"/>
          </a:p>
          <a:p>
            <a:r>
              <a:rPr lang="zh-CN" altLang="en-US" dirty="0"/>
              <a:t>故意在上游造水坝限制下游国家获得水源？</a:t>
            </a:r>
            <a:endParaRPr lang="en-US" altLang="zh-CN" dirty="0"/>
          </a:p>
          <a:p>
            <a:r>
              <a:rPr lang="zh-CN" altLang="en-US" dirty="0"/>
              <a:t>故意引起难民大量涌入？跨界污染损害？</a:t>
            </a:r>
            <a:endParaRPr lang="en-US" altLang="zh-CN" dirty="0"/>
          </a:p>
          <a:p>
            <a:r>
              <a:rPr lang="zh-CN" altLang="en-US" dirty="0"/>
              <a:t>计算机网络系统？</a:t>
            </a:r>
          </a:p>
        </p:txBody>
      </p:sp>
      <p:sp>
        <p:nvSpPr>
          <p:cNvPr id="4" name="灯片编号占位符 3"/>
          <p:cNvSpPr>
            <a:spLocks noGrp="1"/>
          </p:cNvSpPr>
          <p:nvPr>
            <p:ph type="sldNum" sz="quarter" idx="5"/>
          </p:nvPr>
        </p:nvSpPr>
        <p:spPr/>
        <p:txBody>
          <a:bodyPr/>
          <a:lstStyle/>
          <a:p>
            <a:pPr>
              <a:defRPr/>
            </a:pPr>
            <a:fld id="{AC26CD51-2CB7-4433-A1E9-1D539CD9B475}" type="slidenum">
              <a:rPr lang="zh-CN" altLang="en-US" smtClean="0"/>
              <a:t>31</a:t>
            </a:fld>
            <a:endParaRPr lang="zh-CN" altLang="en-US"/>
          </a:p>
        </p:txBody>
      </p:sp>
    </p:spTree>
    <p:extLst>
      <p:ext uri="{BB962C8B-B14F-4D97-AF65-F5344CB8AC3E}">
        <p14:creationId xmlns:p14="http://schemas.microsoft.com/office/powerpoint/2010/main" val="2672352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C26CD51-2CB7-4433-A1E9-1D539CD9B475}" type="slidenum">
              <a:rPr lang="zh-CN" altLang="en-US" smtClean="0"/>
              <a:t>35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p:sp>
      <p:sp>
        <p:nvSpPr>
          <p:cNvPr id="30723" name="备注占位符 2"/>
          <p:cNvSpPr>
            <a:spLocks noGrp="1"/>
          </p:cNvSpPr>
          <p:nvPr>
            <p:ph type="body" idx="1"/>
          </p:nvPr>
        </p:nvSpPr>
        <p:spPr>
          <a:noFill/>
        </p:spPr>
        <p:txBody>
          <a:bodyPr/>
          <a:lstStyle/>
          <a:p>
            <a:endParaRPr lang="zh-CN" altLang="en-US">
              <a:latin typeface="Calibri" panose="020F0502020204030204" charset="0"/>
              <a:ea typeface="Heiti SC Light" charset="-122"/>
            </a:endParaRPr>
          </a:p>
        </p:txBody>
      </p:sp>
      <p:sp>
        <p:nvSpPr>
          <p:cNvPr id="30724" name="幻灯片编号占位符 3"/>
          <p:cNvSpPr>
            <a:spLocks noGrp="1"/>
          </p:cNvSpPr>
          <p:nvPr>
            <p:ph type="sldNum" sz="quarter" idx="5"/>
          </p:nvPr>
        </p:nvSpPr>
        <p:spPr>
          <a:noFill/>
          <a:ln>
            <a:miter lim="800000"/>
          </a:ln>
        </p:spPr>
        <p:txBody>
          <a:bodyPr/>
          <a:lstStyle/>
          <a:p>
            <a:fld id="{097FDAED-0513-457F-B299-89FC08BAF199}" type="slidenum">
              <a:rPr lang="zh-CN" altLang="en-US" smtClean="0"/>
              <a:t>37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p:sp>
      <p:sp>
        <p:nvSpPr>
          <p:cNvPr id="31747" name="备注占位符 2"/>
          <p:cNvSpPr>
            <a:spLocks noGrp="1"/>
          </p:cNvSpPr>
          <p:nvPr>
            <p:ph type="body" idx="1"/>
          </p:nvPr>
        </p:nvSpPr>
        <p:spPr>
          <a:noFill/>
        </p:spPr>
        <p:txBody>
          <a:bodyPr/>
          <a:lstStyle/>
          <a:p>
            <a:endParaRPr lang="zh-CN" altLang="en-US">
              <a:latin typeface="Calibri" panose="020F0502020204030204" charset="0"/>
              <a:ea typeface="Heiti SC Light" charset="-122"/>
            </a:endParaRPr>
          </a:p>
        </p:txBody>
      </p:sp>
      <p:sp>
        <p:nvSpPr>
          <p:cNvPr id="31748" name="幻灯片编号占位符 3"/>
          <p:cNvSpPr>
            <a:spLocks noGrp="1"/>
          </p:cNvSpPr>
          <p:nvPr>
            <p:ph type="sldNum" sz="quarter" idx="5"/>
          </p:nvPr>
        </p:nvSpPr>
        <p:spPr>
          <a:noFill/>
          <a:ln>
            <a:miter lim="800000"/>
          </a:ln>
        </p:spPr>
        <p:txBody>
          <a:bodyPr/>
          <a:lstStyle/>
          <a:p>
            <a:fld id="{21D22562-DEBD-44AC-9394-2FDC1F7502E8}" type="slidenum">
              <a:rPr lang="zh-CN" altLang="en-US" smtClean="0"/>
              <a:t>38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vert="horz"/>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vert="horz"/>
          <a:lstStyle/>
          <a:p>
            <a:r>
              <a:rPr lang="zh-CN" altLang="en-US"/>
              <a:t>单击此处编辑母版标题样式</a:t>
            </a:r>
          </a:p>
        </p:txBody>
      </p:sp>
      <p:sp>
        <p:nvSpPr>
          <p:cNvPr id="3" name="竖排文本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本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vert="horz"/>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vert="horz"/>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vert="horz"/>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vert="horz"/>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vert="horz"/>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vert="horz"/>
          <a:lstStyle/>
          <a:p>
            <a:r>
              <a:rPr lang="zh-CN" altLang="en-US"/>
              <a:t>单击此处编辑母版标题样式</a:t>
            </a:r>
          </a:p>
        </p:txBody>
      </p:sp>
    </p:spTree>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vert="horz"/>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vert="horz"/>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vert="horz"/>
          <a:lstStyle/>
          <a:p>
            <a:r>
              <a:rPr lang="zh-CN" altLang="en-US"/>
              <a:t>单击此处编辑母版标题样式</a:t>
            </a:r>
          </a:p>
        </p:txBody>
      </p:sp>
      <p:sp>
        <p:nvSpPr>
          <p:cNvPr id="3" name="竖排文本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本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transitio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vert="horz"/>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slow">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vert="horz"/>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vert="horz"/>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transition spd="slow">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slow">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vert="horz"/>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transition spd="slow">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vert="horz"/>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transition spd="slow">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vert="horz"/>
          <a:lstStyle/>
          <a:p>
            <a:r>
              <a:rPr lang="zh-CN" altLang="en-US"/>
              <a:t>单击此处编辑母版标题样式</a:t>
            </a:r>
          </a:p>
        </p:txBody>
      </p:sp>
    </p:spTree>
  </p:cSld>
  <p:clrMapOvr>
    <a:masterClrMapping/>
  </p:clrMapOvr>
  <p:transition spd="slow">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slow">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slow">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slow">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vert="horz"/>
          <a:lstStyle/>
          <a:p>
            <a:r>
              <a:rPr lang="zh-CN" altLang="en-US"/>
              <a:t>单击此处编辑母版标题样式</a:t>
            </a:r>
          </a:p>
        </p:txBody>
      </p:sp>
      <p:sp>
        <p:nvSpPr>
          <p:cNvPr id="3" name="竖排文本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transition spd="slow">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本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vert="horz"/>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vert="horz"/>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vert="horz"/>
          <a:lstStyle/>
          <a:p>
            <a:r>
              <a:rPr lang="zh-CN" altLang="en-US"/>
              <a:t>单击此处编辑母版标题样式</a:t>
            </a:r>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emf"/><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图片 1" descr="蓝色邓体背景.jpg"/>
          <p:cNvPicPr>
            <a:picLocks noChangeAspect="1"/>
          </p:cNvPicPr>
          <p:nvPr userDrawn="1"/>
        </p:nvPicPr>
        <p:blipFill>
          <a:blip r:embed="rId13"/>
          <a:srcRect/>
          <a:stretch>
            <a:fillRect/>
          </a:stretch>
        </p:blipFill>
        <p:spPr bwMode="auto">
          <a:xfrm>
            <a:off x="0" y="0"/>
            <a:ext cx="91440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txStyles>
    <p:titleStyle>
      <a:lvl1pPr algn="ctr" rtl="0" eaLnBrk="0" fontAlgn="base" hangingPunct="0">
        <a:spcBef>
          <a:spcPct val="0"/>
        </a:spcBef>
        <a:spcAft>
          <a:spcPct val="0"/>
        </a:spcAft>
        <a:defRPr kumimoji="1" sz="4400">
          <a:solidFill>
            <a:schemeClr val="tx1"/>
          </a:solidFill>
          <a:latin typeface="+mj-lt"/>
          <a:ea typeface="+mj-ea"/>
          <a:cs typeface="+mj-cs"/>
        </a:defRPr>
      </a:lvl1pPr>
      <a:lvl2pPr algn="ctr" rtl="0" eaLnBrk="0" fontAlgn="base" hangingPunct="0">
        <a:spcBef>
          <a:spcPct val="0"/>
        </a:spcBef>
        <a:spcAft>
          <a:spcPct val="0"/>
        </a:spcAft>
        <a:defRPr kumimoji="1" sz="4400">
          <a:solidFill>
            <a:schemeClr val="tx1"/>
          </a:solidFill>
          <a:latin typeface="Calibri" panose="020F0502020204030204" charset="0"/>
          <a:ea typeface="Heiti SC Light" charset="0"/>
          <a:cs typeface="Heiti SC Light" charset="0"/>
        </a:defRPr>
      </a:lvl2pPr>
      <a:lvl3pPr algn="ctr" rtl="0" eaLnBrk="0" fontAlgn="base" hangingPunct="0">
        <a:spcBef>
          <a:spcPct val="0"/>
        </a:spcBef>
        <a:spcAft>
          <a:spcPct val="0"/>
        </a:spcAft>
        <a:defRPr kumimoji="1" sz="4400">
          <a:solidFill>
            <a:schemeClr val="tx1"/>
          </a:solidFill>
          <a:latin typeface="Calibri" panose="020F0502020204030204" charset="0"/>
          <a:ea typeface="Heiti SC Light" charset="0"/>
          <a:cs typeface="Heiti SC Light" charset="0"/>
        </a:defRPr>
      </a:lvl3pPr>
      <a:lvl4pPr algn="ctr" rtl="0" eaLnBrk="0" fontAlgn="base" hangingPunct="0">
        <a:spcBef>
          <a:spcPct val="0"/>
        </a:spcBef>
        <a:spcAft>
          <a:spcPct val="0"/>
        </a:spcAft>
        <a:defRPr kumimoji="1" sz="4400">
          <a:solidFill>
            <a:schemeClr val="tx1"/>
          </a:solidFill>
          <a:latin typeface="Calibri" panose="020F0502020204030204" charset="0"/>
          <a:ea typeface="Heiti SC Light" charset="0"/>
          <a:cs typeface="Heiti SC Light" charset="0"/>
        </a:defRPr>
      </a:lvl4pPr>
      <a:lvl5pPr algn="ctr" rtl="0" eaLnBrk="0" fontAlgn="base" hangingPunct="0">
        <a:spcBef>
          <a:spcPct val="0"/>
        </a:spcBef>
        <a:spcAft>
          <a:spcPct val="0"/>
        </a:spcAft>
        <a:defRPr kumimoji="1" sz="4400">
          <a:solidFill>
            <a:schemeClr val="tx1"/>
          </a:solidFill>
          <a:latin typeface="Calibri" panose="020F0502020204030204" charset="0"/>
          <a:ea typeface="Heiti SC Light" charset="0"/>
          <a:cs typeface="Heiti SC Light" charset="0"/>
        </a:defRPr>
      </a:lvl5pPr>
      <a:lvl6pPr marL="457200" algn="ctr" rtl="0" eaLnBrk="0" fontAlgn="base" hangingPunct="0">
        <a:spcBef>
          <a:spcPct val="0"/>
        </a:spcBef>
        <a:spcAft>
          <a:spcPct val="0"/>
        </a:spcAft>
        <a:defRPr sz="4400">
          <a:solidFill>
            <a:schemeClr val="tx1"/>
          </a:solidFill>
          <a:latin typeface="Calibri" panose="020F0502020204030204" charset="0"/>
          <a:ea typeface="Heiti SC Light" charset="0"/>
          <a:cs typeface="Heiti SC Light" charset="0"/>
        </a:defRPr>
      </a:lvl6pPr>
      <a:lvl7pPr marL="914400" algn="ctr" rtl="0" eaLnBrk="0" fontAlgn="base" hangingPunct="0">
        <a:spcBef>
          <a:spcPct val="0"/>
        </a:spcBef>
        <a:spcAft>
          <a:spcPct val="0"/>
        </a:spcAft>
        <a:defRPr sz="4400">
          <a:solidFill>
            <a:schemeClr val="tx1"/>
          </a:solidFill>
          <a:latin typeface="Calibri" panose="020F0502020204030204" charset="0"/>
          <a:ea typeface="Heiti SC Light" charset="0"/>
          <a:cs typeface="Heiti SC Light" charset="0"/>
        </a:defRPr>
      </a:lvl7pPr>
      <a:lvl8pPr marL="1371600" algn="ctr" rtl="0" eaLnBrk="0" fontAlgn="base" hangingPunct="0">
        <a:spcBef>
          <a:spcPct val="0"/>
        </a:spcBef>
        <a:spcAft>
          <a:spcPct val="0"/>
        </a:spcAft>
        <a:defRPr sz="4400">
          <a:solidFill>
            <a:schemeClr val="tx1"/>
          </a:solidFill>
          <a:latin typeface="Calibri" panose="020F0502020204030204" charset="0"/>
          <a:ea typeface="Heiti SC Light" charset="0"/>
          <a:cs typeface="Heiti SC Light" charset="0"/>
        </a:defRPr>
      </a:lvl8pPr>
      <a:lvl9pPr marL="1828800" algn="ctr" rtl="0" eaLnBrk="0" fontAlgn="base" hangingPunct="0">
        <a:spcBef>
          <a:spcPct val="0"/>
        </a:spcBef>
        <a:spcAft>
          <a:spcPct val="0"/>
        </a:spcAft>
        <a:defRPr sz="4400">
          <a:solidFill>
            <a:schemeClr val="tx1"/>
          </a:solidFill>
          <a:latin typeface="Calibri" panose="020F0502020204030204" charset="0"/>
          <a:ea typeface="Heiti SC Light" charset="0"/>
          <a:cs typeface="Heiti SC Light"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kumimoji="1" sz="28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kumimoji="1" sz="24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mn-cs"/>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cs typeface="+mn-cs"/>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cs typeface="+mn-cs"/>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cs typeface="+mn-cs"/>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图片 2" descr="蓝色邓体背景.jpg"/>
          <p:cNvPicPr>
            <a:picLocks noChangeAspect="1"/>
          </p:cNvPicPr>
          <p:nvPr userDrawn="1"/>
        </p:nvPicPr>
        <p:blipFill>
          <a:blip r:embed="rId13"/>
          <a:srcRect/>
          <a:stretch>
            <a:fillRect/>
          </a:stretch>
        </p:blipFill>
        <p:spPr bwMode="auto">
          <a:xfrm>
            <a:off x="0" y="0"/>
            <a:ext cx="91440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fade/>
  </p:transition>
  <p:txStyles>
    <p:titleStyle>
      <a:lvl1pPr algn="ctr" rtl="0" eaLnBrk="0" fontAlgn="base" hangingPunct="0">
        <a:spcBef>
          <a:spcPct val="0"/>
        </a:spcBef>
        <a:spcAft>
          <a:spcPct val="0"/>
        </a:spcAft>
        <a:defRPr kumimoji="1" sz="4400">
          <a:solidFill>
            <a:schemeClr val="tx1"/>
          </a:solidFill>
          <a:latin typeface="+mj-lt"/>
          <a:ea typeface="+mj-ea"/>
          <a:cs typeface="+mj-cs"/>
        </a:defRPr>
      </a:lvl1pPr>
      <a:lvl2pPr algn="ctr" rtl="0" eaLnBrk="0" fontAlgn="base" hangingPunct="0">
        <a:spcBef>
          <a:spcPct val="0"/>
        </a:spcBef>
        <a:spcAft>
          <a:spcPct val="0"/>
        </a:spcAft>
        <a:defRPr kumimoji="1" sz="4400">
          <a:solidFill>
            <a:schemeClr val="tx1"/>
          </a:solidFill>
          <a:latin typeface="Calibri" panose="020F0502020204030204" charset="0"/>
          <a:ea typeface="Heiti SC Light" charset="0"/>
          <a:cs typeface="Heiti SC Light" charset="0"/>
        </a:defRPr>
      </a:lvl2pPr>
      <a:lvl3pPr algn="ctr" rtl="0" eaLnBrk="0" fontAlgn="base" hangingPunct="0">
        <a:spcBef>
          <a:spcPct val="0"/>
        </a:spcBef>
        <a:spcAft>
          <a:spcPct val="0"/>
        </a:spcAft>
        <a:defRPr kumimoji="1" sz="4400">
          <a:solidFill>
            <a:schemeClr val="tx1"/>
          </a:solidFill>
          <a:latin typeface="Calibri" panose="020F0502020204030204" charset="0"/>
          <a:ea typeface="Heiti SC Light" charset="0"/>
          <a:cs typeface="Heiti SC Light" charset="0"/>
        </a:defRPr>
      </a:lvl3pPr>
      <a:lvl4pPr algn="ctr" rtl="0" eaLnBrk="0" fontAlgn="base" hangingPunct="0">
        <a:spcBef>
          <a:spcPct val="0"/>
        </a:spcBef>
        <a:spcAft>
          <a:spcPct val="0"/>
        </a:spcAft>
        <a:defRPr kumimoji="1" sz="4400">
          <a:solidFill>
            <a:schemeClr val="tx1"/>
          </a:solidFill>
          <a:latin typeface="Calibri" panose="020F0502020204030204" charset="0"/>
          <a:ea typeface="Heiti SC Light" charset="0"/>
          <a:cs typeface="Heiti SC Light" charset="0"/>
        </a:defRPr>
      </a:lvl4pPr>
      <a:lvl5pPr algn="ctr" rtl="0" eaLnBrk="0" fontAlgn="base" hangingPunct="0">
        <a:spcBef>
          <a:spcPct val="0"/>
        </a:spcBef>
        <a:spcAft>
          <a:spcPct val="0"/>
        </a:spcAft>
        <a:defRPr kumimoji="1" sz="4400">
          <a:solidFill>
            <a:schemeClr val="tx1"/>
          </a:solidFill>
          <a:latin typeface="Calibri" panose="020F0502020204030204" charset="0"/>
          <a:ea typeface="Heiti SC Light" charset="0"/>
          <a:cs typeface="Heiti SC Light" charset="0"/>
        </a:defRPr>
      </a:lvl5pPr>
      <a:lvl6pPr marL="457200" algn="ctr" rtl="0" eaLnBrk="0" fontAlgn="base" hangingPunct="0">
        <a:spcBef>
          <a:spcPct val="0"/>
        </a:spcBef>
        <a:spcAft>
          <a:spcPct val="0"/>
        </a:spcAft>
        <a:defRPr sz="4400">
          <a:solidFill>
            <a:schemeClr val="tx1"/>
          </a:solidFill>
          <a:latin typeface="Calibri" panose="020F0502020204030204" charset="0"/>
          <a:ea typeface="Heiti SC Light" charset="0"/>
          <a:cs typeface="Heiti SC Light" charset="0"/>
        </a:defRPr>
      </a:lvl6pPr>
      <a:lvl7pPr marL="914400" algn="ctr" rtl="0" eaLnBrk="0" fontAlgn="base" hangingPunct="0">
        <a:spcBef>
          <a:spcPct val="0"/>
        </a:spcBef>
        <a:spcAft>
          <a:spcPct val="0"/>
        </a:spcAft>
        <a:defRPr sz="4400">
          <a:solidFill>
            <a:schemeClr val="tx1"/>
          </a:solidFill>
          <a:latin typeface="Calibri" panose="020F0502020204030204" charset="0"/>
          <a:ea typeface="Heiti SC Light" charset="0"/>
          <a:cs typeface="Heiti SC Light" charset="0"/>
        </a:defRPr>
      </a:lvl7pPr>
      <a:lvl8pPr marL="1371600" algn="ctr" rtl="0" eaLnBrk="0" fontAlgn="base" hangingPunct="0">
        <a:spcBef>
          <a:spcPct val="0"/>
        </a:spcBef>
        <a:spcAft>
          <a:spcPct val="0"/>
        </a:spcAft>
        <a:defRPr sz="4400">
          <a:solidFill>
            <a:schemeClr val="tx1"/>
          </a:solidFill>
          <a:latin typeface="Calibri" panose="020F0502020204030204" charset="0"/>
          <a:ea typeface="Heiti SC Light" charset="0"/>
          <a:cs typeface="Heiti SC Light" charset="0"/>
        </a:defRPr>
      </a:lvl8pPr>
      <a:lvl9pPr marL="1828800" algn="ctr" rtl="0" eaLnBrk="0" fontAlgn="base" hangingPunct="0">
        <a:spcBef>
          <a:spcPct val="0"/>
        </a:spcBef>
        <a:spcAft>
          <a:spcPct val="0"/>
        </a:spcAft>
        <a:defRPr sz="4400">
          <a:solidFill>
            <a:schemeClr val="tx1"/>
          </a:solidFill>
          <a:latin typeface="Calibri" panose="020F0502020204030204" charset="0"/>
          <a:ea typeface="Heiti SC Light" charset="0"/>
          <a:cs typeface="Heiti SC Light"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kumimoji="1" sz="28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kumimoji="1" sz="24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mn-cs"/>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cs typeface="+mn-cs"/>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cs typeface="+mn-cs"/>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cs typeface="+mn-cs"/>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3074" name="Group 2"/>
          <p:cNvGrpSpPr/>
          <p:nvPr userDrawn="1"/>
        </p:nvGrpSpPr>
        <p:grpSpPr bwMode="auto">
          <a:xfrm>
            <a:off x="468313" y="6297613"/>
            <a:ext cx="1855787" cy="433387"/>
            <a:chOff x="0" y="0"/>
            <a:chExt cx="1855039" cy="433668"/>
          </a:xfrm>
        </p:grpSpPr>
        <p:pic>
          <p:nvPicPr>
            <p:cNvPr id="3076" name="图片 68"/>
            <p:cNvPicPr>
              <a:picLocks noChangeAspect="1" noChangeArrowheads="1"/>
            </p:cNvPicPr>
            <p:nvPr userDrawn="1"/>
          </p:nvPicPr>
          <p:blipFill>
            <a:blip r:embed="rId13"/>
            <a:srcRect r="81813"/>
            <a:stretch>
              <a:fillRect/>
            </a:stretch>
          </p:blipFill>
          <p:spPr bwMode="auto">
            <a:xfrm>
              <a:off x="0" y="22132"/>
              <a:ext cx="444500" cy="407987"/>
            </a:xfrm>
            <a:prstGeom prst="rect">
              <a:avLst/>
            </a:prstGeom>
            <a:noFill/>
            <a:ln w="9525">
              <a:noFill/>
              <a:miter lim="800000"/>
              <a:headEnd/>
              <a:tailEnd/>
            </a:ln>
          </p:spPr>
        </p:pic>
        <p:sp>
          <p:nvSpPr>
            <p:cNvPr id="2" name="1 Título"/>
            <p:cNvSpPr txBox="1">
              <a:spLocks noChangeArrowheads="1"/>
            </p:cNvSpPr>
            <p:nvPr userDrawn="1"/>
          </p:nvSpPr>
          <p:spPr bwMode="auto">
            <a:xfrm>
              <a:off x="499860" y="0"/>
              <a:ext cx="1355179" cy="433668"/>
            </a:xfrm>
            <a:prstGeom prst="rect">
              <a:avLst/>
            </a:prstGeom>
            <a:noFill/>
            <a:ln>
              <a:noFill/>
            </a:ln>
          </p:spPr>
          <p:txBody>
            <a:bodyPr lIns="0" tIns="0" rIns="0" bIns="0" anchor="ctr"/>
            <a:lstStyle>
              <a:lvl1pPr>
                <a:defRPr sz="2400">
                  <a:solidFill>
                    <a:schemeClr val="tx1"/>
                  </a:solidFill>
                  <a:latin typeface="Arial" panose="020B0604020202020204" pitchFamily="34" charset="0"/>
                  <a:ea typeface="Heiti SC Light" charset="0"/>
                  <a:cs typeface="Heiti SC Light" charset="0"/>
                </a:defRPr>
              </a:lvl1pPr>
              <a:lvl2pPr marL="742950" indent="-285750">
                <a:defRPr sz="2400">
                  <a:solidFill>
                    <a:schemeClr val="tx1"/>
                  </a:solidFill>
                  <a:latin typeface="Arial" panose="020B0604020202020204" pitchFamily="34" charset="0"/>
                  <a:ea typeface="Heiti SC Light" charset="0"/>
                  <a:cs typeface="Heiti SC Light" charset="0"/>
                </a:defRPr>
              </a:lvl2pPr>
              <a:lvl3pPr marL="1143000" indent="-228600">
                <a:defRPr sz="2400">
                  <a:solidFill>
                    <a:schemeClr val="tx1"/>
                  </a:solidFill>
                  <a:latin typeface="Arial" panose="020B0604020202020204" pitchFamily="34" charset="0"/>
                  <a:ea typeface="Heiti SC Light" charset="0"/>
                  <a:cs typeface="Heiti SC Light" charset="0"/>
                </a:defRPr>
              </a:lvl3pPr>
              <a:lvl4pPr marL="1600200" indent="-228600">
                <a:defRPr sz="2400">
                  <a:solidFill>
                    <a:schemeClr val="tx1"/>
                  </a:solidFill>
                  <a:latin typeface="Arial" panose="020B0604020202020204" pitchFamily="34" charset="0"/>
                  <a:ea typeface="Heiti SC Light" charset="0"/>
                  <a:cs typeface="Heiti SC Light" charset="0"/>
                </a:defRPr>
              </a:lvl4pPr>
              <a:lvl5pPr marL="2057400" indent="-228600">
                <a:defRPr sz="2400">
                  <a:solidFill>
                    <a:schemeClr val="tx1"/>
                  </a:solidFill>
                  <a:latin typeface="Arial" panose="020B0604020202020204" pitchFamily="34" charset="0"/>
                  <a:ea typeface="Heiti SC Light" charset="0"/>
                  <a:cs typeface="Heiti SC Light" charset="0"/>
                </a:defRPr>
              </a:lvl5pPr>
              <a:lvl6pPr marL="25146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Heiti SC Light" charset="0"/>
                  <a:cs typeface="Heiti SC Light" charset="0"/>
                </a:defRPr>
              </a:lvl6pPr>
              <a:lvl7pPr marL="29718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Heiti SC Light" charset="0"/>
                  <a:cs typeface="Heiti SC Light" charset="0"/>
                </a:defRPr>
              </a:lvl7pPr>
              <a:lvl8pPr marL="34290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Heiti SC Light" charset="0"/>
                  <a:cs typeface="Heiti SC Light" charset="0"/>
                </a:defRPr>
              </a:lvl8pPr>
              <a:lvl9pPr marL="3886200" indent="-228600"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Heiti SC Light" charset="0"/>
                  <a:cs typeface="Heiti SC Light" charset="0"/>
                </a:defRPr>
              </a:lvl9pPr>
            </a:lstStyle>
            <a:p>
              <a:pPr algn="dist">
                <a:buFont typeface="Arial" panose="020B0604020202020204" pitchFamily="34" charset="0"/>
                <a:buNone/>
                <a:defRPr/>
              </a:pPr>
              <a:r>
                <a:rPr lang="zh-CN" altLang="en-US" sz="1400">
                  <a:solidFill>
                    <a:schemeClr val="bg1"/>
                  </a:solidFill>
                  <a:latin typeface="Adobe 黑体 Std R" charset="0"/>
                  <a:ea typeface="Adobe 黑体 Std R" charset="0"/>
                  <a:cs typeface="Adobe 黑体 Std R" charset="0"/>
                </a:rPr>
                <a:t>高等教育出版社</a:t>
              </a:r>
              <a:endParaRPr lang="en-US" sz="1400">
                <a:solidFill>
                  <a:schemeClr val="bg1"/>
                </a:solidFill>
                <a:latin typeface="Adobe 黑体 Std R" charset="0"/>
              </a:endParaRPr>
            </a:p>
            <a:p>
              <a:pPr algn="dist">
                <a:buFont typeface="Arial" panose="020B0604020202020204" pitchFamily="34" charset="0"/>
                <a:buNone/>
                <a:defRPr/>
              </a:pPr>
              <a:r>
                <a:rPr lang="en-US" sz="1000">
                  <a:solidFill>
                    <a:schemeClr val="bg1"/>
                  </a:solidFill>
                  <a:latin typeface="Adobe 黑体 Std R" charset="0"/>
                </a:rPr>
                <a:t>Higher Education Press</a:t>
              </a:r>
            </a:p>
          </p:txBody>
        </p:sp>
      </p:grpSp>
      <p:pic>
        <p:nvPicPr>
          <p:cNvPr id="3075" name="图片 5" descr="蓝色邓体背景.jpg"/>
          <p:cNvPicPr>
            <a:picLocks noChangeAspect="1"/>
          </p:cNvPicPr>
          <p:nvPr userDrawn="1"/>
        </p:nvPicPr>
        <p:blipFill>
          <a:blip r:embed="rId14"/>
          <a:srcRect/>
          <a:stretch>
            <a:fillRect/>
          </a:stretch>
        </p:blipFill>
        <p:spPr bwMode="auto">
          <a:xfrm>
            <a:off x="0" y="0"/>
            <a:ext cx="91440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fade/>
  </p:transition>
  <p:txStyles>
    <p:titleStyle>
      <a:lvl1pPr algn="ctr" rtl="0" eaLnBrk="0" fontAlgn="base" hangingPunct="0">
        <a:spcBef>
          <a:spcPct val="0"/>
        </a:spcBef>
        <a:spcAft>
          <a:spcPct val="0"/>
        </a:spcAft>
        <a:defRPr kumimoji="1" sz="4400">
          <a:solidFill>
            <a:schemeClr val="tx1"/>
          </a:solidFill>
          <a:latin typeface="+mj-lt"/>
          <a:ea typeface="+mj-ea"/>
          <a:cs typeface="+mj-cs"/>
        </a:defRPr>
      </a:lvl1pPr>
      <a:lvl2pPr algn="ctr" rtl="0" eaLnBrk="0" fontAlgn="base" hangingPunct="0">
        <a:spcBef>
          <a:spcPct val="0"/>
        </a:spcBef>
        <a:spcAft>
          <a:spcPct val="0"/>
        </a:spcAft>
        <a:defRPr kumimoji="1" sz="4400">
          <a:solidFill>
            <a:schemeClr val="tx1"/>
          </a:solidFill>
          <a:latin typeface="Calibri" panose="020F0502020204030204" charset="0"/>
          <a:ea typeface="Heiti SC Light" charset="0"/>
          <a:cs typeface="Heiti SC Light" charset="0"/>
        </a:defRPr>
      </a:lvl2pPr>
      <a:lvl3pPr algn="ctr" rtl="0" eaLnBrk="0" fontAlgn="base" hangingPunct="0">
        <a:spcBef>
          <a:spcPct val="0"/>
        </a:spcBef>
        <a:spcAft>
          <a:spcPct val="0"/>
        </a:spcAft>
        <a:defRPr kumimoji="1" sz="4400">
          <a:solidFill>
            <a:schemeClr val="tx1"/>
          </a:solidFill>
          <a:latin typeface="Calibri" panose="020F0502020204030204" charset="0"/>
          <a:ea typeface="Heiti SC Light" charset="0"/>
          <a:cs typeface="Heiti SC Light" charset="0"/>
        </a:defRPr>
      </a:lvl3pPr>
      <a:lvl4pPr algn="ctr" rtl="0" eaLnBrk="0" fontAlgn="base" hangingPunct="0">
        <a:spcBef>
          <a:spcPct val="0"/>
        </a:spcBef>
        <a:spcAft>
          <a:spcPct val="0"/>
        </a:spcAft>
        <a:defRPr kumimoji="1" sz="4400">
          <a:solidFill>
            <a:schemeClr val="tx1"/>
          </a:solidFill>
          <a:latin typeface="Calibri" panose="020F0502020204030204" charset="0"/>
          <a:ea typeface="Heiti SC Light" charset="0"/>
          <a:cs typeface="Heiti SC Light" charset="0"/>
        </a:defRPr>
      </a:lvl4pPr>
      <a:lvl5pPr algn="ctr" rtl="0" eaLnBrk="0" fontAlgn="base" hangingPunct="0">
        <a:spcBef>
          <a:spcPct val="0"/>
        </a:spcBef>
        <a:spcAft>
          <a:spcPct val="0"/>
        </a:spcAft>
        <a:defRPr kumimoji="1" sz="4400">
          <a:solidFill>
            <a:schemeClr val="tx1"/>
          </a:solidFill>
          <a:latin typeface="Calibri" panose="020F0502020204030204" charset="0"/>
          <a:ea typeface="Heiti SC Light" charset="0"/>
          <a:cs typeface="Heiti SC Light" charset="0"/>
        </a:defRPr>
      </a:lvl5pPr>
      <a:lvl6pPr marL="457200" algn="ctr" rtl="0" eaLnBrk="0" fontAlgn="base" hangingPunct="0">
        <a:spcBef>
          <a:spcPct val="0"/>
        </a:spcBef>
        <a:spcAft>
          <a:spcPct val="0"/>
        </a:spcAft>
        <a:defRPr sz="4400">
          <a:solidFill>
            <a:schemeClr val="tx1"/>
          </a:solidFill>
          <a:latin typeface="Calibri" panose="020F0502020204030204" charset="0"/>
          <a:ea typeface="Heiti SC Light" charset="0"/>
          <a:cs typeface="Heiti SC Light" charset="0"/>
        </a:defRPr>
      </a:lvl6pPr>
      <a:lvl7pPr marL="914400" algn="ctr" rtl="0" eaLnBrk="0" fontAlgn="base" hangingPunct="0">
        <a:spcBef>
          <a:spcPct val="0"/>
        </a:spcBef>
        <a:spcAft>
          <a:spcPct val="0"/>
        </a:spcAft>
        <a:defRPr sz="4400">
          <a:solidFill>
            <a:schemeClr val="tx1"/>
          </a:solidFill>
          <a:latin typeface="Calibri" panose="020F0502020204030204" charset="0"/>
          <a:ea typeface="Heiti SC Light" charset="0"/>
          <a:cs typeface="Heiti SC Light" charset="0"/>
        </a:defRPr>
      </a:lvl7pPr>
      <a:lvl8pPr marL="1371600" algn="ctr" rtl="0" eaLnBrk="0" fontAlgn="base" hangingPunct="0">
        <a:spcBef>
          <a:spcPct val="0"/>
        </a:spcBef>
        <a:spcAft>
          <a:spcPct val="0"/>
        </a:spcAft>
        <a:defRPr sz="4400">
          <a:solidFill>
            <a:schemeClr val="tx1"/>
          </a:solidFill>
          <a:latin typeface="Calibri" panose="020F0502020204030204" charset="0"/>
          <a:ea typeface="Heiti SC Light" charset="0"/>
          <a:cs typeface="Heiti SC Light" charset="0"/>
        </a:defRPr>
      </a:lvl8pPr>
      <a:lvl9pPr marL="1828800" algn="ctr" rtl="0" eaLnBrk="0" fontAlgn="base" hangingPunct="0">
        <a:spcBef>
          <a:spcPct val="0"/>
        </a:spcBef>
        <a:spcAft>
          <a:spcPct val="0"/>
        </a:spcAft>
        <a:defRPr sz="4400">
          <a:solidFill>
            <a:schemeClr val="tx1"/>
          </a:solidFill>
          <a:latin typeface="Calibri" panose="020F0502020204030204" charset="0"/>
          <a:ea typeface="Heiti SC Light" charset="0"/>
          <a:cs typeface="Heiti SC Light"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kumimoji="1" sz="28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kumimoji="1" sz="24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mn-cs"/>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cs typeface="+mn-cs"/>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cs typeface="+mn-cs"/>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cs typeface="+mn-cs"/>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http://image59.360doc.com/DownloadImg/2013/03/2411/31154845_1.jpg"/>
          <p:cNvPicPr>
            <a:picLocks noChangeAspect="1" noChangeArrowheads="1"/>
          </p:cNvPicPr>
          <p:nvPr/>
        </p:nvPicPr>
        <p:blipFill>
          <a:blip r:embed="rId2"/>
          <a:srcRect/>
          <a:stretch>
            <a:fillRect/>
          </a:stretch>
        </p:blipFill>
        <p:spPr bwMode="auto">
          <a:xfrm>
            <a:off x="0" y="29736"/>
            <a:ext cx="9144000" cy="6204859"/>
          </a:xfrm>
          <a:prstGeom prst="rect">
            <a:avLst/>
          </a:prstGeom>
          <a:noFill/>
        </p:spPr>
      </p:pic>
      <p:sp>
        <p:nvSpPr>
          <p:cNvPr id="5122" name="1 Título"/>
          <p:cNvSpPr txBox="1">
            <a:spLocks noChangeArrowheads="1"/>
          </p:cNvSpPr>
          <p:nvPr/>
        </p:nvSpPr>
        <p:spPr bwMode="auto">
          <a:xfrm>
            <a:off x="0" y="1962150"/>
            <a:ext cx="9144000" cy="863600"/>
          </a:xfrm>
          <a:prstGeom prst="rect">
            <a:avLst/>
          </a:prstGeom>
          <a:noFill/>
          <a:ln w="9525">
            <a:noFill/>
            <a:miter lim="800000"/>
          </a:ln>
        </p:spPr>
        <p:txBody>
          <a:bodyPr lIns="0" tIns="0" rIns="0" bIns="0" anchor="ctr"/>
          <a:lstStyle/>
          <a:p>
            <a:pPr algn="ctr" fontAlgn="t"/>
            <a:endParaRPr lang="zh-CN" altLang="en-US" sz="4800" b="1">
              <a:solidFill>
                <a:srgbClr val="0000FF"/>
              </a:solidFill>
              <a:latin typeface="黑体" panose="02010609060101010101" charset="-122"/>
              <a:ea typeface="黑体" panose="02010609060101010101" charset="-122"/>
            </a:endParaRPr>
          </a:p>
        </p:txBody>
      </p:sp>
      <p:sp>
        <p:nvSpPr>
          <p:cNvPr id="5" name="标题 4"/>
          <p:cNvSpPr>
            <a:spLocks noGrp="1"/>
          </p:cNvSpPr>
          <p:nvPr>
            <p:ph type="ctrTitle"/>
          </p:nvPr>
        </p:nvSpPr>
        <p:spPr>
          <a:xfrm>
            <a:off x="1151772" y="233787"/>
            <a:ext cx="7772400" cy="1470025"/>
          </a:xfrm>
        </p:spPr>
        <p:txBody>
          <a:bodyPr/>
          <a:lstStyle/>
          <a:p>
            <a:pPr>
              <a:defRPr/>
            </a:pPr>
            <a:r>
              <a:rPr lang="zh-CN" sz="4800" b="1" kern="1200" dirty="0">
                <a:solidFill>
                  <a:srgbClr val="FFFF00"/>
                </a:solidFill>
                <a:effectLst>
                  <a:outerShdw blurRad="38100" dist="38100" dir="2700000" algn="tl">
                    <a:srgbClr val="000000">
                      <a:alpha val="43137"/>
                    </a:srgbClr>
                  </a:outerShdw>
                </a:effectLst>
                <a:latin typeface="黑体" panose="02010609060101010101" charset="-122"/>
                <a:ea typeface="黑体" panose="02010609060101010101" charset="-122"/>
              </a:rPr>
              <a:t>第十</a:t>
            </a:r>
            <a:r>
              <a:rPr lang="zh-CN" altLang="en-US" sz="4800" b="1" kern="1200" dirty="0">
                <a:solidFill>
                  <a:srgbClr val="FFFF00"/>
                </a:solidFill>
                <a:effectLst>
                  <a:outerShdw blurRad="38100" dist="38100" dir="2700000" algn="tl">
                    <a:srgbClr val="000000">
                      <a:alpha val="43137"/>
                    </a:srgbClr>
                  </a:outerShdw>
                </a:effectLst>
                <a:latin typeface="黑体" panose="02010609060101010101" charset="-122"/>
                <a:ea typeface="黑体" panose="02010609060101010101" charset="-122"/>
              </a:rPr>
              <a:t>三</a:t>
            </a:r>
            <a:r>
              <a:rPr lang="zh-CN" sz="4800" b="1" kern="1200" dirty="0">
                <a:solidFill>
                  <a:srgbClr val="FFFF00"/>
                </a:solidFill>
                <a:effectLst>
                  <a:outerShdw blurRad="38100" dist="38100" dir="2700000" algn="tl">
                    <a:srgbClr val="000000">
                      <a:alpha val="43137"/>
                    </a:srgbClr>
                  </a:outerShdw>
                </a:effectLst>
                <a:latin typeface="黑体" panose="02010609060101010101" charset="-122"/>
                <a:ea typeface="黑体" panose="02010609060101010101" charset="-122"/>
              </a:rPr>
              <a:t>章 </a:t>
            </a:r>
            <a:r>
              <a:rPr lang="zh-CN" altLang="en-US" sz="4800" b="1" kern="1200" dirty="0">
                <a:solidFill>
                  <a:srgbClr val="FFFF00"/>
                </a:solidFill>
                <a:effectLst>
                  <a:outerShdw blurRad="38100" dist="38100" dir="2700000" algn="tl">
                    <a:srgbClr val="000000">
                      <a:alpha val="43137"/>
                    </a:srgbClr>
                  </a:outerShdw>
                </a:effectLst>
                <a:latin typeface="黑体" panose="02010609060101010101" charset="-122"/>
                <a:ea typeface="黑体" panose="02010609060101010101" charset="-122"/>
              </a:rPr>
              <a:t>条约</a:t>
            </a:r>
            <a:endParaRPr lang="zh-CN" altLang="en-US" dirty="0">
              <a:solidFill>
                <a:srgbClr val="FFFF00"/>
              </a:solidFill>
              <a:effectLst>
                <a:outerShdw blurRad="38100" dist="38100" dir="2700000" algn="tl">
                  <a:srgbClr val="000000">
                    <a:alpha val="43137"/>
                  </a:srgbClr>
                </a:outerShdw>
              </a:effectLst>
            </a:endParaRPr>
          </a:p>
        </p:txBody>
      </p:sp>
      <p:sp>
        <p:nvSpPr>
          <p:cNvPr id="5124" name="副标题 5"/>
          <p:cNvSpPr>
            <a:spLocks noGrp="1"/>
          </p:cNvSpPr>
          <p:nvPr>
            <p:ph type="subTitle" idx="1"/>
          </p:nvPr>
        </p:nvSpPr>
        <p:spPr bwMode="auto">
          <a:xfrm>
            <a:off x="1691808" y="998838"/>
            <a:ext cx="6400800" cy="724472"/>
          </a:xfrm>
          <a:noFill/>
          <a:ln>
            <a:miter lim="800000"/>
          </a:ln>
        </p:spPr>
        <p:txBody>
          <a:bodyPr wrap="square" lIns="91440" tIns="45720" rIns="91440" bIns="45720" numCol="1" anchor="t" anchorCtr="0" compatLnSpc="1"/>
          <a:lstStyle/>
          <a:p>
            <a:r>
              <a:rPr lang="en-US" altLang="zh-CN" sz="2700" b="1" dirty="0">
                <a:solidFill>
                  <a:srgbClr val="FFFF00"/>
                </a:solidFill>
                <a:effectLst>
                  <a:outerShdw blurRad="38100" dist="38100" dir="2700000" algn="tl">
                    <a:srgbClr val="000000">
                      <a:alpha val="43137"/>
                    </a:srgbClr>
                  </a:outerShdw>
                </a:effectLst>
                <a:latin typeface="黑体" panose="02010609060101010101" charset="-122"/>
                <a:ea typeface="黑体" panose="02010609060101010101" charset="-122"/>
              </a:rPr>
              <a:t>Law of Treaty</a:t>
            </a:r>
            <a:endParaRPr lang="zh-CN" altLang="en-US" sz="2700" b="1" dirty="0">
              <a:solidFill>
                <a:srgbClr val="FFFF00"/>
              </a:solidFill>
              <a:effectLst>
                <a:outerShdw blurRad="38100" dist="38100" dir="2700000" algn="tl">
                  <a:srgbClr val="000000">
                    <a:alpha val="43137"/>
                  </a:srgbClr>
                </a:outerShdw>
              </a:effectLst>
              <a:latin typeface="黑体" panose="02010609060101010101" charset="-122"/>
              <a:ea typeface="黑体" panose="02010609060101010101" charset="-122"/>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386" name="9 Conector recto"/>
          <p:cNvCxnSpPr>
            <a:cxnSpLocks noChangeShapeType="1"/>
          </p:cNvCxnSpPr>
          <p:nvPr/>
        </p:nvCxnSpPr>
        <p:spPr bwMode="auto">
          <a:xfrm rot="5400000">
            <a:off x="4463257" y="-2147481894"/>
            <a:ext cx="0" cy="7805737"/>
          </a:xfrm>
          <a:prstGeom prst="line">
            <a:avLst/>
          </a:prstGeom>
          <a:noFill/>
          <a:ln w="9525">
            <a:solidFill>
              <a:srgbClr val="D9D9D9"/>
            </a:solidFill>
            <a:round/>
          </a:ln>
        </p:spPr>
      </p:cxnSp>
      <p:sp>
        <p:nvSpPr>
          <p:cNvPr id="8195" name="1 Título"/>
          <p:cNvSpPr txBox="1">
            <a:spLocks noChangeArrowheads="1"/>
          </p:cNvSpPr>
          <p:nvPr/>
        </p:nvSpPr>
        <p:spPr bwMode="auto">
          <a:xfrm>
            <a:off x="657225" y="596900"/>
            <a:ext cx="7958138" cy="717550"/>
          </a:xfrm>
          <a:prstGeom prst="rect">
            <a:avLst/>
          </a:prstGeom>
          <a:noFill/>
          <a:ln w="9525">
            <a:noFill/>
            <a:miter lim="800000"/>
          </a:ln>
        </p:spPr>
        <p:txBody>
          <a:bodyPr lIns="108000" tIns="46800" rIns="108000" bIns="46800"/>
          <a:lstStyle/>
          <a:p>
            <a:pPr fontAlgn="t" hangingPunct="0"/>
            <a:endParaRPr lang="zh-CN" altLang="en-US" sz="3200" b="1">
              <a:solidFill>
                <a:srgbClr val="0000FF"/>
              </a:solidFill>
              <a:latin typeface="黑体" panose="02010609060101010101" charset="-122"/>
              <a:ea typeface="黑体" panose="02010609060101010101" charset="-122"/>
            </a:endParaRPr>
          </a:p>
        </p:txBody>
      </p:sp>
      <p:sp>
        <p:nvSpPr>
          <p:cNvPr id="8196" name="3 CuadroTexto"/>
          <p:cNvSpPr txBox="1">
            <a:spLocks noChangeArrowheads="1"/>
          </p:cNvSpPr>
          <p:nvPr/>
        </p:nvSpPr>
        <p:spPr bwMode="auto">
          <a:xfrm>
            <a:off x="-337185" y="1117600"/>
            <a:ext cx="9140190" cy="5435600"/>
          </a:xfrm>
          <a:prstGeom prst="rect">
            <a:avLst/>
          </a:prstGeom>
          <a:noFill/>
          <a:ln w="9525">
            <a:noFill/>
            <a:miter lim="800000"/>
          </a:ln>
        </p:spPr>
        <p:txBody>
          <a:bodyPr lIns="108000" tIns="46800" rIns="108000" bIns="0"/>
          <a:lstStyle/>
          <a:p>
            <a:pPr fontAlgn="t">
              <a:lnSpc>
                <a:spcPts val="3600"/>
              </a:lnSpc>
              <a:buFont typeface="Wingdings" panose="05000000000000000000" pitchFamily="2" charset="2"/>
              <a:buNone/>
              <a:defRPr/>
            </a:pPr>
            <a:r>
              <a:rPr kumimoji="1" lang="zh-CN" altLang="en-US" sz="2400" b="1" dirty="0">
                <a:latin typeface="黑体" panose="02010609060101010101" charset="-122"/>
                <a:ea typeface="黑体" panose="02010609060101010101" charset="-122"/>
              </a:rPr>
              <a:t>    （一）缔约权能概述</a:t>
            </a:r>
          </a:p>
          <a:p>
            <a:pPr lvl="2" fontAlgn="t">
              <a:lnSpc>
                <a:spcPts val="3600"/>
              </a:lnSpc>
              <a:buFont typeface="Wingdings" panose="05000000000000000000" pitchFamily="2" charset="2"/>
              <a:buChar char="u"/>
              <a:defRPr/>
            </a:pPr>
            <a:r>
              <a:rPr kumimoji="1" lang="zh-CN" altLang="en-US" sz="2400" dirty="0">
                <a:latin typeface="黑体" panose="02010609060101010101" charset="-122"/>
                <a:ea typeface="黑体" panose="02010609060101010101" charset="-122"/>
              </a:rPr>
              <a:t>缔约能力（</a:t>
            </a:r>
            <a:r>
              <a:rPr kumimoji="1" lang="en-US" altLang="zh-CN" sz="2400" dirty="0">
                <a:latin typeface="黑体" panose="02010609060101010101" charset="-122"/>
                <a:ea typeface="黑体" panose="02010609060101010101" charset="-122"/>
              </a:rPr>
              <a:t>capacity</a:t>
            </a:r>
            <a:r>
              <a:rPr kumimoji="1" lang="zh-CN" altLang="en-US" sz="2400" dirty="0">
                <a:latin typeface="黑体" panose="02010609060101010101" charset="-122"/>
                <a:ea typeface="黑体" panose="02010609060101010101" charset="-122"/>
              </a:rPr>
              <a:t>），是指国际法主体作为国际人格者依照国际法所享有的缔结条约的权利能力或法律资格。</a:t>
            </a:r>
            <a:endParaRPr kumimoji="1" lang="en-US" altLang="zh-CN" sz="2400" dirty="0">
              <a:latin typeface="黑体" panose="02010609060101010101" charset="-122"/>
              <a:ea typeface="黑体" panose="02010609060101010101" charset="-122"/>
            </a:endParaRPr>
          </a:p>
          <a:p>
            <a:pPr lvl="2" fontAlgn="t">
              <a:lnSpc>
                <a:spcPts val="3600"/>
              </a:lnSpc>
              <a:buFont typeface="Wingdings" panose="05000000000000000000" pitchFamily="2" charset="2"/>
              <a:buChar char="u"/>
              <a:defRPr/>
            </a:pPr>
            <a:r>
              <a:rPr kumimoji="1" lang="zh-CN" altLang="en-US" sz="2400" dirty="0">
                <a:latin typeface="黑体" panose="02010609060101010101" charset="-122"/>
                <a:ea typeface="黑体" panose="02010609060101010101" charset="-122"/>
              </a:rPr>
              <a:t>缔约权（</a:t>
            </a:r>
            <a:r>
              <a:rPr kumimoji="1" lang="en-US" altLang="zh-CN" sz="2400" dirty="0">
                <a:latin typeface="黑体" panose="02010609060101010101" charset="-122"/>
                <a:ea typeface="黑体" panose="02010609060101010101" charset="-122"/>
              </a:rPr>
              <a:t>competence</a:t>
            </a:r>
            <a:r>
              <a:rPr kumimoji="1" lang="zh-CN" altLang="en-US" sz="2400" dirty="0">
                <a:latin typeface="黑体" panose="02010609060101010101" charset="-122"/>
                <a:ea typeface="黑体" panose="02010609060101010101" charset="-122"/>
              </a:rPr>
              <a:t>），是指国际法主体的特定机关或其授权的人所享有的根据缔约方的国内法或内部法代表该主体缔结条约的权限。</a:t>
            </a:r>
            <a:endParaRPr kumimoji="1" lang="en-US" altLang="zh-CN" sz="2400" dirty="0">
              <a:latin typeface="黑体" panose="02010609060101010101" charset="-122"/>
              <a:ea typeface="黑体" panose="02010609060101010101" charset="-122"/>
            </a:endParaRPr>
          </a:p>
          <a:p>
            <a:pPr lvl="2" fontAlgn="t">
              <a:lnSpc>
                <a:spcPts val="3600"/>
              </a:lnSpc>
              <a:buFont typeface="Wingdings" panose="05000000000000000000" pitchFamily="2" charset="2"/>
              <a:buChar char="u"/>
              <a:defRPr/>
            </a:pPr>
            <a:endParaRPr kumimoji="1" lang="zh-CN" altLang="en-US" sz="2400" dirty="0">
              <a:latin typeface="黑体" panose="02010609060101010101" charset="-122"/>
              <a:ea typeface="黑体" panose="02010609060101010101" charset="-122"/>
            </a:endParaRPr>
          </a:p>
          <a:p>
            <a:pPr fontAlgn="t">
              <a:lnSpc>
                <a:spcPts val="3600"/>
              </a:lnSpc>
              <a:buFont typeface="Wingdings" panose="05000000000000000000" pitchFamily="2" charset="2"/>
              <a:buNone/>
              <a:defRPr/>
            </a:pPr>
            <a:r>
              <a:rPr kumimoji="1" lang="zh-CN" altLang="en-US" sz="2400" dirty="0">
                <a:latin typeface="黑体" panose="02010609060101010101" charset="-122"/>
                <a:ea typeface="黑体" panose="02010609060101010101" charset="-122"/>
              </a:rPr>
              <a:t>    </a:t>
            </a:r>
            <a:endParaRPr lang="zh-CN" altLang="en-US" sz="2400" dirty="0">
              <a:latin typeface="黑体" panose="02010609060101010101" charset="-122"/>
              <a:ea typeface="黑体" panose="02010609060101010101" charset="-122"/>
            </a:endParaRPr>
          </a:p>
        </p:txBody>
      </p:sp>
      <p:sp>
        <p:nvSpPr>
          <p:cNvPr id="5" name="标题 4"/>
          <p:cNvSpPr>
            <a:spLocks noGrp="1"/>
          </p:cNvSpPr>
          <p:nvPr>
            <p:ph type="title" idx="4294967295"/>
          </p:nvPr>
        </p:nvSpPr>
        <p:spPr>
          <a:xfrm>
            <a:off x="457200" y="274638"/>
            <a:ext cx="8229600" cy="665162"/>
          </a:xfrm>
          <a:prstGeom prst="rect">
            <a:avLst/>
          </a:prstGeom>
        </p:spPr>
        <p:txBody>
          <a:bodyPr/>
          <a:lstStyle/>
          <a:p>
            <a:pPr algn="l">
              <a:defRPr/>
            </a:pPr>
            <a:r>
              <a:rPr lang="zh-CN" sz="2700" b="1" kern="1200" dirty="0">
                <a:latin typeface="黑体" panose="02010609060101010101" charset="-122"/>
                <a:ea typeface="黑体" panose="02010609060101010101" charset="-122"/>
              </a:rPr>
              <a:t>一、</a:t>
            </a:r>
            <a:r>
              <a:rPr lang="zh-CN" altLang="en-US" sz="2700" b="1" kern="1200" dirty="0">
                <a:latin typeface="黑体" panose="02010609060101010101" charset="-122"/>
                <a:ea typeface="黑体" panose="02010609060101010101" charset="-122"/>
              </a:rPr>
              <a:t>缔约权能</a:t>
            </a:r>
            <a:endParaRPr lang="zh-CN" altLang="en-US"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nodePh="1">
                                  <p:stCondLst>
                                    <p:cond delay="0"/>
                                  </p:stCondLst>
                                  <p:endCondLst>
                                    <p:cond evt="begin" delay="0">
                                      <p:tn val="5"/>
                                    </p:cond>
                                  </p:endCondLst>
                                  <p:childTnLst>
                                    <p:set>
                                      <p:cBhvr>
                                        <p:cTn id="6" dur="1" fill="hold">
                                          <p:stCondLst>
                                            <p:cond delay="0"/>
                                          </p:stCondLst>
                                        </p:cTn>
                                        <p:tgtEl>
                                          <p:spTgt spid="8195"/>
                                        </p:tgtEl>
                                        <p:attrNameLst>
                                          <p:attrName>style.visibility</p:attrName>
                                        </p:attrNameLst>
                                      </p:cBhvr>
                                      <p:to>
                                        <p:strVal val="visible"/>
                                      </p:to>
                                    </p:set>
                                    <p:animEffect transition="in" filter="box(in)">
                                      <p:cBhvr>
                                        <p:cTn id="7" dur="500"/>
                                        <p:tgtEl>
                                          <p:spTgt spid="819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196"/>
                                        </p:tgtEl>
                                        <p:attrNameLst>
                                          <p:attrName>style.visibility</p:attrName>
                                        </p:attrNameLst>
                                      </p:cBhvr>
                                      <p:to>
                                        <p:strVal val="visible"/>
                                      </p:to>
                                    </p:set>
                                    <p:animEffect transition="in" filter="fade">
                                      <p:cBhvr>
                                        <p:cTn id="11" dur="10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458802"/>
            <a:ext cx="9144000" cy="5895393"/>
          </a:xfrm>
        </p:spPr>
        <p:txBody>
          <a:bodyPr/>
          <a:lstStyle/>
          <a:p>
            <a:pPr>
              <a:buNone/>
            </a:pPr>
            <a:r>
              <a:rPr lang="zh-CN" altLang="en-US" sz="2400" b="1" dirty="0">
                <a:latin typeface="黑体" panose="02010609060101010101" charset="-122"/>
                <a:ea typeface="黑体" panose="02010609060101010101" charset="-122"/>
              </a:rPr>
              <a:t>（二）国家的缔约能力和缔约权</a:t>
            </a:r>
            <a:endParaRPr lang="en-US" altLang="zh-CN" sz="2400" b="1" dirty="0">
              <a:latin typeface="黑体" panose="02010609060101010101" charset="-122"/>
              <a:ea typeface="黑体" panose="02010609060101010101" charset="-122"/>
            </a:endParaRPr>
          </a:p>
          <a:p>
            <a:pPr lvl="2">
              <a:buFont typeface="Wingdings" panose="05000000000000000000" pitchFamily="2" charset="2"/>
              <a:buChar char="l"/>
            </a:pPr>
            <a:r>
              <a:rPr lang="zh-CN" altLang="en-US" dirty="0">
                <a:latin typeface="黑体" panose="02010609060101010101" charset="-122"/>
                <a:ea typeface="黑体" panose="02010609060101010101" charset="-122"/>
              </a:rPr>
              <a:t>每一国家皆有缔结条约之能力</a:t>
            </a:r>
            <a:endParaRPr lang="en-US" altLang="zh-CN" dirty="0">
              <a:latin typeface="黑体" panose="02010609060101010101" charset="-122"/>
              <a:ea typeface="黑体" panose="02010609060101010101" charset="-122"/>
            </a:endParaRPr>
          </a:p>
          <a:p>
            <a:pPr lvl="2">
              <a:buFont typeface="Wingdings" panose="05000000000000000000" pitchFamily="2" charset="2"/>
              <a:buChar char="l"/>
            </a:pPr>
            <a:r>
              <a:rPr lang="zh-CN" altLang="en-US" dirty="0">
                <a:latin typeface="黑体" panose="02010609060101010101" charset="-122"/>
                <a:ea typeface="黑体" panose="02010609060101010101" charset="-122"/>
              </a:rPr>
              <a:t>“全权证书”（</a:t>
            </a:r>
            <a:r>
              <a:rPr lang="en-US" altLang="zh-CN" dirty="0">
                <a:latin typeface="黑体" panose="02010609060101010101" charset="-122"/>
                <a:ea typeface="黑体" panose="02010609060101010101" charset="-122"/>
              </a:rPr>
              <a:t>full powers</a:t>
            </a:r>
            <a:r>
              <a:rPr lang="zh-CN" altLang="en-US" dirty="0">
                <a:latin typeface="黑体" panose="02010609060101010101" charset="-122"/>
                <a:ea typeface="黑体" panose="02010609060101010101" charset="-122"/>
              </a:rPr>
              <a:t>）</a:t>
            </a:r>
            <a:endParaRPr lang="en-US" altLang="zh-CN" dirty="0">
              <a:latin typeface="黑体" panose="02010609060101010101" charset="-122"/>
              <a:ea typeface="黑体" panose="02010609060101010101" charset="-122"/>
            </a:endParaRPr>
          </a:p>
          <a:p>
            <a:pPr lvl="4">
              <a:buFont typeface="Wingdings" panose="05000000000000000000" pitchFamily="2" charset="2"/>
              <a:buChar char="Ø"/>
            </a:pPr>
            <a:r>
              <a:rPr lang="zh-CN" altLang="en-US" sz="1800" dirty="0">
                <a:latin typeface="黑体" panose="02010609060101010101" charset="-122"/>
                <a:ea typeface="黑体" panose="02010609060101010101" charset="-122"/>
              </a:rPr>
              <a:t>全权证书是指一国主管当局或一国际组织主管机关所颁发，指派一人或数人代表该国或该组织谈判、议定或认证条约约文，表示该国或该组织同意受条约拘束，或完成有关条约之任何其他行为之文书。</a:t>
            </a:r>
            <a:endParaRPr lang="en-US" altLang="zh-CN" sz="1800" dirty="0">
              <a:latin typeface="黑体" panose="02010609060101010101" charset="-122"/>
              <a:ea typeface="黑体" panose="02010609060101010101" charset="-122"/>
            </a:endParaRPr>
          </a:p>
          <a:p>
            <a:pPr lvl="2">
              <a:buFont typeface="Wingdings" panose="05000000000000000000" pitchFamily="2" charset="2"/>
              <a:buChar char="l"/>
            </a:pPr>
            <a:r>
              <a:rPr lang="zh-CN" altLang="en-US" dirty="0">
                <a:latin typeface="黑体" panose="02010609060101010101" charset="-122"/>
                <a:ea typeface="黑体" panose="02010609060101010101" charset="-122"/>
              </a:rPr>
              <a:t>全权证书的互免和无需出示：</a:t>
            </a:r>
            <a:endParaRPr lang="en-US" altLang="zh-CN" dirty="0">
              <a:latin typeface="黑体" panose="02010609060101010101" charset="-122"/>
              <a:ea typeface="黑体" panose="02010609060101010101" charset="-122"/>
            </a:endParaRPr>
          </a:p>
          <a:p>
            <a:pPr lvl="4">
              <a:buFont typeface="Wingdings" panose="05000000000000000000" pitchFamily="2" charset="2"/>
              <a:buChar char="Ø"/>
            </a:pPr>
            <a:r>
              <a:rPr lang="zh-CN" altLang="en-US" sz="1800" dirty="0">
                <a:latin typeface="黑体" panose="02010609060101010101" charset="-122"/>
                <a:ea typeface="黑体" panose="02010609060101010101" charset="-122"/>
              </a:rPr>
              <a:t>如果各方同意，可以互免其缔约代表的全权证书。</a:t>
            </a:r>
            <a:endParaRPr lang="en-US" altLang="zh-CN" sz="1800" dirty="0">
              <a:latin typeface="黑体" panose="02010609060101010101" charset="-122"/>
              <a:ea typeface="黑体" panose="02010609060101010101" charset="-122"/>
            </a:endParaRPr>
          </a:p>
          <a:p>
            <a:pPr lvl="4">
              <a:buFont typeface="Wingdings" panose="05000000000000000000" pitchFamily="2" charset="2"/>
              <a:buChar char="Ø"/>
            </a:pPr>
            <a:r>
              <a:rPr lang="zh-CN" altLang="en-US" sz="1800" dirty="0">
                <a:latin typeface="黑体" panose="02010609060101010101" charset="-122"/>
                <a:ea typeface="黑体" panose="02010609060101010101" charset="-122"/>
              </a:rPr>
              <a:t>担任特定国家职务的人无需出示全权证书也被认为是代表其国家：</a:t>
            </a:r>
            <a:endParaRPr lang="en-US" altLang="zh-CN" sz="1800" dirty="0">
              <a:latin typeface="黑体" panose="02010609060101010101" charset="-122"/>
              <a:ea typeface="黑体" panose="02010609060101010101" charset="-122"/>
            </a:endParaRPr>
          </a:p>
          <a:p>
            <a:pPr marL="1828800" lvl="4" indent="0">
              <a:buNone/>
            </a:pPr>
            <a:r>
              <a:rPr lang="en-US" altLang="zh-CN" sz="1800" dirty="0">
                <a:latin typeface="黑体" panose="02010609060101010101" charset="-122"/>
                <a:ea typeface="黑体" panose="02010609060101010101" charset="-122"/>
              </a:rPr>
              <a:t>1</a:t>
            </a:r>
            <a:r>
              <a:rPr lang="zh-CN" altLang="en-US" sz="1800" dirty="0">
                <a:latin typeface="黑体" panose="02010609060101010101" charset="-122"/>
                <a:ea typeface="黑体" panose="02010609060101010101" charset="-122"/>
              </a:rPr>
              <a:t>、国家元首、政府首脑及外交部长</a:t>
            </a:r>
            <a:endParaRPr lang="en-US" altLang="zh-CN" sz="1800" dirty="0">
              <a:latin typeface="黑体" panose="02010609060101010101" charset="-122"/>
              <a:ea typeface="黑体" panose="02010609060101010101" charset="-122"/>
            </a:endParaRPr>
          </a:p>
          <a:p>
            <a:pPr marL="1828800" lvl="4" indent="0">
              <a:buNone/>
            </a:pPr>
            <a:r>
              <a:rPr lang="en-US" altLang="zh-CN" sz="1800" dirty="0">
                <a:latin typeface="黑体" panose="02010609060101010101" charset="-122"/>
                <a:ea typeface="黑体" panose="02010609060101010101" charset="-122"/>
              </a:rPr>
              <a:t>2</a:t>
            </a:r>
            <a:r>
              <a:rPr lang="zh-CN" altLang="en-US" sz="1800" dirty="0">
                <a:latin typeface="黑体" panose="02010609060101010101" charset="-122"/>
                <a:ea typeface="黑体" panose="02010609060101010101" charset="-122"/>
              </a:rPr>
              <a:t>、国家任命出席国际组织或国际会议的代表</a:t>
            </a:r>
            <a:endParaRPr lang="en-US" altLang="zh-CN" sz="1800" dirty="0">
              <a:latin typeface="黑体" panose="02010609060101010101" charset="-122"/>
              <a:ea typeface="黑体" panose="02010609060101010101" charset="-122"/>
            </a:endParaRPr>
          </a:p>
          <a:p>
            <a:pPr marL="1828800" lvl="4" indent="0">
              <a:buNone/>
            </a:pPr>
            <a:r>
              <a:rPr lang="en-US" altLang="zh-CN" sz="1800" dirty="0">
                <a:latin typeface="黑体" panose="02010609060101010101" charset="-122"/>
                <a:ea typeface="黑体" panose="02010609060101010101" charset="-122"/>
              </a:rPr>
              <a:t>3</a:t>
            </a:r>
            <a:r>
              <a:rPr lang="zh-CN" altLang="en-US" sz="1800" dirty="0">
                <a:latin typeface="黑体" panose="02010609060101010101" charset="-122"/>
                <a:ea typeface="黑体" panose="02010609060101010101" charset="-122"/>
              </a:rPr>
              <a:t>、常驻国际组织代表团团长</a:t>
            </a:r>
          </a:p>
          <a:p>
            <a:pPr>
              <a:buNone/>
            </a:pPr>
            <a:r>
              <a:rPr lang="zh-CN" altLang="en-US" sz="2400" b="1" dirty="0">
                <a:latin typeface="黑体" panose="02010609060101010101" charset="-122"/>
                <a:ea typeface="黑体" panose="02010609060101010101" charset="-122"/>
              </a:rPr>
              <a:t>（三）国际组织的缔约能力和缔约权</a:t>
            </a:r>
            <a:endParaRPr lang="en-US" altLang="zh-CN" sz="2400" b="1" dirty="0">
              <a:latin typeface="黑体" panose="02010609060101010101" charset="-122"/>
              <a:ea typeface="黑体" panose="02010609060101010101" charset="-122"/>
            </a:endParaRPr>
          </a:p>
          <a:p>
            <a:pPr lvl="2">
              <a:buFont typeface="Wingdings" panose="05000000000000000000" pitchFamily="2" charset="2"/>
              <a:buChar char="l"/>
            </a:pPr>
            <a:r>
              <a:rPr lang="zh-CN" altLang="en-US" dirty="0">
                <a:latin typeface="黑体" panose="02010609060101010101" charset="-122"/>
                <a:ea typeface="黑体" panose="02010609060101010101" charset="-122"/>
              </a:rPr>
              <a:t>国际组织章程规则的授权</a:t>
            </a:r>
            <a:r>
              <a:rPr lang="en-US" altLang="zh-CN" dirty="0">
                <a:latin typeface="黑体" panose="02010609060101010101" charset="-122"/>
                <a:ea typeface="黑体" panose="02010609060101010101" charset="-122"/>
              </a:rPr>
              <a:t>        </a:t>
            </a: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0" name="9 Conector recto"/>
          <p:cNvCxnSpPr>
            <a:cxnSpLocks noChangeShapeType="1"/>
          </p:cNvCxnSpPr>
          <p:nvPr/>
        </p:nvCxnSpPr>
        <p:spPr bwMode="auto">
          <a:xfrm rot="5400000">
            <a:off x="4463257" y="-2147481894"/>
            <a:ext cx="0" cy="7805737"/>
          </a:xfrm>
          <a:prstGeom prst="line">
            <a:avLst/>
          </a:prstGeom>
          <a:noFill/>
          <a:ln w="9525">
            <a:solidFill>
              <a:srgbClr val="D9D9D9"/>
            </a:solidFill>
            <a:round/>
          </a:ln>
        </p:spPr>
      </p:cxnSp>
      <p:sp>
        <p:nvSpPr>
          <p:cNvPr id="8195" name="1 Título"/>
          <p:cNvSpPr txBox="1">
            <a:spLocks noChangeArrowheads="1"/>
          </p:cNvSpPr>
          <p:nvPr/>
        </p:nvSpPr>
        <p:spPr bwMode="auto">
          <a:xfrm>
            <a:off x="657225" y="596900"/>
            <a:ext cx="7958138" cy="717550"/>
          </a:xfrm>
          <a:prstGeom prst="rect">
            <a:avLst/>
          </a:prstGeom>
          <a:noFill/>
          <a:ln w="9525">
            <a:noFill/>
            <a:miter lim="800000"/>
          </a:ln>
        </p:spPr>
        <p:txBody>
          <a:bodyPr lIns="108000" tIns="46800" rIns="108000" bIns="46800"/>
          <a:lstStyle/>
          <a:p>
            <a:pPr fontAlgn="t" hangingPunct="0"/>
            <a:endParaRPr lang="zh-CN" altLang="en-US" sz="3200" b="1">
              <a:solidFill>
                <a:srgbClr val="0000FF"/>
              </a:solidFill>
              <a:latin typeface="黑体" panose="02010609060101010101" charset="-122"/>
              <a:ea typeface="黑体" panose="02010609060101010101" charset="-122"/>
            </a:endParaRPr>
          </a:p>
        </p:txBody>
      </p:sp>
      <p:sp>
        <p:nvSpPr>
          <p:cNvPr id="8196" name="3 CuadroTexto"/>
          <p:cNvSpPr txBox="1">
            <a:spLocks noChangeArrowheads="1"/>
          </p:cNvSpPr>
          <p:nvPr/>
        </p:nvSpPr>
        <p:spPr bwMode="auto">
          <a:xfrm>
            <a:off x="0" y="0"/>
            <a:ext cx="9143999" cy="6399199"/>
          </a:xfrm>
          <a:prstGeom prst="rect">
            <a:avLst/>
          </a:prstGeom>
          <a:noFill/>
          <a:ln w="9525">
            <a:noFill/>
            <a:miter lim="800000"/>
          </a:ln>
        </p:spPr>
        <p:txBody>
          <a:bodyPr lIns="108000" tIns="46800" rIns="108000" bIns="0"/>
          <a:lstStyle/>
          <a:p>
            <a:pPr fontAlgn="t">
              <a:lnSpc>
                <a:spcPts val="3600"/>
              </a:lnSpc>
            </a:pPr>
            <a:endParaRPr lang="zh-CN" altLang="en-US" sz="2400" dirty="0"/>
          </a:p>
          <a:p>
            <a:pPr fontAlgn="t">
              <a:lnSpc>
                <a:spcPts val="3600"/>
              </a:lnSpc>
              <a:buFont typeface="Wingdings" panose="05000000000000000000" pitchFamily="2" charset="2"/>
              <a:buNone/>
            </a:pPr>
            <a:endParaRPr lang="en-US" altLang="zh-CN" sz="2400" dirty="0">
              <a:latin typeface="黑体" panose="02010609060101010101" charset="-122"/>
              <a:ea typeface="黑体" panose="02010609060101010101" charset="-122"/>
            </a:endParaRPr>
          </a:p>
          <a:p>
            <a:pPr fontAlgn="t">
              <a:lnSpc>
                <a:spcPts val="3600"/>
              </a:lnSpc>
              <a:buFont typeface="Wingdings" panose="05000000000000000000" pitchFamily="2" charset="2"/>
              <a:buNone/>
            </a:pPr>
            <a:endParaRPr lang="en-US" altLang="zh-CN" sz="2400" b="1" dirty="0">
              <a:latin typeface="黑体" panose="02010609060101010101" charset="-122"/>
              <a:ea typeface="黑体" panose="02010609060101010101" charset="-122"/>
            </a:endParaRPr>
          </a:p>
          <a:p>
            <a:pPr fontAlgn="t">
              <a:lnSpc>
                <a:spcPts val="3600"/>
              </a:lnSpc>
              <a:buFont typeface="Wingdings" panose="05000000000000000000" pitchFamily="2" charset="2"/>
              <a:buNone/>
            </a:pPr>
            <a:endParaRPr lang="en-US" altLang="zh-CN" sz="2400" b="1" dirty="0">
              <a:latin typeface="黑体" panose="02010609060101010101" charset="-122"/>
              <a:ea typeface="黑体" panose="02010609060101010101" charset="-122"/>
            </a:endParaRPr>
          </a:p>
          <a:p>
            <a:pPr fontAlgn="t">
              <a:lnSpc>
                <a:spcPts val="3600"/>
              </a:lnSpc>
              <a:buFont typeface="Wingdings" panose="05000000000000000000" pitchFamily="2" charset="2"/>
              <a:buNone/>
            </a:pPr>
            <a:endParaRPr lang="en-US" altLang="zh-CN" sz="2400" b="1" dirty="0">
              <a:latin typeface="黑体" panose="02010609060101010101" charset="-122"/>
              <a:ea typeface="黑体" panose="02010609060101010101" charset="-122"/>
            </a:endParaRPr>
          </a:p>
          <a:p>
            <a:pPr fontAlgn="t">
              <a:lnSpc>
                <a:spcPts val="3600"/>
              </a:lnSpc>
              <a:buFont typeface="Wingdings" panose="05000000000000000000" pitchFamily="2" charset="2"/>
              <a:buNone/>
            </a:pPr>
            <a:endParaRPr lang="zh-CN" altLang="en-US" sz="2400" b="1" dirty="0">
              <a:latin typeface="黑体" panose="02010609060101010101" charset="-122"/>
              <a:ea typeface="黑体" panose="02010609060101010101" charset="-122"/>
            </a:endParaRPr>
          </a:p>
        </p:txBody>
      </p:sp>
      <p:sp>
        <p:nvSpPr>
          <p:cNvPr id="5" name="标题 4"/>
          <p:cNvSpPr>
            <a:spLocks noGrp="1"/>
          </p:cNvSpPr>
          <p:nvPr>
            <p:ph type="title"/>
          </p:nvPr>
        </p:nvSpPr>
        <p:spPr/>
        <p:txBody>
          <a:bodyPr/>
          <a:lstStyle/>
          <a:p>
            <a:r>
              <a:rPr lang="zh-CN" altLang="zh-CN" b="1" dirty="0">
                <a:latin typeface="黑体" panose="02010609060101010101" charset="-122"/>
                <a:ea typeface="黑体" panose="02010609060101010101" charset="-122"/>
              </a:rPr>
              <a:t>二、</a:t>
            </a:r>
            <a:r>
              <a:rPr lang="zh-CN" altLang="en-US" b="1" dirty="0">
                <a:latin typeface="黑体" panose="02010609060101010101" charset="-122"/>
                <a:ea typeface="黑体" panose="02010609060101010101" charset="-122"/>
              </a:rPr>
              <a:t>缔约程序</a:t>
            </a:r>
            <a:endParaRPr lang="zh-CN" altLang="en-US" dirty="0"/>
          </a:p>
        </p:txBody>
      </p:sp>
      <p:sp>
        <p:nvSpPr>
          <p:cNvPr id="6" name="内容占位符 5"/>
          <p:cNvSpPr>
            <a:spLocks noGrp="1"/>
          </p:cNvSpPr>
          <p:nvPr>
            <p:ph idx="1"/>
          </p:nvPr>
        </p:nvSpPr>
        <p:spPr>
          <a:xfrm>
            <a:off x="348615" y="1165860"/>
            <a:ext cx="8229600" cy="4525963"/>
          </a:xfrm>
        </p:spPr>
        <p:txBody>
          <a:bodyPr>
            <a:normAutofit fontScale="92500" lnSpcReduction="20000"/>
          </a:bodyPr>
          <a:lstStyle/>
          <a:p>
            <a:pPr fontAlgn="t">
              <a:lnSpc>
                <a:spcPct val="120000"/>
              </a:lnSpc>
              <a:buFont typeface="Wingdings" panose="05000000000000000000" pitchFamily="2" charset="2"/>
              <a:buNone/>
            </a:pPr>
            <a:r>
              <a:rPr lang="zh-CN" altLang="en-US" sz="2400" b="1" dirty="0">
                <a:latin typeface="黑体" panose="02010609060101010101" charset="-122"/>
                <a:ea typeface="黑体" panose="02010609060101010101" charset="-122"/>
              </a:rPr>
              <a:t>（一）议定约文</a:t>
            </a:r>
            <a:endParaRPr lang="en-US" altLang="zh-CN" sz="2400" b="1" dirty="0">
              <a:latin typeface="黑体" panose="02010609060101010101" charset="-122"/>
              <a:ea typeface="黑体" panose="02010609060101010101" charset="-122"/>
            </a:endParaRPr>
          </a:p>
          <a:p>
            <a:pPr fontAlgn="t">
              <a:lnSpc>
                <a:spcPct val="120000"/>
              </a:lnSpc>
              <a:buFont typeface="Wingdings" panose="05000000000000000000" pitchFamily="2" charset="2"/>
              <a:buNone/>
            </a:pPr>
            <a:r>
              <a:rPr lang="zh-CN" altLang="en-US" sz="2400" b="1" dirty="0">
                <a:latin typeface="黑体" panose="02010609060101010101" charset="-122"/>
                <a:ea typeface="黑体" panose="02010609060101010101" charset="-122"/>
              </a:rPr>
              <a:t>（二）约文的认证（</a:t>
            </a:r>
            <a:r>
              <a:rPr lang="en-US" altLang="zh-CN" sz="2400" b="1" dirty="0">
                <a:latin typeface="黑体" panose="02010609060101010101" charset="-122"/>
                <a:ea typeface="黑体" panose="02010609060101010101" charset="-122"/>
              </a:rPr>
              <a:t>authentication</a:t>
            </a:r>
            <a:r>
              <a:rPr lang="zh-CN" altLang="en-US" sz="2400" b="1" dirty="0">
                <a:latin typeface="黑体" panose="02010609060101010101" charset="-122"/>
                <a:ea typeface="黑体" panose="02010609060101010101" charset="-122"/>
              </a:rPr>
              <a:t>）</a:t>
            </a:r>
            <a:endParaRPr lang="en-US" altLang="zh-CN" sz="2400" b="1" dirty="0">
              <a:latin typeface="黑体" panose="02010609060101010101" charset="-122"/>
              <a:ea typeface="黑体" panose="02010609060101010101" charset="-122"/>
            </a:endParaRPr>
          </a:p>
          <a:p>
            <a:pPr lvl="2" fontAlgn="t">
              <a:lnSpc>
                <a:spcPct val="120000"/>
              </a:lnSpc>
              <a:buFont typeface="Wingdings" panose="05000000000000000000" pitchFamily="2" charset="2"/>
              <a:buChar char="l"/>
            </a:pPr>
            <a:r>
              <a:rPr lang="zh-CN" altLang="en-US" dirty="0">
                <a:latin typeface="黑体" panose="02010609060101010101" charset="-122"/>
                <a:ea typeface="黑体" panose="02010609060101010101" charset="-122"/>
              </a:rPr>
              <a:t>约文的认证、签署、待核准签署、草签</a:t>
            </a:r>
            <a:endParaRPr lang="en-US" altLang="zh-CN" dirty="0">
              <a:latin typeface="黑体" panose="02010609060101010101" charset="-122"/>
              <a:ea typeface="黑体" panose="02010609060101010101" charset="-122"/>
            </a:endParaRPr>
          </a:p>
          <a:p>
            <a:pPr fontAlgn="t">
              <a:lnSpc>
                <a:spcPct val="120000"/>
              </a:lnSpc>
              <a:buFont typeface="Wingdings" panose="05000000000000000000" pitchFamily="2" charset="2"/>
              <a:buNone/>
            </a:pPr>
            <a:r>
              <a:rPr lang="zh-CN" altLang="en-US" sz="2400" b="1" dirty="0">
                <a:latin typeface="黑体" panose="02010609060101010101" charset="-122"/>
                <a:ea typeface="黑体" panose="02010609060101010101" charset="-122"/>
              </a:rPr>
              <a:t>（三）表示同意受条约拘束</a:t>
            </a:r>
            <a:endParaRPr lang="en-US" altLang="zh-CN" sz="2400" b="1" dirty="0">
              <a:latin typeface="黑体" panose="02010609060101010101" charset="-122"/>
              <a:ea typeface="黑体" panose="02010609060101010101" charset="-122"/>
            </a:endParaRPr>
          </a:p>
          <a:p>
            <a:pPr fontAlgn="t">
              <a:lnSpc>
                <a:spcPct val="120000"/>
              </a:lnSpc>
              <a:buFont typeface="Wingdings" panose="05000000000000000000" pitchFamily="2" charset="2"/>
              <a:buNone/>
            </a:pPr>
            <a:r>
              <a:rPr lang="zh-CN" altLang="en-US" sz="2400" b="1" dirty="0">
                <a:latin typeface="黑体" panose="02010609060101010101" charset="-122"/>
                <a:ea typeface="黑体" panose="02010609060101010101" charset="-122"/>
              </a:rPr>
              <a:t>（四）通知批准、交换或交存批准书</a:t>
            </a:r>
            <a:endParaRPr lang="en-US" altLang="zh-CN" sz="2400" b="1" dirty="0">
              <a:latin typeface="黑体" panose="02010609060101010101" charset="-122"/>
              <a:ea typeface="黑体" panose="02010609060101010101" charset="-122"/>
            </a:endParaRPr>
          </a:p>
          <a:p>
            <a:pPr lvl="2" fontAlgn="t">
              <a:lnSpc>
                <a:spcPct val="120000"/>
              </a:lnSpc>
              <a:buFont typeface="Wingdings" panose="05000000000000000000" pitchFamily="2" charset="2"/>
              <a:buChar char="l"/>
            </a:pPr>
            <a:r>
              <a:rPr lang="zh-CN" altLang="en-US" dirty="0">
                <a:latin typeface="黑体" panose="02010609060101010101" charset="-122"/>
                <a:ea typeface="黑体" panose="02010609060101010101" charset="-122"/>
              </a:rPr>
              <a:t>签署（</a:t>
            </a:r>
            <a:r>
              <a:rPr lang="en-US" altLang="zh-CN" dirty="0">
                <a:latin typeface="黑体" panose="02010609060101010101" charset="-122"/>
                <a:ea typeface="黑体" panose="02010609060101010101" charset="-122"/>
              </a:rPr>
              <a:t>signature</a:t>
            </a:r>
            <a:r>
              <a:rPr lang="zh-CN" altLang="en-US" dirty="0">
                <a:latin typeface="黑体" panose="02010609060101010101" charset="-122"/>
                <a:ea typeface="黑体" panose="02010609060101010101" charset="-122"/>
              </a:rPr>
              <a:t>）</a:t>
            </a:r>
          </a:p>
          <a:p>
            <a:pPr lvl="2" fontAlgn="t">
              <a:lnSpc>
                <a:spcPct val="120000"/>
              </a:lnSpc>
              <a:buFont typeface="Wingdings" panose="05000000000000000000" pitchFamily="2" charset="2"/>
              <a:buChar char="l"/>
            </a:pPr>
            <a:r>
              <a:rPr lang="zh-CN" altLang="en-US" dirty="0">
                <a:latin typeface="黑体" panose="02010609060101010101" charset="-122"/>
                <a:ea typeface="黑体" panose="02010609060101010101" charset="-122"/>
              </a:rPr>
              <a:t>交换构成条约之文书（</a:t>
            </a:r>
            <a:r>
              <a:rPr lang="en-US" altLang="zh-CN" dirty="0">
                <a:latin typeface="黑体" panose="02010609060101010101" charset="-122"/>
                <a:ea typeface="黑体" panose="02010609060101010101" charset="-122"/>
              </a:rPr>
              <a:t>exchange of instruments constituting a treaty</a:t>
            </a:r>
            <a:r>
              <a:rPr lang="zh-CN" altLang="en-US" dirty="0">
                <a:latin typeface="黑体" panose="02010609060101010101" charset="-122"/>
                <a:ea typeface="黑体" panose="02010609060101010101" charset="-122"/>
              </a:rPr>
              <a:t>）</a:t>
            </a:r>
          </a:p>
          <a:p>
            <a:pPr lvl="2" fontAlgn="t">
              <a:lnSpc>
                <a:spcPct val="120000"/>
              </a:lnSpc>
              <a:buFont typeface="Wingdings" panose="05000000000000000000" pitchFamily="2" charset="2"/>
              <a:buChar char="l"/>
            </a:pPr>
            <a:r>
              <a:rPr lang="zh-CN" altLang="en-US" dirty="0">
                <a:latin typeface="黑体" panose="02010609060101010101" charset="-122"/>
                <a:ea typeface="黑体" panose="02010609060101010101" charset="-122"/>
              </a:rPr>
              <a:t>批准（</a:t>
            </a:r>
            <a:r>
              <a:rPr lang="en-US" altLang="zh-CN" dirty="0">
                <a:latin typeface="黑体" panose="02010609060101010101" charset="-122"/>
                <a:ea typeface="黑体" panose="02010609060101010101" charset="-122"/>
              </a:rPr>
              <a:t>ratification</a:t>
            </a:r>
            <a:r>
              <a:rPr lang="zh-CN" altLang="en-US" dirty="0">
                <a:latin typeface="黑体" panose="02010609060101010101" charset="-122"/>
                <a:ea typeface="黑体" panose="02010609060101010101" charset="-122"/>
              </a:rPr>
              <a:t>）</a:t>
            </a:r>
          </a:p>
          <a:p>
            <a:pPr lvl="2" fontAlgn="t">
              <a:lnSpc>
                <a:spcPct val="120000"/>
              </a:lnSpc>
              <a:buFont typeface="Wingdings" panose="05000000000000000000" pitchFamily="2" charset="2"/>
              <a:buChar char="l"/>
            </a:pPr>
            <a:r>
              <a:rPr lang="zh-CN" altLang="en-US" dirty="0">
                <a:latin typeface="黑体" panose="02010609060101010101" charset="-122"/>
                <a:ea typeface="黑体" panose="02010609060101010101" charset="-122"/>
              </a:rPr>
              <a:t>接受（</a:t>
            </a:r>
            <a:r>
              <a:rPr lang="en-US" altLang="zh-CN" dirty="0">
                <a:latin typeface="黑体" panose="02010609060101010101" charset="-122"/>
                <a:ea typeface="黑体" panose="02010609060101010101" charset="-122"/>
              </a:rPr>
              <a:t>acceptance</a:t>
            </a:r>
            <a:r>
              <a:rPr lang="zh-CN" altLang="en-US" dirty="0">
                <a:latin typeface="黑体" panose="02010609060101010101" charset="-122"/>
                <a:ea typeface="黑体" panose="02010609060101010101" charset="-122"/>
              </a:rPr>
              <a:t>）或核准（</a:t>
            </a:r>
            <a:r>
              <a:rPr lang="en-US" altLang="zh-CN" dirty="0">
                <a:latin typeface="黑体" panose="02010609060101010101" charset="-122"/>
                <a:ea typeface="黑体" panose="02010609060101010101" charset="-122"/>
              </a:rPr>
              <a:t>approval</a:t>
            </a:r>
            <a:r>
              <a:rPr lang="zh-CN" altLang="en-US" dirty="0">
                <a:latin typeface="黑体" panose="02010609060101010101" charset="-122"/>
                <a:ea typeface="黑体" panose="02010609060101010101" charset="-122"/>
              </a:rPr>
              <a:t>）</a:t>
            </a:r>
            <a:endParaRPr lang="en-US" altLang="zh-CN" dirty="0">
              <a:latin typeface="黑体" panose="02010609060101010101" charset="-122"/>
              <a:ea typeface="黑体" panose="02010609060101010101" charset="-122"/>
            </a:endParaRPr>
          </a:p>
          <a:p>
            <a:pPr lvl="2" fontAlgn="t">
              <a:lnSpc>
                <a:spcPct val="120000"/>
              </a:lnSpc>
              <a:buFont typeface="Wingdings" panose="05000000000000000000" pitchFamily="2" charset="2"/>
              <a:buChar char="l"/>
            </a:pPr>
            <a:r>
              <a:rPr lang="zh-CN" altLang="en-US" dirty="0">
                <a:latin typeface="黑体" panose="02010609060101010101" charset="-122"/>
                <a:ea typeface="黑体" panose="02010609060101010101" charset="-122"/>
              </a:rPr>
              <a:t>任何其他同意之方式</a:t>
            </a:r>
            <a:endParaRPr lang="zh-CN" altLang="en-US"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nodePh="1">
                                  <p:stCondLst>
                                    <p:cond delay="0"/>
                                  </p:stCondLst>
                                  <p:endCondLst>
                                    <p:cond evt="begin" delay="0">
                                      <p:tn val="5"/>
                                    </p:cond>
                                  </p:endCondLst>
                                  <p:childTnLst>
                                    <p:set>
                                      <p:cBhvr>
                                        <p:cTn id="6" dur="1" fill="hold">
                                          <p:stCondLst>
                                            <p:cond delay="0"/>
                                          </p:stCondLst>
                                        </p:cTn>
                                        <p:tgtEl>
                                          <p:spTgt spid="8195"/>
                                        </p:tgtEl>
                                        <p:attrNameLst>
                                          <p:attrName>style.visibility</p:attrName>
                                        </p:attrNameLst>
                                      </p:cBhvr>
                                      <p:to>
                                        <p:strVal val="visible"/>
                                      </p:to>
                                    </p:set>
                                    <p:animEffect transition="in" filter="box(in)">
                                      <p:cBhvr>
                                        <p:cTn id="7" dur="500"/>
                                        <p:tgtEl>
                                          <p:spTgt spid="819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196"/>
                                        </p:tgtEl>
                                        <p:attrNameLst>
                                          <p:attrName>style.visibility</p:attrName>
                                        </p:attrNameLst>
                                      </p:cBhvr>
                                      <p:to>
                                        <p:strVal val="visible"/>
                                      </p:to>
                                    </p:set>
                                    <p:animEffect transition="in" filter="fade">
                                      <p:cBhvr>
                                        <p:cTn id="11" dur="10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lvl="2">
              <a:lnSpc>
                <a:spcPct val="160000"/>
              </a:lnSpc>
            </a:pPr>
            <a:r>
              <a:rPr lang="en-US" altLang="zh-CN" sz="2800" b="1" dirty="0">
                <a:latin typeface="黑体" panose="02010609060101010101" charset="-122"/>
                <a:ea typeface="黑体" panose="02010609060101010101" charset="-122"/>
              </a:rPr>
              <a:t>三</a:t>
            </a:r>
            <a:r>
              <a:rPr lang="zh-CN" altLang="zh-CN" sz="2800" b="1" dirty="0">
                <a:latin typeface="黑体" panose="02010609060101010101" charset="-122"/>
                <a:ea typeface="黑体" panose="02010609060101010101" charset="-122"/>
              </a:rPr>
              <a:t>、</a:t>
            </a:r>
            <a:r>
              <a:rPr lang="zh-CN" altLang="en-US" sz="2800" b="1" dirty="0">
                <a:latin typeface="黑体" panose="02010609060101010101" charset="-122"/>
                <a:ea typeface="黑体" panose="02010609060101010101" charset="-122"/>
              </a:rPr>
              <a:t>条约的加入（</a:t>
            </a:r>
            <a:r>
              <a:rPr lang="en-US" altLang="zh-CN" sz="2800" b="1" dirty="0">
                <a:latin typeface="黑体" panose="02010609060101010101" charset="-122"/>
                <a:ea typeface="黑体" panose="02010609060101010101" charset="-122"/>
              </a:rPr>
              <a:t>accession</a:t>
            </a:r>
            <a:r>
              <a:rPr lang="zh-CN" altLang="en-US" sz="2800" b="1" dirty="0">
                <a:latin typeface="黑体" panose="02010609060101010101" charset="-122"/>
                <a:ea typeface="黑体" panose="02010609060101010101" charset="-122"/>
              </a:rPr>
              <a:t>）</a:t>
            </a:r>
            <a:endParaRPr lang="en-US" altLang="zh-CN" sz="2800" b="1" dirty="0">
              <a:latin typeface="黑体" panose="02010609060101010101" charset="-122"/>
              <a:ea typeface="黑体" panose="02010609060101010101" charset="-122"/>
            </a:endParaRPr>
          </a:p>
          <a:p>
            <a:pPr marL="0" lvl="2">
              <a:lnSpc>
                <a:spcPct val="160000"/>
              </a:lnSpc>
            </a:pPr>
            <a:r>
              <a:rPr lang="zh-CN" altLang="en-US" sz="2800" b="1" dirty="0">
                <a:latin typeface="黑体" panose="02010609060101010101" charset="-122"/>
                <a:ea typeface="黑体" panose="02010609060101010101" charset="-122"/>
              </a:rPr>
              <a:t>四、条约的保管、登记与公布</a:t>
            </a:r>
            <a:endParaRPr lang="en-US" altLang="zh-CN" sz="2400" b="1" dirty="0">
              <a:latin typeface="黑体" panose="02010609060101010101" charset="-122"/>
              <a:ea typeface="黑体" panose="02010609060101010101" charset="-122"/>
            </a:endParaRPr>
          </a:p>
          <a:p>
            <a:endParaRPr lang="zh-CN" altLang="en-US" dirty="0"/>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458" name="9 Conector recto"/>
          <p:cNvCxnSpPr>
            <a:cxnSpLocks noChangeShapeType="1"/>
          </p:cNvCxnSpPr>
          <p:nvPr/>
        </p:nvCxnSpPr>
        <p:spPr bwMode="auto">
          <a:xfrm rot="5400000">
            <a:off x="4463257" y="-2147481894"/>
            <a:ext cx="0" cy="7805737"/>
          </a:xfrm>
          <a:prstGeom prst="line">
            <a:avLst/>
          </a:prstGeom>
          <a:noFill/>
          <a:ln w="9525">
            <a:solidFill>
              <a:srgbClr val="D9D9D9"/>
            </a:solidFill>
            <a:round/>
          </a:ln>
        </p:spPr>
      </p:cxnSp>
      <p:sp>
        <p:nvSpPr>
          <p:cNvPr id="8196" name="3 CuadroTexto"/>
          <p:cNvSpPr txBox="1">
            <a:spLocks noChangeArrowheads="1"/>
          </p:cNvSpPr>
          <p:nvPr/>
        </p:nvSpPr>
        <p:spPr bwMode="auto">
          <a:xfrm>
            <a:off x="233133" y="593647"/>
            <a:ext cx="8459788" cy="5670377"/>
          </a:xfrm>
          <a:prstGeom prst="rect">
            <a:avLst/>
          </a:prstGeom>
          <a:noFill/>
          <a:ln w="9525">
            <a:noFill/>
            <a:miter lim="800000"/>
          </a:ln>
        </p:spPr>
        <p:txBody>
          <a:bodyPr lIns="108000" tIns="46800" rIns="108000" bIns="0"/>
          <a:lstStyle/>
          <a:p>
            <a:pPr lvl="1" indent="538480" fontAlgn="t">
              <a:buFont typeface="Wingdings" panose="05000000000000000000" pitchFamily="2" charset="2"/>
              <a:buChar char="u"/>
              <a:defRPr/>
            </a:pPr>
            <a:r>
              <a:rPr lang="en-US" altLang="zh-CN" sz="2400" dirty="0">
                <a:latin typeface="Gill Sans MT" pitchFamily="34" charset="0"/>
                <a:ea typeface="黑体" panose="02010609060101010101" charset="-122"/>
              </a:rPr>
              <a:t>1982</a:t>
            </a:r>
            <a:r>
              <a:rPr lang="zh-CN" altLang="en-US" sz="2400" dirty="0">
                <a:latin typeface="Gill Sans MT" pitchFamily="34" charset="0"/>
                <a:ea typeface="黑体" panose="02010609060101010101" charset="-122"/>
              </a:rPr>
              <a:t>年</a:t>
            </a:r>
            <a:r>
              <a:rPr lang="en-US" altLang="zh-CN" sz="2400" dirty="0">
                <a:latin typeface="Gill Sans MT" pitchFamily="34" charset="0"/>
                <a:ea typeface="黑体" panose="02010609060101010101" charset="-122"/>
              </a:rPr>
              <a:t>《</a:t>
            </a:r>
            <a:r>
              <a:rPr lang="zh-CN" altLang="en-US" sz="2400" dirty="0">
                <a:latin typeface="Gill Sans MT" pitchFamily="34" charset="0"/>
                <a:ea typeface="黑体" panose="02010609060101010101" charset="-122"/>
              </a:rPr>
              <a:t>宪法</a:t>
            </a:r>
            <a:r>
              <a:rPr lang="en-US" altLang="zh-CN" sz="2400" dirty="0">
                <a:latin typeface="Gill Sans MT" pitchFamily="34" charset="0"/>
                <a:ea typeface="黑体" panose="02010609060101010101" charset="-122"/>
              </a:rPr>
              <a:t>》</a:t>
            </a:r>
            <a:r>
              <a:rPr lang="zh-CN" altLang="en-US" sz="2400" dirty="0">
                <a:latin typeface="Gill Sans MT" pitchFamily="34" charset="0"/>
                <a:ea typeface="黑体" panose="02010609060101010101" charset="-122"/>
              </a:rPr>
              <a:t>、</a:t>
            </a:r>
            <a:r>
              <a:rPr lang="en-US" altLang="zh-CN" sz="2400" dirty="0">
                <a:latin typeface="Gill Sans MT" pitchFamily="34" charset="0"/>
                <a:ea typeface="黑体" panose="02010609060101010101" charset="-122"/>
              </a:rPr>
              <a:t>1990</a:t>
            </a:r>
            <a:r>
              <a:rPr lang="zh-CN" altLang="en-US" sz="2400" dirty="0">
                <a:latin typeface="Gill Sans MT" pitchFamily="34" charset="0"/>
                <a:ea typeface="黑体" panose="02010609060101010101" charset="-122"/>
              </a:rPr>
              <a:t>年</a:t>
            </a:r>
            <a:r>
              <a:rPr lang="en-US" altLang="zh-CN" sz="2400" dirty="0">
                <a:latin typeface="Gill Sans MT" pitchFamily="34" charset="0"/>
                <a:ea typeface="黑体" panose="02010609060101010101" charset="-122"/>
              </a:rPr>
              <a:t>《</a:t>
            </a:r>
            <a:r>
              <a:rPr lang="zh-CN" altLang="en-US" sz="2400" dirty="0">
                <a:latin typeface="Gill Sans MT" pitchFamily="34" charset="0"/>
                <a:ea typeface="黑体" panose="02010609060101010101" charset="-122"/>
              </a:rPr>
              <a:t>缔结条约程序法</a:t>
            </a:r>
            <a:r>
              <a:rPr lang="en-US" altLang="zh-CN" sz="2400" dirty="0">
                <a:latin typeface="Gill Sans MT" pitchFamily="34" charset="0"/>
                <a:ea typeface="黑体" panose="02010609060101010101" charset="-122"/>
              </a:rPr>
              <a:t>》</a:t>
            </a:r>
          </a:p>
          <a:p>
            <a:pPr lvl="1" indent="538480" fontAlgn="t">
              <a:lnSpc>
                <a:spcPts val="3600"/>
              </a:lnSpc>
              <a:buFont typeface="Wingdings" panose="05000000000000000000" pitchFamily="2" charset="2"/>
              <a:buChar char="u"/>
              <a:defRPr/>
            </a:pPr>
            <a:r>
              <a:rPr lang="zh-CN" altLang="en-US" sz="2400" dirty="0">
                <a:latin typeface="Gill Sans MT" pitchFamily="34" charset="0"/>
                <a:ea typeface="黑体" panose="02010609060101010101" charset="-122"/>
              </a:rPr>
              <a:t>缔约权限</a:t>
            </a:r>
            <a:endParaRPr lang="en-US" altLang="zh-CN" sz="2400" dirty="0">
              <a:latin typeface="Gill Sans MT" pitchFamily="34" charset="0"/>
              <a:ea typeface="黑体" panose="02010609060101010101" charset="-122"/>
            </a:endParaRPr>
          </a:p>
          <a:p>
            <a:pPr lvl="3" indent="538480" fontAlgn="t">
              <a:buFont typeface="Wingdings" panose="05000000000000000000" pitchFamily="2" charset="2"/>
              <a:buChar char="Ø"/>
              <a:defRPr/>
            </a:pPr>
            <a:r>
              <a:rPr lang="zh-CN" altLang="en-US" dirty="0">
                <a:latin typeface="Gill Sans MT" pitchFamily="34" charset="0"/>
                <a:ea typeface="黑体" panose="02010609060101010101" charset="-122"/>
              </a:rPr>
              <a:t>国务院、全国人民代表大会常务委员会、国家主席、外交部</a:t>
            </a:r>
            <a:endParaRPr lang="en-US" altLang="zh-CN" dirty="0">
              <a:latin typeface="Gill Sans MT" pitchFamily="34" charset="0"/>
              <a:ea typeface="黑体" panose="02010609060101010101" charset="-122"/>
            </a:endParaRPr>
          </a:p>
          <a:p>
            <a:pPr lvl="3" indent="538480" fontAlgn="t">
              <a:buFont typeface="Wingdings" panose="05000000000000000000" pitchFamily="2" charset="2"/>
              <a:buChar char="Ø"/>
              <a:defRPr/>
            </a:pPr>
            <a:r>
              <a:rPr lang="zh-CN" altLang="en-US" dirty="0">
                <a:latin typeface="Gill Sans MT" pitchFamily="34" charset="0"/>
                <a:ea typeface="黑体" panose="02010609060101010101" charset="-122"/>
              </a:rPr>
              <a:t>谈判和签署条约、协定的代表委派和全权证书</a:t>
            </a:r>
            <a:endParaRPr lang="en-US" altLang="zh-CN" dirty="0">
              <a:latin typeface="Gill Sans MT" pitchFamily="34" charset="0"/>
              <a:ea typeface="黑体" panose="02010609060101010101" charset="-122"/>
            </a:endParaRPr>
          </a:p>
          <a:p>
            <a:pPr lvl="3" indent="538480" fontAlgn="t">
              <a:buFont typeface="Wingdings" panose="05000000000000000000" pitchFamily="2" charset="2"/>
              <a:buChar char="Ø"/>
              <a:defRPr/>
            </a:pPr>
            <a:r>
              <a:rPr lang="zh-CN" altLang="en-US" dirty="0">
                <a:latin typeface="Gill Sans MT" pitchFamily="34" charset="0"/>
                <a:ea typeface="黑体" panose="02010609060101010101" charset="-122"/>
              </a:rPr>
              <a:t>香港特别行政区和澳门特别行政区的缔约权</a:t>
            </a:r>
            <a:endParaRPr lang="en-US" altLang="zh-CN" dirty="0">
              <a:latin typeface="Gill Sans MT" pitchFamily="34" charset="0"/>
              <a:ea typeface="黑体" panose="02010609060101010101" charset="-122"/>
            </a:endParaRPr>
          </a:p>
          <a:p>
            <a:pPr lvl="1" indent="538480" fontAlgn="t">
              <a:lnSpc>
                <a:spcPts val="3600"/>
              </a:lnSpc>
              <a:buFont typeface="Wingdings" panose="05000000000000000000" pitchFamily="2" charset="2"/>
              <a:buChar char="u"/>
              <a:defRPr/>
            </a:pPr>
            <a:r>
              <a:rPr lang="zh-CN" altLang="en-US" sz="2400" dirty="0">
                <a:latin typeface="Gill Sans MT" pitchFamily="34" charset="0"/>
                <a:ea typeface="黑体" panose="02010609060101010101" charset="-122"/>
              </a:rPr>
              <a:t>缔约程序：</a:t>
            </a:r>
            <a:endParaRPr lang="en-US" altLang="zh-CN" sz="2400" dirty="0">
              <a:latin typeface="Gill Sans MT" pitchFamily="34" charset="0"/>
              <a:ea typeface="黑体" panose="02010609060101010101" charset="-122"/>
            </a:endParaRPr>
          </a:p>
          <a:p>
            <a:pPr lvl="3" indent="538480" fontAlgn="t">
              <a:buFont typeface="Wingdings" panose="05000000000000000000" pitchFamily="2" charset="2"/>
              <a:buChar char="n"/>
              <a:defRPr/>
            </a:pPr>
            <a:r>
              <a:rPr lang="zh-CN" altLang="en-US" dirty="0">
                <a:latin typeface="Gill Sans MT" pitchFamily="34" charset="0"/>
                <a:ea typeface="黑体" panose="02010609060101010101" charset="-122"/>
              </a:rPr>
              <a:t>谈判和签署条约、协定的决定程序</a:t>
            </a:r>
            <a:endParaRPr lang="en-US" altLang="zh-CN" dirty="0">
              <a:latin typeface="Gill Sans MT" pitchFamily="34" charset="0"/>
              <a:ea typeface="黑体" panose="02010609060101010101" charset="-122"/>
            </a:endParaRPr>
          </a:p>
          <a:p>
            <a:pPr lvl="3" indent="538480" fontAlgn="t">
              <a:buFont typeface="Wingdings" panose="05000000000000000000" pitchFamily="2" charset="2"/>
              <a:buChar char="n"/>
              <a:defRPr/>
            </a:pPr>
            <a:r>
              <a:rPr lang="zh-CN" altLang="en-US" dirty="0">
                <a:latin typeface="Gill Sans MT" pitchFamily="34" charset="0"/>
                <a:ea typeface="黑体" panose="02010609060101010101" charset="-122"/>
              </a:rPr>
              <a:t>全国人民代表大会常务委员会决定批准（条约和重要协定）</a:t>
            </a:r>
            <a:endParaRPr lang="en-US" altLang="zh-CN" dirty="0">
              <a:latin typeface="Gill Sans MT" pitchFamily="34" charset="0"/>
              <a:ea typeface="黑体" panose="02010609060101010101" charset="-122"/>
            </a:endParaRPr>
          </a:p>
          <a:p>
            <a:pPr lvl="4" indent="538480" fontAlgn="t">
              <a:buFont typeface="Wingdings" panose="05000000000000000000" pitchFamily="2" charset="2"/>
              <a:buChar char="l"/>
              <a:defRPr/>
            </a:pPr>
            <a:r>
              <a:rPr lang="zh-CN" altLang="en-US" sz="1400" dirty="0">
                <a:latin typeface="Gill Sans MT" pitchFamily="34" charset="0"/>
                <a:ea typeface="黑体" panose="02010609060101010101" charset="-122"/>
              </a:rPr>
              <a:t>友好合作条约、和平条约等政治性条约</a:t>
            </a:r>
          </a:p>
          <a:p>
            <a:pPr lvl="4" indent="538480" fontAlgn="t">
              <a:buFont typeface="Wingdings" panose="05000000000000000000" pitchFamily="2" charset="2"/>
              <a:buChar char="l"/>
              <a:defRPr/>
            </a:pPr>
            <a:r>
              <a:rPr lang="zh-CN" altLang="en-US" sz="1400" dirty="0">
                <a:latin typeface="Gill Sans MT" pitchFamily="34" charset="0"/>
                <a:ea typeface="黑体" panose="02010609060101010101" charset="-122"/>
              </a:rPr>
              <a:t>有关领土和划定边界的条约、协定</a:t>
            </a:r>
          </a:p>
          <a:p>
            <a:pPr lvl="4" indent="538480" fontAlgn="t">
              <a:buFont typeface="Wingdings" panose="05000000000000000000" pitchFamily="2" charset="2"/>
              <a:buChar char="l"/>
              <a:defRPr/>
            </a:pPr>
            <a:r>
              <a:rPr lang="zh-CN" altLang="en-US" sz="1400" dirty="0">
                <a:latin typeface="Gill Sans MT" pitchFamily="34" charset="0"/>
                <a:ea typeface="黑体" panose="02010609060101010101" charset="-122"/>
              </a:rPr>
              <a:t>有关司法协助、引渡的条约、协定</a:t>
            </a:r>
          </a:p>
          <a:p>
            <a:pPr lvl="4" indent="538480" fontAlgn="t">
              <a:buFont typeface="Wingdings" panose="05000000000000000000" pitchFamily="2" charset="2"/>
              <a:buChar char="l"/>
              <a:defRPr/>
            </a:pPr>
            <a:r>
              <a:rPr lang="zh-CN" altLang="en-US" sz="1400" dirty="0">
                <a:latin typeface="Gill Sans MT" pitchFamily="34" charset="0"/>
                <a:ea typeface="黑体" panose="02010609060101010101" charset="-122"/>
              </a:rPr>
              <a:t>同中华人民共和国法律有不同规定的条约、协定</a:t>
            </a:r>
          </a:p>
          <a:p>
            <a:pPr lvl="4" indent="538480" fontAlgn="t">
              <a:buFont typeface="Wingdings" panose="05000000000000000000" pitchFamily="2" charset="2"/>
              <a:buChar char="l"/>
              <a:defRPr/>
            </a:pPr>
            <a:r>
              <a:rPr lang="zh-CN" altLang="en-US" sz="1400" dirty="0">
                <a:latin typeface="Gill Sans MT" pitchFamily="34" charset="0"/>
                <a:ea typeface="黑体" panose="02010609060101010101" charset="-122"/>
              </a:rPr>
              <a:t>缔约各方议定须经批准的条约、协定</a:t>
            </a:r>
          </a:p>
          <a:p>
            <a:pPr lvl="4" indent="538480" fontAlgn="t">
              <a:buFont typeface="Wingdings" panose="05000000000000000000" pitchFamily="2" charset="2"/>
              <a:buChar char="l"/>
              <a:defRPr/>
            </a:pPr>
            <a:r>
              <a:rPr lang="zh-CN" altLang="en-US" sz="1400" dirty="0">
                <a:latin typeface="Gill Sans MT" pitchFamily="34" charset="0"/>
                <a:ea typeface="黑体" panose="02010609060101010101" charset="-122"/>
              </a:rPr>
              <a:t>其他须经批准的条约、协定</a:t>
            </a:r>
            <a:endParaRPr lang="en-US" altLang="zh-CN" dirty="0">
              <a:latin typeface="Gill Sans MT" pitchFamily="34" charset="0"/>
              <a:ea typeface="黑体" panose="02010609060101010101" charset="-122"/>
            </a:endParaRPr>
          </a:p>
          <a:p>
            <a:pPr lvl="3" indent="538480" fontAlgn="t">
              <a:buFont typeface="Wingdings" panose="05000000000000000000" pitchFamily="2" charset="2"/>
              <a:buChar char="n"/>
              <a:defRPr/>
            </a:pPr>
            <a:r>
              <a:rPr lang="zh-CN" altLang="en-US" dirty="0">
                <a:latin typeface="Gill Sans MT" pitchFamily="34" charset="0"/>
                <a:ea typeface="黑体" panose="02010609060101010101" charset="-122"/>
              </a:rPr>
              <a:t>国务院核准</a:t>
            </a:r>
            <a:endParaRPr lang="en-US" altLang="zh-CN" dirty="0">
              <a:latin typeface="Gill Sans MT" pitchFamily="34" charset="0"/>
              <a:ea typeface="黑体" panose="02010609060101010101" charset="-122"/>
            </a:endParaRPr>
          </a:p>
          <a:p>
            <a:pPr lvl="3" indent="538480" fontAlgn="t">
              <a:buFont typeface="Wingdings" panose="05000000000000000000" pitchFamily="2" charset="2"/>
              <a:buChar char="n"/>
              <a:defRPr/>
            </a:pPr>
            <a:r>
              <a:rPr lang="zh-CN" altLang="en-US" dirty="0">
                <a:latin typeface="Gill Sans MT" pitchFamily="34" charset="0"/>
                <a:ea typeface="黑体" panose="02010609060101010101" charset="-122"/>
              </a:rPr>
              <a:t>外交部登记</a:t>
            </a:r>
            <a:endParaRPr lang="en-US" altLang="zh-CN" dirty="0">
              <a:latin typeface="Gill Sans MT" pitchFamily="34" charset="0"/>
              <a:ea typeface="黑体" panose="02010609060101010101" charset="-122"/>
            </a:endParaRPr>
          </a:p>
          <a:p>
            <a:pPr lvl="3" indent="538480" fontAlgn="t">
              <a:buFont typeface="Wingdings" panose="05000000000000000000" pitchFamily="2" charset="2"/>
              <a:buChar char="n"/>
              <a:defRPr/>
            </a:pPr>
            <a:r>
              <a:rPr lang="zh-CN" altLang="en-US" dirty="0">
                <a:latin typeface="Gill Sans MT" pitchFamily="34" charset="0"/>
                <a:ea typeface="黑体" panose="02010609060101010101" charset="-122"/>
              </a:rPr>
              <a:t>国务院备案</a:t>
            </a:r>
            <a:endParaRPr lang="en-US" altLang="zh-CN" dirty="0">
              <a:latin typeface="Gill Sans MT" pitchFamily="34" charset="0"/>
              <a:ea typeface="黑体" panose="02010609060101010101" charset="-122"/>
            </a:endParaRPr>
          </a:p>
          <a:p>
            <a:pPr lvl="3" indent="538480" fontAlgn="t">
              <a:buFont typeface="Wingdings" panose="05000000000000000000" pitchFamily="2" charset="2"/>
              <a:buChar char="n"/>
              <a:defRPr/>
            </a:pPr>
            <a:r>
              <a:rPr lang="zh-CN" altLang="en-US" dirty="0">
                <a:latin typeface="Gill Sans MT" pitchFamily="34" charset="0"/>
                <a:ea typeface="黑体" panose="02010609060101010101" charset="-122"/>
              </a:rPr>
              <a:t>以外交照会方式相互通知</a:t>
            </a:r>
            <a:endParaRPr lang="en-US" altLang="zh-CN" dirty="0">
              <a:latin typeface="Gill Sans MT" pitchFamily="34" charset="0"/>
              <a:ea typeface="黑体" panose="02010609060101010101" charset="-122"/>
            </a:endParaRPr>
          </a:p>
          <a:p>
            <a:pPr lvl="3" indent="538480" fontAlgn="t">
              <a:buFont typeface="Wingdings" panose="05000000000000000000" pitchFamily="2" charset="2"/>
              <a:buChar char="n"/>
              <a:defRPr/>
            </a:pPr>
            <a:r>
              <a:rPr lang="zh-CN" altLang="en-US" dirty="0">
                <a:latin typeface="Gill Sans MT" pitchFamily="34" charset="0"/>
                <a:ea typeface="黑体" panose="02010609060101010101" charset="-122"/>
              </a:rPr>
              <a:t>多边条约、协定的加入</a:t>
            </a:r>
            <a:endParaRPr lang="en-US" altLang="zh-CN" dirty="0">
              <a:latin typeface="Gill Sans MT" pitchFamily="34" charset="0"/>
              <a:ea typeface="黑体" panose="02010609060101010101" charset="-122"/>
            </a:endParaRPr>
          </a:p>
          <a:p>
            <a:pPr lvl="3" indent="538480" fontAlgn="t">
              <a:buFont typeface="Wingdings" panose="05000000000000000000" pitchFamily="2" charset="2"/>
              <a:buChar char="n"/>
              <a:defRPr/>
            </a:pPr>
            <a:r>
              <a:rPr lang="zh-CN" altLang="en-US" dirty="0">
                <a:latin typeface="Gill Sans MT" pitchFamily="34" charset="0"/>
                <a:ea typeface="黑体" panose="02010609060101010101" charset="-122"/>
              </a:rPr>
              <a:t>多边条约、协定的接受</a:t>
            </a:r>
            <a:endParaRPr lang="en-US" altLang="zh-CN" dirty="0">
              <a:latin typeface="Gill Sans MT" pitchFamily="34" charset="0"/>
              <a:ea typeface="黑体" panose="02010609060101010101" charset="-122"/>
            </a:endParaRPr>
          </a:p>
          <a:p>
            <a:pPr lvl="2" indent="538480" fontAlgn="t">
              <a:lnSpc>
                <a:spcPts val="3600"/>
              </a:lnSpc>
              <a:buFont typeface="Wingdings" panose="05000000000000000000" pitchFamily="2" charset="2"/>
              <a:buChar char="u"/>
              <a:defRPr/>
            </a:pPr>
            <a:endParaRPr lang="en-US" altLang="zh-CN" sz="2400" dirty="0">
              <a:latin typeface="Gill Sans MT" pitchFamily="34" charset="0"/>
              <a:ea typeface="黑体" panose="02010609060101010101" charset="-122"/>
            </a:endParaRPr>
          </a:p>
          <a:p>
            <a:pPr lvl="4" indent="538480" fontAlgn="t">
              <a:buFont typeface="Wingdings" panose="05000000000000000000" pitchFamily="2" charset="2"/>
              <a:buChar char="Ø"/>
              <a:defRPr/>
            </a:pPr>
            <a:endParaRPr lang="en-US" altLang="zh-CN" dirty="0">
              <a:latin typeface="Gill Sans MT" pitchFamily="34" charset="0"/>
              <a:ea typeface="黑体" panose="02010609060101010101" charset="-122"/>
            </a:endParaRPr>
          </a:p>
          <a:p>
            <a:pPr lvl="6" indent="538480" fontAlgn="t">
              <a:buFont typeface="Wingdings" panose="05000000000000000000" pitchFamily="2" charset="2"/>
              <a:buChar char="Ø"/>
              <a:defRPr/>
            </a:pPr>
            <a:endParaRPr lang="en-US" altLang="zh-CN" dirty="0">
              <a:latin typeface="Gill Sans MT" pitchFamily="34" charset="0"/>
              <a:ea typeface="黑体" panose="02010609060101010101" charset="-122"/>
            </a:endParaRPr>
          </a:p>
          <a:p>
            <a:pPr indent="538480" fontAlgn="t">
              <a:lnSpc>
                <a:spcPts val="3600"/>
              </a:lnSpc>
              <a:buFont typeface="Wingdings" panose="05000000000000000000" pitchFamily="2" charset="2"/>
              <a:buChar char="u"/>
              <a:defRPr/>
            </a:pPr>
            <a:endParaRPr lang="en-US" altLang="zh-CN" sz="2400" dirty="0">
              <a:latin typeface="Gill Sans MT" pitchFamily="34" charset="0"/>
              <a:ea typeface="黑体" panose="02010609060101010101" charset="-122"/>
            </a:endParaRPr>
          </a:p>
          <a:p>
            <a:pPr fontAlgn="t">
              <a:lnSpc>
                <a:spcPts val="3600"/>
              </a:lnSpc>
              <a:buFont typeface="Wingdings" panose="05000000000000000000" pitchFamily="2" charset="2"/>
              <a:buNone/>
              <a:defRPr/>
            </a:pPr>
            <a:endParaRPr kumimoji="1" lang="en-US" altLang="zh-CN" sz="2400" b="1" dirty="0">
              <a:latin typeface="黑体" panose="02010609060101010101" charset="-122"/>
              <a:ea typeface="黑体" panose="02010609060101010101" charset="-122"/>
            </a:endParaRPr>
          </a:p>
          <a:p>
            <a:pPr>
              <a:defRPr/>
            </a:pPr>
            <a:r>
              <a:rPr kumimoji="1" lang="zh-CN" altLang="zh-CN" sz="2400" dirty="0">
                <a:latin typeface="黑体" panose="02010609060101010101" charset="-122"/>
                <a:ea typeface="黑体" panose="02010609060101010101" charset="-122"/>
              </a:rPr>
              <a:t> </a:t>
            </a:r>
            <a:endParaRPr lang="zh-CN" altLang="en-US" sz="2400" b="1" dirty="0">
              <a:latin typeface="黑体" panose="02010609060101010101" charset="-122"/>
              <a:ea typeface="黑体" panose="02010609060101010101" charset="-122"/>
            </a:endParaRPr>
          </a:p>
        </p:txBody>
      </p:sp>
      <p:sp>
        <p:nvSpPr>
          <p:cNvPr id="5" name="标题 4"/>
          <p:cNvSpPr>
            <a:spLocks noGrp="1"/>
          </p:cNvSpPr>
          <p:nvPr>
            <p:ph type="title" idx="4294967295"/>
          </p:nvPr>
        </p:nvSpPr>
        <p:spPr>
          <a:xfrm>
            <a:off x="521730" y="1"/>
            <a:ext cx="8229600" cy="683816"/>
          </a:xfrm>
          <a:prstGeom prst="rect">
            <a:avLst/>
          </a:prstGeom>
        </p:spPr>
        <p:txBody>
          <a:bodyPr/>
          <a:lstStyle/>
          <a:p>
            <a:pPr algn="l">
              <a:defRPr/>
            </a:pPr>
            <a:r>
              <a:rPr lang="zh-CN" altLang="en-US" sz="2700" b="1" kern="1200" dirty="0">
                <a:latin typeface="黑体" panose="02010609060101010101" charset="-122"/>
                <a:ea typeface="黑体" panose="02010609060101010101" charset="-122"/>
              </a:rPr>
              <a:t>五、中国的缔结条约程序法</a:t>
            </a:r>
            <a:endParaRPr lang="zh-CN" altLang="en-US"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fade">
                                      <p:cBhvr>
                                        <p:cTn id="7" dur="10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z="4800" b="1" dirty="0">
                <a:solidFill>
                  <a:srgbClr val="0000FF"/>
                </a:solidFill>
                <a:latin typeface="黑体" panose="02010609060101010101" charset="-122"/>
                <a:ea typeface="黑体" panose="02010609060101010101" charset="-122"/>
              </a:rPr>
              <a:t>第三节  条约的保留</a:t>
            </a: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506" name="9 Conector recto"/>
          <p:cNvCxnSpPr>
            <a:cxnSpLocks noChangeShapeType="1"/>
          </p:cNvCxnSpPr>
          <p:nvPr/>
        </p:nvCxnSpPr>
        <p:spPr bwMode="auto">
          <a:xfrm rot="5400000">
            <a:off x="4463257" y="-2147481894"/>
            <a:ext cx="0" cy="7805737"/>
          </a:xfrm>
          <a:prstGeom prst="line">
            <a:avLst/>
          </a:prstGeom>
          <a:noFill/>
          <a:ln w="9525">
            <a:solidFill>
              <a:srgbClr val="D9D9D9"/>
            </a:solidFill>
            <a:round/>
          </a:ln>
        </p:spPr>
      </p:cxnSp>
      <p:sp>
        <p:nvSpPr>
          <p:cNvPr id="8195" name="1 Título"/>
          <p:cNvSpPr txBox="1">
            <a:spLocks noChangeArrowheads="1"/>
          </p:cNvSpPr>
          <p:nvPr/>
        </p:nvSpPr>
        <p:spPr bwMode="auto">
          <a:xfrm>
            <a:off x="657225" y="458788"/>
            <a:ext cx="7958138" cy="717550"/>
          </a:xfrm>
          <a:prstGeom prst="rect">
            <a:avLst/>
          </a:prstGeom>
          <a:noFill/>
          <a:ln w="9525">
            <a:noFill/>
            <a:miter lim="800000"/>
          </a:ln>
        </p:spPr>
        <p:txBody>
          <a:bodyPr lIns="108000" tIns="46800" rIns="108000" bIns="46800"/>
          <a:lstStyle/>
          <a:p>
            <a:pPr fontAlgn="t" hangingPunct="0"/>
            <a:endParaRPr lang="zh-CN" altLang="en-US" sz="3200" b="1">
              <a:solidFill>
                <a:srgbClr val="0000FF"/>
              </a:solidFill>
              <a:latin typeface="黑体" panose="02010609060101010101" charset="-122"/>
              <a:ea typeface="黑体" panose="02010609060101010101" charset="-122"/>
            </a:endParaRPr>
          </a:p>
        </p:txBody>
      </p:sp>
      <p:sp>
        <p:nvSpPr>
          <p:cNvPr id="8196" name="3 CuadroTexto"/>
          <p:cNvSpPr txBox="1">
            <a:spLocks noChangeArrowheads="1"/>
          </p:cNvSpPr>
          <p:nvPr/>
        </p:nvSpPr>
        <p:spPr bwMode="auto">
          <a:xfrm>
            <a:off x="456565" y="995680"/>
            <a:ext cx="8435340" cy="5278120"/>
          </a:xfrm>
          <a:prstGeom prst="rect">
            <a:avLst/>
          </a:prstGeom>
          <a:noFill/>
          <a:ln w="9525">
            <a:noFill/>
            <a:miter lim="800000"/>
          </a:ln>
        </p:spPr>
        <p:txBody>
          <a:bodyPr lIns="108000" tIns="46800" rIns="108000" bIns="0"/>
          <a:lstStyle/>
          <a:p>
            <a:pPr fontAlgn="t">
              <a:lnSpc>
                <a:spcPts val="3600"/>
              </a:lnSpc>
              <a:buFont typeface="Wingdings" panose="05000000000000000000" pitchFamily="2" charset="2"/>
              <a:buNone/>
              <a:defRPr/>
            </a:pPr>
            <a:r>
              <a:rPr lang="zh-CN" altLang="en-US" sz="2400" b="1" dirty="0">
                <a:latin typeface="黑体" panose="02010609060101010101" charset="-122"/>
                <a:ea typeface="黑体" panose="02010609060101010101" charset="-122"/>
              </a:rPr>
              <a:t>（一）定义</a:t>
            </a:r>
            <a:endParaRPr lang="en-US" altLang="zh-CN" sz="2400" b="1" dirty="0">
              <a:latin typeface="黑体" panose="02010609060101010101" charset="-122"/>
              <a:ea typeface="黑体" panose="02010609060101010101" charset="-122"/>
            </a:endParaRPr>
          </a:p>
          <a:p>
            <a:pPr indent="538480" fontAlgn="t">
              <a:lnSpc>
                <a:spcPts val="3600"/>
              </a:lnSpc>
              <a:defRPr/>
            </a:pPr>
            <a:r>
              <a:rPr kumimoji="1" lang="zh-CN" altLang="en-US" sz="2400" dirty="0">
                <a:latin typeface="黑体" panose="02010609060101010101" charset="-122"/>
                <a:ea typeface="黑体" panose="02010609060101010101" charset="-122"/>
              </a:rPr>
              <a:t>条约的保留（</a:t>
            </a:r>
            <a:r>
              <a:rPr kumimoji="1" lang="en-US" altLang="zh-CN" sz="2400" dirty="0">
                <a:latin typeface="黑体" panose="02010609060101010101" charset="-122"/>
                <a:ea typeface="黑体" panose="02010609060101010101" charset="-122"/>
              </a:rPr>
              <a:t>reservation</a:t>
            </a:r>
            <a:r>
              <a:rPr kumimoji="1" lang="zh-CN" altLang="en-US" sz="2400" dirty="0">
                <a:latin typeface="黑体" panose="02010609060101010101" charset="-122"/>
                <a:ea typeface="黑体" panose="02010609060101010101" charset="-122"/>
              </a:rPr>
              <a:t>）是指一国或一国际组织在签署、批准、正式确认、接受、核准或加入条约，或一国发出继承条约的通知时所作的单方面声明，不论其措词或名称如何，该国或该组织意图借此排除或更改条约中某些规定对该国或该组织适用时的法律效果。</a:t>
            </a:r>
            <a:endParaRPr kumimoji="1" lang="en-US" altLang="zh-CN" sz="2400" dirty="0">
              <a:latin typeface="黑体" panose="02010609060101010101" charset="-122"/>
              <a:ea typeface="黑体" panose="02010609060101010101" charset="-122"/>
            </a:endParaRPr>
          </a:p>
          <a:p>
            <a:pPr fontAlgn="t">
              <a:lnSpc>
                <a:spcPts val="3600"/>
              </a:lnSpc>
              <a:buFont typeface="Wingdings" panose="05000000000000000000" pitchFamily="2" charset="2"/>
              <a:buNone/>
              <a:defRPr/>
            </a:pPr>
            <a:r>
              <a:rPr lang="zh-CN" altLang="en-US" sz="2400" b="1" dirty="0">
                <a:latin typeface="黑体" panose="02010609060101010101" charset="-122"/>
                <a:ea typeface="黑体" panose="02010609060101010101" charset="-122"/>
              </a:rPr>
              <a:t>（二）条约的保留与其他单方声明的区别</a:t>
            </a:r>
            <a:endParaRPr lang="en-US" altLang="zh-CN" sz="2400" b="1" dirty="0">
              <a:latin typeface="黑体" panose="02010609060101010101" charset="-122"/>
              <a:ea typeface="黑体" panose="02010609060101010101" charset="-122"/>
            </a:endParaRPr>
          </a:p>
          <a:p>
            <a:pPr fontAlgn="t">
              <a:lnSpc>
                <a:spcPts val="3600"/>
              </a:lnSpc>
              <a:buFont typeface="Wingdings" panose="05000000000000000000" pitchFamily="2" charset="2"/>
              <a:buNone/>
              <a:defRPr/>
            </a:pPr>
            <a:r>
              <a:rPr lang="zh-CN" altLang="en-US" sz="2400" dirty="0">
                <a:latin typeface="黑体" panose="02010609060101010101" charset="-122"/>
                <a:ea typeface="黑体" panose="02010609060101010101" charset="-122"/>
              </a:rPr>
              <a:t>    保留具有排除或更改条约中某些规定对该国或该组织适用时的法律效果，其他单方声明则没有这种效果</a:t>
            </a:r>
            <a:endParaRPr kumimoji="1" lang="en-US" altLang="zh-CN" sz="2400" dirty="0">
              <a:latin typeface="黑体" panose="02010609060101010101" charset="-122"/>
              <a:ea typeface="黑体" panose="02010609060101010101" charset="-122"/>
            </a:endParaRPr>
          </a:p>
          <a:p>
            <a:pPr fontAlgn="t">
              <a:lnSpc>
                <a:spcPts val="3600"/>
              </a:lnSpc>
              <a:defRPr/>
            </a:pPr>
            <a:endParaRPr kumimoji="1" lang="en-US" altLang="zh-CN" sz="2400" dirty="0">
              <a:latin typeface="黑体" panose="02010609060101010101" charset="-122"/>
              <a:ea typeface="黑体" panose="02010609060101010101" charset="-122"/>
            </a:endParaRPr>
          </a:p>
          <a:p>
            <a:pPr fontAlgn="t">
              <a:lnSpc>
                <a:spcPts val="3600"/>
              </a:lnSpc>
              <a:defRPr/>
            </a:pPr>
            <a:endParaRPr kumimoji="1" lang="zh-CN" altLang="zh-CN" sz="2400" dirty="0">
              <a:latin typeface="黑体" panose="02010609060101010101" charset="-122"/>
              <a:ea typeface="黑体" panose="02010609060101010101" charset="-122"/>
            </a:endParaRPr>
          </a:p>
          <a:p>
            <a:pPr fontAlgn="t">
              <a:lnSpc>
                <a:spcPts val="3600"/>
              </a:lnSpc>
              <a:buFont typeface="Wingdings" panose="05000000000000000000" pitchFamily="2" charset="2"/>
              <a:buNone/>
              <a:defRPr/>
            </a:pPr>
            <a:endParaRPr kumimoji="1" lang="en-US" altLang="zh-CN" sz="2400" b="1" dirty="0">
              <a:latin typeface="黑体" panose="02010609060101010101" charset="-122"/>
              <a:ea typeface="黑体" panose="02010609060101010101" charset="-122"/>
            </a:endParaRPr>
          </a:p>
          <a:p>
            <a:pPr>
              <a:defRPr/>
            </a:pPr>
            <a:r>
              <a:rPr kumimoji="1" lang="zh-CN" altLang="zh-CN" sz="2400" dirty="0">
                <a:latin typeface="黑体" panose="02010609060101010101" charset="-122"/>
                <a:ea typeface="黑体" panose="02010609060101010101" charset="-122"/>
              </a:rPr>
              <a:t> </a:t>
            </a:r>
            <a:endParaRPr lang="zh-CN" altLang="en-US" sz="2400" b="1" dirty="0">
              <a:latin typeface="黑体" panose="02010609060101010101" charset="-122"/>
              <a:ea typeface="黑体" panose="02010609060101010101" charset="-122"/>
            </a:endParaRPr>
          </a:p>
        </p:txBody>
      </p:sp>
      <p:sp>
        <p:nvSpPr>
          <p:cNvPr id="5" name="标题 4"/>
          <p:cNvSpPr>
            <a:spLocks noGrp="1"/>
          </p:cNvSpPr>
          <p:nvPr>
            <p:ph type="title" idx="4294967295"/>
          </p:nvPr>
        </p:nvSpPr>
        <p:spPr>
          <a:xfrm>
            <a:off x="457200" y="274638"/>
            <a:ext cx="8229600" cy="589191"/>
          </a:xfrm>
          <a:prstGeom prst="rect">
            <a:avLst/>
          </a:prstGeom>
        </p:spPr>
        <p:txBody>
          <a:bodyPr/>
          <a:lstStyle/>
          <a:p>
            <a:pPr algn="l">
              <a:defRPr/>
            </a:pPr>
            <a:r>
              <a:rPr lang="zh-CN" altLang="en-US" sz="2700" b="1" kern="1200" dirty="0">
                <a:latin typeface="黑体" panose="02010609060101010101" charset="-122"/>
                <a:ea typeface="黑体" panose="02010609060101010101" charset="-122"/>
              </a:rPr>
              <a:t>一、条约保留的定义</a:t>
            </a:r>
            <a:endParaRPr lang="zh-CN" altLang="en-US"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nodePh="1">
                                  <p:stCondLst>
                                    <p:cond delay="0"/>
                                  </p:stCondLst>
                                  <p:endCondLst>
                                    <p:cond evt="begin" delay="0">
                                      <p:tn val="5"/>
                                    </p:cond>
                                  </p:endCondLst>
                                  <p:childTnLst>
                                    <p:set>
                                      <p:cBhvr>
                                        <p:cTn id="6" dur="1" fill="hold">
                                          <p:stCondLst>
                                            <p:cond delay="0"/>
                                          </p:stCondLst>
                                        </p:cTn>
                                        <p:tgtEl>
                                          <p:spTgt spid="8195"/>
                                        </p:tgtEl>
                                        <p:attrNameLst>
                                          <p:attrName>style.visibility</p:attrName>
                                        </p:attrNameLst>
                                      </p:cBhvr>
                                      <p:to>
                                        <p:strVal val="visible"/>
                                      </p:to>
                                    </p:set>
                                    <p:animEffect transition="in" filter="box(in)">
                                      <p:cBhvr>
                                        <p:cTn id="7" dur="500"/>
                                        <p:tgtEl>
                                          <p:spTgt spid="819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196"/>
                                        </p:tgtEl>
                                        <p:attrNameLst>
                                          <p:attrName>style.visibility</p:attrName>
                                        </p:attrNameLst>
                                      </p:cBhvr>
                                      <p:to>
                                        <p:strVal val="visible"/>
                                      </p:to>
                                    </p:set>
                                    <p:animEffect transition="in" filter="fade">
                                      <p:cBhvr>
                                        <p:cTn id="11" dur="10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530" name="9 Conector recto"/>
          <p:cNvCxnSpPr>
            <a:cxnSpLocks noChangeShapeType="1"/>
          </p:cNvCxnSpPr>
          <p:nvPr/>
        </p:nvCxnSpPr>
        <p:spPr bwMode="auto">
          <a:xfrm rot="5400000">
            <a:off x="4463257" y="-2147481894"/>
            <a:ext cx="0" cy="7805737"/>
          </a:xfrm>
          <a:prstGeom prst="line">
            <a:avLst/>
          </a:prstGeom>
          <a:noFill/>
          <a:ln w="9525">
            <a:solidFill>
              <a:srgbClr val="D9D9D9"/>
            </a:solidFill>
            <a:round/>
          </a:ln>
        </p:spPr>
      </p:cxnSp>
      <p:sp>
        <p:nvSpPr>
          <p:cNvPr id="8196" name="3 CuadroTexto"/>
          <p:cNvSpPr txBox="1">
            <a:spLocks noChangeArrowheads="1"/>
          </p:cNvSpPr>
          <p:nvPr/>
        </p:nvSpPr>
        <p:spPr bwMode="auto">
          <a:xfrm>
            <a:off x="521730" y="1223853"/>
            <a:ext cx="8010525" cy="3954748"/>
          </a:xfrm>
          <a:prstGeom prst="rect">
            <a:avLst/>
          </a:prstGeom>
          <a:noFill/>
          <a:ln w="9525">
            <a:noFill/>
            <a:miter lim="800000"/>
          </a:ln>
        </p:spPr>
        <p:txBody>
          <a:bodyPr lIns="108000" tIns="46800" rIns="108000" bIns="0"/>
          <a:lstStyle/>
          <a:p>
            <a:pPr>
              <a:defRPr/>
            </a:pPr>
            <a:r>
              <a:rPr kumimoji="1" lang="zh-CN" altLang="zh-CN" sz="2400" dirty="0">
                <a:latin typeface="黑体" panose="02010609060101010101" charset="-122"/>
                <a:ea typeface="黑体" panose="02010609060101010101" charset="-122"/>
              </a:rPr>
              <a:t> </a:t>
            </a:r>
            <a:endParaRPr lang="zh-CN" altLang="en-US" sz="2400" b="1" dirty="0">
              <a:latin typeface="黑体" panose="02010609060101010101" charset="-122"/>
              <a:ea typeface="黑体" panose="02010609060101010101" charset="-122"/>
            </a:endParaRPr>
          </a:p>
        </p:txBody>
      </p:sp>
      <p:sp>
        <p:nvSpPr>
          <p:cNvPr id="5" name="标题 4"/>
          <p:cNvSpPr>
            <a:spLocks noGrp="1"/>
          </p:cNvSpPr>
          <p:nvPr>
            <p:ph type="title"/>
          </p:nvPr>
        </p:nvSpPr>
        <p:spPr>
          <a:xfrm>
            <a:off x="457200" y="274638"/>
            <a:ext cx="8229600" cy="724200"/>
          </a:xfrm>
          <a:prstGeom prst="rect">
            <a:avLst/>
          </a:prstGeom>
        </p:spPr>
        <p:txBody>
          <a:bodyPr/>
          <a:lstStyle/>
          <a:p>
            <a:pPr algn="l">
              <a:defRPr/>
            </a:pPr>
            <a:r>
              <a:rPr lang="zh-CN" sz="2700" b="1" kern="1200" dirty="0">
                <a:latin typeface="黑体" panose="02010609060101010101" charset="-122"/>
                <a:ea typeface="黑体" panose="02010609060101010101" charset="-122"/>
              </a:rPr>
              <a:t>二、</a:t>
            </a:r>
            <a:r>
              <a:rPr lang="zh-CN" altLang="en-US" sz="2700" b="1" kern="1200" dirty="0">
                <a:latin typeface="黑体" panose="02010609060101010101" charset="-122"/>
                <a:ea typeface="黑体" panose="02010609060101010101" charset="-122"/>
              </a:rPr>
              <a:t>条约保留的范围</a:t>
            </a:r>
            <a:endParaRPr lang="zh-CN" altLang="en-US" dirty="0"/>
          </a:p>
        </p:txBody>
      </p:sp>
      <p:sp>
        <p:nvSpPr>
          <p:cNvPr id="6" name="内容占位符 5"/>
          <p:cNvSpPr>
            <a:spLocks noGrp="1"/>
          </p:cNvSpPr>
          <p:nvPr>
            <p:ph idx="1"/>
          </p:nvPr>
        </p:nvSpPr>
        <p:spPr>
          <a:xfrm>
            <a:off x="302895" y="1306195"/>
            <a:ext cx="8303895" cy="3014980"/>
          </a:xfrm>
        </p:spPr>
        <p:txBody>
          <a:bodyPr/>
          <a:lstStyle/>
          <a:p>
            <a:pPr lvl="1">
              <a:lnSpc>
                <a:spcPct val="120000"/>
              </a:lnSpc>
              <a:buFont typeface="Wingdings" panose="05000000000000000000" pitchFamily="2" charset="2"/>
              <a:buChar char="u"/>
            </a:pPr>
            <a:r>
              <a:rPr lang="zh-CN" altLang="en-US" sz="2400" dirty="0">
                <a:latin typeface="黑体" panose="02010609060101010101" charset="-122"/>
                <a:ea typeface="黑体" panose="02010609060101010101" charset="-122"/>
              </a:rPr>
              <a:t>缔约方只能在允许保留的条约或条款的范围提出保留，以下三种情况不得提出保留：</a:t>
            </a:r>
          </a:p>
          <a:p>
            <a:pPr lvl="2">
              <a:lnSpc>
                <a:spcPct val="120000"/>
              </a:lnSpc>
              <a:buFont typeface="Wingdings" panose="05000000000000000000" pitchFamily="2" charset="2"/>
              <a:buChar char="n"/>
            </a:pPr>
            <a:r>
              <a:rPr lang="zh-CN" altLang="en-US" dirty="0">
                <a:latin typeface="黑体" panose="02010609060101010101" charset="-122"/>
                <a:ea typeface="黑体" panose="02010609060101010101" charset="-122"/>
              </a:rPr>
              <a:t>条约禁止保留</a:t>
            </a:r>
          </a:p>
          <a:p>
            <a:pPr lvl="2">
              <a:lnSpc>
                <a:spcPct val="120000"/>
              </a:lnSpc>
              <a:buFont typeface="Wingdings" panose="05000000000000000000" pitchFamily="2" charset="2"/>
              <a:buChar char="n"/>
            </a:pPr>
            <a:r>
              <a:rPr lang="zh-CN" altLang="en-US" dirty="0">
                <a:latin typeface="黑体" panose="02010609060101010101" charset="-122"/>
                <a:ea typeface="黑体" panose="02010609060101010101" charset="-122"/>
              </a:rPr>
              <a:t>条约仅准许特定的保留，而有关保留不在其内</a:t>
            </a:r>
            <a:endParaRPr lang="en-US" altLang="zh-CN" dirty="0">
              <a:latin typeface="黑体" panose="02010609060101010101" charset="-122"/>
              <a:ea typeface="黑体" panose="02010609060101010101" charset="-122"/>
            </a:endParaRPr>
          </a:p>
          <a:p>
            <a:pPr lvl="2">
              <a:lnSpc>
                <a:spcPct val="120000"/>
              </a:lnSpc>
              <a:buFont typeface="Wingdings" panose="05000000000000000000" pitchFamily="2" charset="2"/>
              <a:buChar char="n"/>
            </a:pPr>
            <a:r>
              <a:rPr lang="zh-CN" altLang="en-US" dirty="0">
                <a:latin typeface="黑体" panose="02010609060101010101" charset="-122"/>
                <a:ea typeface="黑体" panose="02010609060101010101" charset="-122"/>
              </a:rPr>
              <a:t>两种情况：</a:t>
            </a:r>
            <a:endParaRPr lang="en-US" altLang="zh-CN" dirty="0">
              <a:latin typeface="黑体" panose="02010609060101010101" charset="-122"/>
              <a:ea typeface="黑体" panose="02010609060101010101" charset="-122"/>
            </a:endParaRPr>
          </a:p>
          <a:p>
            <a:pPr lvl="3">
              <a:lnSpc>
                <a:spcPct val="120000"/>
              </a:lnSpc>
              <a:buFont typeface="Wingdings" panose="05000000000000000000" pitchFamily="2" charset="2"/>
              <a:buChar char="n"/>
            </a:pPr>
            <a:r>
              <a:rPr lang="zh-CN" altLang="en-US" sz="1800" dirty="0">
                <a:latin typeface="黑体" panose="02010609060101010101" charset="-122"/>
                <a:ea typeface="黑体" panose="02010609060101010101" charset="-122"/>
              </a:rPr>
              <a:t>一是条约明确规定不得保留的条款，其余条款均可保留</a:t>
            </a:r>
            <a:endParaRPr lang="en-US" altLang="zh-CN" sz="1800" dirty="0">
              <a:latin typeface="黑体" panose="02010609060101010101" charset="-122"/>
              <a:ea typeface="黑体" panose="02010609060101010101" charset="-122"/>
            </a:endParaRPr>
          </a:p>
          <a:p>
            <a:pPr lvl="3">
              <a:lnSpc>
                <a:spcPct val="120000"/>
              </a:lnSpc>
              <a:buFont typeface="Wingdings" panose="05000000000000000000" pitchFamily="2" charset="2"/>
              <a:buChar char="n"/>
            </a:pPr>
            <a:r>
              <a:rPr lang="zh-CN" altLang="en-US" sz="1800" dirty="0">
                <a:latin typeface="黑体" panose="02010609060101010101" charset="-122"/>
                <a:ea typeface="黑体" panose="02010609060101010101" charset="-122"/>
              </a:rPr>
              <a:t>二是条约明确规定可以保留的条款或事项，其余条款或事项均不得保留</a:t>
            </a:r>
          </a:p>
          <a:p>
            <a:pPr lvl="2">
              <a:lnSpc>
                <a:spcPct val="120000"/>
              </a:lnSpc>
              <a:buFont typeface="Wingdings" panose="05000000000000000000" pitchFamily="2" charset="2"/>
              <a:buChar char="n"/>
            </a:pPr>
            <a:r>
              <a:rPr lang="zh-CN" altLang="en-US" dirty="0">
                <a:latin typeface="黑体" panose="02010609060101010101" charset="-122"/>
                <a:ea typeface="黑体" panose="02010609060101010101" charset="-122"/>
              </a:rPr>
              <a:t>该项保留不符合条约的目的与宗旨</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fade">
                                      <p:cBhvr>
                                        <p:cTn id="7" dur="10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24" y="61595"/>
            <a:ext cx="8229600" cy="589191"/>
          </a:xfrm>
        </p:spPr>
        <p:txBody>
          <a:bodyPr/>
          <a:lstStyle/>
          <a:p>
            <a:pPr algn="l"/>
            <a:r>
              <a:rPr lang="zh-CN" altLang="zh-CN" sz="2700" b="1" kern="1200" dirty="0">
                <a:latin typeface="黑体" panose="02010609060101010101" charset="-122"/>
                <a:ea typeface="黑体" panose="02010609060101010101" charset="-122"/>
              </a:rPr>
              <a:t>三、</a:t>
            </a:r>
            <a:r>
              <a:rPr lang="zh-CN" altLang="en-US" sz="2700" b="1" kern="1200" dirty="0">
                <a:latin typeface="黑体" panose="02010609060101010101" charset="-122"/>
                <a:ea typeface="黑体" panose="02010609060101010101" charset="-122"/>
              </a:rPr>
              <a:t>条约保留的接受与反对及其法律效果</a:t>
            </a:r>
            <a:endParaRPr lang="zh-CN" altLang="en-US" sz="2700" dirty="0"/>
          </a:p>
        </p:txBody>
      </p:sp>
      <p:sp>
        <p:nvSpPr>
          <p:cNvPr id="3" name="内容占位符 2"/>
          <p:cNvSpPr>
            <a:spLocks noGrp="1"/>
          </p:cNvSpPr>
          <p:nvPr>
            <p:ph idx="1"/>
          </p:nvPr>
        </p:nvSpPr>
        <p:spPr>
          <a:xfrm>
            <a:off x="278130" y="774065"/>
            <a:ext cx="8552180" cy="5580380"/>
          </a:xfrm>
        </p:spPr>
        <p:txBody>
          <a:bodyPr/>
          <a:lstStyle/>
          <a:p>
            <a:pPr>
              <a:buNone/>
            </a:pPr>
            <a:r>
              <a:rPr lang="zh-CN" altLang="en-US" sz="2400" b="1" dirty="0"/>
              <a:t>（一）保留的接受与反对</a:t>
            </a:r>
          </a:p>
          <a:p>
            <a:pPr lvl="2">
              <a:buFont typeface="Wingdings" panose="05000000000000000000" pitchFamily="2" charset="2"/>
              <a:buChar char="u"/>
            </a:pPr>
            <a:r>
              <a:rPr lang="zh-CN" altLang="en-US" dirty="0">
                <a:latin typeface="黑体" panose="02010609060101010101" charset="-122"/>
                <a:ea typeface="黑体" panose="02010609060101010101" charset="-122"/>
              </a:rPr>
              <a:t>对明文许可保留的条约提出的保留的成立，一般无须各缔约国和缔约组织事后予以接受</a:t>
            </a:r>
          </a:p>
          <a:p>
            <a:pPr lvl="2">
              <a:buFont typeface="Wingdings" panose="05000000000000000000" pitchFamily="2" charset="2"/>
              <a:buChar char="u"/>
            </a:pPr>
            <a:r>
              <a:rPr lang="zh-CN" altLang="en-US" dirty="0">
                <a:latin typeface="黑体" panose="02010609060101010101" charset="-122"/>
                <a:ea typeface="黑体" panose="02010609060101010101" charset="-122"/>
              </a:rPr>
              <a:t>保留须经全体当事方接受才能成立的情形</a:t>
            </a:r>
          </a:p>
          <a:p>
            <a:pPr lvl="2">
              <a:buFont typeface="Wingdings" panose="05000000000000000000" pitchFamily="2" charset="2"/>
              <a:buChar char="u"/>
            </a:pPr>
            <a:r>
              <a:rPr lang="zh-CN" altLang="en-US" dirty="0">
                <a:latin typeface="黑体" panose="02010609060101010101" charset="-122"/>
                <a:ea typeface="黑体" panose="02010609060101010101" charset="-122"/>
              </a:rPr>
              <a:t>保留须经国际组织主管机关接受的情形</a:t>
            </a:r>
          </a:p>
          <a:p>
            <a:pPr lvl="2">
              <a:buFont typeface="Wingdings" panose="05000000000000000000" pitchFamily="2" charset="2"/>
              <a:buChar char="u"/>
            </a:pPr>
            <a:r>
              <a:rPr lang="en-US" altLang="zh-CN" dirty="0">
                <a:latin typeface="黑体" panose="02010609060101010101" charset="-122"/>
                <a:ea typeface="黑体" panose="02010609060101010101" charset="-122"/>
              </a:rPr>
              <a:t> </a:t>
            </a:r>
            <a:r>
              <a:rPr lang="zh-CN" altLang="en-US" dirty="0">
                <a:latin typeface="黑体" panose="02010609060101010101" charset="-122"/>
                <a:ea typeface="黑体" panose="02010609060101010101" charset="-122"/>
              </a:rPr>
              <a:t>不属以上所述情况的：</a:t>
            </a:r>
            <a:endParaRPr lang="en-US" altLang="zh-CN" dirty="0">
              <a:latin typeface="黑体" panose="02010609060101010101" charset="-122"/>
              <a:ea typeface="黑体" panose="02010609060101010101" charset="-122"/>
            </a:endParaRPr>
          </a:p>
          <a:p>
            <a:pPr lvl="3">
              <a:buFont typeface="Wingdings" panose="05000000000000000000" pitchFamily="2" charset="2"/>
              <a:buChar char="l"/>
            </a:pPr>
            <a:r>
              <a:rPr lang="zh-CN" altLang="en-US" sz="1800" dirty="0">
                <a:latin typeface="黑体" panose="02010609060101010101" charset="-122"/>
                <a:ea typeface="黑体" panose="02010609060101010101" charset="-122"/>
              </a:rPr>
              <a:t>如果保留经一缔约国或一缔约组织接受，在与接受保留的国家或组织的关系上，保留国或国际组织即成为该条约的当事方，但以该条约对保留国或国际组织和接受国或国际组织均已生效或开始生效为条件</a:t>
            </a:r>
            <a:endParaRPr lang="en-US" altLang="zh-CN" sz="1800" dirty="0">
              <a:latin typeface="黑体" panose="02010609060101010101" charset="-122"/>
              <a:ea typeface="黑体" panose="02010609060101010101" charset="-122"/>
            </a:endParaRPr>
          </a:p>
          <a:p>
            <a:pPr lvl="3">
              <a:buFont typeface="Wingdings" panose="05000000000000000000" pitchFamily="2" charset="2"/>
              <a:buChar char="l"/>
            </a:pPr>
            <a:r>
              <a:rPr lang="zh-CN" altLang="en-US" sz="1800" dirty="0">
                <a:latin typeface="黑体" panose="02010609060101010101" charset="-122"/>
                <a:ea typeface="黑体" panose="02010609060101010101" charset="-122"/>
              </a:rPr>
              <a:t>如果保留经一缔约国或一缔约组织反对，并不妨碍该条约在反对国或国际组织与保留国或国际组织之间生效，除非反对国或国际组织明确地表示了相反的意思</a:t>
            </a:r>
            <a:endParaRPr lang="en-US" altLang="zh-CN" sz="1800" dirty="0">
              <a:latin typeface="黑体" panose="02010609060101010101" charset="-122"/>
              <a:ea typeface="黑体" panose="02010609060101010101" charset="-122"/>
            </a:endParaRPr>
          </a:p>
          <a:p>
            <a:pPr lvl="3">
              <a:buFont typeface="Wingdings" panose="05000000000000000000" pitchFamily="2" charset="2"/>
              <a:buChar char="l"/>
            </a:pPr>
            <a:r>
              <a:rPr lang="zh-CN" altLang="en-US" sz="1800" dirty="0">
                <a:latin typeface="黑体" panose="02010609060101010101" charset="-122"/>
                <a:ea typeface="黑体" panose="02010609060101010101" charset="-122"/>
              </a:rPr>
              <a:t>一国或一国际组织表示同意承受条约拘束的行为如附有一项保留，只要至少有一缔约国或一缔约组织接受该项保留，该项保留就发生效力</a:t>
            </a:r>
          </a:p>
        </p:txBody>
      </p: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78485"/>
            <a:ext cx="8229600" cy="5847373"/>
          </a:xfrm>
        </p:spPr>
        <p:txBody>
          <a:bodyPr/>
          <a:lstStyle/>
          <a:p>
            <a:pPr>
              <a:lnSpc>
                <a:spcPct val="110000"/>
              </a:lnSpc>
              <a:buNone/>
            </a:pPr>
            <a:r>
              <a:rPr lang="zh-CN" altLang="en-US" sz="2400" b="1" dirty="0">
                <a:latin typeface="黑体" panose="02010609060101010101" charset="-122"/>
                <a:ea typeface="黑体" panose="02010609060101010101" charset="-122"/>
              </a:rPr>
              <a:t>（二）保留及反对保留的法律效果</a:t>
            </a:r>
            <a:endParaRPr lang="en-US" altLang="zh-CN" sz="2400" b="1" dirty="0">
              <a:latin typeface="黑体" panose="02010609060101010101" charset="-122"/>
              <a:ea typeface="黑体" panose="02010609060101010101" charset="-122"/>
            </a:endParaRPr>
          </a:p>
          <a:p>
            <a:pPr lvl="1">
              <a:lnSpc>
                <a:spcPct val="110000"/>
              </a:lnSpc>
              <a:buFont typeface="Wingdings" panose="05000000000000000000" pitchFamily="2" charset="2"/>
              <a:buChar char="u"/>
            </a:pPr>
            <a:r>
              <a:rPr lang="zh-CN" altLang="en-US" sz="2400" dirty="0">
                <a:latin typeface="黑体" panose="02010609060101010101" charset="-122"/>
                <a:ea typeface="黑体" panose="02010609060101010101" charset="-122"/>
              </a:rPr>
              <a:t>保留的效果只及于保留国或国际组织与其他缔约国或国际组织之间的关系</a:t>
            </a:r>
            <a:endParaRPr lang="en-US" altLang="zh-CN" sz="2400" dirty="0">
              <a:latin typeface="黑体" panose="02010609060101010101" charset="-122"/>
              <a:ea typeface="黑体" panose="02010609060101010101" charset="-122"/>
            </a:endParaRPr>
          </a:p>
          <a:p>
            <a:pPr lvl="3">
              <a:buFont typeface="Wingdings" panose="05000000000000000000" pitchFamily="2" charset="2"/>
              <a:buChar char="u"/>
            </a:pPr>
            <a:r>
              <a:rPr lang="zh-CN" altLang="en-US" sz="1800" dirty="0">
                <a:latin typeface="黑体" panose="02010609060101010101" charset="-122"/>
                <a:ea typeface="黑体" panose="02010609060101010101" charset="-122"/>
              </a:rPr>
              <a:t>凡是依公约有关规定对另一当事方成立的保留，在保留国或国际组织与该另一当事方之间的关系上，依保留的范围排除或更改保留所涉及的条约规定</a:t>
            </a:r>
            <a:endParaRPr lang="en-US" altLang="zh-CN" sz="1800" dirty="0">
              <a:latin typeface="黑体" panose="02010609060101010101" charset="-122"/>
              <a:ea typeface="黑体" panose="02010609060101010101" charset="-122"/>
            </a:endParaRPr>
          </a:p>
          <a:p>
            <a:pPr lvl="1">
              <a:lnSpc>
                <a:spcPct val="110000"/>
              </a:lnSpc>
              <a:buFont typeface="Wingdings" panose="05000000000000000000" pitchFamily="2" charset="2"/>
              <a:buChar char="u"/>
            </a:pPr>
            <a:r>
              <a:rPr lang="zh-CN" altLang="en-US" sz="2400" dirty="0">
                <a:latin typeface="黑体" panose="02010609060101010101" charset="-122"/>
                <a:ea typeface="黑体" panose="02010609060101010101" charset="-122"/>
              </a:rPr>
              <a:t>在其他当事方相互之间，则不排除或更改保留所涉及的条约的规定</a:t>
            </a:r>
          </a:p>
          <a:p>
            <a:pPr lvl="1">
              <a:lnSpc>
                <a:spcPct val="110000"/>
              </a:lnSpc>
              <a:buFont typeface="Wingdings" panose="05000000000000000000" pitchFamily="2" charset="2"/>
              <a:buChar char="u"/>
            </a:pPr>
            <a:r>
              <a:rPr lang="zh-CN" altLang="en-US" sz="2400" dirty="0">
                <a:latin typeface="黑体" panose="02010609060101010101" charset="-122"/>
                <a:ea typeface="黑体" panose="02010609060101010101" charset="-122"/>
              </a:rPr>
              <a:t>如果反对保留的国家或国际组织并未反对条约在该国或国际组织与保留国或国际组织之间生效，则在这些国家或国际组织之间仅在保留所排除或修改的范围内不适用保留所涉及的条约规定</a:t>
            </a:r>
            <a:endParaRPr lang="en-US" altLang="zh-CN" sz="2400" dirty="0">
              <a:latin typeface="黑体" panose="02010609060101010101" charset="-122"/>
              <a:ea typeface="黑体" panose="02010609060101010101" charset="-122"/>
            </a:endParaRPr>
          </a:p>
          <a:p>
            <a:pPr>
              <a:lnSpc>
                <a:spcPct val="110000"/>
              </a:lnSpc>
              <a:buNone/>
            </a:pPr>
            <a:r>
              <a:rPr lang="zh-CN" altLang="en-US" sz="2400" b="1" dirty="0">
                <a:latin typeface="黑体" panose="02010609060101010101" charset="-122"/>
                <a:ea typeface="黑体" panose="02010609060101010101" charset="-122"/>
              </a:rPr>
              <a:t>四、条约保留的程序</a:t>
            </a:r>
            <a:endParaRPr lang="en-US" altLang="zh-CN" sz="2400" b="1" dirty="0">
              <a:latin typeface="黑体" panose="02010609060101010101" charset="-122"/>
              <a:ea typeface="黑体" panose="02010609060101010101" charset="-122"/>
            </a:endParaRPr>
          </a:p>
          <a:p>
            <a:pPr>
              <a:lnSpc>
                <a:spcPct val="110000"/>
              </a:lnSpc>
              <a:buNone/>
            </a:pPr>
            <a:r>
              <a:rPr lang="zh-CN" altLang="en-US" sz="2800" dirty="0">
                <a:latin typeface="宋体" panose="02010600030101010101" pitchFamily="2" charset="-122"/>
                <a:ea typeface="宋体" panose="02010600030101010101" pitchFamily="2" charset="-122"/>
              </a:rPr>
              <a:t>     书面形式</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
          <p:cNvSpPr txBox="1">
            <a:spLocks noChangeArrowheads="1"/>
          </p:cNvSpPr>
          <p:nvPr/>
        </p:nvSpPr>
        <p:spPr bwMode="auto">
          <a:xfrm>
            <a:off x="296863" y="1374775"/>
            <a:ext cx="8589962" cy="2821940"/>
          </a:xfrm>
          <a:prstGeom prst="rect">
            <a:avLst/>
          </a:prstGeom>
          <a:noFill/>
          <a:ln w="9525">
            <a:noFill/>
            <a:miter lim="800000"/>
          </a:ln>
        </p:spPr>
        <p:txBody>
          <a:bodyPr>
            <a:spAutoFit/>
          </a:bodyPr>
          <a:lstStyle/>
          <a:p>
            <a:endParaRPr kumimoji="1" lang="en-US" altLang="zh-CN" dirty="0"/>
          </a:p>
          <a:p>
            <a:pPr>
              <a:lnSpc>
                <a:spcPct val="118000"/>
              </a:lnSpc>
              <a:buClr>
                <a:srgbClr val="0000FF"/>
              </a:buClr>
              <a:buFont typeface="Wingdings" panose="05000000000000000000" pitchFamily="2" charset="2"/>
              <a:buChar char=""/>
            </a:pPr>
            <a:r>
              <a:rPr kumimoji="1" lang="zh-CN" altLang="en-US" sz="2400" b="1" dirty="0">
                <a:latin typeface="黑体" panose="02010609060101010101" charset="-122"/>
                <a:ea typeface="黑体" panose="02010609060101010101" charset="-122"/>
              </a:rPr>
              <a:t>学习目的：</a:t>
            </a:r>
            <a:r>
              <a:rPr lang="zh-CN" altLang="en-US" sz="2400" dirty="0">
                <a:solidFill>
                  <a:srgbClr val="000000"/>
                </a:solidFill>
                <a:latin typeface="黑体" panose="02010609060101010101" charset="-122"/>
                <a:ea typeface="黑体" panose="02010609060101010101" charset="-122"/>
              </a:rPr>
              <a:t>通过本章学习，使学生对条约法形成系统全面的认识和把握</a:t>
            </a:r>
            <a:r>
              <a:rPr lang="zh-CN" altLang="en-US" dirty="0">
                <a:solidFill>
                  <a:srgbClr val="000000"/>
                </a:solidFill>
                <a:latin typeface="黑体" panose="02010609060101010101" charset="-122"/>
                <a:ea typeface="黑体" panose="02010609060101010101" charset="-122"/>
              </a:rPr>
              <a:t>。</a:t>
            </a:r>
            <a:endParaRPr lang="en-US" altLang="zh-CN" dirty="0">
              <a:solidFill>
                <a:srgbClr val="000000"/>
              </a:solidFill>
              <a:latin typeface="黑体" panose="02010609060101010101" charset="-122"/>
              <a:ea typeface="黑体" panose="02010609060101010101" charset="-122"/>
            </a:endParaRPr>
          </a:p>
          <a:p>
            <a:pPr>
              <a:lnSpc>
                <a:spcPct val="118000"/>
              </a:lnSpc>
              <a:buClr>
                <a:srgbClr val="0000FF"/>
              </a:buClr>
              <a:buFont typeface="Wingdings" panose="05000000000000000000" pitchFamily="2" charset="2"/>
              <a:buChar char=""/>
            </a:pPr>
            <a:r>
              <a:rPr lang="zh-CN" altLang="en-US" sz="2400" b="1" dirty="0">
                <a:solidFill>
                  <a:srgbClr val="000000"/>
                </a:solidFill>
                <a:latin typeface="黑体" panose="02010609060101010101" charset="-122"/>
                <a:ea typeface="黑体" panose="02010609060101010101" charset="-122"/>
              </a:rPr>
              <a:t>学习重点：</a:t>
            </a:r>
            <a:r>
              <a:rPr lang="zh-CN" altLang="en-US" sz="2400" dirty="0">
                <a:solidFill>
                  <a:srgbClr val="000000"/>
                </a:solidFill>
                <a:latin typeface="黑体" panose="02010609060101010101" charset="-122"/>
                <a:ea typeface="黑体" panose="02010609060101010101" charset="-122"/>
              </a:rPr>
              <a:t>条约的概念和特征、缔结、保留、生效和暂时适用、遵守和适用、解释、终止和无效。</a:t>
            </a:r>
            <a:endParaRPr lang="en-US" altLang="zh-CN" sz="2400" dirty="0">
              <a:solidFill>
                <a:srgbClr val="000000"/>
              </a:solidFill>
              <a:latin typeface="黑体" panose="02010609060101010101" charset="-122"/>
              <a:ea typeface="黑体" panose="02010609060101010101" charset="-122"/>
            </a:endParaRPr>
          </a:p>
          <a:p>
            <a:pPr>
              <a:lnSpc>
                <a:spcPct val="118000"/>
              </a:lnSpc>
              <a:buClr>
                <a:srgbClr val="0000FF"/>
              </a:buClr>
              <a:buFont typeface="Wingdings" panose="05000000000000000000" pitchFamily="2" charset="2"/>
              <a:buChar char=""/>
            </a:pPr>
            <a:r>
              <a:rPr lang="zh-CN" altLang="en-US" sz="2400" b="1" dirty="0">
                <a:solidFill>
                  <a:srgbClr val="000000"/>
                </a:solidFill>
                <a:latin typeface="黑体" panose="02010609060101010101" charset="-122"/>
                <a:ea typeface="黑体" panose="02010609060101010101" charset="-122"/>
              </a:rPr>
              <a:t>学习难点</a:t>
            </a:r>
            <a:r>
              <a:rPr lang="zh-CN" altLang="zh-CN" sz="2400" b="1" dirty="0">
                <a:solidFill>
                  <a:srgbClr val="000000"/>
                </a:solidFill>
                <a:latin typeface="黑体" panose="02010609060101010101" charset="-122"/>
                <a:ea typeface="黑体" panose="02010609060101010101" charset="-122"/>
              </a:rPr>
              <a:t>：</a:t>
            </a:r>
            <a:r>
              <a:rPr lang="zh-CN" altLang="en-US" sz="2400" dirty="0">
                <a:solidFill>
                  <a:srgbClr val="000000"/>
                </a:solidFill>
                <a:latin typeface="黑体" panose="02010609060101010101" charset="-122"/>
                <a:ea typeface="黑体" panose="02010609060101010101" charset="-122"/>
              </a:rPr>
              <a:t>条约的特征、条约的保留效果、条约的解释方法。</a:t>
            </a:r>
            <a:endParaRPr lang="en-US" altLang="zh-CN" sz="2400" dirty="0">
              <a:solidFill>
                <a:srgbClr val="000000"/>
              </a:solidFill>
              <a:latin typeface="黑体" panose="02010609060101010101" charset="-122"/>
              <a:ea typeface="黑体" panose="02010609060101010101" charset="-122"/>
            </a:endParaRPr>
          </a:p>
          <a:p>
            <a:endParaRPr kumimoji="1" lang="zh-CN" altLang="en-US" dirty="0"/>
          </a:p>
        </p:txBody>
      </p:sp>
      <p:sp>
        <p:nvSpPr>
          <p:cNvPr id="4" name="标题 3"/>
          <p:cNvSpPr>
            <a:spLocks noGrp="1"/>
          </p:cNvSpPr>
          <p:nvPr>
            <p:ph type="title" idx="4294967295"/>
          </p:nvPr>
        </p:nvSpPr>
        <p:spPr>
          <a:xfrm>
            <a:off x="457200" y="673100"/>
            <a:ext cx="8229600" cy="744538"/>
          </a:xfrm>
          <a:prstGeom prst="rect">
            <a:avLst/>
          </a:prstGeom>
        </p:spPr>
        <p:txBody>
          <a:bodyPr/>
          <a:lstStyle/>
          <a:p>
            <a:pPr>
              <a:defRPr/>
            </a:pPr>
            <a:r>
              <a:rPr lang="zh-CN" sz="3200" kern="1200" dirty="0">
                <a:solidFill>
                  <a:srgbClr val="0000FF"/>
                </a:solidFill>
                <a:latin typeface="黑体" panose="02010609060101010101" charset="-122"/>
                <a:ea typeface="黑体" panose="02010609060101010101" charset="-122"/>
              </a:rPr>
              <a:t>教学要点</a:t>
            </a:r>
            <a:endParaRPr lang="zh-CN" altLang="en-US" dirty="0"/>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0" y="2130426"/>
            <a:ext cx="9144000" cy="983554"/>
          </a:xfrm>
        </p:spPr>
        <p:txBody>
          <a:bodyPr/>
          <a:lstStyle/>
          <a:p>
            <a:r>
              <a:rPr lang="zh-CN" altLang="en-US" sz="4000" b="1" dirty="0">
                <a:solidFill>
                  <a:srgbClr val="0000FF"/>
                </a:solidFill>
                <a:latin typeface="黑体" panose="02010609060101010101" charset="-122"/>
                <a:ea typeface="黑体" panose="02010609060101010101" charset="-122"/>
              </a:rPr>
              <a:t>第四节  条约的生效和暂时适用</a:t>
            </a:r>
          </a:p>
        </p:txBody>
      </p: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6721" y="638814"/>
            <a:ext cx="8460563" cy="5487349"/>
          </a:xfrm>
        </p:spPr>
        <p:txBody>
          <a:bodyPr/>
          <a:lstStyle/>
          <a:p>
            <a:pPr>
              <a:buNone/>
            </a:pPr>
            <a:r>
              <a:rPr lang="zh-CN" altLang="en-US" sz="2700" b="1" dirty="0">
                <a:latin typeface="黑体" panose="02010609060101010101" charset="-122"/>
                <a:ea typeface="黑体" panose="02010609060101010101" charset="-122"/>
              </a:rPr>
              <a:t>一、条约的生效（</a:t>
            </a:r>
            <a:r>
              <a:rPr lang="en-US" altLang="zh-CN" sz="2700" b="1" dirty="0">
                <a:latin typeface="黑体" panose="02010609060101010101" charset="-122"/>
                <a:ea typeface="黑体" panose="02010609060101010101" charset="-122"/>
              </a:rPr>
              <a:t>entry into force</a:t>
            </a:r>
            <a:r>
              <a:rPr lang="zh-CN" altLang="en-US" sz="2700" b="1" dirty="0">
                <a:latin typeface="黑体" panose="02010609060101010101" charset="-122"/>
                <a:ea typeface="黑体" panose="02010609060101010101" charset="-122"/>
              </a:rPr>
              <a:t>）</a:t>
            </a:r>
            <a:endParaRPr lang="en-US" altLang="zh-CN" sz="2700" b="1" dirty="0">
              <a:latin typeface="黑体" panose="02010609060101010101" charset="-122"/>
              <a:ea typeface="黑体" panose="02010609060101010101" charset="-122"/>
            </a:endParaRPr>
          </a:p>
          <a:p>
            <a:pPr lvl="1">
              <a:buFont typeface="Wingdings" panose="05000000000000000000" pitchFamily="2" charset="2"/>
              <a:buChar char="u"/>
            </a:pPr>
            <a:r>
              <a:rPr lang="zh-CN" altLang="en-US" sz="2400" dirty="0">
                <a:latin typeface="黑体" panose="02010609060101010101" charset="-122"/>
                <a:ea typeface="黑体" panose="02010609060101010101" charset="-122"/>
              </a:rPr>
              <a:t>双边条约生效的方式</a:t>
            </a:r>
            <a:endParaRPr lang="en-US" altLang="zh-CN" sz="2400" dirty="0">
              <a:latin typeface="黑体" panose="02010609060101010101" charset="-122"/>
              <a:ea typeface="黑体" panose="02010609060101010101" charset="-122"/>
            </a:endParaRPr>
          </a:p>
          <a:p>
            <a:pPr lvl="1">
              <a:buFont typeface="Wingdings" panose="05000000000000000000" pitchFamily="2" charset="2"/>
              <a:buChar char="u"/>
            </a:pPr>
            <a:r>
              <a:rPr lang="zh-CN" altLang="en-US" sz="2400" dirty="0">
                <a:latin typeface="黑体" panose="02010609060101010101" charset="-122"/>
                <a:ea typeface="黑体" panose="02010609060101010101" charset="-122"/>
              </a:rPr>
              <a:t>多边条约生效的方式</a:t>
            </a:r>
            <a:endParaRPr lang="en-US" altLang="zh-CN" sz="2400" dirty="0">
              <a:latin typeface="黑体" panose="02010609060101010101" charset="-122"/>
              <a:ea typeface="黑体" panose="02010609060101010101" charset="-122"/>
            </a:endParaRPr>
          </a:p>
          <a:p>
            <a:pPr lvl="1">
              <a:buFont typeface="Wingdings" panose="05000000000000000000" pitchFamily="2" charset="2"/>
              <a:buChar char="u"/>
            </a:pPr>
            <a:r>
              <a:rPr lang="zh-CN" altLang="en-US" sz="2400" dirty="0">
                <a:latin typeface="黑体" panose="02010609060101010101" charset="-122"/>
                <a:ea typeface="黑体" panose="02010609060101010101" charset="-122"/>
              </a:rPr>
              <a:t>条约本身的生效 </a:t>
            </a:r>
            <a:r>
              <a:rPr lang="en-US" altLang="zh-CN" sz="2400" dirty="0">
                <a:latin typeface="黑体" panose="02010609060101010101" charset="-122"/>
                <a:ea typeface="黑体" panose="02010609060101010101" charset="-122"/>
              </a:rPr>
              <a:t>v. </a:t>
            </a:r>
            <a:r>
              <a:rPr lang="zh-CN" altLang="en-US" sz="2400" dirty="0">
                <a:latin typeface="黑体" panose="02010609060101010101" charset="-122"/>
                <a:ea typeface="黑体" panose="02010609060101010101" charset="-122"/>
              </a:rPr>
              <a:t>条约对某一国生效</a:t>
            </a:r>
            <a:endParaRPr lang="en-US" altLang="zh-CN" sz="2400" dirty="0">
              <a:latin typeface="黑体" panose="02010609060101010101" charset="-122"/>
              <a:ea typeface="黑体" panose="02010609060101010101" charset="-122"/>
            </a:endParaRPr>
          </a:p>
          <a:p>
            <a:pPr>
              <a:buNone/>
            </a:pPr>
            <a:r>
              <a:rPr lang="zh-CN" altLang="en-US" sz="2700" b="1" dirty="0">
                <a:latin typeface="黑体" panose="02010609060101010101" charset="-122"/>
                <a:ea typeface="黑体" panose="02010609060101010101" charset="-122"/>
              </a:rPr>
              <a:t>二、条约的暂时适用（</a:t>
            </a:r>
            <a:r>
              <a:rPr lang="en-US" altLang="zh-CN" sz="2700" b="1" dirty="0">
                <a:latin typeface="黑体" panose="02010609060101010101" charset="-122"/>
                <a:ea typeface="黑体" panose="02010609060101010101" charset="-122"/>
              </a:rPr>
              <a:t>provisional application</a:t>
            </a:r>
            <a:r>
              <a:rPr lang="zh-CN" altLang="en-US" sz="2700" b="1" dirty="0">
                <a:latin typeface="黑体" panose="02010609060101010101" charset="-122"/>
                <a:ea typeface="黑体" panose="02010609060101010101" charset="-122"/>
              </a:rPr>
              <a:t>）</a:t>
            </a:r>
            <a:endParaRPr lang="en-US" altLang="zh-CN" sz="2700" b="1" dirty="0">
              <a:latin typeface="黑体" panose="02010609060101010101" charset="-122"/>
              <a:ea typeface="黑体" panose="02010609060101010101" charset="-122"/>
            </a:endParaRPr>
          </a:p>
          <a:p>
            <a:pPr lvl="1">
              <a:buFont typeface="Wingdings" panose="05000000000000000000" pitchFamily="2" charset="2"/>
              <a:buChar char="u"/>
            </a:pPr>
            <a:r>
              <a:rPr lang="zh-CN" altLang="en-US" sz="2400" dirty="0">
                <a:latin typeface="黑体" panose="02010609060101010101" charset="-122"/>
                <a:ea typeface="黑体" panose="02010609060101010101" charset="-122"/>
              </a:rPr>
              <a:t>条约暂时适用的情形：条约生效之前</a:t>
            </a:r>
            <a:endParaRPr lang="en-US" altLang="zh-CN" sz="2400" dirty="0">
              <a:latin typeface="黑体" panose="02010609060101010101" charset="-122"/>
              <a:ea typeface="黑体" panose="02010609060101010101" charset="-122"/>
            </a:endParaRPr>
          </a:p>
          <a:p>
            <a:pPr lvl="1">
              <a:buFont typeface="Wingdings" panose="05000000000000000000" pitchFamily="2" charset="2"/>
              <a:buChar char="u"/>
            </a:pPr>
            <a:r>
              <a:rPr lang="zh-CN" altLang="en-US" sz="2400" dirty="0">
                <a:latin typeface="黑体" panose="02010609060101010101" charset="-122"/>
                <a:ea typeface="黑体" panose="02010609060101010101" charset="-122"/>
              </a:rPr>
              <a:t>条约暂时适用的终止：条约生效；对暂时适用者生效；相关国家或国际组织通知不会成为当事国</a:t>
            </a:r>
            <a:endParaRPr lang="en-US" altLang="zh-CN" sz="2400" dirty="0">
              <a:latin typeface="黑体" panose="02010609060101010101" charset="-122"/>
              <a:ea typeface="黑体" panose="02010609060101010101" charset="-122"/>
            </a:endParaRPr>
          </a:p>
          <a:p>
            <a:pPr>
              <a:buNone/>
            </a:pPr>
            <a:r>
              <a:rPr lang="zh-CN" altLang="en-US" sz="2700" b="1" dirty="0">
                <a:latin typeface="黑体" panose="02010609060101010101" charset="-122"/>
                <a:ea typeface="黑体" panose="02010609060101010101" charset="-122"/>
              </a:rPr>
              <a:t>三、条约的有效期</a:t>
            </a:r>
            <a:endParaRPr lang="en-US" altLang="zh-CN" sz="2700" b="1" dirty="0">
              <a:latin typeface="黑体" panose="02010609060101010101" charset="-122"/>
              <a:ea typeface="黑体" panose="02010609060101010101" charset="-122"/>
            </a:endParaRPr>
          </a:p>
          <a:p>
            <a:pPr lvl="1">
              <a:buFont typeface="Wingdings" panose="05000000000000000000" pitchFamily="2" charset="2"/>
              <a:buChar char="u"/>
            </a:pPr>
            <a:r>
              <a:rPr lang="en-US" altLang="zh-CN" sz="2400" dirty="0">
                <a:latin typeface="+mj-lt"/>
                <a:ea typeface="黑体" panose="02010609060101010101" charset="-122"/>
              </a:rPr>
              <a:t>Indefinite treaty </a:t>
            </a:r>
            <a:r>
              <a:rPr lang="zh-CN" altLang="en-US" sz="2400" dirty="0">
                <a:latin typeface="+mj-lt"/>
                <a:ea typeface="黑体" panose="02010609060101010101" charset="-122"/>
              </a:rPr>
              <a:t>：</a:t>
            </a:r>
            <a:r>
              <a:rPr lang="en-US" altLang="zh-CN" sz="2400" dirty="0">
                <a:latin typeface="+mj-lt"/>
                <a:ea typeface="黑体" panose="02010609060101010101" charset="-122"/>
              </a:rPr>
              <a:t>law-making treaties; boundary treaties</a:t>
            </a:r>
          </a:p>
          <a:p>
            <a:pPr lvl="1">
              <a:buFont typeface="Wingdings" panose="05000000000000000000" pitchFamily="2" charset="2"/>
              <a:buChar char="u"/>
            </a:pPr>
            <a:r>
              <a:rPr lang="en-US" altLang="zh-CN" sz="2400" dirty="0">
                <a:latin typeface="+mj-lt"/>
                <a:ea typeface="黑体" panose="02010609060101010101" charset="-122"/>
              </a:rPr>
              <a:t>treaty of limited duration :《</a:t>
            </a:r>
            <a:r>
              <a:rPr lang="zh-CN" altLang="en-US" sz="2400" dirty="0">
                <a:latin typeface="+mj-lt"/>
                <a:ea typeface="黑体" panose="02010609060101010101" charset="-122"/>
              </a:rPr>
              <a:t>中日和平友好条约</a:t>
            </a:r>
            <a:r>
              <a:rPr lang="en-US" altLang="zh-CN" sz="2400" dirty="0">
                <a:latin typeface="+mj-lt"/>
                <a:ea typeface="黑体" panose="02010609060101010101" charset="-122"/>
              </a:rPr>
              <a:t>》</a:t>
            </a:r>
            <a:endParaRPr lang="zh-CN" altLang="en-US" sz="2400" dirty="0">
              <a:latin typeface="+mj-lt"/>
              <a:ea typeface="黑体" panose="02010609060101010101" charset="-122"/>
            </a:endParaRPr>
          </a:p>
        </p:txBody>
      </p: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8" name="Picture 6" descr="http://s10.sinaimg.cn/mw690/005PkM6ugy6VTprCtWF49&amp;690"/>
          <p:cNvPicPr>
            <a:picLocks noChangeAspect="1" noChangeArrowheads="1"/>
          </p:cNvPicPr>
          <p:nvPr/>
        </p:nvPicPr>
        <p:blipFill>
          <a:blip r:embed="rId2"/>
          <a:srcRect/>
          <a:stretch>
            <a:fillRect/>
          </a:stretch>
        </p:blipFill>
        <p:spPr bwMode="auto">
          <a:xfrm>
            <a:off x="431724" y="0"/>
            <a:ext cx="8172240" cy="6123258"/>
          </a:xfrm>
          <a:prstGeom prst="rect">
            <a:avLst/>
          </a:prstGeom>
          <a:noFill/>
        </p:spPr>
      </p:pic>
      <p:sp>
        <p:nvSpPr>
          <p:cNvPr id="4" name="标题 3"/>
          <p:cNvSpPr>
            <a:spLocks noGrp="1"/>
          </p:cNvSpPr>
          <p:nvPr>
            <p:ph type="ctrTitle"/>
          </p:nvPr>
        </p:nvSpPr>
        <p:spPr>
          <a:xfrm>
            <a:off x="341718" y="3789024"/>
            <a:ext cx="7772400" cy="1470025"/>
          </a:xfrm>
        </p:spPr>
        <p:txBody>
          <a:bodyPr/>
          <a:lstStyle/>
          <a:p>
            <a:r>
              <a:rPr lang="zh-CN" altLang="en-US" sz="4800" b="1" dirty="0">
                <a:solidFill>
                  <a:srgbClr val="FFFF00"/>
                </a:solidFill>
                <a:effectLst>
                  <a:outerShdw blurRad="38100" dist="38100" dir="2700000" algn="tl">
                    <a:srgbClr val="000000">
                      <a:alpha val="43137"/>
                    </a:srgbClr>
                  </a:outerShdw>
                </a:effectLst>
                <a:latin typeface="黑体" panose="02010609060101010101" charset="-122"/>
                <a:ea typeface="黑体" panose="02010609060101010101" charset="-122"/>
              </a:rPr>
              <a:t>第五节  条约的遵守与适用</a:t>
            </a:r>
          </a:p>
        </p:txBody>
      </p:sp>
      <p:sp>
        <p:nvSpPr>
          <p:cNvPr id="18434" name="AutoShape 2" descr="http://img4.imgtn.bdimg.com/it/u=3684692979,3216103685&amp;fm=21&amp;gp=0.jpg"/>
          <p:cNvSpPr>
            <a:spLocks noChangeAspect="1" noChangeArrowheads="1"/>
          </p:cNvSpPr>
          <p:nvPr/>
        </p:nvSpPr>
        <p:spPr bwMode="auto">
          <a:xfrm>
            <a:off x="44450" y="-1485900"/>
            <a:ext cx="3752850" cy="3095625"/>
          </a:xfrm>
          <a:prstGeom prst="rect">
            <a:avLst/>
          </a:prstGeom>
          <a:noFill/>
        </p:spPr>
        <p:txBody>
          <a:bodyPr vert="horz" wrap="square" lIns="91440" tIns="45720" rIns="91440" bIns="45720" numCol="1" anchor="t" anchorCtr="0" compatLnSpc="1"/>
          <a:lstStyle/>
          <a:p>
            <a:endParaRPr lang="zh-CN" altLang="en-US"/>
          </a:p>
        </p:txBody>
      </p:sp>
      <p:sp>
        <p:nvSpPr>
          <p:cNvPr id="18436" name="AutoShape 4" descr="http://img4.imgtn.bdimg.com/it/u=3684692979,3216103685&amp;fm=21&amp;gp=0.jpg"/>
          <p:cNvSpPr>
            <a:spLocks noChangeAspect="1" noChangeArrowheads="1"/>
          </p:cNvSpPr>
          <p:nvPr/>
        </p:nvSpPr>
        <p:spPr bwMode="auto">
          <a:xfrm>
            <a:off x="44450" y="-1485900"/>
            <a:ext cx="3752850" cy="3095625"/>
          </a:xfrm>
          <a:prstGeom prst="rect">
            <a:avLst/>
          </a:prstGeom>
          <a:noFill/>
        </p:spPr>
        <p:txBody>
          <a:bodyPr vert="horz" wrap="square" lIns="91440" tIns="45720" rIns="91440" bIns="45720" numCol="1" anchor="t" anchorCtr="0" compatLnSpc="1"/>
          <a:lstStyle/>
          <a:p>
            <a:endParaRPr lang="zh-CN" altLang="en-US"/>
          </a:p>
        </p:txBody>
      </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b="1" dirty="0">
                <a:latin typeface="黑体" panose="02010609060101010101" charset="-122"/>
                <a:ea typeface="黑体" panose="02010609060101010101" charset="-122"/>
              </a:rPr>
              <a:t>一、条约必须遵守</a:t>
            </a:r>
            <a:endParaRPr lang="zh-CN" altLang="en-US" dirty="0"/>
          </a:p>
        </p:txBody>
      </p:sp>
      <p:sp>
        <p:nvSpPr>
          <p:cNvPr id="3" name="内容占位符 2"/>
          <p:cNvSpPr>
            <a:spLocks noGrp="1"/>
          </p:cNvSpPr>
          <p:nvPr>
            <p:ph idx="1"/>
          </p:nvPr>
        </p:nvSpPr>
        <p:spPr/>
        <p:txBody>
          <a:bodyPr/>
          <a:lstStyle/>
          <a:p>
            <a:pPr>
              <a:buNone/>
            </a:pPr>
            <a:r>
              <a:rPr lang="en-US" altLang="zh-CN" sz="2700" b="1" dirty="0">
                <a:latin typeface="黑体" panose="02010609060101010101" charset="-122"/>
                <a:ea typeface="黑体" panose="02010609060101010101" charset="-122"/>
              </a:rPr>
              <a:t>“</a:t>
            </a:r>
            <a:r>
              <a:rPr lang="zh-CN" altLang="en-US" sz="2700" b="1" dirty="0">
                <a:latin typeface="黑体" panose="02010609060101010101" charset="-122"/>
                <a:ea typeface="黑体" panose="02010609060101010101" charset="-122"/>
              </a:rPr>
              <a:t>条约必须遵守</a:t>
            </a:r>
            <a:r>
              <a:rPr lang="en-US" altLang="zh-CN" sz="2700" b="1" dirty="0">
                <a:latin typeface="黑体" panose="02010609060101010101" charset="-122"/>
                <a:ea typeface="黑体" panose="02010609060101010101" charset="-122"/>
              </a:rPr>
              <a:t>”</a:t>
            </a:r>
            <a:r>
              <a:rPr lang="zh-CN" altLang="en-US" sz="2700" b="1" dirty="0">
                <a:latin typeface="黑体" panose="02010609060101010101" charset="-122"/>
                <a:ea typeface="黑体" panose="02010609060101010101" charset="-122"/>
              </a:rPr>
              <a:t>（</a:t>
            </a:r>
            <a:r>
              <a:rPr lang="en-US" altLang="zh-CN" sz="2700" b="1" dirty="0" err="1">
                <a:latin typeface="黑体" panose="02010609060101010101" charset="-122"/>
                <a:ea typeface="黑体" panose="02010609060101010101" charset="-122"/>
              </a:rPr>
              <a:t>pacta</a:t>
            </a:r>
            <a:r>
              <a:rPr lang="en-US" altLang="zh-CN" sz="2700" b="1" dirty="0">
                <a:latin typeface="黑体" panose="02010609060101010101" charset="-122"/>
                <a:ea typeface="黑体" panose="02010609060101010101" charset="-122"/>
              </a:rPr>
              <a:t> </a:t>
            </a:r>
            <a:r>
              <a:rPr lang="en-US" altLang="zh-CN" sz="2700" b="1" dirty="0" err="1">
                <a:latin typeface="黑体" panose="02010609060101010101" charset="-122"/>
                <a:ea typeface="黑体" panose="02010609060101010101" charset="-122"/>
              </a:rPr>
              <a:t>sunt</a:t>
            </a:r>
            <a:r>
              <a:rPr lang="en-US" altLang="zh-CN" sz="2700" b="1" dirty="0">
                <a:latin typeface="黑体" panose="02010609060101010101" charset="-122"/>
                <a:ea typeface="黑体" panose="02010609060101010101" charset="-122"/>
              </a:rPr>
              <a:t> </a:t>
            </a:r>
            <a:r>
              <a:rPr lang="en-US" altLang="zh-CN" sz="2700" b="1" dirty="0" err="1">
                <a:latin typeface="黑体" panose="02010609060101010101" charset="-122"/>
                <a:ea typeface="黑体" panose="02010609060101010101" charset="-122"/>
              </a:rPr>
              <a:t>servanda</a:t>
            </a:r>
            <a:r>
              <a:rPr lang="zh-CN" altLang="en-US" sz="2700" b="1" dirty="0">
                <a:latin typeface="黑体" panose="02010609060101010101" charset="-122"/>
                <a:ea typeface="黑体" panose="02010609060101010101" charset="-122"/>
              </a:rPr>
              <a:t>）</a:t>
            </a:r>
            <a:endParaRPr lang="en-US" altLang="zh-CN" sz="2700" b="1" dirty="0">
              <a:latin typeface="黑体" panose="02010609060101010101" charset="-122"/>
              <a:ea typeface="黑体" panose="02010609060101010101" charset="-122"/>
            </a:endParaRPr>
          </a:p>
          <a:p>
            <a:pPr lvl="1">
              <a:buFont typeface="Wingdings" panose="05000000000000000000" pitchFamily="2" charset="2"/>
              <a:buChar char="u"/>
            </a:pPr>
            <a:r>
              <a:rPr lang="zh-CN" altLang="en-US" sz="2400" dirty="0">
                <a:latin typeface="黑体" panose="02010609060101010101" charset="-122"/>
                <a:ea typeface="黑体" panose="02010609060101010101" charset="-122"/>
              </a:rPr>
              <a:t>各当事方必须遵守条约</a:t>
            </a:r>
            <a:endParaRPr lang="en-US" altLang="zh-CN" sz="2400" dirty="0">
              <a:latin typeface="黑体" panose="02010609060101010101" charset="-122"/>
              <a:ea typeface="黑体" panose="02010609060101010101" charset="-122"/>
            </a:endParaRPr>
          </a:p>
          <a:p>
            <a:pPr lvl="1">
              <a:buFont typeface="Wingdings" panose="05000000000000000000" pitchFamily="2" charset="2"/>
              <a:buChar char="u"/>
            </a:pPr>
            <a:r>
              <a:rPr lang="zh-CN" altLang="en-US" sz="2400" dirty="0">
                <a:latin typeface="黑体" panose="02010609060101010101" charset="-122"/>
                <a:ea typeface="黑体" panose="02010609060101010101" charset="-122"/>
              </a:rPr>
              <a:t>各当事方必须遵守所有对其有效的条约</a:t>
            </a:r>
            <a:endParaRPr lang="en-US" altLang="zh-CN" sz="2400" dirty="0">
              <a:latin typeface="黑体" panose="02010609060101010101" charset="-122"/>
              <a:ea typeface="黑体" panose="02010609060101010101" charset="-122"/>
            </a:endParaRPr>
          </a:p>
          <a:p>
            <a:pPr lvl="1">
              <a:buFont typeface="Wingdings" panose="05000000000000000000" pitchFamily="2" charset="2"/>
              <a:buChar char="u"/>
            </a:pPr>
            <a:r>
              <a:rPr lang="zh-CN" altLang="en-US" sz="2400" dirty="0">
                <a:latin typeface="黑体" panose="02010609060101010101" charset="-122"/>
                <a:ea typeface="黑体" panose="02010609060101010101" charset="-122"/>
              </a:rPr>
              <a:t>各当事方必须善意履行条约义务</a:t>
            </a:r>
            <a:endParaRPr lang="en-US" altLang="zh-CN" sz="2400" dirty="0">
              <a:latin typeface="黑体" panose="02010609060101010101" charset="-122"/>
              <a:ea typeface="黑体" panose="02010609060101010101" charset="-122"/>
            </a:endParaRPr>
          </a:p>
          <a:p>
            <a:pPr lvl="1">
              <a:buFont typeface="Wingdings" panose="05000000000000000000" pitchFamily="2" charset="2"/>
              <a:buChar char="u"/>
            </a:pPr>
            <a:r>
              <a:rPr lang="zh-CN" altLang="en-US" sz="2400" dirty="0">
                <a:latin typeface="黑体" panose="02010609060101010101" charset="-122"/>
                <a:ea typeface="黑体" panose="02010609060101010101" charset="-122"/>
              </a:rPr>
              <a:t>各当事方不得以国内法或国际组织的规则为由而不遵守条约</a:t>
            </a:r>
            <a:endParaRPr lang="en-US" altLang="zh-CN" sz="2400" b="1" dirty="0">
              <a:latin typeface="黑体" panose="02010609060101010101" charset="-122"/>
              <a:ea typeface="黑体" panose="02010609060101010101" charset="-122"/>
            </a:endParaRPr>
          </a:p>
          <a:p>
            <a:pPr>
              <a:buNone/>
            </a:pPr>
            <a:endParaRPr lang="en-US" altLang="zh-CN" sz="2400" dirty="0">
              <a:latin typeface="黑体" panose="02010609060101010101" charset="-122"/>
              <a:ea typeface="黑体" panose="02010609060101010101" charset="-122"/>
            </a:endParaRPr>
          </a:p>
          <a:p>
            <a:pPr lvl="1">
              <a:buFont typeface="Wingdings" panose="05000000000000000000" pitchFamily="2" charset="2"/>
              <a:buChar char="u"/>
            </a:pPr>
            <a:endParaRPr lang="zh-CN" altLang="en-US" sz="2400" dirty="0">
              <a:latin typeface="黑体" panose="02010609060101010101" charset="-122"/>
              <a:ea typeface="黑体" panose="02010609060101010101" charset="-122"/>
            </a:endParaRPr>
          </a:p>
        </p:txBody>
      </p:sp>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黑体" panose="02010609060101010101" charset="-122"/>
                <a:ea typeface="黑体" panose="02010609060101010101" charset="-122"/>
              </a:rPr>
              <a:t>二、</a:t>
            </a:r>
            <a:r>
              <a:rPr lang="en-US" altLang="zh-CN" b="1" dirty="0">
                <a:ea typeface="黑体" panose="02010609060101010101" charset="-122"/>
              </a:rPr>
              <a:t>application of treaty</a:t>
            </a:r>
            <a:endParaRPr lang="zh-CN" altLang="en-US" dirty="0"/>
          </a:p>
        </p:txBody>
      </p:sp>
      <p:sp>
        <p:nvSpPr>
          <p:cNvPr id="3" name="内容占位符 2"/>
          <p:cNvSpPr>
            <a:spLocks noGrp="1"/>
          </p:cNvSpPr>
          <p:nvPr>
            <p:ph idx="1"/>
          </p:nvPr>
        </p:nvSpPr>
        <p:spPr>
          <a:xfrm>
            <a:off x="457200" y="1417955"/>
            <a:ext cx="8229600" cy="4525963"/>
          </a:xfrm>
        </p:spPr>
        <p:txBody>
          <a:bodyPr/>
          <a:lstStyle/>
          <a:p>
            <a:pPr>
              <a:lnSpc>
                <a:spcPct val="130000"/>
              </a:lnSpc>
              <a:buNone/>
            </a:pPr>
            <a:r>
              <a:rPr lang="zh-CN" altLang="en-US" sz="2400" b="1" dirty="0">
                <a:latin typeface="黑体" panose="02010609060101010101" charset="-122"/>
                <a:ea typeface="黑体" panose="02010609060101010101" charset="-122"/>
              </a:rPr>
              <a:t>（一）</a:t>
            </a:r>
            <a:r>
              <a:rPr lang="en-US" altLang="zh-CN" sz="2400" b="1" dirty="0">
                <a:latin typeface="黑体" panose="02010609060101010101" charset="-122"/>
                <a:ea typeface="黑体" panose="02010609060101010101" charset="-122"/>
              </a:rPr>
              <a:t>Time dimension</a:t>
            </a:r>
          </a:p>
          <a:p>
            <a:pPr lvl="1">
              <a:lnSpc>
                <a:spcPct val="130000"/>
              </a:lnSpc>
              <a:buFont typeface="Wingdings" panose="05000000000000000000" pitchFamily="2" charset="2"/>
              <a:buChar char="l"/>
            </a:pPr>
            <a:r>
              <a:rPr lang="zh-CN" altLang="en-US" sz="2400" dirty="0">
                <a:latin typeface="黑体" panose="02010609060101010101" charset="-122"/>
                <a:ea typeface="黑体" panose="02010609060101010101" charset="-122"/>
              </a:rPr>
              <a:t>条约的有效期</a:t>
            </a:r>
            <a:endParaRPr lang="en-US" altLang="zh-CN" sz="2400" dirty="0">
              <a:latin typeface="黑体" panose="02010609060101010101" charset="-122"/>
              <a:ea typeface="黑体" panose="02010609060101010101" charset="-122"/>
            </a:endParaRPr>
          </a:p>
          <a:p>
            <a:pPr lvl="1">
              <a:lnSpc>
                <a:spcPct val="130000"/>
              </a:lnSpc>
              <a:buFont typeface="Wingdings" panose="05000000000000000000" pitchFamily="2" charset="2"/>
              <a:buChar char="l"/>
            </a:pPr>
            <a:r>
              <a:rPr lang="zh-CN" altLang="en-US" sz="2400" dirty="0">
                <a:latin typeface="黑体" panose="02010609060101010101" charset="-122"/>
                <a:ea typeface="黑体" panose="02010609060101010101" charset="-122"/>
              </a:rPr>
              <a:t>条约有无溯及力</a:t>
            </a:r>
            <a:endParaRPr lang="en-US" altLang="zh-CN" sz="2400" dirty="0">
              <a:latin typeface="黑体" panose="02010609060101010101" charset="-122"/>
              <a:ea typeface="黑体" panose="02010609060101010101" charset="-122"/>
            </a:endParaRPr>
          </a:p>
          <a:p>
            <a:pPr>
              <a:lnSpc>
                <a:spcPct val="130000"/>
              </a:lnSpc>
              <a:buNone/>
            </a:pPr>
            <a:r>
              <a:rPr lang="zh-CN" altLang="en-US" sz="2400" b="1" dirty="0">
                <a:latin typeface="黑体" panose="02010609060101010101" charset="-122"/>
                <a:ea typeface="黑体" panose="02010609060101010101" charset="-122"/>
              </a:rPr>
              <a:t>（二）</a:t>
            </a:r>
            <a:r>
              <a:rPr lang="en-US" altLang="zh-CN" sz="2400" b="1" dirty="0">
                <a:latin typeface="黑体" panose="02010609060101010101" charset="-122"/>
                <a:ea typeface="黑体" panose="02010609060101010101" charset="-122"/>
              </a:rPr>
              <a:t>spatial dimension</a:t>
            </a:r>
          </a:p>
          <a:p>
            <a:pPr lvl="1">
              <a:lnSpc>
                <a:spcPct val="130000"/>
              </a:lnSpc>
              <a:buFont typeface="Wingdings" panose="05000000000000000000" pitchFamily="2" charset="2"/>
              <a:buChar char="l"/>
            </a:pPr>
            <a:r>
              <a:rPr lang="zh-CN" altLang="en-US" sz="2400" dirty="0">
                <a:latin typeface="黑体" panose="02010609060101010101" charset="-122"/>
                <a:ea typeface="黑体" panose="02010609060101010101" charset="-122"/>
              </a:rPr>
              <a:t>条约适用于当事方的全部领土</a:t>
            </a:r>
            <a:endParaRPr lang="en-US" altLang="zh-CN" sz="2400" dirty="0">
              <a:latin typeface="黑体" panose="02010609060101010101" charset="-122"/>
              <a:ea typeface="黑体" panose="02010609060101010101" charset="-122"/>
            </a:endParaRPr>
          </a:p>
          <a:p>
            <a:pPr lvl="1">
              <a:lnSpc>
                <a:spcPct val="130000"/>
              </a:lnSpc>
              <a:buFont typeface="Wingdings" panose="05000000000000000000" pitchFamily="2" charset="2"/>
              <a:buChar char="l"/>
            </a:pPr>
            <a:r>
              <a:rPr lang="zh-CN" altLang="en-US" sz="2400" dirty="0">
                <a:latin typeface="黑体" panose="02010609060101010101" charset="-122"/>
                <a:ea typeface="黑体" panose="02010609060101010101" charset="-122"/>
              </a:rPr>
              <a:t>条约适用于当事方的全部领土的例外</a:t>
            </a:r>
            <a:endParaRPr lang="zh-CN" altLang="en-US" dirty="0"/>
          </a:p>
        </p:txBody>
      </p:sp>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9060"/>
            <a:ext cx="8229600" cy="6126163"/>
          </a:xfrm>
        </p:spPr>
        <p:txBody>
          <a:bodyPr/>
          <a:lstStyle/>
          <a:p>
            <a:pPr>
              <a:buNone/>
            </a:pPr>
            <a:r>
              <a:rPr lang="zh-CN" altLang="en-US" sz="2400" b="1" dirty="0">
                <a:latin typeface="黑体" panose="02010609060101010101" charset="-122"/>
                <a:ea typeface="黑体" panose="02010609060101010101" charset="-122"/>
              </a:rPr>
              <a:t>（三）</a:t>
            </a:r>
            <a:r>
              <a:rPr lang="en-US" altLang="zh-CN" sz="2400" b="1" dirty="0">
                <a:latin typeface="+mj-lt"/>
                <a:ea typeface="黑体" panose="02010609060101010101" charset="-122"/>
              </a:rPr>
              <a:t>conflicts of treaty</a:t>
            </a:r>
          </a:p>
          <a:p>
            <a:pPr lvl="1">
              <a:lnSpc>
                <a:spcPct val="110000"/>
              </a:lnSpc>
              <a:buFont typeface="Wingdings" panose="05000000000000000000" pitchFamily="2" charset="2"/>
              <a:buChar char="u"/>
            </a:pPr>
            <a:r>
              <a:rPr lang="zh-CN" altLang="en-US" sz="2000" dirty="0">
                <a:latin typeface="黑体" panose="02010609060101010101" charset="-122"/>
                <a:ea typeface="黑体" panose="02010609060101010101" charset="-122"/>
              </a:rPr>
              <a:t>如果条约明文规定，该条约不得违反先订或后订的条约，或不得视为与先订条约或后订条约不符，则该先订条约或后订条约优先</a:t>
            </a:r>
            <a:endParaRPr lang="en-US" altLang="zh-CN" sz="2000" dirty="0">
              <a:latin typeface="黑体" panose="02010609060101010101" charset="-122"/>
              <a:ea typeface="黑体" panose="02010609060101010101" charset="-122"/>
            </a:endParaRPr>
          </a:p>
          <a:p>
            <a:pPr lvl="1">
              <a:lnSpc>
                <a:spcPct val="110000"/>
              </a:lnSpc>
              <a:buFont typeface="Wingdings" panose="05000000000000000000" pitchFamily="2" charset="2"/>
              <a:buChar char="u"/>
            </a:pPr>
            <a:r>
              <a:rPr lang="zh-CN" altLang="en-US" sz="2000" dirty="0">
                <a:latin typeface="黑体" panose="02010609060101010101" charset="-122"/>
                <a:ea typeface="黑体" panose="02010609060101010101" charset="-122"/>
              </a:rPr>
              <a:t>在条约没有明文规定的情况下，如果先后两个条约的缔约方完全相同，则先约仅在其规定与后约相符的范围内才适用，即后订条约优于先订条约</a:t>
            </a:r>
            <a:endParaRPr lang="en-US" altLang="zh-CN" sz="2000" dirty="0">
              <a:latin typeface="黑体" panose="02010609060101010101" charset="-122"/>
              <a:ea typeface="黑体" panose="02010609060101010101" charset="-122"/>
            </a:endParaRPr>
          </a:p>
          <a:p>
            <a:pPr lvl="1">
              <a:lnSpc>
                <a:spcPct val="110000"/>
              </a:lnSpc>
              <a:buFont typeface="Wingdings" panose="05000000000000000000" pitchFamily="2" charset="2"/>
              <a:buChar char="u"/>
            </a:pPr>
            <a:r>
              <a:rPr lang="zh-CN" altLang="en-US" sz="2000" dirty="0">
                <a:latin typeface="黑体" panose="02010609060101010101" charset="-122"/>
                <a:ea typeface="黑体" panose="02010609060101010101" charset="-122"/>
              </a:rPr>
              <a:t>如果先后两个条约的缔约方不完全相同，在每一方均为前后两个条约的当事方间，适用后订条约优于先订条约的办法；在一方为前后两个条约当事方而一方则仅为其中一个条约当事方间，适用双方均为当事方的条约</a:t>
            </a:r>
            <a:endParaRPr lang="en-US" altLang="zh-CN" sz="2000" dirty="0">
              <a:latin typeface="黑体" panose="02010609060101010101" charset="-122"/>
              <a:ea typeface="黑体" panose="02010609060101010101" charset="-122"/>
            </a:endParaRPr>
          </a:p>
          <a:p>
            <a:pPr lvl="1" algn="just">
              <a:lnSpc>
                <a:spcPct val="110000"/>
              </a:lnSpc>
              <a:buFont typeface="Wingdings" panose="05000000000000000000" pitchFamily="2" charset="2"/>
              <a:buChar char="u"/>
            </a:pPr>
            <a:r>
              <a:rPr lang="en-US" altLang="zh-CN" sz="2000" b="1" dirty="0">
                <a:latin typeface="黑体" panose="02010609060101010101" charset="-122"/>
                <a:ea typeface="黑体" panose="02010609060101010101" charset="-122"/>
              </a:rPr>
              <a:t>UN Charter</a:t>
            </a:r>
            <a:r>
              <a:rPr lang="zh-CN" altLang="en-US" sz="2000" dirty="0">
                <a:latin typeface="黑体" panose="02010609060101010101" charset="-122"/>
                <a:ea typeface="黑体" panose="02010609060101010101" charset="-122"/>
              </a:rPr>
              <a:t>：</a:t>
            </a:r>
            <a:r>
              <a:rPr lang="en-US" altLang="zh-CN" sz="2000" dirty="0">
                <a:latin typeface="+mj-lt"/>
                <a:ea typeface="黑体" panose="02010609060101010101" charset="-122"/>
              </a:rPr>
              <a:t>Article 103 In the event of a conflict between the </a:t>
            </a:r>
            <a:r>
              <a:rPr lang="en-US" altLang="zh-CN" sz="2000" b="1" dirty="0">
                <a:latin typeface="+mj-lt"/>
                <a:ea typeface="黑体" panose="02010609060101010101" charset="-122"/>
              </a:rPr>
              <a:t>obligations</a:t>
            </a:r>
            <a:r>
              <a:rPr lang="en-US" altLang="zh-CN" sz="2000" dirty="0">
                <a:latin typeface="+mj-lt"/>
                <a:ea typeface="黑体" panose="02010609060101010101" charset="-122"/>
              </a:rPr>
              <a:t> of the Members of the United Nations </a:t>
            </a:r>
            <a:r>
              <a:rPr lang="en-US" altLang="zh-CN" sz="2000" b="1" dirty="0">
                <a:latin typeface="+mj-lt"/>
                <a:ea typeface="黑体" panose="02010609060101010101" charset="-122"/>
              </a:rPr>
              <a:t>under the present Charter </a:t>
            </a:r>
            <a:r>
              <a:rPr lang="en-US" altLang="zh-CN" sz="2000" dirty="0">
                <a:latin typeface="+mj-lt"/>
                <a:ea typeface="黑体" panose="02010609060101010101" charset="-122"/>
              </a:rPr>
              <a:t>and their obligations under any other international agreement, their obligations under the present Charter shall </a:t>
            </a:r>
            <a:r>
              <a:rPr lang="en-US" altLang="zh-CN" sz="2000" b="1" dirty="0">
                <a:latin typeface="+mj-lt"/>
                <a:ea typeface="黑体" panose="02010609060101010101" charset="-122"/>
              </a:rPr>
              <a:t>prevail</a:t>
            </a:r>
            <a:r>
              <a:rPr lang="en-US" altLang="zh-CN" sz="2000" dirty="0">
                <a:latin typeface="+mj-lt"/>
                <a:ea typeface="黑体" panose="02010609060101010101" charset="-122"/>
              </a:rPr>
              <a:t>.</a:t>
            </a:r>
            <a:endParaRPr lang="zh-CN" altLang="en-US" sz="2000" dirty="0">
              <a:latin typeface="+mj-lt"/>
            </a:endParaRPr>
          </a:p>
        </p:txBody>
      </p:sp>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sz="3200" b="1" dirty="0">
                <a:solidFill>
                  <a:srgbClr val="0000FF"/>
                </a:solidFill>
                <a:ea typeface="黑体" panose="02010609060101010101" charset="-122"/>
              </a:rPr>
              <a:t>Section 6: treaty and third party</a:t>
            </a:r>
            <a:endParaRPr lang="zh-CN" altLang="en-US" sz="3200" b="1" dirty="0">
              <a:solidFill>
                <a:srgbClr val="0000FF"/>
              </a:solidFill>
              <a:ea typeface="黑体" panose="02010609060101010101" charset="-122"/>
            </a:endParaRPr>
          </a:p>
        </p:txBody>
      </p:sp>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6727" y="593811"/>
            <a:ext cx="8229600" cy="5606036"/>
          </a:xfrm>
        </p:spPr>
        <p:txBody>
          <a:bodyPr/>
          <a:lstStyle/>
          <a:p>
            <a:pPr>
              <a:buNone/>
            </a:pPr>
            <a:r>
              <a:rPr lang="zh-CN" altLang="en-US" sz="2000" b="1" dirty="0">
                <a:latin typeface="+mj-lt"/>
                <a:ea typeface="黑体" panose="02010609060101010101" charset="-122"/>
              </a:rPr>
              <a:t>一、</a:t>
            </a:r>
            <a:r>
              <a:rPr lang="en-US" altLang="zh-CN" sz="2000" b="1" dirty="0">
                <a:latin typeface="+mj-lt"/>
                <a:ea typeface="黑体" panose="02010609060101010101" charset="-122"/>
              </a:rPr>
              <a:t> Principle of relative validity</a:t>
            </a:r>
          </a:p>
          <a:p>
            <a:pPr lvl="1">
              <a:buFont typeface="Wingdings" panose="05000000000000000000" pitchFamily="2" charset="2"/>
              <a:buChar char="u"/>
            </a:pPr>
            <a:r>
              <a:rPr lang="en-US" altLang="zh-CN" sz="2000" dirty="0">
                <a:latin typeface="+mj-lt"/>
                <a:ea typeface="黑体" panose="02010609060101010101" charset="-122"/>
              </a:rPr>
              <a:t>High contracting parties</a:t>
            </a:r>
          </a:p>
          <a:p>
            <a:pPr lvl="1">
              <a:buFont typeface="Wingdings" panose="05000000000000000000" pitchFamily="2" charset="2"/>
              <a:buChar char="u"/>
            </a:pPr>
            <a:r>
              <a:rPr lang="en-US" altLang="zh-CN" sz="2000" dirty="0">
                <a:latin typeface="+mj-lt"/>
                <a:ea typeface="黑体" panose="02010609060101010101" charset="-122"/>
              </a:rPr>
              <a:t>Third party (</a:t>
            </a:r>
            <a:r>
              <a:rPr lang="en-US" altLang="zh-CN" sz="2000" dirty="0"/>
              <a:t>pacta </a:t>
            </a:r>
            <a:r>
              <a:rPr lang="en-US" altLang="zh-CN" sz="2000" dirty="0" err="1"/>
              <a:t>tertiis</a:t>
            </a:r>
            <a:r>
              <a:rPr lang="en-US" altLang="zh-CN" sz="2000" dirty="0"/>
              <a:t> </a:t>
            </a:r>
            <a:r>
              <a:rPr lang="en-US" altLang="zh-CN" sz="2000" dirty="0" err="1"/>
              <a:t>nec</a:t>
            </a:r>
            <a:r>
              <a:rPr lang="en-US" altLang="zh-CN" sz="2000" dirty="0"/>
              <a:t> nocent </a:t>
            </a:r>
            <a:r>
              <a:rPr lang="en-US" altLang="zh-CN" sz="2000" dirty="0" err="1"/>
              <a:t>nec</a:t>
            </a:r>
            <a:r>
              <a:rPr lang="en-US" altLang="zh-CN" sz="2000" dirty="0"/>
              <a:t> </a:t>
            </a:r>
            <a:r>
              <a:rPr lang="en-US" altLang="zh-CN" sz="2000" dirty="0" err="1"/>
              <a:t>prosunt</a:t>
            </a:r>
            <a:r>
              <a:rPr lang="en-US" altLang="zh-CN" sz="2000" dirty="0"/>
              <a:t>, </a:t>
            </a:r>
            <a:r>
              <a:rPr lang="zh-CN" altLang="en-US" sz="2000" dirty="0"/>
              <a:t>约定对第三者既无损也无益</a:t>
            </a:r>
            <a:r>
              <a:rPr lang="en-US" altLang="zh-CN" sz="2000" dirty="0">
                <a:latin typeface="+mj-lt"/>
                <a:ea typeface="黑体" panose="02010609060101010101" charset="-122"/>
              </a:rPr>
              <a:t>)</a:t>
            </a:r>
          </a:p>
          <a:p>
            <a:pPr>
              <a:buNone/>
            </a:pPr>
            <a:r>
              <a:rPr lang="zh-CN" altLang="en-US" sz="2000" b="1" dirty="0">
                <a:latin typeface="+mj-lt"/>
                <a:ea typeface="黑体" panose="02010609060101010101" charset="-122"/>
              </a:rPr>
              <a:t>二、</a:t>
            </a:r>
            <a:r>
              <a:rPr lang="en-US" altLang="zh-CN" sz="2000" b="1" dirty="0">
                <a:latin typeface="+mj-lt"/>
                <a:ea typeface="黑体" panose="02010609060101010101" charset="-122"/>
              </a:rPr>
              <a:t> Treaties providing for rights for third States</a:t>
            </a:r>
          </a:p>
          <a:p>
            <a:pPr lvl="1">
              <a:buFont typeface="Wingdings" panose="05000000000000000000" pitchFamily="2" charset="2"/>
              <a:buChar char="u"/>
            </a:pPr>
            <a:r>
              <a:rPr lang="en-US" altLang="zh-CN" sz="2000" b="1" dirty="0">
                <a:latin typeface="+mj-lt"/>
                <a:ea typeface="黑体" panose="02010609060101010101" charset="-122"/>
              </a:rPr>
              <a:t>Intention</a:t>
            </a:r>
            <a:r>
              <a:rPr lang="en-US" altLang="zh-CN" sz="2000" dirty="0">
                <a:latin typeface="+mj-lt"/>
                <a:ea typeface="黑体" panose="02010609060101010101" charset="-122"/>
              </a:rPr>
              <a:t> (treaty)</a:t>
            </a:r>
          </a:p>
          <a:p>
            <a:pPr lvl="1">
              <a:buFont typeface="Wingdings" panose="05000000000000000000" pitchFamily="2" charset="2"/>
              <a:buChar char="u"/>
            </a:pPr>
            <a:r>
              <a:rPr lang="en-US" altLang="zh-CN" sz="2000" b="1" dirty="0">
                <a:latin typeface="+mj-lt"/>
                <a:ea typeface="黑体" panose="02010609060101010101" charset="-122"/>
              </a:rPr>
              <a:t>Consent</a:t>
            </a:r>
            <a:r>
              <a:rPr lang="en-US" altLang="zh-CN" sz="2000" dirty="0">
                <a:latin typeface="+mj-lt"/>
                <a:ea typeface="黑体" panose="02010609060101010101" charset="-122"/>
              </a:rPr>
              <a:t> (third party)</a:t>
            </a:r>
            <a:r>
              <a:rPr lang="zh-CN" altLang="en-US" sz="2000" dirty="0">
                <a:latin typeface="+mj-lt"/>
                <a:ea typeface="黑体" panose="02010609060101010101" charset="-122"/>
              </a:rPr>
              <a:t>，</a:t>
            </a:r>
            <a:r>
              <a:rPr lang="en-US" altLang="zh-CN" sz="2000" dirty="0">
                <a:latin typeface="+mj-lt"/>
                <a:ea typeface="黑体" panose="02010609060101010101" charset="-122"/>
              </a:rPr>
              <a:t>presumed consent</a:t>
            </a:r>
          </a:p>
          <a:p>
            <a:pPr>
              <a:buNone/>
            </a:pPr>
            <a:r>
              <a:rPr lang="zh-CN" altLang="en-US" sz="2000" b="1" dirty="0">
                <a:latin typeface="+mj-lt"/>
                <a:ea typeface="黑体" panose="02010609060101010101" charset="-122"/>
              </a:rPr>
              <a:t>三、</a:t>
            </a:r>
            <a:r>
              <a:rPr lang="en-US" altLang="zh-CN" sz="2000" b="1" dirty="0">
                <a:latin typeface="+mj-lt"/>
                <a:ea typeface="黑体" panose="02010609060101010101" charset="-122"/>
              </a:rPr>
              <a:t> Treaties providing for obligations for third States</a:t>
            </a:r>
          </a:p>
          <a:p>
            <a:pPr lvl="1">
              <a:buFont typeface="Wingdings" panose="05000000000000000000" pitchFamily="2" charset="2"/>
              <a:buChar char="u"/>
            </a:pPr>
            <a:r>
              <a:rPr lang="en-US" altLang="zh-CN" sz="2000" b="1" dirty="0">
                <a:latin typeface="+mj-lt"/>
                <a:ea typeface="黑体" panose="02010609060101010101" charset="-122"/>
              </a:rPr>
              <a:t>intention</a:t>
            </a:r>
          </a:p>
          <a:p>
            <a:pPr lvl="1">
              <a:buFont typeface="Wingdings" panose="05000000000000000000" pitchFamily="2" charset="2"/>
              <a:buChar char="u"/>
            </a:pPr>
            <a:r>
              <a:rPr lang="en-US" altLang="zh-CN" sz="2000" b="1" dirty="0">
                <a:latin typeface="+mj-lt"/>
                <a:ea typeface="黑体" panose="02010609060101010101" charset="-122"/>
              </a:rPr>
              <a:t>expressly</a:t>
            </a:r>
            <a:r>
              <a:rPr lang="en-US" altLang="zh-CN" sz="2000" dirty="0">
                <a:latin typeface="+mj-lt"/>
                <a:ea typeface="黑体" panose="02010609060101010101" charset="-122"/>
              </a:rPr>
              <a:t> </a:t>
            </a:r>
            <a:r>
              <a:rPr lang="en-US" altLang="zh-CN" sz="2000" b="1" dirty="0">
                <a:latin typeface="+mj-lt"/>
                <a:ea typeface="黑体" panose="02010609060101010101" charset="-122"/>
              </a:rPr>
              <a:t>accepts</a:t>
            </a:r>
            <a:r>
              <a:rPr lang="en-US" altLang="zh-CN" sz="2000" dirty="0">
                <a:latin typeface="+mj-lt"/>
                <a:ea typeface="黑体" panose="02010609060101010101" charset="-122"/>
              </a:rPr>
              <a:t> that obligation </a:t>
            </a:r>
            <a:r>
              <a:rPr lang="en-US" altLang="zh-CN" sz="2000" b="1" dirty="0">
                <a:latin typeface="+mj-lt"/>
                <a:ea typeface="黑体" panose="02010609060101010101" charset="-122"/>
              </a:rPr>
              <a:t>in writing</a:t>
            </a:r>
          </a:p>
          <a:p>
            <a:pPr marL="457200" lvl="1" indent="0" algn="just">
              <a:buNone/>
            </a:pPr>
            <a:r>
              <a:rPr lang="zh-CN" altLang="en-US" sz="2000" b="1" dirty="0">
                <a:latin typeface="+mj-lt"/>
                <a:ea typeface="黑体" panose="02010609060101010101" charset="-122"/>
              </a:rPr>
              <a:t>四、</a:t>
            </a:r>
            <a:r>
              <a:rPr lang="en-US" altLang="zh-CN" sz="2000" b="1" dirty="0">
                <a:ea typeface="黑体" panose="02010609060101010101" charset="-122"/>
              </a:rPr>
              <a:t> article2 para 6 of </a:t>
            </a:r>
            <a:r>
              <a:rPr lang="en-US" altLang="zh-CN" sz="2000" b="1" dirty="0">
                <a:latin typeface="+mj-lt"/>
                <a:ea typeface="黑体" panose="02010609060101010101" charset="-122"/>
              </a:rPr>
              <a:t>UN Charter </a:t>
            </a:r>
            <a:r>
              <a:rPr lang="zh-CN" altLang="en-US" sz="2000" b="1" dirty="0">
                <a:latin typeface="+mj-lt"/>
                <a:ea typeface="黑体" panose="02010609060101010101" charset="-122"/>
              </a:rPr>
              <a:t>：</a:t>
            </a:r>
            <a:r>
              <a:rPr lang="en-US" altLang="zh-CN" sz="2000" b="1" dirty="0">
                <a:latin typeface="+mj-lt"/>
                <a:ea typeface="黑体" panose="02010609060101010101" charset="-122"/>
              </a:rPr>
              <a:t> </a:t>
            </a:r>
            <a:r>
              <a:rPr lang="en-US" altLang="zh-CN" sz="2000" dirty="0">
                <a:latin typeface="+mj-lt"/>
                <a:ea typeface="黑体" panose="02010609060101010101" charset="-122"/>
              </a:rPr>
              <a:t>The Organization shall </a:t>
            </a:r>
            <a:r>
              <a:rPr lang="en-US" altLang="zh-CN" sz="2000" b="1" dirty="0">
                <a:latin typeface="+mj-lt"/>
                <a:ea typeface="黑体" panose="02010609060101010101" charset="-122"/>
              </a:rPr>
              <a:t>ensure</a:t>
            </a:r>
            <a:r>
              <a:rPr lang="en-US" altLang="zh-CN" sz="2000" dirty="0">
                <a:latin typeface="+mj-lt"/>
                <a:ea typeface="黑体" panose="02010609060101010101" charset="-122"/>
              </a:rPr>
              <a:t> that states which </a:t>
            </a:r>
            <a:r>
              <a:rPr lang="en-US" altLang="zh-CN" sz="2000" b="1" dirty="0">
                <a:latin typeface="+mj-lt"/>
                <a:ea typeface="黑体" panose="02010609060101010101" charset="-122"/>
              </a:rPr>
              <a:t>are not Members of the United Nations </a:t>
            </a:r>
            <a:r>
              <a:rPr lang="en-US" altLang="zh-CN" sz="2000" b="1" dirty="0">
                <a:solidFill>
                  <a:srgbClr val="FF0000"/>
                </a:solidFill>
                <a:latin typeface="+mj-lt"/>
                <a:ea typeface="黑体" panose="02010609060101010101" charset="-122"/>
              </a:rPr>
              <a:t>act</a:t>
            </a:r>
            <a:r>
              <a:rPr lang="en-US" altLang="zh-CN" sz="2000" dirty="0">
                <a:latin typeface="+mj-lt"/>
                <a:ea typeface="黑体" panose="02010609060101010101" charset="-122"/>
              </a:rPr>
              <a:t> </a:t>
            </a:r>
            <a:r>
              <a:rPr lang="en-US" altLang="zh-CN" sz="2000" b="1" dirty="0">
                <a:solidFill>
                  <a:srgbClr val="FF0000"/>
                </a:solidFill>
                <a:latin typeface="+mj-lt"/>
                <a:ea typeface="黑体" panose="02010609060101010101" charset="-122"/>
              </a:rPr>
              <a:t>in accordance with</a:t>
            </a:r>
            <a:r>
              <a:rPr lang="en-US" altLang="zh-CN" sz="2000" dirty="0">
                <a:latin typeface="+mj-lt"/>
                <a:ea typeface="黑体" panose="02010609060101010101" charset="-122"/>
              </a:rPr>
              <a:t> these Principles so far as may be necessary for the maintenance of international peace and security.</a:t>
            </a:r>
          </a:p>
          <a:p>
            <a:pPr marL="914400" lvl="1" indent="-457200" algn="just">
              <a:buAutoNum type="arabicParenBoth"/>
            </a:pPr>
            <a:r>
              <a:rPr lang="en-US" altLang="zh-CN" sz="2000" dirty="0">
                <a:latin typeface="+mj-lt"/>
                <a:ea typeface="黑体" panose="02010609060101010101" charset="-122"/>
              </a:rPr>
              <a:t>Theory of public</a:t>
            </a:r>
            <a:r>
              <a:rPr lang="zh-CN" altLang="en-US" sz="2000" dirty="0">
                <a:latin typeface="+mj-lt"/>
                <a:ea typeface="黑体" panose="02010609060101010101" charset="-122"/>
              </a:rPr>
              <a:t> </a:t>
            </a:r>
            <a:r>
              <a:rPr lang="en-US" altLang="zh-CN" sz="2000" dirty="0">
                <a:latin typeface="+mj-lt"/>
                <a:ea typeface="黑体" panose="02010609060101010101" charset="-122"/>
              </a:rPr>
              <a:t>goods:</a:t>
            </a:r>
          </a:p>
          <a:p>
            <a:pPr marL="914400" lvl="1" indent="-457200" algn="just">
              <a:buAutoNum type="arabicParenBoth"/>
            </a:pPr>
            <a:r>
              <a:rPr lang="en-US" altLang="zh-CN" sz="2000" dirty="0">
                <a:latin typeface="+mj-lt"/>
                <a:ea typeface="黑体" panose="02010609060101010101" charset="-122"/>
              </a:rPr>
              <a:t>Objective Regime: </a:t>
            </a:r>
          </a:p>
        </p:txBody>
      </p:sp>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dzb.fawan.com/res/1/1/2016-09/24/A10/res01_attpic_brief.jpg"/>
          <p:cNvPicPr>
            <a:picLocks noChangeAspect="1" noChangeArrowheads="1"/>
          </p:cNvPicPr>
          <p:nvPr/>
        </p:nvPicPr>
        <p:blipFill>
          <a:blip r:embed="rId2"/>
          <a:srcRect/>
          <a:stretch>
            <a:fillRect/>
          </a:stretch>
        </p:blipFill>
        <p:spPr bwMode="auto">
          <a:xfrm>
            <a:off x="386721" y="0"/>
            <a:ext cx="8307249" cy="6224417"/>
          </a:xfrm>
          <a:prstGeom prst="rect">
            <a:avLst/>
          </a:prstGeom>
          <a:noFill/>
        </p:spPr>
      </p:pic>
      <p:sp>
        <p:nvSpPr>
          <p:cNvPr id="4" name="标题 3"/>
          <p:cNvSpPr>
            <a:spLocks noGrp="1"/>
          </p:cNvSpPr>
          <p:nvPr>
            <p:ph type="ctrTitle"/>
          </p:nvPr>
        </p:nvSpPr>
        <p:spPr>
          <a:xfrm>
            <a:off x="701742" y="1448868"/>
            <a:ext cx="7772400" cy="1470025"/>
          </a:xfrm>
        </p:spPr>
        <p:txBody>
          <a:bodyPr/>
          <a:lstStyle/>
          <a:p>
            <a:r>
              <a:rPr lang="en-US" altLang="zh-CN" sz="4800" b="1" dirty="0">
                <a:solidFill>
                  <a:srgbClr val="FFFF00"/>
                </a:solidFill>
                <a:effectLst>
                  <a:outerShdw blurRad="38100" dist="38100" dir="2700000" algn="tl">
                    <a:srgbClr val="000000">
                      <a:alpha val="43137"/>
                    </a:srgbClr>
                  </a:outerShdw>
                </a:effectLst>
                <a:latin typeface="黑体" panose="02010609060101010101" charset="-122"/>
                <a:ea typeface="黑体" panose="02010609060101010101" charset="-122"/>
              </a:rPr>
              <a:t>Section 7:</a:t>
            </a:r>
            <a:r>
              <a:rPr lang="en-US" altLang="zh-CN" dirty="0"/>
              <a:t> </a:t>
            </a:r>
            <a:r>
              <a:rPr lang="en-US" altLang="zh-CN" sz="4800" b="1" dirty="0">
                <a:solidFill>
                  <a:srgbClr val="FFFF00"/>
                </a:solidFill>
                <a:effectLst>
                  <a:outerShdw blurRad="38100" dist="38100" dir="2700000" algn="tl">
                    <a:srgbClr val="000000">
                      <a:alpha val="43137"/>
                    </a:srgbClr>
                  </a:outerShdw>
                </a:effectLst>
                <a:latin typeface="黑体" panose="02010609060101010101" charset="-122"/>
                <a:ea typeface="黑体" panose="02010609060101010101" charset="-122"/>
              </a:rPr>
              <a:t>Interpretation of Treaties</a:t>
            </a:r>
            <a:br>
              <a:rPr lang="en-US" altLang="zh-CN" dirty="0"/>
            </a:br>
            <a:endParaRPr lang="zh-CN" altLang="en-US" sz="4800" b="1" dirty="0">
              <a:solidFill>
                <a:srgbClr val="FFFF00"/>
              </a:solidFill>
              <a:effectLst>
                <a:outerShdw blurRad="38100" dist="38100" dir="2700000" algn="tl">
                  <a:srgbClr val="000000">
                    <a:alpha val="43137"/>
                  </a:srgbClr>
                </a:outerShdw>
              </a:effectLst>
              <a:latin typeface="黑体" panose="02010609060101010101" charset="-122"/>
              <a:ea typeface="黑体" panose="02010609060101010101" charset="-122"/>
            </a:endParaRPr>
          </a:p>
        </p:txBody>
      </p:sp>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53835"/>
            <a:ext cx="8229600" cy="4770318"/>
          </a:xfrm>
        </p:spPr>
        <p:txBody>
          <a:bodyPr/>
          <a:lstStyle/>
          <a:p>
            <a:pPr>
              <a:lnSpc>
                <a:spcPct val="120000"/>
              </a:lnSpc>
              <a:buNone/>
            </a:pPr>
            <a:r>
              <a:rPr lang="zh-CN" altLang="en-US" sz="2400" b="1" dirty="0">
                <a:latin typeface="+mj-lt"/>
                <a:ea typeface="黑体" panose="02010609060101010101" charset="-122"/>
              </a:rPr>
              <a:t>一、</a:t>
            </a:r>
            <a:r>
              <a:rPr lang="en-US" altLang="zh-CN" sz="2400" b="1" dirty="0">
                <a:latin typeface="+mj-lt"/>
              </a:rPr>
              <a:t> The meaning of treaty interpretation</a:t>
            </a:r>
            <a:endParaRPr lang="zh-CN" altLang="en-US" sz="2400" b="1" dirty="0">
              <a:latin typeface="+mj-lt"/>
              <a:ea typeface="黑体" panose="02010609060101010101" charset="-122"/>
            </a:endParaRPr>
          </a:p>
          <a:p>
            <a:pPr marL="457200" lvl="1" indent="0">
              <a:lnSpc>
                <a:spcPct val="120000"/>
              </a:lnSpc>
              <a:buNone/>
            </a:pPr>
            <a:r>
              <a:rPr lang="zh-CN" altLang="en-US" sz="2400" dirty="0">
                <a:latin typeface="+mj-lt"/>
                <a:ea typeface="黑体" panose="02010609060101010101" charset="-122"/>
              </a:rPr>
              <a:t>条约的解释（</a:t>
            </a:r>
            <a:r>
              <a:rPr lang="en-US" altLang="zh-CN" sz="2400" dirty="0">
                <a:latin typeface="+mj-lt"/>
                <a:ea typeface="黑体" panose="02010609060101010101" charset="-122"/>
              </a:rPr>
              <a:t>interpretation</a:t>
            </a:r>
            <a:r>
              <a:rPr lang="zh-CN" altLang="en-US" sz="2400" dirty="0">
                <a:latin typeface="+mj-lt"/>
                <a:ea typeface="黑体" panose="02010609060101010101" charset="-122"/>
              </a:rPr>
              <a:t>），是指条约当事方或其授权的解释机关按照一定的规则对有分歧的条约条款或其他条约的适用问题作出明确具体的说明。</a:t>
            </a:r>
            <a:endParaRPr lang="en-US" altLang="zh-CN" sz="2400" dirty="0">
              <a:latin typeface="+mj-lt"/>
              <a:ea typeface="黑体" panose="02010609060101010101" charset="-122"/>
            </a:endParaRPr>
          </a:p>
          <a:p>
            <a:pPr>
              <a:lnSpc>
                <a:spcPct val="120000"/>
              </a:lnSpc>
              <a:buNone/>
            </a:pPr>
            <a:r>
              <a:rPr lang="zh-CN" altLang="en-US" sz="2400" b="1" dirty="0">
                <a:latin typeface="+mj-lt"/>
                <a:ea typeface="黑体" panose="02010609060101010101" charset="-122"/>
              </a:rPr>
              <a:t>二、</a:t>
            </a:r>
            <a:r>
              <a:rPr lang="en-US" altLang="zh-CN" sz="2400" b="1" dirty="0">
                <a:latin typeface="+mj-lt"/>
                <a:ea typeface="黑体" panose="02010609060101010101" charset="-122"/>
              </a:rPr>
              <a:t>subjects of interpretation</a:t>
            </a:r>
            <a:endParaRPr lang="zh-CN" altLang="en-US" sz="2400" b="1" dirty="0">
              <a:latin typeface="+mj-lt"/>
              <a:ea typeface="黑体" panose="02010609060101010101" charset="-122"/>
            </a:endParaRPr>
          </a:p>
          <a:p>
            <a:pPr lvl="1">
              <a:lnSpc>
                <a:spcPct val="120000"/>
              </a:lnSpc>
              <a:buFont typeface="Wingdings" panose="05000000000000000000" pitchFamily="2" charset="2"/>
              <a:buChar char="u"/>
            </a:pPr>
            <a:r>
              <a:rPr lang="zh-CN" altLang="en-US" sz="2400" dirty="0">
                <a:latin typeface="+mj-lt"/>
                <a:ea typeface="黑体" panose="02010609060101010101" charset="-122"/>
              </a:rPr>
              <a:t>条约当事方</a:t>
            </a:r>
          </a:p>
          <a:p>
            <a:pPr lvl="1">
              <a:lnSpc>
                <a:spcPct val="120000"/>
              </a:lnSpc>
              <a:buFont typeface="Wingdings" panose="05000000000000000000" pitchFamily="2" charset="2"/>
              <a:buChar char="u"/>
            </a:pPr>
            <a:r>
              <a:rPr lang="zh-CN" altLang="en-US" sz="2400" dirty="0">
                <a:latin typeface="+mj-lt"/>
                <a:ea typeface="黑体" panose="02010609060101010101" charset="-122"/>
              </a:rPr>
              <a:t>经条约授权的国际组织的有关机关</a:t>
            </a:r>
            <a:r>
              <a:rPr lang="en-US" altLang="zh-CN" sz="2400" dirty="0">
                <a:latin typeface="+mj-lt"/>
                <a:ea typeface="黑体" panose="02010609060101010101" charset="-122"/>
              </a:rPr>
              <a:t>:ILO</a:t>
            </a:r>
            <a:endParaRPr lang="zh-CN" altLang="en-US" sz="2400" dirty="0">
              <a:latin typeface="+mj-lt"/>
              <a:ea typeface="黑体" panose="02010609060101010101" charset="-122"/>
            </a:endParaRPr>
          </a:p>
          <a:p>
            <a:pPr lvl="1">
              <a:lnSpc>
                <a:spcPct val="120000"/>
              </a:lnSpc>
              <a:buFont typeface="Wingdings" panose="05000000000000000000" pitchFamily="2" charset="2"/>
              <a:buChar char="u"/>
            </a:pPr>
            <a:r>
              <a:rPr lang="zh-CN" altLang="en-US" sz="2400" dirty="0">
                <a:latin typeface="+mj-lt"/>
                <a:ea typeface="黑体" panose="02010609060101010101" charset="-122"/>
              </a:rPr>
              <a:t>有管辖权的国际仲裁和国际司法机关</a:t>
            </a:r>
            <a:r>
              <a:rPr lang="en-US" altLang="zh-CN" sz="2400" dirty="0">
                <a:latin typeface="+mj-lt"/>
                <a:ea typeface="黑体" panose="02010609060101010101" charset="-122"/>
              </a:rPr>
              <a:t>:ICJ</a:t>
            </a:r>
            <a:endParaRPr lang="zh-CN" altLang="en-US" sz="2400" dirty="0">
              <a:latin typeface="+mj-lt"/>
              <a:ea typeface="黑体" panose="02010609060101010101" charset="-122"/>
            </a:endParaRP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
          <p:cNvSpPr txBox="1">
            <a:spLocks noChangeArrowheads="1"/>
          </p:cNvSpPr>
          <p:nvPr/>
        </p:nvSpPr>
        <p:spPr bwMode="auto">
          <a:xfrm>
            <a:off x="296863" y="1374775"/>
            <a:ext cx="8589962" cy="2862322"/>
          </a:xfrm>
          <a:prstGeom prst="rect">
            <a:avLst/>
          </a:prstGeom>
          <a:noFill/>
          <a:ln w="9525">
            <a:noFill/>
            <a:miter lim="800000"/>
          </a:ln>
        </p:spPr>
        <p:txBody>
          <a:bodyPr>
            <a:spAutoFit/>
          </a:bodyPr>
          <a:lstStyle/>
          <a:p>
            <a:endParaRPr kumimoji="1" lang="en-US" altLang="zh-CN" dirty="0"/>
          </a:p>
          <a:p>
            <a:pPr>
              <a:lnSpc>
                <a:spcPts val="3600"/>
              </a:lnSpc>
              <a:buClr>
                <a:srgbClr val="0000FF"/>
              </a:buClr>
              <a:buFont typeface="Wingdings" panose="05000000000000000000" pitchFamily="2" charset="2"/>
              <a:buChar char=""/>
            </a:pPr>
            <a:r>
              <a:rPr lang="zh-CN" altLang="en-US" sz="2400" dirty="0">
                <a:latin typeface="黑体" panose="02010609060101010101" charset="-122"/>
                <a:ea typeface="黑体" panose="02010609060101010101" charset="-122"/>
              </a:rPr>
              <a:t>条约是现代国际法最主要的渊源。</a:t>
            </a:r>
            <a:endParaRPr lang="en-US" altLang="zh-CN" sz="2400" dirty="0">
              <a:latin typeface="黑体" panose="02010609060101010101" charset="-122"/>
              <a:ea typeface="黑体" panose="02010609060101010101" charset="-122"/>
            </a:endParaRPr>
          </a:p>
          <a:p>
            <a:pPr>
              <a:lnSpc>
                <a:spcPts val="3600"/>
              </a:lnSpc>
              <a:buClr>
                <a:srgbClr val="0000FF"/>
              </a:buClr>
              <a:buFont typeface="Wingdings" panose="05000000000000000000" pitchFamily="2" charset="2"/>
              <a:buChar char=""/>
            </a:pPr>
            <a:r>
              <a:rPr lang="zh-CN" altLang="en-US" sz="2400" dirty="0">
                <a:latin typeface="黑体" panose="02010609060101010101" charset="-122"/>
                <a:ea typeface="黑体" panose="02010609060101010101" charset="-122"/>
              </a:rPr>
              <a:t>条约法是调整国际法主体之间条约行为的国际法规范。</a:t>
            </a:r>
            <a:endParaRPr lang="en-US" altLang="zh-CN" sz="2400" dirty="0">
              <a:latin typeface="黑体" panose="02010609060101010101" charset="-122"/>
              <a:ea typeface="黑体" panose="02010609060101010101" charset="-122"/>
            </a:endParaRPr>
          </a:p>
          <a:p>
            <a:pPr>
              <a:lnSpc>
                <a:spcPts val="3600"/>
              </a:lnSpc>
              <a:buClr>
                <a:srgbClr val="0000FF"/>
              </a:buClr>
              <a:buFont typeface="Wingdings" panose="05000000000000000000" pitchFamily="2" charset="2"/>
              <a:buChar char=""/>
            </a:pPr>
            <a:r>
              <a:rPr lang="zh-CN" altLang="en-US" sz="2400" dirty="0">
                <a:latin typeface="黑体" panose="02010609060101010101" charset="-122"/>
                <a:ea typeface="黑体" panose="02010609060101010101" charset="-122"/>
              </a:rPr>
              <a:t>条约的缔结、履行、解释和适用对于国际法具有重要意义。</a:t>
            </a:r>
            <a:endParaRPr lang="en-US" altLang="zh-CN" sz="2400" dirty="0">
              <a:latin typeface="黑体" panose="02010609060101010101" charset="-122"/>
              <a:ea typeface="黑体" panose="02010609060101010101" charset="-122"/>
            </a:endParaRPr>
          </a:p>
          <a:p>
            <a:pPr>
              <a:lnSpc>
                <a:spcPts val="3600"/>
              </a:lnSpc>
              <a:buClr>
                <a:srgbClr val="0000FF"/>
              </a:buClr>
              <a:buFont typeface="Wingdings" panose="05000000000000000000" pitchFamily="2" charset="2"/>
              <a:buChar char=""/>
            </a:pPr>
            <a:r>
              <a:rPr lang="zh-CN" altLang="en-US" sz="2400" dirty="0">
                <a:latin typeface="黑体" panose="02010609060101010101" charset="-122"/>
                <a:ea typeface="黑体" panose="02010609060101010101" charset="-122"/>
              </a:rPr>
              <a:t>条约的解释和适用是国际法最基本的方法和任务</a:t>
            </a:r>
            <a:r>
              <a:rPr lang="zh-CN" altLang="zh-CN" sz="2400" dirty="0">
                <a:latin typeface="黑体" panose="02010609060101010101" charset="-122"/>
                <a:ea typeface="黑体" panose="02010609060101010101" charset="-122"/>
              </a:rPr>
              <a:t>。</a:t>
            </a:r>
          </a:p>
          <a:p>
            <a:pPr>
              <a:buClr>
                <a:srgbClr val="0000FF"/>
              </a:buClr>
              <a:buFont typeface="Wingdings" panose="05000000000000000000" pitchFamily="2" charset="2"/>
              <a:buChar char=""/>
            </a:pPr>
            <a:endParaRPr lang="en-US" altLang="zh-CN" sz="2400" b="1" dirty="0">
              <a:solidFill>
                <a:srgbClr val="000000"/>
              </a:solidFill>
              <a:latin typeface="黑体" panose="02010609060101010101" charset="-122"/>
              <a:ea typeface="黑体" panose="02010609060101010101" charset="-122"/>
            </a:endParaRPr>
          </a:p>
          <a:p>
            <a:endParaRPr kumimoji="1" lang="zh-CN" altLang="en-US" dirty="0"/>
          </a:p>
        </p:txBody>
      </p:sp>
      <p:sp>
        <p:nvSpPr>
          <p:cNvPr id="4" name="标题 3"/>
          <p:cNvSpPr>
            <a:spLocks noGrp="1"/>
          </p:cNvSpPr>
          <p:nvPr>
            <p:ph type="title" idx="4294967295"/>
          </p:nvPr>
        </p:nvSpPr>
        <p:spPr>
          <a:xfrm>
            <a:off x="349250" y="406400"/>
            <a:ext cx="8229600" cy="755650"/>
          </a:xfrm>
          <a:prstGeom prst="rect">
            <a:avLst/>
          </a:prstGeom>
        </p:spPr>
        <p:txBody>
          <a:bodyPr/>
          <a:lstStyle/>
          <a:p>
            <a:pPr>
              <a:defRPr/>
            </a:pPr>
            <a:r>
              <a:rPr lang="zh-CN" sz="3200" kern="1200" dirty="0">
                <a:solidFill>
                  <a:srgbClr val="0000FF"/>
                </a:solidFill>
                <a:latin typeface="黑体" panose="02010609060101010101" charset="-122"/>
                <a:ea typeface="黑体" panose="02010609060101010101" charset="-122"/>
              </a:rPr>
              <a:t>概</a:t>
            </a:r>
            <a:r>
              <a:rPr lang="en-US" altLang="zh-CN" sz="3200" kern="1200" dirty="0">
                <a:solidFill>
                  <a:srgbClr val="0000FF"/>
                </a:solidFill>
                <a:latin typeface="黑体" panose="02010609060101010101" charset="-122"/>
                <a:ea typeface="黑体" panose="02010609060101010101" charset="-122"/>
              </a:rPr>
              <a:t>  </a:t>
            </a:r>
            <a:r>
              <a:rPr lang="zh-CN" sz="3200" kern="1200" dirty="0">
                <a:solidFill>
                  <a:srgbClr val="0000FF"/>
                </a:solidFill>
                <a:latin typeface="黑体" panose="02010609060101010101" charset="-122"/>
                <a:ea typeface="黑体" panose="02010609060101010101" charset="-122"/>
              </a:rPr>
              <a:t>况</a:t>
            </a:r>
            <a:endParaRPr lang="zh-CN" altLang="en-US" dirty="0"/>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50" y="124460"/>
            <a:ext cx="9144000" cy="6857999"/>
          </a:xfrm>
        </p:spPr>
        <p:txBody>
          <a:bodyPr/>
          <a:lstStyle/>
          <a:p>
            <a:pPr>
              <a:buNone/>
            </a:pPr>
            <a:r>
              <a:rPr lang="zh-CN" altLang="en-US" sz="1600" b="1" dirty="0">
                <a:latin typeface="+mj-lt"/>
                <a:ea typeface="黑体" panose="02010609060101010101" charset="-122"/>
              </a:rPr>
              <a:t>三、</a:t>
            </a:r>
            <a:r>
              <a:rPr lang="en-US" altLang="zh-CN" sz="1600" b="1" dirty="0">
                <a:latin typeface="+mj-lt"/>
                <a:ea typeface="黑体" panose="02010609060101010101" charset="-122"/>
              </a:rPr>
              <a:t>principles</a:t>
            </a:r>
            <a:r>
              <a:rPr lang="zh-CN" altLang="en-US" sz="1600" b="1" dirty="0">
                <a:latin typeface="+mj-lt"/>
                <a:ea typeface="黑体" panose="02010609060101010101" charset="-122"/>
              </a:rPr>
              <a:t> </a:t>
            </a:r>
            <a:r>
              <a:rPr lang="en-US" altLang="zh-CN" sz="1600" b="1" dirty="0">
                <a:latin typeface="+mj-lt"/>
                <a:ea typeface="黑体" panose="02010609060101010101" charset="-122"/>
              </a:rPr>
              <a:t>and</a:t>
            </a:r>
            <a:r>
              <a:rPr lang="zh-CN" altLang="en-US" sz="1600" b="1" dirty="0">
                <a:latin typeface="+mj-lt"/>
                <a:ea typeface="黑体" panose="02010609060101010101" charset="-122"/>
              </a:rPr>
              <a:t> </a:t>
            </a:r>
            <a:r>
              <a:rPr lang="en-US" altLang="zh-CN" sz="1600" b="1" dirty="0">
                <a:latin typeface="+mj-lt"/>
                <a:ea typeface="黑体" panose="02010609060101010101" charset="-122"/>
              </a:rPr>
              <a:t>methodology of treaty interpretation </a:t>
            </a:r>
          </a:p>
          <a:p>
            <a:pPr>
              <a:buNone/>
            </a:pPr>
            <a:r>
              <a:rPr lang="zh-CN" altLang="en-US" sz="1600" b="1" dirty="0">
                <a:latin typeface="+mj-lt"/>
                <a:ea typeface="黑体" panose="02010609060101010101" charset="-122"/>
              </a:rPr>
              <a:t>（一）</a:t>
            </a:r>
            <a:r>
              <a:rPr lang="en-US" altLang="zh-CN" sz="1600" b="1" dirty="0">
                <a:latin typeface="+mj-lt"/>
                <a:ea typeface="黑体" panose="02010609060101010101" charset="-122"/>
              </a:rPr>
              <a:t>theories of </a:t>
            </a:r>
            <a:r>
              <a:rPr lang="en-US" altLang="zh-CN" sz="1600" b="1" dirty="0">
                <a:latin typeface="+mj-lt"/>
              </a:rPr>
              <a:t>treaty interpretation</a:t>
            </a:r>
            <a:endParaRPr lang="en-US" altLang="zh-CN" sz="1600" b="1" dirty="0">
              <a:latin typeface="+mj-lt"/>
              <a:ea typeface="黑体" panose="02010609060101010101" charset="-122"/>
            </a:endParaRPr>
          </a:p>
          <a:p>
            <a:pPr lvl="1">
              <a:buFont typeface="Wingdings" panose="05000000000000000000" pitchFamily="2" charset="2"/>
              <a:buChar char="u"/>
            </a:pPr>
            <a:r>
              <a:rPr lang="zh-CN" altLang="en-US" sz="1600" dirty="0">
                <a:latin typeface="宋体" panose="02010600030101010101" pitchFamily="2" charset="-122"/>
                <a:ea typeface="宋体" panose="02010600030101010101" pitchFamily="2" charset="-122"/>
              </a:rPr>
              <a:t>客观论</a:t>
            </a:r>
            <a:endParaRPr lang="en-US" altLang="zh-CN" sz="1600" dirty="0">
              <a:latin typeface="宋体" panose="02010600030101010101" pitchFamily="2" charset="-122"/>
              <a:ea typeface="宋体" panose="02010600030101010101" pitchFamily="2" charset="-122"/>
            </a:endParaRPr>
          </a:p>
          <a:p>
            <a:pPr lvl="1">
              <a:buFont typeface="Wingdings" panose="05000000000000000000" pitchFamily="2" charset="2"/>
              <a:buChar char="u"/>
            </a:pPr>
            <a:r>
              <a:rPr lang="zh-CN" altLang="en-US" sz="1600" dirty="0">
                <a:latin typeface="宋体" panose="02010600030101010101" pitchFamily="2" charset="-122"/>
                <a:ea typeface="宋体" panose="02010600030101010101" pitchFamily="2" charset="-122"/>
              </a:rPr>
              <a:t>主观论</a:t>
            </a:r>
            <a:endParaRPr lang="en-US" altLang="zh-CN" sz="1600" dirty="0">
              <a:latin typeface="宋体" panose="02010600030101010101" pitchFamily="2" charset="-122"/>
              <a:ea typeface="宋体" panose="02010600030101010101" pitchFamily="2" charset="-122"/>
            </a:endParaRPr>
          </a:p>
          <a:p>
            <a:pPr lvl="1">
              <a:buFont typeface="Wingdings" panose="05000000000000000000" pitchFamily="2" charset="2"/>
              <a:buChar char="u"/>
            </a:pPr>
            <a:r>
              <a:rPr lang="zh-CN" altLang="en-US" sz="1600" dirty="0">
                <a:latin typeface="宋体" panose="02010600030101010101" pitchFamily="2" charset="-122"/>
                <a:ea typeface="宋体" panose="02010600030101010101" pitchFamily="2" charset="-122"/>
              </a:rPr>
              <a:t>目的论</a:t>
            </a:r>
            <a:endParaRPr lang="en-US" altLang="zh-CN" sz="1600" dirty="0">
              <a:latin typeface="宋体" panose="02010600030101010101" pitchFamily="2" charset="-122"/>
              <a:ea typeface="宋体" panose="02010600030101010101" pitchFamily="2" charset="-122"/>
            </a:endParaRPr>
          </a:p>
          <a:p>
            <a:pPr>
              <a:buNone/>
            </a:pPr>
            <a:r>
              <a:rPr lang="zh-CN" altLang="en-US" sz="1600" b="1" dirty="0">
                <a:latin typeface="+mj-lt"/>
                <a:ea typeface="黑体" panose="02010609060101010101" charset="-122"/>
              </a:rPr>
              <a:t>（二）</a:t>
            </a:r>
            <a:r>
              <a:rPr lang="en-US" altLang="zh-CN" sz="1600" b="1" dirty="0">
                <a:latin typeface="+mj-lt"/>
              </a:rPr>
              <a:t> General </a:t>
            </a:r>
            <a:r>
              <a:rPr lang="en-US" altLang="zh-CN" sz="1600" b="1" dirty="0">
                <a:latin typeface="+mj-lt"/>
                <a:ea typeface="黑体" panose="02010609060101010101" charset="-122"/>
              </a:rPr>
              <a:t>principles</a:t>
            </a:r>
            <a:r>
              <a:rPr lang="en-US" altLang="zh-CN" sz="1600" b="1" dirty="0">
                <a:latin typeface="+mj-lt"/>
              </a:rPr>
              <a:t> for treaty interpretation</a:t>
            </a:r>
          </a:p>
          <a:p>
            <a:pPr algn="just">
              <a:buNone/>
            </a:pPr>
            <a:r>
              <a:rPr lang="en-US" altLang="zh-CN" sz="1600" dirty="0">
                <a:latin typeface="+mj-lt"/>
                <a:ea typeface="黑体" panose="02010609060101010101" charset="-122"/>
              </a:rPr>
              <a:t>Article 31, para 1 of VCLT: . A treaty shall be interpreted </a:t>
            </a:r>
            <a:r>
              <a:rPr lang="en-US" altLang="zh-CN" sz="1600" b="1" dirty="0">
                <a:latin typeface="+mj-lt"/>
                <a:ea typeface="黑体" panose="02010609060101010101" charset="-122"/>
              </a:rPr>
              <a:t>in good faith </a:t>
            </a:r>
            <a:r>
              <a:rPr lang="en-US" altLang="zh-CN" sz="1600" dirty="0">
                <a:latin typeface="+mj-lt"/>
                <a:ea typeface="黑体" panose="02010609060101010101" charset="-122"/>
              </a:rPr>
              <a:t>in accordance with the </a:t>
            </a:r>
            <a:r>
              <a:rPr lang="en-US" altLang="zh-CN" sz="1600" b="1" dirty="0">
                <a:latin typeface="+mj-lt"/>
                <a:ea typeface="黑体" panose="02010609060101010101" charset="-122"/>
              </a:rPr>
              <a:t>ordinary meaning</a:t>
            </a:r>
            <a:r>
              <a:rPr lang="en-US" altLang="zh-CN" sz="1600" dirty="0">
                <a:latin typeface="+mj-lt"/>
                <a:ea typeface="黑体" panose="02010609060101010101" charset="-122"/>
              </a:rPr>
              <a:t> to be given to the terms of the treaty </a:t>
            </a:r>
            <a:r>
              <a:rPr lang="en-US" altLang="zh-CN" sz="1600" b="1" dirty="0">
                <a:latin typeface="+mj-lt"/>
                <a:ea typeface="黑体" panose="02010609060101010101" charset="-122"/>
              </a:rPr>
              <a:t>in their context </a:t>
            </a:r>
            <a:r>
              <a:rPr lang="en-US" altLang="zh-CN" sz="1600" dirty="0">
                <a:latin typeface="+mj-lt"/>
                <a:ea typeface="黑体" panose="02010609060101010101" charset="-122"/>
              </a:rPr>
              <a:t>and in the light of its </a:t>
            </a:r>
            <a:r>
              <a:rPr lang="en-US" altLang="zh-CN" sz="1600" b="1" dirty="0">
                <a:latin typeface="+mj-lt"/>
                <a:ea typeface="黑体" panose="02010609060101010101" charset="-122"/>
              </a:rPr>
              <a:t>object and purpose</a:t>
            </a:r>
            <a:r>
              <a:rPr lang="en-US" altLang="zh-CN" sz="1600" dirty="0">
                <a:latin typeface="+mj-lt"/>
                <a:ea typeface="黑体" panose="02010609060101010101" charset="-122"/>
              </a:rPr>
              <a:t>.</a:t>
            </a:r>
          </a:p>
          <a:p>
            <a:pPr lvl="1">
              <a:buFont typeface="Wingdings" panose="05000000000000000000" pitchFamily="2" charset="2"/>
              <a:buChar char="u"/>
            </a:pPr>
            <a:r>
              <a:rPr lang="zh-CN" altLang="en-US" sz="1600" dirty="0">
                <a:latin typeface="宋体" panose="02010600030101010101" pitchFamily="2" charset="-122"/>
                <a:ea typeface="宋体" panose="02010600030101010101" pitchFamily="2" charset="-122"/>
              </a:rPr>
              <a:t>依照条约用语的</a:t>
            </a:r>
            <a:r>
              <a:rPr lang="zh-CN" altLang="en-US" sz="1600" b="1" dirty="0">
                <a:latin typeface="宋体" panose="02010600030101010101" pitchFamily="2" charset="-122"/>
                <a:ea typeface="宋体" panose="02010600030101010101" pitchFamily="2" charset="-122"/>
              </a:rPr>
              <a:t>通常意义解释</a:t>
            </a:r>
            <a:endParaRPr lang="en-US" altLang="zh-CN" sz="1600" b="1" dirty="0">
              <a:latin typeface="宋体" panose="02010600030101010101" pitchFamily="2" charset="-122"/>
              <a:ea typeface="宋体" panose="02010600030101010101" pitchFamily="2" charset="-122"/>
            </a:endParaRPr>
          </a:p>
          <a:p>
            <a:pPr lvl="1">
              <a:buFont typeface="Wingdings" panose="05000000000000000000" pitchFamily="2" charset="2"/>
              <a:buChar char="u"/>
            </a:pPr>
            <a:r>
              <a:rPr lang="zh-CN" altLang="en-US" sz="1600" dirty="0">
                <a:latin typeface="宋体" panose="02010600030101010101" pitchFamily="2" charset="-122"/>
                <a:ea typeface="宋体" panose="02010600030101010101" pitchFamily="2" charset="-122"/>
              </a:rPr>
              <a:t>依照条约用语在</a:t>
            </a:r>
            <a:r>
              <a:rPr lang="zh-CN" altLang="en-US" sz="1600" b="1" dirty="0">
                <a:latin typeface="宋体" panose="02010600030101010101" pitchFamily="2" charset="-122"/>
                <a:ea typeface="宋体" panose="02010600030101010101" pitchFamily="2" charset="-122"/>
              </a:rPr>
              <a:t>上下文中的含义解释</a:t>
            </a:r>
            <a:endParaRPr lang="en-US" altLang="zh-CN" sz="1600" b="1" dirty="0">
              <a:latin typeface="宋体" panose="02010600030101010101" pitchFamily="2" charset="-122"/>
              <a:ea typeface="宋体" panose="02010600030101010101" pitchFamily="2" charset="-122"/>
            </a:endParaRPr>
          </a:p>
          <a:p>
            <a:pPr lvl="1">
              <a:buFont typeface="Wingdings" panose="05000000000000000000" pitchFamily="2" charset="2"/>
              <a:buChar char="u"/>
            </a:pPr>
            <a:r>
              <a:rPr lang="zh-CN" altLang="en-US" sz="1600" dirty="0">
                <a:latin typeface="宋体" panose="02010600030101010101" pitchFamily="2" charset="-122"/>
                <a:ea typeface="宋体" panose="02010600030101010101" pitchFamily="2" charset="-122"/>
              </a:rPr>
              <a:t>参照条约的</a:t>
            </a:r>
            <a:r>
              <a:rPr lang="zh-CN" altLang="en-US" sz="1600" b="1" dirty="0">
                <a:latin typeface="宋体" panose="02010600030101010101" pitchFamily="2" charset="-122"/>
                <a:ea typeface="宋体" panose="02010600030101010101" pitchFamily="2" charset="-122"/>
              </a:rPr>
              <a:t>目的及宗旨</a:t>
            </a:r>
            <a:r>
              <a:rPr lang="zh-CN" altLang="en-US" sz="1600" dirty="0">
                <a:latin typeface="宋体" panose="02010600030101010101" pitchFamily="2" charset="-122"/>
                <a:ea typeface="宋体" panose="02010600030101010101" pitchFamily="2" charset="-122"/>
              </a:rPr>
              <a:t>解释</a:t>
            </a:r>
            <a:endParaRPr lang="en-US" altLang="zh-CN" sz="1600" dirty="0">
              <a:latin typeface="宋体" panose="02010600030101010101" pitchFamily="2" charset="-122"/>
              <a:ea typeface="宋体" panose="02010600030101010101" pitchFamily="2" charset="-122"/>
            </a:endParaRPr>
          </a:p>
          <a:p>
            <a:pPr lvl="1">
              <a:buFont typeface="Wingdings" panose="05000000000000000000" pitchFamily="2" charset="2"/>
              <a:buChar char="u"/>
            </a:pPr>
            <a:r>
              <a:rPr lang="zh-CN" altLang="en-US" sz="1600" dirty="0">
                <a:latin typeface="宋体" panose="02010600030101010101" pitchFamily="2" charset="-122"/>
                <a:ea typeface="宋体" panose="02010600030101010101" pitchFamily="2" charset="-122"/>
              </a:rPr>
              <a:t>善意地解释</a:t>
            </a:r>
            <a:endParaRPr lang="en-US" altLang="zh-CN" sz="1600" dirty="0">
              <a:latin typeface="宋体" panose="02010600030101010101" pitchFamily="2" charset="-122"/>
              <a:ea typeface="宋体" panose="02010600030101010101" pitchFamily="2" charset="-122"/>
            </a:endParaRPr>
          </a:p>
          <a:p>
            <a:pPr marL="457200" lvl="1" indent="0">
              <a:buNone/>
            </a:pPr>
            <a:r>
              <a:rPr lang="en-US" altLang="zh-CN" sz="1600" b="1" dirty="0">
                <a:latin typeface="宋体" panose="02010600030101010101" pitchFamily="2" charset="-122"/>
                <a:ea typeface="宋体" panose="02010600030101010101" pitchFamily="2" charset="-122"/>
              </a:rPr>
              <a:t>Para.2:</a:t>
            </a:r>
            <a:r>
              <a:rPr lang="zh-CN" altLang="en-US" sz="1600" dirty="0">
                <a:latin typeface="宋体" panose="02010600030101010101" pitchFamily="2" charset="-122"/>
                <a:ea typeface="宋体" panose="02010600030101010101" pitchFamily="2" charset="-122"/>
              </a:rPr>
              <a:t>就解释条约而言，上下文除指连同序言及附件在内之约文外，并应包括：</a:t>
            </a:r>
            <a:r>
              <a:rPr lang="en-US" altLang="zh-CN" sz="1600" dirty="0">
                <a:latin typeface="宋体" panose="02010600030101010101" pitchFamily="2" charset="-122"/>
                <a:ea typeface="宋体" panose="02010600030101010101" pitchFamily="2" charset="-122"/>
              </a:rPr>
              <a:t>(a)</a:t>
            </a:r>
            <a:r>
              <a:rPr lang="zh-CN" altLang="en-US" sz="1600" dirty="0">
                <a:latin typeface="宋体" panose="02010600030101010101" pitchFamily="2" charset="-122"/>
                <a:ea typeface="宋体" panose="02010600030101010101" pitchFamily="2" charset="-122"/>
              </a:rPr>
              <a:t>全体当事国间因缔结条约所订与条约有关之任何协定；</a:t>
            </a:r>
            <a:r>
              <a:rPr lang="en-US" altLang="zh-CN" sz="1600" dirty="0">
                <a:latin typeface="宋体" panose="02010600030101010101" pitchFamily="2" charset="-122"/>
                <a:ea typeface="宋体" panose="02010600030101010101" pitchFamily="2" charset="-122"/>
              </a:rPr>
              <a:t>(b)</a:t>
            </a:r>
            <a:r>
              <a:rPr lang="zh-CN" altLang="en-US" sz="1600" dirty="0">
                <a:latin typeface="宋体" panose="02010600030101010101" pitchFamily="2" charset="-122"/>
                <a:ea typeface="宋体" panose="02010600030101010101" pitchFamily="2" charset="-122"/>
              </a:rPr>
              <a:t>一个以上当事国因缔结条约所订并经其他当事国接受为条约有关文书之任何文书。</a:t>
            </a:r>
            <a:endParaRPr lang="en-US" altLang="zh-CN" sz="1600" dirty="0">
              <a:latin typeface="宋体" panose="02010600030101010101" pitchFamily="2" charset="-122"/>
              <a:ea typeface="宋体" panose="02010600030101010101" pitchFamily="2" charset="-122"/>
            </a:endParaRPr>
          </a:p>
          <a:p>
            <a:pPr>
              <a:buNone/>
            </a:pPr>
            <a:r>
              <a:rPr lang="zh-CN" altLang="en-US" sz="1600" b="1" dirty="0">
                <a:latin typeface="+mj-lt"/>
              </a:rPr>
              <a:t>（三）</a:t>
            </a:r>
            <a:r>
              <a:rPr lang="en-US" altLang="zh-CN" sz="1600" b="1" dirty="0">
                <a:latin typeface="+mj-lt"/>
              </a:rPr>
              <a:t> Supplementary means of interpretation</a:t>
            </a:r>
            <a:endParaRPr lang="zh-CN" altLang="en-US" sz="1600" b="1" dirty="0">
              <a:latin typeface="+mj-lt"/>
            </a:endParaRPr>
          </a:p>
          <a:p>
            <a:pPr lvl="1">
              <a:buFont typeface="Wingdings" panose="05000000000000000000" pitchFamily="2" charset="2"/>
              <a:buChar char="u"/>
            </a:pPr>
            <a:r>
              <a:rPr lang="zh-CN" altLang="en-US" sz="1600" dirty="0">
                <a:latin typeface="宋体" panose="02010600030101010101" pitchFamily="2" charset="-122"/>
                <a:ea typeface="宋体" panose="02010600030101010101" pitchFamily="2" charset="-122"/>
              </a:rPr>
              <a:t>为</a:t>
            </a:r>
            <a:r>
              <a:rPr lang="zh-CN" altLang="en-US" sz="1600" b="1" dirty="0">
                <a:latin typeface="宋体" panose="02010600030101010101" pitchFamily="2" charset="-122"/>
                <a:ea typeface="宋体" panose="02010600030101010101" pitchFamily="2" charset="-122"/>
              </a:rPr>
              <a:t>证实</a:t>
            </a:r>
            <a:r>
              <a:rPr lang="zh-CN" altLang="en-US" sz="1600" dirty="0">
                <a:latin typeface="宋体" panose="02010600030101010101" pitchFamily="2" charset="-122"/>
                <a:ea typeface="宋体" panose="02010600030101010101" pitchFamily="2" charset="-122"/>
              </a:rPr>
              <a:t>由适用第</a:t>
            </a:r>
            <a:r>
              <a:rPr lang="en-US" altLang="zh-CN" sz="1600" dirty="0">
                <a:latin typeface="宋体" panose="02010600030101010101" pitchFamily="2" charset="-122"/>
                <a:ea typeface="宋体" panose="02010600030101010101" pitchFamily="2" charset="-122"/>
              </a:rPr>
              <a:t>31</a:t>
            </a:r>
            <a:r>
              <a:rPr lang="zh-CN" altLang="en-US" sz="1600" dirty="0">
                <a:latin typeface="宋体" panose="02010600030101010101" pitchFamily="2" charset="-122"/>
                <a:ea typeface="宋体" panose="02010600030101010101" pitchFamily="2" charset="-122"/>
              </a:rPr>
              <a:t>条所得之意义起见，或遇依第</a:t>
            </a:r>
            <a:r>
              <a:rPr lang="en-US" altLang="zh-CN" sz="1600" dirty="0">
                <a:latin typeface="宋体" panose="02010600030101010101" pitchFamily="2" charset="-122"/>
                <a:ea typeface="宋体" panose="02010600030101010101" pitchFamily="2" charset="-122"/>
              </a:rPr>
              <a:t>31</a:t>
            </a:r>
            <a:r>
              <a:rPr lang="zh-CN" altLang="en-US" sz="1600" dirty="0">
                <a:latin typeface="宋体" panose="02010600030101010101" pitchFamily="2" charset="-122"/>
                <a:ea typeface="宋体" panose="02010600030101010101" pitchFamily="2" charset="-122"/>
              </a:rPr>
              <a:t>条作解释而：</a:t>
            </a:r>
          </a:p>
          <a:p>
            <a:pPr marL="457200" lvl="1" indent="0">
              <a:buFont typeface="Wingdings" panose="05000000000000000000" pitchFamily="2" charset="2"/>
              <a:buNone/>
            </a:pP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a</a:t>
            </a:r>
            <a:r>
              <a:rPr lang="zh-CN" altLang="en-US" sz="1600" dirty="0">
                <a:latin typeface="宋体" panose="02010600030101010101" pitchFamily="2" charset="-122"/>
                <a:ea typeface="宋体" panose="02010600030101010101" pitchFamily="2" charset="-122"/>
              </a:rPr>
              <a:t>）</a:t>
            </a:r>
            <a:r>
              <a:rPr lang="zh-CN" altLang="en-US" sz="1600" b="1" dirty="0">
                <a:latin typeface="宋体" panose="02010600030101010101" pitchFamily="2" charset="-122"/>
                <a:ea typeface="宋体" panose="02010600030101010101" pitchFamily="2" charset="-122"/>
              </a:rPr>
              <a:t>意义仍属不明或难解</a:t>
            </a:r>
            <a:r>
              <a:rPr lang="zh-CN" altLang="en-US" sz="1600" dirty="0">
                <a:latin typeface="宋体" panose="02010600030101010101" pitchFamily="2" charset="-122"/>
                <a:ea typeface="宋体" panose="02010600030101010101" pitchFamily="2" charset="-122"/>
              </a:rPr>
              <a:t>；或（</a:t>
            </a:r>
            <a:r>
              <a:rPr lang="en-US" altLang="zh-CN" sz="1600" dirty="0">
                <a:latin typeface="宋体" panose="02010600030101010101" pitchFamily="2" charset="-122"/>
                <a:ea typeface="宋体" panose="02010600030101010101" pitchFamily="2" charset="-122"/>
              </a:rPr>
              <a:t>b</a:t>
            </a:r>
            <a:r>
              <a:rPr lang="zh-CN" altLang="en-US" sz="1600" dirty="0">
                <a:latin typeface="宋体" panose="02010600030101010101" pitchFamily="2" charset="-122"/>
                <a:ea typeface="宋体" panose="02010600030101010101" pitchFamily="2" charset="-122"/>
              </a:rPr>
              <a:t>）</a:t>
            </a:r>
            <a:r>
              <a:rPr lang="zh-CN" altLang="en-US" sz="1600" b="1" dirty="0">
                <a:latin typeface="宋体" panose="02010600030101010101" pitchFamily="2" charset="-122"/>
                <a:ea typeface="宋体" panose="02010600030101010101" pitchFamily="2" charset="-122"/>
              </a:rPr>
              <a:t>所获结果显属荒谬或不合理时</a:t>
            </a:r>
            <a:r>
              <a:rPr lang="zh-CN" altLang="en-US" sz="1600" dirty="0">
                <a:latin typeface="宋体" panose="02010600030101010101" pitchFamily="2" charset="-122"/>
                <a:ea typeface="宋体" panose="02010600030101010101" pitchFamily="2" charset="-122"/>
              </a:rPr>
              <a:t>，为确定其意义起见，得使用解释之补充资料</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包括</a:t>
            </a:r>
            <a:r>
              <a:rPr lang="zh-CN" altLang="en-US" sz="1600" b="1" dirty="0">
                <a:latin typeface="宋体" panose="02010600030101010101" pitchFamily="2" charset="-122"/>
                <a:ea typeface="宋体" panose="02010600030101010101" pitchFamily="2" charset="-122"/>
              </a:rPr>
              <a:t>条约之准备工作及缔约之情况</a:t>
            </a:r>
            <a:r>
              <a:rPr lang="zh-CN" altLang="en-US" sz="1600" dirty="0">
                <a:latin typeface="宋体" panose="02010600030101010101" pitchFamily="2" charset="-122"/>
                <a:ea typeface="宋体" panose="02010600030101010101" pitchFamily="2" charset="-122"/>
              </a:rPr>
              <a:t>在内</a:t>
            </a:r>
          </a:p>
        </p:txBody>
      </p:sp>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7F361B5-CAB9-4950-B9BB-36CE88A88AD6}"/>
              </a:ext>
            </a:extLst>
          </p:cNvPr>
          <p:cNvSpPr>
            <a:spLocks noGrp="1"/>
          </p:cNvSpPr>
          <p:nvPr>
            <p:ph idx="1"/>
          </p:nvPr>
        </p:nvSpPr>
        <p:spPr>
          <a:xfrm>
            <a:off x="457200" y="1600200"/>
            <a:ext cx="8229600" cy="4663989"/>
          </a:xfrm>
        </p:spPr>
        <p:txBody>
          <a:bodyPr/>
          <a:lstStyle/>
          <a:p>
            <a:pPr marL="0" indent="0">
              <a:buNone/>
            </a:pPr>
            <a:r>
              <a:rPr lang="en-US" altLang="zh-CN" dirty="0"/>
              <a:t>Example:</a:t>
            </a:r>
          </a:p>
          <a:p>
            <a:pPr marL="0" indent="0">
              <a:buNone/>
            </a:pPr>
            <a:r>
              <a:rPr lang="en-US" altLang="zh-CN" b="1" dirty="0"/>
              <a:t>Article 2, para.4 of UN Charter:</a:t>
            </a:r>
          </a:p>
          <a:p>
            <a:pPr marL="0" indent="0" algn="just">
              <a:buNone/>
            </a:pPr>
            <a:r>
              <a:rPr lang="en-US" altLang="zh-CN" sz="2400" dirty="0"/>
              <a:t>All Members shall refrain in their international relations from the </a:t>
            </a:r>
            <a:r>
              <a:rPr lang="en-US" altLang="zh-CN" sz="2400" b="1" dirty="0"/>
              <a:t>threat or use of force </a:t>
            </a:r>
            <a:r>
              <a:rPr lang="en-US" altLang="zh-CN" sz="2400" dirty="0"/>
              <a:t>against the territorial integrity or political independence of any state, or in any other manner inconsistent with the Purposes of the United Nations.</a:t>
            </a:r>
          </a:p>
          <a:p>
            <a:pPr marL="0" indent="0" algn="just">
              <a:buNone/>
            </a:pPr>
            <a:r>
              <a:rPr lang="zh-CN" altLang="en-US" sz="2400" dirty="0"/>
              <a:t>（</a:t>
            </a:r>
            <a:r>
              <a:rPr lang="en-US" altLang="zh-CN" sz="2400" dirty="0"/>
              <a:t>1</a:t>
            </a:r>
            <a:r>
              <a:rPr lang="zh-CN" altLang="en-US" sz="2400" dirty="0"/>
              <a:t>）</a:t>
            </a:r>
            <a:r>
              <a:rPr lang="en-US" altLang="zh-CN" sz="2400" dirty="0"/>
              <a:t>how to define “force”? Is political or economic coercion included? What about use of computer network? Cross border pollution/ massive influx of refugees?</a:t>
            </a:r>
          </a:p>
          <a:p>
            <a:pPr marL="0" indent="0" algn="just">
              <a:buNone/>
            </a:pPr>
            <a:r>
              <a:rPr lang="en-US" altLang="zh-CN" sz="2400" dirty="0"/>
              <a:t>    (2)  is use of force directed against the “territorial integrity or political independence of any state”?</a:t>
            </a:r>
          </a:p>
          <a:p>
            <a:pPr marL="0" indent="0" algn="just">
              <a:buNone/>
            </a:pPr>
            <a:endParaRPr lang="en-US" altLang="zh-CN" sz="2400" dirty="0"/>
          </a:p>
          <a:p>
            <a:pPr marL="0" indent="0" algn="just">
              <a:buNone/>
            </a:pPr>
            <a:endParaRPr lang="zh-CN" altLang="en-US" sz="2400" dirty="0"/>
          </a:p>
        </p:txBody>
      </p:sp>
    </p:spTree>
    <p:extLst>
      <p:ext uri="{BB962C8B-B14F-4D97-AF65-F5344CB8AC3E}">
        <p14:creationId xmlns:p14="http://schemas.microsoft.com/office/powerpoint/2010/main" val="2521656224"/>
      </p:ext>
    </p:extLst>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0" y="2130425"/>
            <a:ext cx="9144000" cy="1470025"/>
          </a:xfrm>
        </p:spPr>
        <p:txBody>
          <a:bodyPr/>
          <a:lstStyle/>
          <a:p>
            <a:r>
              <a:rPr lang="en-US" altLang="zh-CN" sz="4800" b="1" dirty="0">
                <a:solidFill>
                  <a:srgbClr val="0000FF"/>
                </a:solidFill>
                <a:latin typeface="黑体" panose="02010609060101010101" charset="-122"/>
                <a:ea typeface="黑体" panose="02010609060101010101" charset="-122"/>
              </a:rPr>
              <a:t>Section 8:</a:t>
            </a:r>
            <a:br>
              <a:rPr lang="en-US" altLang="zh-CN" sz="4800" b="1" dirty="0">
                <a:solidFill>
                  <a:srgbClr val="0000FF"/>
                </a:solidFill>
                <a:latin typeface="黑体" panose="02010609060101010101" charset="-122"/>
                <a:ea typeface="黑体" panose="02010609060101010101" charset="-122"/>
              </a:rPr>
            </a:br>
            <a:r>
              <a:rPr lang="en-US" altLang="zh-CN" dirty="0"/>
              <a:t>revision, termination and invalidity of treaties</a:t>
            </a:r>
            <a:endParaRPr lang="zh-CN" altLang="en-US" sz="4800" b="1" dirty="0">
              <a:solidFill>
                <a:srgbClr val="0000FF"/>
              </a:solidFill>
              <a:latin typeface="黑体" panose="02010609060101010101" charset="-122"/>
              <a:ea typeface="黑体" panose="02010609060101010101" charset="-122"/>
            </a:endParaRPr>
          </a:p>
        </p:txBody>
      </p:sp>
    </p:spTree>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b="1" dirty="0">
                <a:latin typeface="黑体" panose="02010609060101010101" charset="-122"/>
                <a:ea typeface="黑体" panose="02010609060101010101" charset="-122"/>
              </a:rPr>
              <a:t>一、</a:t>
            </a:r>
            <a:r>
              <a:rPr lang="en-US" altLang="zh-CN" b="1" dirty="0">
                <a:latin typeface="黑体" panose="02010609060101010101" charset="-122"/>
                <a:ea typeface="黑体" panose="02010609060101010101" charset="-122"/>
              </a:rPr>
              <a:t>revision of treaties</a:t>
            </a:r>
            <a:endParaRPr lang="zh-CN" altLang="en-US" dirty="0"/>
          </a:p>
        </p:txBody>
      </p:sp>
      <p:sp>
        <p:nvSpPr>
          <p:cNvPr id="5" name="内容占位符 4"/>
          <p:cNvSpPr>
            <a:spLocks noGrp="1"/>
          </p:cNvSpPr>
          <p:nvPr>
            <p:ph idx="1"/>
          </p:nvPr>
        </p:nvSpPr>
        <p:spPr/>
        <p:txBody>
          <a:bodyPr/>
          <a:lstStyle/>
          <a:p>
            <a:pPr>
              <a:lnSpc>
                <a:spcPct val="140000"/>
              </a:lnSpc>
              <a:buFont typeface="Wingdings" panose="05000000000000000000" pitchFamily="2" charset="2"/>
              <a:buChar char="u"/>
            </a:pPr>
            <a:r>
              <a:rPr lang="zh-CN" altLang="en-US" sz="2400" dirty="0">
                <a:latin typeface="黑体" panose="02010609060101010101" charset="-122"/>
                <a:ea typeface="黑体" panose="02010609060101010101" charset="-122"/>
              </a:rPr>
              <a:t>条约的修订（</a:t>
            </a:r>
            <a:r>
              <a:rPr lang="en-US" altLang="zh-CN" sz="2400" dirty="0">
                <a:latin typeface="黑体" panose="02010609060101010101" charset="-122"/>
                <a:ea typeface="黑体" panose="02010609060101010101" charset="-122"/>
              </a:rPr>
              <a:t>revision</a:t>
            </a:r>
            <a:r>
              <a:rPr lang="zh-CN" altLang="en-US" sz="2400" dirty="0">
                <a:latin typeface="黑体" panose="02010609060101010101" charset="-122"/>
                <a:ea typeface="黑体" panose="02010609060101010101" charset="-122"/>
              </a:rPr>
              <a:t>）是指条约当事方在缔结条约后于该条约有效期内改变其规定的行为</a:t>
            </a:r>
            <a:endParaRPr lang="en-US" altLang="zh-CN" dirty="0">
              <a:latin typeface="黑体" panose="02010609060101010101" charset="-122"/>
              <a:ea typeface="黑体" panose="02010609060101010101" charset="-122"/>
            </a:endParaRPr>
          </a:p>
          <a:p>
            <a:pPr lvl="1">
              <a:buFont typeface="Wingdings" panose="05000000000000000000" pitchFamily="2" charset="2"/>
              <a:buChar char="l"/>
            </a:pPr>
            <a:r>
              <a:rPr lang="zh-CN" altLang="en-US" sz="2200" dirty="0">
                <a:latin typeface="黑体" panose="02010609060101010101" charset="-122"/>
                <a:ea typeface="黑体" panose="02010609060101010101" charset="-122"/>
              </a:rPr>
              <a:t>条约的修正（</a:t>
            </a:r>
            <a:r>
              <a:rPr lang="en-US" altLang="zh-CN" sz="2200" dirty="0">
                <a:latin typeface="黑体" panose="02010609060101010101" charset="-122"/>
                <a:ea typeface="黑体" panose="02010609060101010101" charset="-122"/>
              </a:rPr>
              <a:t>amendment</a:t>
            </a:r>
            <a:r>
              <a:rPr lang="zh-CN" altLang="en-US" sz="2200" dirty="0">
                <a:latin typeface="黑体" panose="02010609060101010101" charset="-122"/>
                <a:ea typeface="黑体" panose="02010609060101010101" charset="-122"/>
              </a:rPr>
              <a:t>）：全体当事方对条约的修订</a:t>
            </a:r>
            <a:endParaRPr lang="en-US" altLang="zh-CN" sz="2200" dirty="0">
              <a:latin typeface="黑体" panose="02010609060101010101" charset="-122"/>
              <a:ea typeface="黑体" panose="02010609060101010101" charset="-122"/>
            </a:endParaRPr>
          </a:p>
          <a:p>
            <a:pPr lvl="1">
              <a:buFont typeface="Wingdings" panose="05000000000000000000" pitchFamily="2" charset="2"/>
              <a:buChar char="l"/>
            </a:pPr>
            <a:r>
              <a:rPr lang="zh-CN" altLang="en-US" sz="2200" dirty="0">
                <a:latin typeface="黑体" panose="02010609060101010101" charset="-122"/>
                <a:ea typeface="黑体" panose="02010609060101010101" charset="-122"/>
              </a:rPr>
              <a:t>条约的修改（</a:t>
            </a:r>
            <a:r>
              <a:rPr lang="en-US" altLang="zh-CN" sz="2200" dirty="0">
                <a:latin typeface="黑体" panose="02010609060101010101" charset="-122"/>
                <a:ea typeface="黑体" panose="02010609060101010101" charset="-122"/>
              </a:rPr>
              <a:t>modification</a:t>
            </a:r>
            <a:r>
              <a:rPr lang="zh-CN" altLang="en-US" sz="2200" dirty="0">
                <a:latin typeface="黑体" panose="02010609060101010101" charset="-122"/>
                <a:ea typeface="黑体" panose="02010609060101010101" charset="-122"/>
              </a:rPr>
              <a:t>）：部分当事方对条约的修订</a:t>
            </a:r>
            <a:endParaRPr lang="zh-CN" altLang="en-US" dirty="0"/>
          </a:p>
        </p:txBody>
      </p:sp>
    </p:spTree>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b="1" dirty="0">
                <a:latin typeface="黑体" panose="02010609060101010101" charset="-122"/>
                <a:ea typeface="黑体" panose="02010609060101010101" charset="-122"/>
              </a:rPr>
              <a:t>二、</a:t>
            </a:r>
            <a:r>
              <a:rPr lang="en-US" altLang="zh-CN" dirty="0">
                <a:latin typeface="黑体" panose="02010609060101010101" charset="-122"/>
                <a:ea typeface="黑体" panose="02010609060101010101" charset="-122"/>
              </a:rPr>
              <a:t> I</a:t>
            </a:r>
            <a:r>
              <a:rPr lang="en-US" altLang="zh-CN" dirty="0">
                <a:ea typeface="黑体" panose="02010609060101010101" charset="-122"/>
              </a:rPr>
              <a:t>nvalidity</a:t>
            </a:r>
            <a:br>
              <a:rPr lang="zh-CN" altLang="en-US" b="1" dirty="0">
                <a:latin typeface="黑体" panose="02010609060101010101" charset="-122"/>
                <a:ea typeface="黑体" panose="02010609060101010101" charset="-122"/>
              </a:rPr>
            </a:br>
            <a:endParaRPr lang="zh-CN" altLang="en-US" dirty="0"/>
          </a:p>
        </p:txBody>
      </p:sp>
      <p:sp>
        <p:nvSpPr>
          <p:cNvPr id="5" name="内容占位符 4"/>
          <p:cNvSpPr>
            <a:spLocks noGrp="1"/>
          </p:cNvSpPr>
          <p:nvPr>
            <p:ph idx="1"/>
          </p:nvPr>
        </p:nvSpPr>
        <p:spPr>
          <a:xfrm>
            <a:off x="457200" y="1161624"/>
            <a:ext cx="8229600" cy="4902310"/>
          </a:xfrm>
        </p:spPr>
        <p:txBody>
          <a:bodyPr>
            <a:normAutofit/>
          </a:bodyPr>
          <a:lstStyle/>
          <a:p>
            <a:pPr>
              <a:lnSpc>
                <a:spcPct val="130000"/>
              </a:lnSpc>
              <a:buFont typeface="Wingdings" panose="05000000000000000000" pitchFamily="2" charset="2"/>
              <a:buChar char="u"/>
            </a:pPr>
            <a:r>
              <a:rPr lang="zh-CN" altLang="en-US" sz="2400" dirty="0">
                <a:latin typeface="黑体" panose="02010609060101010101" charset="-122"/>
                <a:ea typeface="黑体" panose="02010609060101010101" charset="-122"/>
              </a:rPr>
              <a:t>条约的无效（</a:t>
            </a:r>
            <a:r>
              <a:rPr lang="en-US" altLang="zh-CN" sz="2400" dirty="0">
                <a:latin typeface="黑体" panose="02010609060101010101" charset="-122"/>
                <a:ea typeface="黑体" panose="02010609060101010101" charset="-122"/>
              </a:rPr>
              <a:t>invalidity</a:t>
            </a:r>
            <a:r>
              <a:rPr lang="zh-CN" altLang="en-US" sz="2400" dirty="0">
                <a:latin typeface="黑体" panose="02010609060101010101" charset="-122"/>
                <a:ea typeface="黑体" panose="02010609060101010101" charset="-122"/>
              </a:rPr>
              <a:t>）是指条约因不符合国际法所规定的条约成立的实质要件而自始或自撤销同意时无效</a:t>
            </a:r>
            <a:endParaRPr lang="en-US" altLang="zh-CN" sz="2800" dirty="0">
              <a:latin typeface="黑体" panose="02010609060101010101" charset="-122"/>
              <a:ea typeface="黑体" panose="02010609060101010101" charset="-122"/>
            </a:endParaRPr>
          </a:p>
          <a:p>
            <a:pPr>
              <a:buFont typeface="Wingdings" panose="05000000000000000000" pitchFamily="2" charset="2"/>
              <a:buChar char="u"/>
            </a:pPr>
            <a:r>
              <a:rPr lang="zh-CN" altLang="en-US" sz="2400" dirty="0">
                <a:latin typeface="黑体" panose="02010609060101010101" charset="-122"/>
                <a:ea typeface="黑体" panose="02010609060101010101" charset="-122"/>
              </a:rPr>
              <a:t>（一）条约自撤销同意时无效的理由</a:t>
            </a:r>
          </a:p>
          <a:p>
            <a:pPr lvl="1">
              <a:buFont typeface="Wingdings" panose="05000000000000000000" pitchFamily="2" charset="2"/>
              <a:buChar char="u"/>
            </a:pPr>
            <a:r>
              <a:rPr lang="zh-CN" altLang="en-US" sz="2000" dirty="0">
                <a:latin typeface="黑体" panose="02010609060101010101" charset="-122"/>
                <a:ea typeface="黑体" panose="02010609060101010101" charset="-122"/>
              </a:rPr>
              <a:t>违反一国国内法或一国际组织的规则关于缔约权限的规定</a:t>
            </a:r>
          </a:p>
          <a:p>
            <a:pPr lvl="1">
              <a:buFont typeface="Wingdings" panose="05000000000000000000" pitchFamily="2" charset="2"/>
              <a:buChar char="u"/>
            </a:pPr>
            <a:r>
              <a:rPr lang="zh-CN" altLang="en-US" sz="2000" dirty="0">
                <a:latin typeface="黑体" panose="02010609060101010101" charset="-122"/>
                <a:ea typeface="黑体" panose="02010609060101010101" charset="-122"/>
              </a:rPr>
              <a:t>违反关于表示一国或一国际组织同意的权力的特定限制</a:t>
            </a:r>
          </a:p>
          <a:p>
            <a:pPr lvl="1">
              <a:buFont typeface="Wingdings" panose="05000000000000000000" pitchFamily="2" charset="2"/>
              <a:buChar char="u"/>
            </a:pPr>
            <a:r>
              <a:rPr lang="zh-CN" altLang="en-US" sz="2000" dirty="0">
                <a:latin typeface="黑体" panose="02010609060101010101" charset="-122"/>
                <a:ea typeface="黑体" panose="02010609060101010101" charset="-122"/>
              </a:rPr>
              <a:t>错误</a:t>
            </a:r>
          </a:p>
          <a:p>
            <a:pPr lvl="1">
              <a:buFont typeface="Wingdings" panose="05000000000000000000" pitchFamily="2" charset="2"/>
              <a:buChar char="u"/>
            </a:pPr>
            <a:r>
              <a:rPr lang="zh-CN" altLang="en-US" sz="2000" dirty="0">
                <a:latin typeface="黑体" panose="02010609060101010101" charset="-122"/>
                <a:ea typeface="黑体" panose="02010609060101010101" charset="-122"/>
              </a:rPr>
              <a:t>诈欺</a:t>
            </a:r>
          </a:p>
          <a:p>
            <a:pPr lvl="1">
              <a:buFont typeface="Wingdings" panose="05000000000000000000" pitchFamily="2" charset="2"/>
              <a:buChar char="u"/>
            </a:pPr>
            <a:r>
              <a:rPr lang="zh-CN" altLang="en-US" sz="2000" dirty="0">
                <a:latin typeface="黑体" panose="02010609060101010101" charset="-122"/>
                <a:ea typeface="黑体" panose="02010609060101010101" charset="-122"/>
              </a:rPr>
              <a:t>贿赂</a:t>
            </a:r>
            <a:endParaRPr lang="en-US" altLang="zh-CN" sz="2000" dirty="0">
              <a:latin typeface="黑体" panose="02010609060101010101" charset="-122"/>
              <a:ea typeface="黑体" panose="02010609060101010101" charset="-122"/>
            </a:endParaRPr>
          </a:p>
          <a:p>
            <a:pPr>
              <a:buFont typeface="Wingdings" panose="05000000000000000000" pitchFamily="2" charset="2"/>
              <a:buChar char="u"/>
            </a:pPr>
            <a:r>
              <a:rPr lang="zh-CN" altLang="en-US" sz="2400" dirty="0">
                <a:latin typeface="黑体" panose="02010609060101010101" charset="-122"/>
                <a:ea typeface="黑体" panose="02010609060101010101" charset="-122"/>
              </a:rPr>
              <a:t>（二）条约自始无效的理由</a:t>
            </a:r>
          </a:p>
          <a:p>
            <a:pPr lvl="1">
              <a:buFont typeface="Wingdings" panose="05000000000000000000" pitchFamily="2" charset="2"/>
              <a:buChar char="u"/>
            </a:pPr>
            <a:r>
              <a:rPr lang="zh-CN" altLang="en-US" sz="2000" dirty="0">
                <a:latin typeface="黑体" panose="02010609060101010101" charset="-122"/>
                <a:ea typeface="黑体" panose="02010609060101010101" charset="-122"/>
              </a:rPr>
              <a:t>强迫</a:t>
            </a:r>
          </a:p>
          <a:p>
            <a:pPr lvl="1">
              <a:buFont typeface="Wingdings" panose="05000000000000000000" pitchFamily="2" charset="2"/>
              <a:buChar char="u"/>
            </a:pPr>
            <a:r>
              <a:rPr lang="zh-CN" altLang="en-US" sz="2000" dirty="0">
                <a:latin typeface="黑体" panose="02010609060101010101" charset="-122"/>
                <a:ea typeface="黑体" panose="02010609060101010101" charset="-122"/>
              </a:rPr>
              <a:t>以威胁或使用武力对一国或一国际组织施行强迫</a:t>
            </a:r>
          </a:p>
          <a:p>
            <a:pPr lvl="1">
              <a:buFont typeface="Wingdings" panose="05000000000000000000" pitchFamily="2" charset="2"/>
              <a:buChar char="u"/>
            </a:pPr>
            <a:r>
              <a:rPr lang="zh-CN" altLang="en-US" sz="2000" dirty="0">
                <a:latin typeface="黑体" panose="02010609060101010101" charset="-122"/>
                <a:ea typeface="黑体" panose="02010609060101010101" charset="-122"/>
              </a:rPr>
              <a:t>与一般国际法强制规范（强行法）相抵触的条约</a:t>
            </a:r>
            <a:endParaRPr lang="zh-CN" altLang="en-US" dirty="0">
              <a:latin typeface="黑体" panose="02010609060101010101" charset="-122"/>
              <a:ea typeface="黑体" panose="02010609060101010101" charset="-122"/>
            </a:endParaRPr>
          </a:p>
          <a:p>
            <a:endParaRPr lang="zh-CN" altLang="en-US" dirty="0"/>
          </a:p>
        </p:txBody>
      </p:sp>
    </p:spTree>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b="1" dirty="0">
                <a:latin typeface="黑体" panose="02010609060101010101" charset="-122"/>
                <a:ea typeface="黑体" panose="02010609060101010101" charset="-122"/>
              </a:rPr>
              <a:t>三、</a:t>
            </a:r>
            <a:r>
              <a:rPr lang="en-US" altLang="zh-CN" dirty="0"/>
              <a:t> termination &amp; suspension</a:t>
            </a:r>
            <a:endParaRPr lang="zh-CN" altLang="en-US" dirty="0"/>
          </a:p>
        </p:txBody>
      </p:sp>
      <p:sp>
        <p:nvSpPr>
          <p:cNvPr id="5" name="内容占位符 4"/>
          <p:cNvSpPr>
            <a:spLocks noGrp="1"/>
          </p:cNvSpPr>
          <p:nvPr>
            <p:ph idx="1"/>
          </p:nvPr>
        </p:nvSpPr>
        <p:spPr>
          <a:xfrm>
            <a:off x="457200" y="1327150"/>
            <a:ext cx="8229600" cy="4663989"/>
          </a:xfrm>
        </p:spPr>
        <p:txBody>
          <a:bodyPr>
            <a:normAutofit fontScale="92500" lnSpcReduction="20000"/>
          </a:bodyPr>
          <a:lstStyle/>
          <a:p>
            <a:pPr>
              <a:buNone/>
            </a:pPr>
            <a:r>
              <a:rPr lang="zh-CN" altLang="en-US" sz="2400" b="1" dirty="0">
                <a:latin typeface="黑体" panose="02010609060101010101" charset="-122"/>
                <a:ea typeface="黑体" panose="02010609060101010101" charset="-122"/>
              </a:rPr>
              <a:t>（一）条约的终止</a:t>
            </a:r>
          </a:p>
          <a:p>
            <a:pPr lvl="1">
              <a:buFont typeface="Wingdings" panose="05000000000000000000" pitchFamily="2" charset="2"/>
              <a:buChar char="u"/>
            </a:pPr>
            <a:r>
              <a:rPr lang="zh-CN" altLang="en-US" sz="2400" dirty="0">
                <a:latin typeface="黑体" panose="02010609060101010101" charset="-122"/>
                <a:ea typeface="黑体" panose="02010609060101010101" charset="-122"/>
              </a:rPr>
              <a:t>条约的终止</a:t>
            </a:r>
            <a:r>
              <a:rPr lang="en-US" altLang="zh-CN" sz="2400" dirty="0">
                <a:latin typeface="黑体" panose="02010609060101010101" charset="-122"/>
                <a:ea typeface="黑体" panose="02010609060101010101" charset="-122"/>
              </a:rPr>
              <a:t>(termination)</a:t>
            </a:r>
            <a:r>
              <a:rPr lang="zh-CN" altLang="en-US" sz="2400" dirty="0">
                <a:latin typeface="黑体" panose="02010609060101010101" charset="-122"/>
                <a:ea typeface="黑体" panose="02010609060101010101" charset="-122"/>
              </a:rPr>
              <a:t>，是指条约生效以后，由于国际法所承认的原因的出现，条约所规定的权利和义务不再拘束原有的当事方</a:t>
            </a:r>
          </a:p>
          <a:p>
            <a:pPr lvl="1">
              <a:buFont typeface="Wingdings" panose="05000000000000000000" pitchFamily="2" charset="2"/>
              <a:buChar char="u"/>
            </a:pPr>
            <a:r>
              <a:rPr lang="zh-CN" altLang="en-US" sz="2400" dirty="0">
                <a:latin typeface="黑体" panose="02010609060101010101" charset="-122"/>
                <a:ea typeface="黑体" panose="02010609060101010101" charset="-122"/>
              </a:rPr>
              <a:t>条约的终止一般包括如下情况：</a:t>
            </a:r>
          </a:p>
          <a:p>
            <a:pPr lvl="2">
              <a:buFont typeface="Wingdings" panose="05000000000000000000" pitchFamily="2" charset="2"/>
              <a:buChar char="l"/>
            </a:pPr>
            <a:r>
              <a:rPr lang="zh-CN" altLang="en-US" sz="1800" dirty="0">
                <a:latin typeface="黑体" panose="02010609060101010101" charset="-122"/>
                <a:ea typeface="黑体" panose="02010609060101010101" charset="-122"/>
              </a:rPr>
              <a:t>依照条约规定终止或全体当事国同意终止或退出条约</a:t>
            </a:r>
          </a:p>
          <a:p>
            <a:pPr lvl="2">
              <a:buFont typeface="Wingdings" panose="05000000000000000000" pitchFamily="2" charset="2"/>
              <a:buChar char="l"/>
            </a:pPr>
            <a:r>
              <a:rPr lang="zh-CN" altLang="en-US" sz="1800" dirty="0">
                <a:latin typeface="黑体" panose="02010609060101010101" charset="-122"/>
                <a:ea typeface="黑体" panose="02010609060101010101" charset="-122"/>
              </a:rPr>
              <a:t>依照当事方的原意或条约的性质默示的权利解除或退出条约</a:t>
            </a:r>
          </a:p>
          <a:p>
            <a:pPr lvl="2">
              <a:buFont typeface="Wingdings" panose="05000000000000000000" pitchFamily="2" charset="2"/>
              <a:buChar char="l"/>
            </a:pPr>
            <a:r>
              <a:rPr lang="zh-CN" altLang="en-US" sz="1800" dirty="0">
                <a:latin typeface="黑体" panose="02010609060101010101" charset="-122"/>
                <a:ea typeface="黑体" panose="02010609060101010101" charset="-122"/>
              </a:rPr>
              <a:t>依照条约规定于多边条约的当事国减少至条约生效所必需的数目以下时终止条约</a:t>
            </a:r>
          </a:p>
          <a:p>
            <a:pPr lvl="2">
              <a:buFont typeface="Wingdings" panose="05000000000000000000" pitchFamily="2" charset="2"/>
              <a:buChar char="l"/>
            </a:pPr>
            <a:r>
              <a:rPr lang="zh-CN" altLang="en-US" sz="1800" dirty="0">
                <a:latin typeface="黑体" panose="02010609060101010101" charset="-122"/>
                <a:ea typeface="黑体" panose="02010609060101010101" charset="-122"/>
              </a:rPr>
              <a:t>条约因缔结后订条约而终止</a:t>
            </a:r>
          </a:p>
          <a:p>
            <a:pPr lvl="2">
              <a:buFont typeface="Wingdings" panose="05000000000000000000" pitchFamily="2" charset="2"/>
              <a:buChar char="l"/>
            </a:pPr>
            <a:r>
              <a:rPr lang="zh-CN" altLang="en-US" sz="1800" dirty="0">
                <a:latin typeface="黑体" panose="02010609060101010101" charset="-122"/>
                <a:ea typeface="黑体" panose="02010609060101010101" charset="-122"/>
              </a:rPr>
              <a:t>条约因重大违约而终止</a:t>
            </a:r>
            <a:endParaRPr lang="en-US" altLang="zh-CN" sz="1800" dirty="0">
              <a:latin typeface="黑体" panose="02010609060101010101" charset="-122"/>
              <a:ea typeface="黑体" panose="02010609060101010101" charset="-122"/>
            </a:endParaRPr>
          </a:p>
          <a:p>
            <a:pPr lvl="2">
              <a:buFont typeface="Wingdings" panose="05000000000000000000" pitchFamily="2" charset="2"/>
              <a:buChar char="l"/>
            </a:pPr>
            <a:r>
              <a:rPr lang="zh-CN" altLang="en-US" sz="1800" dirty="0">
                <a:latin typeface="黑体" panose="02010609060101010101" charset="-122"/>
                <a:ea typeface="黑体" panose="02010609060101010101" charset="-122"/>
              </a:rPr>
              <a:t>因实施条约所必不可少之标的物永久消失或毁坏等意外情况以致不可能履行</a:t>
            </a:r>
          </a:p>
          <a:p>
            <a:pPr lvl="2">
              <a:buFont typeface="Wingdings" panose="05000000000000000000" pitchFamily="2" charset="2"/>
              <a:buChar char="l"/>
            </a:pPr>
            <a:r>
              <a:rPr lang="zh-CN" altLang="en-US" sz="1800" dirty="0">
                <a:latin typeface="黑体" panose="02010609060101010101" charset="-122"/>
                <a:ea typeface="黑体" panose="02010609060101010101" charset="-122"/>
              </a:rPr>
              <a:t>情况的基本改变</a:t>
            </a:r>
          </a:p>
          <a:p>
            <a:pPr lvl="2">
              <a:buFont typeface="Wingdings" panose="05000000000000000000" pitchFamily="2" charset="2"/>
              <a:buChar char="l"/>
            </a:pPr>
            <a:r>
              <a:rPr lang="zh-CN" altLang="en-US" sz="1800" dirty="0">
                <a:latin typeface="黑体" panose="02010609060101010101" charset="-122"/>
                <a:ea typeface="黑体" panose="02010609060101010101" charset="-122"/>
              </a:rPr>
              <a:t>断绝外交或领事关系</a:t>
            </a:r>
          </a:p>
          <a:p>
            <a:pPr lvl="2">
              <a:buFont typeface="Wingdings" panose="05000000000000000000" pitchFamily="2" charset="2"/>
              <a:buChar char="l"/>
            </a:pPr>
            <a:r>
              <a:rPr lang="zh-CN" altLang="en-US" sz="1800" dirty="0">
                <a:latin typeface="黑体" panose="02010609060101010101" charset="-122"/>
                <a:ea typeface="黑体" panose="02010609060101010101" charset="-122"/>
              </a:rPr>
              <a:t>爆发战争或武装冲突</a:t>
            </a:r>
          </a:p>
          <a:p>
            <a:pPr lvl="2">
              <a:buFont typeface="Wingdings" panose="05000000000000000000" pitchFamily="2" charset="2"/>
              <a:buChar char="l"/>
            </a:pPr>
            <a:r>
              <a:rPr lang="zh-CN" altLang="en-US" sz="1800" dirty="0">
                <a:latin typeface="黑体" panose="02010609060101010101" charset="-122"/>
                <a:ea typeface="黑体" panose="02010609060101010101" charset="-122"/>
              </a:rPr>
              <a:t>新的一般国际法强制规范的产生</a:t>
            </a:r>
            <a:endParaRPr lang="zh-CN" altLang="en-US" dirty="0"/>
          </a:p>
        </p:txBody>
      </p:sp>
    </p:spTree>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4480" y="805815"/>
            <a:ext cx="8402320" cy="4526280"/>
          </a:xfrm>
        </p:spPr>
        <p:txBody>
          <a:bodyPr/>
          <a:lstStyle/>
          <a:p>
            <a:pPr>
              <a:lnSpc>
                <a:spcPct val="130000"/>
              </a:lnSpc>
              <a:buNone/>
            </a:pPr>
            <a:r>
              <a:rPr lang="zh-CN" altLang="en-US" sz="2400" b="1" dirty="0">
                <a:latin typeface="黑体" panose="02010609060101010101" charset="-122"/>
                <a:ea typeface="黑体" panose="02010609060101010101" charset="-122"/>
              </a:rPr>
              <a:t>（二）条约的暂停施行</a:t>
            </a:r>
            <a:endParaRPr lang="en-US" altLang="zh-CN" sz="2400" b="1" dirty="0">
              <a:latin typeface="黑体" panose="02010609060101010101" charset="-122"/>
              <a:ea typeface="黑体" panose="02010609060101010101" charset="-122"/>
            </a:endParaRPr>
          </a:p>
          <a:p>
            <a:pPr>
              <a:lnSpc>
                <a:spcPct val="130000"/>
              </a:lnSpc>
              <a:buNone/>
            </a:pPr>
            <a:r>
              <a:rPr lang="en-US" altLang="zh-CN" sz="2400" b="1" dirty="0">
                <a:latin typeface="黑体" panose="02010609060101010101" charset="-122"/>
                <a:ea typeface="黑体" panose="02010609060101010101" charset="-122"/>
              </a:rPr>
              <a:t>  </a:t>
            </a:r>
            <a:r>
              <a:rPr lang="zh-CN" altLang="en-US" sz="2400" dirty="0">
                <a:latin typeface="黑体" panose="02010609060101010101" charset="-122"/>
                <a:ea typeface="黑体" panose="02010609060101010101" charset="-122"/>
              </a:rPr>
              <a:t>条约的暂停施行（</a:t>
            </a:r>
            <a:r>
              <a:rPr lang="en-US" altLang="zh-CN" sz="2400" dirty="0">
                <a:latin typeface="黑体" panose="02010609060101010101" charset="-122"/>
                <a:ea typeface="黑体" panose="02010609060101010101" charset="-122"/>
              </a:rPr>
              <a:t>suspension</a:t>
            </a:r>
            <a:r>
              <a:rPr lang="zh-CN" altLang="en-US" sz="2400" dirty="0">
                <a:latin typeface="黑体" panose="02010609060101010101" charset="-122"/>
                <a:ea typeface="黑体" panose="02010609060101010101" charset="-122"/>
              </a:rPr>
              <a:t>），又称条约的中止，是指全体或部分当事方在一定期间内暂停施行条约的一部或全部，在停止施行期间中止条约的效力。</a:t>
            </a:r>
          </a:p>
          <a:p>
            <a:pPr>
              <a:lnSpc>
                <a:spcPct val="130000"/>
              </a:lnSpc>
              <a:buNone/>
            </a:pPr>
            <a:r>
              <a:rPr lang="zh-CN" altLang="en-US" sz="2400" dirty="0">
                <a:latin typeface="黑体" panose="02010609060101010101" charset="-122"/>
                <a:ea typeface="黑体" panose="02010609060101010101" charset="-122"/>
              </a:rPr>
              <a:t>  条约的暂停施行与条约的终止的区别：</a:t>
            </a:r>
            <a:endParaRPr lang="en-US" altLang="zh-CN" sz="2400" dirty="0">
              <a:latin typeface="黑体" panose="02010609060101010101" charset="-122"/>
              <a:ea typeface="黑体" panose="02010609060101010101" charset="-122"/>
            </a:endParaRPr>
          </a:p>
          <a:p>
            <a:pPr lvl="2">
              <a:lnSpc>
                <a:spcPct val="130000"/>
              </a:lnSpc>
              <a:buFont typeface="Wingdings" panose="05000000000000000000" pitchFamily="2" charset="2"/>
              <a:buChar char="l"/>
            </a:pPr>
            <a:r>
              <a:rPr lang="zh-CN" altLang="en-US" sz="1800" dirty="0">
                <a:latin typeface="黑体" panose="02010609060101010101" charset="-122"/>
                <a:ea typeface="黑体" panose="02010609060101010101" charset="-122"/>
              </a:rPr>
              <a:t>条约的终止是从终止之日起终止条约的效力，解除当事方履行条约的义务</a:t>
            </a:r>
            <a:endParaRPr lang="en-US" altLang="zh-CN" sz="1800" dirty="0">
              <a:latin typeface="黑体" panose="02010609060101010101" charset="-122"/>
              <a:ea typeface="黑体" panose="02010609060101010101" charset="-122"/>
            </a:endParaRPr>
          </a:p>
          <a:p>
            <a:pPr lvl="2">
              <a:lnSpc>
                <a:spcPct val="130000"/>
              </a:lnSpc>
              <a:buFont typeface="Wingdings" panose="05000000000000000000" pitchFamily="2" charset="2"/>
              <a:buChar char="l"/>
            </a:pPr>
            <a:r>
              <a:rPr lang="zh-CN" altLang="en-US" sz="1800" dirty="0">
                <a:latin typeface="黑体" panose="02010609060101010101" charset="-122"/>
                <a:ea typeface="黑体" panose="02010609060101010101" charset="-122"/>
              </a:rPr>
              <a:t>条约的暂停施行只是在暂停施行期间解除当事方履行条约的义务，此外并不影响其他当事方之间的法律关系，嗣后必要时，可依一定程序恢复条约的施行，但也可能导致条约效力的终止</a:t>
            </a:r>
          </a:p>
        </p:txBody>
      </p:sp>
    </p:spTree>
  </p:cSld>
  <p:clrMapOvr>
    <a:masterClrMapping/>
  </p:clrMapOvr>
  <p:transitio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578" name="9 Conector recto"/>
          <p:cNvCxnSpPr>
            <a:cxnSpLocks noChangeShapeType="1"/>
          </p:cNvCxnSpPr>
          <p:nvPr/>
        </p:nvCxnSpPr>
        <p:spPr bwMode="auto">
          <a:xfrm rot="5400000">
            <a:off x="4463257" y="-2147481894"/>
            <a:ext cx="0" cy="7805737"/>
          </a:xfrm>
          <a:prstGeom prst="line">
            <a:avLst/>
          </a:prstGeom>
          <a:noFill/>
          <a:ln w="9525">
            <a:solidFill>
              <a:srgbClr val="D9D9D9"/>
            </a:solidFill>
            <a:round/>
          </a:ln>
        </p:spPr>
      </p:cxnSp>
      <p:sp>
        <p:nvSpPr>
          <p:cNvPr id="8195" name="1 Título"/>
          <p:cNvSpPr txBox="1">
            <a:spLocks noChangeArrowheads="1"/>
          </p:cNvSpPr>
          <p:nvPr/>
        </p:nvSpPr>
        <p:spPr bwMode="auto">
          <a:xfrm>
            <a:off x="566733" y="0"/>
            <a:ext cx="7958137" cy="717550"/>
          </a:xfrm>
          <a:prstGeom prst="rect">
            <a:avLst/>
          </a:prstGeom>
          <a:noFill/>
          <a:ln w="9525">
            <a:noFill/>
            <a:miter lim="800000"/>
          </a:ln>
        </p:spPr>
        <p:txBody>
          <a:bodyPr lIns="108000" tIns="46800" rIns="108000" bIns="46800"/>
          <a:lstStyle/>
          <a:p>
            <a:pPr fontAlgn="t" hangingPunct="0"/>
            <a:endParaRPr lang="zh-CN" altLang="en-US" sz="3200" b="1">
              <a:solidFill>
                <a:srgbClr val="0000FF"/>
              </a:solidFill>
              <a:latin typeface="黑体" panose="02010609060101010101" charset="-122"/>
              <a:ea typeface="黑体" panose="02010609060101010101" charset="-122"/>
            </a:endParaRPr>
          </a:p>
        </p:txBody>
      </p:sp>
      <p:sp>
        <p:nvSpPr>
          <p:cNvPr id="8196" name="3 CuadroTexto"/>
          <p:cNvSpPr txBox="1">
            <a:spLocks noChangeArrowheads="1"/>
          </p:cNvSpPr>
          <p:nvPr/>
        </p:nvSpPr>
        <p:spPr bwMode="auto">
          <a:xfrm>
            <a:off x="116205" y="886278"/>
            <a:ext cx="9077325" cy="5085261"/>
          </a:xfrm>
          <a:prstGeom prst="rect">
            <a:avLst/>
          </a:prstGeom>
          <a:noFill/>
          <a:ln w="9525">
            <a:noFill/>
            <a:miter lim="800000"/>
          </a:ln>
        </p:spPr>
        <p:txBody>
          <a:bodyPr lIns="108000" tIns="46800" rIns="108000" bIns="0"/>
          <a:lstStyle/>
          <a:p>
            <a:pPr marL="342900" indent="-342900">
              <a:buFont typeface="Calibri" panose="020F0502020204030204" charset="0"/>
              <a:buAutoNum type="arabicPeriod"/>
            </a:pPr>
            <a:r>
              <a:rPr kumimoji="1" lang="en-US" altLang="zh-CN" dirty="0">
                <a:latin typeface="Garamond" pitchFamily="18" charset="0"/>
                <a:ea typeface="宋体" panose="02010600030101010101" pitchFamily="2" charset="-122"/>
              </a:rPr>
              <a:t>【</a:t>
            </a:r>
            <a:r>
              <a:rPr kumimoji="1" lang="zh-CN" altLang="en-US" dirty="0">
                <a:latin typeface="Garamond" pitchFamily="18" charset="0"/>
                <a:ea typeface="宋体" panose="02010600030101010101" pitchFamily="2" charset="-122"/>
              </a:rPr>
              <a:t>英</a:t>
            </a:r>
            <a:r>
              <a:rPr kumimoji="1" lang="en-US" altLang="zh-CN" dirty="0">
                <a:latin typeface="Garamond" pitchFamily="18" charset="0"/>
                <a:ea typeface="宋体" panose="02010600030101010101" pitchFamily="2" charset="-122"/>
              </a:rPr>
              <a:t>】</a:t>
            </a:r>
            <a:r>
              <a:rPr kumimoji="1" lang="zh-CN" altLang="en-US" dirty="0">
                <a:latin typeface="Garamond" pitchFamily="18" charset="0"/>
                <a:ea typeface="宋体" panose="02010600030101010101" pitchFamily="2" charset="-122"/>
              </a:rPr>
              <a:t>安托尼</a:t>
            </a:r>
            <a:r>
              <a:rPr kumimoji="1" lang="en-US" altLang="zh-CN" dirty="0">
                <a:latin typeface="Garamond" pitchFamily="18" charset="0"/>
                <a:ea typeface="宋体" panose="02010600030101010101" pitchFamily="2" charset="-122"/>
              </a:rPr>
              <a:t>•</a:t>
            </a:r>
            <a:r>
              <a:rPr kumimoji="1" lang="zh-CN" altLang="en-US" dirty="0">
                <a:latin typeface="Garamond" pitchFamily="18" charset="0"/>
                <a:ea typeface="宋体" panose="02010600030101010101" pitchFamily="2" charset="-122"/>
              </a:rPr>
              <a:t>奥斯特：</a:t>
            </a:r>
            <a:r>
              <a:rPr kumimoji="1" lang="en-US" altLang="zh-CN" dirty="0">
                <a:latin typeface="Garamond" pitchFamily="18" charset="0"/>
                <a:ea typeface="宋体" panose="02010600030101010101" pitchFamily="2" charset="-122"/>
              </a:rPr>
              <a:t>《</a:t>
            </a:r>
            <a:r>
              <a:rPr kumimoji="1" lang="zh-CN" altLang="en-US" dirty="0">
                <a:latin typeface="Garamond" pitchFamily="18" charset="0"/>
                <a:ea typeface="宋体" panose="02010600030101010101" pitchFamily="2" charset="-122"/>
              </a:rPr>
              <a:t>现代条约法与实践</a:t>
            </a:r>
            <a:r>
              <a:rPr kumimoji="1" lang="en-US" altLang="zh-CN" dirty="0">
                <a:latin typeface="Garamond" pitchFamily="18" charset="0"/>
                <a:ea typeface="宋体" panose="02010600030101010101" pitchFamily="2" charset="-122"/>
              </a:rPr>
              <a:t>》</a:t>
            </a:r>
            <a:r>
              <a:rPr kumimoji="1" lang="zh-CN" altLang="en-US" dirty="0">
                <a:latin typeface="Garamond" pitchFamily="18" charset="0"/>
                <a:ea typeface="宋体" panose="02010600030101010101" pitchFamily="2" charset="-122"/>
              </a:rPr>
              <a:t>， 江国青译，中国人民大学出版社</a:t>
            </a:r>
            <a:r>
              <a:rPr kumimoji="1" lang="en-US" altLang="zh-CN" dirty="0">
                <a:latin typeface="Garamond" pitchFamily="18" charset="0"/>
                <a:ea typeface="宋体" panose="02010600030101010101" pitchFamily="2" charset="-122"/>
              </a:rPr>
              <a:t>2005</a:t>
            </a:r>
            <a:r>
              <a:rPr kumimoji="1" lang="zh-CN" altLang="en-US" dirty="0">
                <a:latin typeface="Garamond" pitchFamily="18" charset="0"/>
                <a:ea typeface="宋体" panose="02010600030101010101" pitchFamily="2" charset="-122"/>
              </a:rPr>
              <a:t>年版。 </a:t>
            </a:r>
          </a:p>
          <a:p>
            <a:pPr marL="342900" indent="-342900">
              <a:buFont typeface="Calibri" panose="020F0502020204030204" charset="0"/>
              <a:buAutoNum type="arabicPeriod"/>
            </a:pPr>
            <a:r>
              <a:rPr kumimoji="1" lang="zh-CN" altLang="en-US" dirty="0">
                <a:latin typeface="Garamond" pitchFamily="18" charset="0"/>
                <a:ea typeface="宋体" panose="02010600030101010101" pitchFamily="2" charset="-122"/>
              </a:rPr>
              <a:t>冯寿波：</a:t>
            </a:r>
            <a:r>
              <a:rPr kumimoji="1" lang="en-US" altLang="zh-CN" dirty="0">
                <a:latin typeface="Garamond" pitchFamily="18" charset="0"/>
                <a:ea typeface="宋体" panose="02010600030101010101" pitchFamily="2" charset="-122"/>
              </a:rPr>
              <a:t>《〈WTO</a:t>
            </a:r>
            <a:r>
              <a:rPr kumimoji="1" lang="zh-CN" altLang="en-US" dirty="0">
                <a:latin typeface="Garamond" pitchFamily="18" charset="0"/>
                <a:ea typeface="宋体" panose="02010600030101010101" pitchFamily="2" charset="-122"/>
              </a:rPr>
              <a:t>协定</a:t>
            </a:r>
            <a:r>
              <a:rPr kumimoji="1" lang="en-US" altLang="zh-CN" dirty="0">
                <a:latin typeface="Garamond" pitchFamily="18" charset="0"/>
                <a:ea typeface="宋体" panose="02010600030101010101" pitchFamily="2" charset="-122"/>
              </a:rPr>
              <a:t>〉</a:t>
            </a:r>
            <a:r>
              <a:rPr kumimoji="1" lang="zh-CN" altLang="en-US" dirty="0">
                <a:latin typeface="Garamond" pitchFamily="18" charset="0"/>
                <a:ea typeface="宋体" panose="02010600030101010101" pitchFamily="2" charset="-122"/>
              </a:rPr>
              <a:t>与条约解释：理论与实践</a:t>
            </a:r>
            <a:r>
              <a:rPr kumimoji="1" lang="en-US" altLang="zh-CN" dirty="0">
                <a:latin typeface="Garamond" pitchFamily="18" charset="0"/>
                <a:ea typeface="宋体" panose="02010600030101010101" pitchFamily="2" charset="-122"/>
              </a:rPr>
              <a:t>》</a:t>
            </a:r>
            <a:r>
              <a:rPr kumimoji="1" lang="zh-CN" altLang="en-US" dirty="0">
                <a:latin typeface="Garamond" pitchFamily="18" charset="0"/>
                <a:ea typeface="宋体" panose="02010600030101010101" pitchFamily="2" charset="-122"/>
              </a:rPr>
              <a:t>，知识产权出版</a:t>
            </a:r>
            <a:r>
              <a:rPr kumimoji="1" lang="en-US" altLang="zh-CN" dirty="0">
                <a:latin typeface="Garamond" pitchFamily="18" charset="0"/>
                <a:ea typeface="宋体" panose="02010600030101010101" pitchFamily="2" charset="-122"/>
              </a:rPr>
              <a:t>2015</a:t>
            </a:r>
            <a:r>
              <a:rPr kumimoji="1" lang="zh-CN" altLang="en-US" dirty="0">
                <a:latin typeface="Garamond" pitchFamily="18" charset="0"/>
                <a:ea typeface="宋体" panose="02010600030101010101" pitchFamily="2" charset="-122"/>
              </a:rPr>
              <a:t>年版。</a:t>
            </a:r>
          </a:p>
          <a:p>
            <a:pPr marL="342900" indent="-342900">
              <a:buFont typeface="Calibri" panose="020F0502020204030204" charset="0"/>
              <a:buAutoNum type="arabicPeriod"/>
            </a:pPr>
            <a:r>
              <a:rPr kumimoji="1" lang="zh-CN" altLang="en-US" dirty="0">
                <a:latin typeface="Garamond" pitchFamily="18" charset="0"/>
                <a:ea typeface="宋体" panose="02010600030101010101" pitchFamily="2" charset="-122"/>
              </a:rPr>
              <a:t>韩燕煦：</a:t>
            </a:r>
            <a:r>
              <a:rPr kumimoji="1" lang="en-US" altLang="zh-CN" dirty="0">
                <a:latin typeface="Garamond" pitchFamily="18" charset="0"/>
                <a:ea typeface="宋体" panose="02010600030101010101" pitchFamily="2" charset="-122"/>
              </a:rPr>
              <a:t>《</a:t>
            </a:r>
            <a:r>
              <a:rPr kumimoji="1" lang="zh-CN" altLang="en-US" dirty="0">
                <a:latin typeface="Garamond" pitchFamily="18" charset="0"/>
                <a:ea typeface="宋体" panose="02010600030101010101" pitchFamily="2" charset="-122"/>
              </a:rPr>
              <a:t>条约解释的要素与结构</a:t>
            </a:r>
            <a:r>
              <a:rPr kumimoji="1" lang="en-US" altLang="zh-CN" dirty="0">
                <a:latin typeface="Garamond" pitchFamily="18" charset="0"/>
                <a:ea typeface="宋体" panose="02010600030101010101" pitchFamily="2" charset="-122"/>
              </a:rPr>
              <a:t>》</a:t>
            </a:r>
            <a:r>
              <a:rPr kumimoji="1" lang="zh-CN" altLang="en-US" dirty="0">
                <a:latin typeface="Garamond" pitchFamily="18" charset="0"/>
                <a:ea typeface="宋体" panose="02010600030101010101" pitchFamily="2" charset="-122"/>
              </a:rPr>
              <a:t>，北京大学出版社</a:t>
            </a:r>
            <a:r>
              <a:rPr kumimoji="1" lang="en-US" altLang="zh-CN" dirty="0">
                <a:latin typeface="Garamond" pitchFamily="18" charset="0"/>
                <a:ea typeface="宋体" panose="02010600030101010101" pitchFamily="2" charset="-122"/>
              </a:rPr>
              <a:t>2015</a:t>
            </a:r>
            <a:r>
              <a:rPr kumimoji="1" lang="zh-CN" altLang="en-US" dirty="0">
                <a:latin typeface="Garamond" pitchFamily="18" charset="0"/>
                <a:ea typeface="宋体" panose="02010600030101010101" pitchFamily="2" charset="-122"/>
              </a:rPr>
              <a:t>年版。</a:t>
            </a:r>
          </a:p>
          <a:p>
            <a:pPr marL="342900" indent="-342900">
              <a:buFont typeface="Calibri" panose="020F0502020204030204" charset="0"/>
              <a:buAutoNum type="arabicPeriod"/>
            </a:pPr>
            <a:r>
              <a:rPr kumimoji="1" lang="zh-CN" altLang="en-US" dirty="0">
                <a:latin typeface="Garamond" pitchFamily="18" charset="0"/>
                <a:ea typeface="宋体" panose="02010600030101010101" pitchFamily="2" charset="-122"/>
              </a:rPr>
              <a:t>李浩培：</a:t>
            </a:r>
            <a:r>
              <a:rPr kumimoji="1" lang="en-US" altLang="zh-CN" dirty="0">
                <a:latin typeface="Garamond" pitchFamily="18" charset="0"/>
                <a:ea typeface="宋体" panose="02010600030101010101" pitchFamily="2" charset="-122"/>
              </a:rPr>
              <a:t>《</a:t>
            </a:r>
            <a:r>
              <a:rPr kumimoji="1" lang="zh-CN" altLang="en-US" dirty="0">
                <a:latin typeface="Garamond" pitchFamily="18" charset="0"/>
                <a:ea typeface="宋体" panose="02010600030101010101" pitchFamily="2" charset="-122"/>
              </a:rPr>
              <a:t>条约法概论</a:t>
            </a:r>
            <a:r>
              <a:rPr kumimoji="1" lang="en-US" altLang="zh-CN" dirty="0">
                <a:latin typeface="Garamond" pitchFamily="18" charset="0"/>
                <a:ea typeface="宋体" panose="02010600030101010101" pitchFamily="2" charset="-122"/>
              </a:rPr>
              <a:t>》</a:t>
            </a:r>
            <a:r>
              <a:rPr kumimoji="1" lang="zh-CN" altLang="en-US" dirty="0">
                <a:latin typeface="Garamond" pitchFamily="18" charset="0"/>
                <a:ea typeface="宋体" panose="02010600030101010101" pitchFamily="2" charset="-122"/>
              </a:rPr>
              <a:t>，法律出版社</a:t>
            </a:r>
            <a:r>
              <a:rPr kumimoji="1" lang="en-US" altLang="zh-CN" dirty="0">
                <a:latin typeface="Garamond" pitchFamily="18" charset="0"/>
                <a:ea typeface="宋体" panose="02010600030101010101" pitchFamily="2" charset="-122"/>
              </a:rPr>
              <a:t>1987</a:t>
            </a:r>
            <a:r>
              <a:rPr kumimoji="1" lang="zh-CN" altLang="en-US" dirty="0">
                <a:latin typeface="Garamond" pitchFamily="18" charset="0"/>
                <a:ea typeface="宋体" panose="02010600030101010101" pitchFamily="2" charset="-122"/>
              </a:rPr>
              <a:t>年版（</a:t>
            </a:r>
            <a:r>
              <a:rPr kumimoji="1" lang="en-US" altLang="zh-CN" dirty="0">
                <a:latin typeface="Garamond" pitchFamily="18" charset="0"/>
                <a:ea typeface="宋体" panose="02010600030101010101" pitchFamily="2" charset="-122"/>
              </a:rPr>
              <a:t>2003</a:t>
            </a:r>
            <a:r>
              <a:rPr kumimoji="1" lang="zh-CN" altLang="en-US" dirty="0">
                <a:latin typeface="Garamond" pitchFamily="18" charset="0"/>
                <a:ea typeface="宋体" panose="02010600030101010101" pitchFamily="2" charset="-122"/>
              </a:rPr>
              <a:t>年重排版）。</a:t>
            </a:r>
          </a:p>
          <a:p>
            <a:pPr marL="342900" indent="-342900">
              <a:buFont typeface="Calibri" panose="020F0502020204030204" charset="0"/>
              <a:buAutoNum type="arabicPeriod"/>
            </a:pPr>
            <a:r>
              <a:rPr kumimoji="1" lang="zh-CN" altLang="en-US" dirty="0">
                <a:latin typeface="Garamond" pitchFamily="18" charset="0"/>
                <a:ea typeface="宋体" panose="02010600030101010101" pitchFamily="2" charset="-122"/>
              </a:rPr>
              <a:t>廖诗评：</a:t>
            </a:r>
            <a:r>
              <a:rPr kumimoji="1" lang="en-US" altLang="zh-CN" dirty="0">
                <a:latin typeface="Garamond" pitchFamily="18" charset="0"/>
                <a:ea typeface="宋体" panose="02010600030101010101" pitchFamily="2" charset="-122"/>
              </a:rPr>
              <a:t>《</a:t>
            </a:r>
            <a:r>
              <a:rPr kumimoji="1" lang="zh-CN" altLang="en-US" dirty="0">
                <a:latin typeface="Garamond" pitchFamily="18" charset="0"/>
                <a:ea typeface="宋体" panose="02010600030101010101" pitchFamily="2" charset="-122"/>
              </a:rPr>
              <a:t>条约冲突基础问题研究</a:t>
            </a:r>
            <a:r>
              <a:rPr kumimoji="1" lang="en-US" altLang="zh-CN" dirty="0">
                <a:latin typeface="Garamond" pitchFamily="18" charset="0"/>
                <a:ea typeface="宋体" panose="02010600030101010101" pitchFamily="2" charset="-122"/>
              </a:rPr>
              <a:t>》</a:t>
            </a:r>
            <a:r>
              <a:rPr kumimoji="1" lang="zh-CN" altLang="en-US" dirty="0">
                <a:latin typeface="Garamond" pitchFamily="18" charset="0"/>
                <a:ea typeface="宋体" panose="02010600030101010101" pitchFamily="2" charset="-122"/>
              </a:rPr>
              <a:t>，法律出版社</a:t>
            </a:r>
            <a:r>
              <a:rPr kumimoji="1" lang="en-US" altLang="zh-CN" dirty="0">
                <a:latin typeface="Garamond" pitchFamily="18" charset="0"/>
                <a:ea typeface="宋体" panose="02010600030101010101" pitchFamily="2" charset="-122"/>
              </a:rPr>
              <a:t>2008</a:t>
            </a:r>
            <a:r>
              <a:rPr kumimoji="1" lang="zh-CN" altLang="en-US" dirty="0">
                <a:latin typeface="Garamond" pitchFamily="18" charset="0"/>
                <a:ea typeface="宋体" panose="02010600030101010101" pitchFamily="2" charset="-122"/>
              </a:rPr>
              <a:t>年版。</a:t>
            </a:r>
          </a:p>
          <a:p>
            <a:pPr marL="342900" indent="-342900">
              <a:buFont typeface="Calibri" panose="020F0502020204030204" charset="0"/>
              <a:buAutoNum type="arabicPeriod"/>
            </a:pPr>
            <a:r>
              <a:rPr kumimoji="1" lang="zh-CN" altLang="en-US" dirty="0">
                <a:latin typeface="Garamond" pitchFamily="18" charset="0"/>
                <a:ea typeface="宋体" panose="02010600030101010101" pitchFamily="2" charset="-122"/>
              </a:rPr>
              <a:t>外交部条约法律司编：</a:t>
            </a:r>
            <a:r>
              <a:rPr kumimoji="1" lang="en-US" altLang="zh-CN" dirty="0">
                <a:latin typeface="Garamond" pitchFamily="18" charset="0"/>
                <a:ea typeface="宋体" panose="02010600030101010101" pitchFamily="2" charset="-122"/>
              </a:rPr>
              <a:t>《</a:t>
            </a:r>
            <a:r>
              <a:rPr kumimoji="1" lang="zh-CN" altLang="en-US" dirty="0">
                <a:latin typeface="Garamond" pitchFamily="18" charset="0"/>
                <a:ea typeface="宋体" panose="02010600030101010101" pitchFamily="2" charset="-122"/>
              </a:rPr>
              <a:t>主要国家条约法汇编</a:t>
            </a:r>
            <a:r>
              <a:rPr kumimoji="1" lang="en-US" altLang="zh-CN" dirty="0">
                <a:latin typeface="Garamond" pitchFamily="18" charset="0"/>
                <a:ea typeface="宋体" panose="02010600030101010101" pitchFamily="2" charset="-122"/>
              </a:rPr>
              <a:t>》</a:t>
            </a:r>
            <a:r>
              <a:rPr kumimoji="1" lang="zh-CN" altLang="en-US" dirty="0">
                <a:latin typeface="Garamond" pitchFamily="18" charset="0"/>
                <a:ea typeface="宋体" panose="02010600030101010101" pitchFamily="2" charset="-122"/>
              </a:rPr>
              <a:t>，法律出版社</a:t>
            </a:r>
            <a:r>
              <a:rPr kumimoji="1" lang="en-US" altLang="zh-CN" dirty="0">
                <a:latin typeface="Garamond" pitchFamily="18" charset="0"/>
                <a:ea typeface="宋体" panose="02010600030101010101" pitchFamily="2" charset="-122"/>
              </a:rPr>
              <a:t>2015</a:t>
            </a:r>
            <a:r>
              <a:rPr kumimoji="1" lang="zh-CN" altLang="en-US" dirty="0">
                <a:latin typeface="Garamond" pitchFamily="18" charset="0"/>
                <a:ea typeface="宋体" panose="02010600030101010101" pitchFamily="2" charset="-122"/>
              </a:rPr>
              <a:t>年版。</a:t>
            </a:r>
          </a:p>
          <a:p>
            <a:pPr marL="342900" indent="-342900">
              <a:buFont typeface="Calibri" panose="020F0502020204030204" charset="0"/>
              <a:buAutoNum type="arabicPeriod"/>
            </a:pPr>
            <a:r>
              <a:rPr kumimoji="1" lang="zh-CN" altLang="en-US" dirty="0">
                <a:latin typeface="Garamond" pitchFamily="18" charset="0"/>
                <a:ea typeface="宋体" panose="02010600030101010101" pitchFamily="2" charset="-122"/>
              </a:rPr>
              <a:t>万鄂湘、石磊、杨成铭、邓洪武：</a:t>
            </a:r>
            <a:r>
              <a:rPr kumimoji="1" lang="en-US" altLang="zh-CN" dirty="0">
                <a:latin typeface="Garamond" pitchFamily="18" charset="0"/>
                <a:ea typeface="宋体" panose="02010600030101010101" pitchFamily="2" charset="-122"/>
              </a:rPr>
              <a:t>《</a:t>
            </a:r>
            <a:r>
              <a:rPr kumimoji="1" lang="zh-CN" altLang="en-US" dirty="0">
                <a:latin typeface="Garamond" pitchFamily="18" charset="0"/>
                <a:ea typeface="宋体" panose="02010600030101010101" pitchFamily="2" charset="-122"/>
              </a:rPr>
              <a:t>国际条约法</a:t>
            </a:r>
            <a:r>
              <a:rPr kumimoji="1" lang="en-US" altLang="zh-CN" dirty="0">
                <a:latin typeface="Garamond" pitchFamily="18" charset="0"/>
                <a:ea typeface="宋体" panose="02010600030101010101" pitchFamily="2" charset="-122"/>
              </a:rPr>
              <a:t>》</a:t>
            </a:r>
            <a:r>
              <a:rPr kumimoji="1" lang="zh-CN" altLang="en-US" dirty="0">
                <a:latin typeface="Garamond" pitchFamily="18" charset="0"/>
                <a:ea typeface="宋体" panose="02010600030101010101" pitchFamily="2" charset="-122"/>
              </a:rPr>
              <a:t>，武汉大学出版社</a:t>
            </a:r>
            <a:r>
              <a:rPr kumimoji="1" lang="en-US" altLang="zh-CN" dirty="0">
                <a:latin typeface="Garamond" pitchFamily="18" charset="0"/>
                <a:ea typeface="宋体" panose="02010600030101010101" pitchFamily="2" charset="-122"/>
              </a:rPr>
              <a:t>1998</a:t>
            </a:r>
            <a:r>
              <a:rPr kumimoji="1" lang="zh-CN" altLang="en-US" dirty="0">
                <a:latin typeface="Garamond" pitchFamily="18" charset="0"/>
                <a:ea typeface="宋体" panose="02010600030101010101" pitchFamily="2" charset="-122"/>
              </a:rPr>
              <a:t>年版。</a:t>
            </a:r>
          </a:p>
          <a:p>
            <a:pPr marL="342900" indent="-342900">
              <a:buFont typeface="Calibri" panose="020F0502020204030204" charset="0"/>
              <a:buAutoNum type="arabicPeriod"/>
            </a:pPr>
            <a:r>
              <a:rPr kumimoji="1" lang="zh-CN" altLang="en-US" dirty="0">
                <a:latin typeface="Garamond" pitchFamily="18" charset="0"/>
                <a:ea typeface="宋体" panose="02010600030101010101" pitchFamily="2" charset="-122"/>
              </a:rPr>
              <a:t>王勇：</a:t>
            </a:r>
            <a:r>
              <a:rPr kumimoji="1" lang="en-US" altLang="zh-CN" dirty="0">
                <a:latin typeface="Garamond" pitchFamily="18" charset="0"/>
                <a:ea typeface="宋体" panose="02010600030101010101" pitchFamily="2" charset="-122"/>
              </a:rPr>
              <a:t>《</a:t>
            </a:r>
            <a:r>
              <a:rPr kumimoji="1" lang="zh-CN" altLang="en-US" dirty="0">
                <a:latin typeface="Garamond" pitchFamily="18" charset="0"/>
                <a:ea typeface="宋体" panose="02010600030101010101" pitchFamily="2" charset="-122"/>
              </a:rPr>
              <a:t>条约在中国适用之基本理论问题研究</a:t>
            </a:r>
            <a:r>
              <a:rPr kumimoji="1" lang="en-US" altLang="zh-CN" dirty="0">
                <a:latin typeface="Garamond" pitchFamily="18" charset="0"/>
                <a:ea typeface="宋体" panose="02010600030101010101" pitchFamily="2" charset="-122"/>
              </a:rPr>
              <a:t>》</a:t>
            </a:r>
            <a:r>
              <a:rPr kumimoji="1" lang="zh-CN" altLang="en-US" dirty="0">
                <a:latin typeface="Garamond" pitchFamily="18" charset="0"/>
                <a:ea typeface="宋体" panose="02010600030101010101" pitchFamily="2" charset="-122"/>
              </a:rPr>
              <a:t>，北京大学出版社</a:t>
            </a:r>
            <a:r>
              <a:rPr kumimoji="1" lang="en-US" altLang="zh-CN" dirty="0">
                <a:latin typeface="Garamond" pitchFamily="18" charset="0"/>
                <a:ea typeface="宋体" panose="02010600030101010101" pitchFamily="2" charset="-122"/>
              </a:rPr>
              <a:t>2007</a:t>
            </a:r>
            <a:r>
              <a:rPr kumimoji="1" lang="zh-CN" altLang="en-US" dirty="0">
                <a:latin typeface="Garamond" pitchFamily="18" charset="0"/>
                <a:ea typeface="宋体" panose="02010600030101010101" pitchFamily="2" charset="-122"/>
              </a:rPr>
              <a:t>年版。</a:t>
            </a:r>
          </a:p>
          <a:p>
            <a:pPr marL="342900" indent="-342900">
              <a:buFont typeface="Calibri" panose="020F0502020204030204" charset="0"/>
              <a:buAutoNum type="arabicPeriod"/>
            </a:pPr>
            <a:r>
              <a:rPr kumimoji="1" lang="zh-CN" altLang="en-US" dirty="0">
                <a:latin typeface="Garamond" pitchFamily="18" charset="0"/>
                <a:ea typeface="宋体" panose="02010600030101010101" pitchFamily="2" charset="-122"/>
              </a:rPr>
              <a:t>王勇：</a:t>
            </a:r>
            <a:r>
              <a:rPr kumimoji="1" lang="en-US" altLang="zh-CN" dirty="0">
                <a:latin typeface="Garamond" pitchFamily="18" charset="0"/>
                <a:ea typeface="宋体" panose="02010600030101010101" pitchFamily="2" charset="-122"/>
              </a:rPr>
              <a:t>《</a:t>
            </a:r>
            <a:r>
              <a:rPr kumimoji="1" lang="zh-CN" altLang="en-US" dirty="0">
                <a:latin typeface="Garamond" pitchFamily="18" charset="0"/>
                <a:ea typeface="宋体" panose="02010600030101010101" pitchFamily="2" charset="-122"/>
              </a:rPr>
              <a:t>中华人民共和国条约法问题研究（</a:t>
            </a:r>
            <a:r>
              <a:rPr kumimoji="1" lang="en-US" altLang="zh-CN" dirty="0">
                <a:latin typeface="Garamond" pitchFamily="18" charset="0"/>
                <a:ea typeface="宋体" panose="02010600030101010101" pitchFamily="2" charset="-122"/>
              </a:rPr>
              <a:t>1949-2009</a:t>
            </a:r>
            <a:r>
              <a:rPr kumimoji="1" lang="zh-CN" altLang="en-US" dirty="0">
                <a:latin typeface="Garamond" pitchFamily="18" charset="0"/>
                <a:ea typeface="宋体" panose="02010600030101010101" pitchFamily="2" charset="-122"/>
              </a:rPr>
              <a:t>年）</a:t>
            </a:r>
            <a:r>
              <a:rPr kumimoji="1" lang="en-US" altLang="zh-CN" dirty="0">
                <a:latin typeface="Garamond" pitchFamily="18" charset="0"/>
                <a:ea typeface="宋体" panose="02010600030101010101" pitchFamily="2" charset="-122"/>
              </a:rPr>
              <a:t>》</a:t>
            </a:r>
            <a:r>
              <a:rPr kumimoji="1" lang="zh-CN" altLang="en-US" dirty="0">
                <a:latin typeface="Garamond" pitchFamily="18" charset="0"/>
                <a:ea typeface="宋体" panose="02010600030101010101" pitchFamily="2" charset="-122"/>
              </a:rPr>
              <a:t>，法律出版社</a:t>
            </a:r>
            <a:r>
              <a:rPr kumimoji="1" lang="en-US" altLang="zh-CN" dirty="0">
                <a:latin typeface="Garamond" pitchFamily="18" charset="0"/>
                <a:ea typeface="宋体" panose="02010600030101010101" pitchFamily="2" charset="-122"/>
              </a:rPr>
              <a:t>2012</a:t>
            </a:r>
            <a:r>
              <a:rPr kumimoji="1" lang="zh-CN" altLang="en-US" dirty="0">
                <a:latin typeface="Garamond" pitchFamily="18" charset="0"/>
                <a:ea typeface="宋体" panose="02010600030101010101" pitchFamily="2" charset="-122"/>
              </a:rPr>
              <a:t>年版。</a:t>
            </a:r>
          </a:p>
          <a:p>
            <a:pPr marL="342900" indent="-342900">
              <a:buFont typeface="Calibri" panose="020F0502020204030204" charset="0"/>
              <a:buAutoNum type="arabicPeriod"/>
            </a:pPr>
            <a:r>
              <a:rPr kumimoji="1" lang="zh-CN" altLang="en-US" dirty="0">
                <a:latin typeface="Garamond" pitchFamily="18" charset="0"/>
                <a:ea typeface="宋体" panose="02010600030101010101" pitchFamily="2" charset="-122"/>
              </a:rPr>
              <a:t>朱文奇、李强：</a:t>
            </a:r>
            <a:r>
              <a:rPr kumimoji="1" lang="en-US" altLang="zh-CN" dirty="0">
                <a:latin typeface="Garamond" pitchFamily="18" charset="0"/>
                <a:ea typeface="宋体" panose="02010600030101010101" pitchFamily="2" charset="-122"/>
              </a:rPr>
              <a:t>《</a:t>
            </a:r>
            <a:r>
              <a:rPr kumimoji="1" lang="zh-CN" altLang="en-US" dirty="0">
                <a:latin typeface="Garamond" pitchFamily="18" charset="0"/>
                <a:ea typeface="宋体" panose="02010600030101010101" pitchFamily="2" charset="-122"/>
              </a:rPr>
              <a:t>国际条约法</a:t>
            </a:r>
            <a:r>
              <a:rPr kumimoji="1" lang="en-US" altLang="zh-CN" dirty="0">
                <a:latin typeface="Garamond" pitchFamily="18" charset="0"/>
                <a:ea typeface="宋体" panose="02010600030101010101" pitchFamily="2" charset="-122"/>
              </a:rPr>
              <a:t>》</a:t>
            </a:r>
            <a:r>
              <a:rPr kumimoji="1" lang="zh-CN" altLang="en-US" dirty="0">
                <a:latin typeface="Garamond" pitchFamily="18" charset="0"/>
                <a:ea typeface="宋体" panose="02010600030101010101" pitchFamily="2" charset="-122"/>
              </a:rPr>
              <a:t>，中国人民大学出版社</a:t>
            </a:r>
            <a:r>
              <a:rPr kumimoji="1" lang="en-US" altLang="zh-CN" dirty="0">
                <a:latin typeface="Garamond" pitchFamily="18" charset="0"/>
                <a:ea typeface="宋体" panose="02010600030101010101" pitchFamily="2" charset="-122"/>
              </a:rPr>
              <a:t>2008</a:t>
            </a:r>
            <a:r>
              <a:rPr kumimoji="1" lang="zh-CN" altLang="en-US" dirty="0">
                <a:latin typeface="Garamond" pitchFamily="18" charset="0"/>
                <a:ea typeface="宋体" panose="02010600030101010101" pitchFamily="2" charset="-122"/>
              </a:rPr>
              <a:t>年版。</a:t>
            </a:r>
          </a:p>
          <a:p>
            <a:pPr marL="342900" indent="-342900">
              <a:buFont typeface="Calibri" panose="020F0502020204030204" charset="0"/>
              <a:buAutoNum type="arabicPeriod"/>
            </a:pPr>
            <a:r>
              <a:rPr kumimoji="1" lang="en-US" altLang="zh-CN" dirty="0">
                <a:latin typeface="Garamond" pitchFamily="18" charset="0"/>
                <a:ea typeface="宋体" panose="02010600030101010101" pitchFamily="2" charset="-122"/>
              </a:rPr>
              <a:t>Anthony </a:t>
            </a:r>
            <a:r>
              <a:rPr kumimoji="1" lang="en-US" altLang="zh-CN" dirty="0" err="1">
                <a:latin typeface="Garamond" pitchFamily="18" charset="0"/>
                <a:ea typeface="宋体" panose="02010600030101010101" pitchFamily="2" charset="-122"/>
              </a:rPr>
              <a:t>Aust</a:t>
            </a:r>
            <a:r>
              <a:rPr kumimoji="1" lang="en-US" altLang="zh-CN" dirty="0">
                <a:latin typeface="Garamond" pitchFamily="18" charset="0"/>
                <a:ea typeface="宋体" panose="02010600030101010101" pitchFamily="2" charset="-122"/>
              </a:rPr>
              <a:t>, Modern Treaty Law and Practice (3rd ed., Cambridge University Press, 2013).</a:t>
            </a:r>
          </a:p>
          <a:p>
            <a:pPr marL="342900" indent="-342900">
              <a:buFont typeface="Calibri" panose="020F0502020204030204" charset="0"/>
              <a:buAutoNum type="arabicPeriod"/>
            </a:pPr>
            <a:r>
              <a:rPr kumimoji="1" lang="en-US" altLang="zh-CN" dirty="0">
                <a:latin typeface="Garamond" pitchFamily="18" charset="0"/>
                <a:ea typeface="宋体" panose="02010600030101010101" pitchFamily="2" charset="-122"/>
              </a:rPr>
              <a:t>Olivier </a:t>
            </a:r>
            <a:r>
              <a:rPr kumimoji="1" lang="en-US" altLang="zh-CN" dirty="0" err="1">
                <a:latin typeface="Garamond" pitchFamily="18" charset="0"/>
                <a:ea typeface="宋体" panose="02010600030101010101" pitchFamily="2" charset="-122"/>
              </a:rPr>
              <a:t>Corten</a:t>
            </a:r>
            <a:r>
              <a:rPr kumimoji="1" lang="en-US" altLang="zh-CN" dirty="0">
                <a:latin typeface="Garamond" pitchFamily="18" charset="0"/>
                <a:ea typeface="宋体" panose="02010600030101010101" pitchFamily="2" charset="-122"/>
              </a:rPr>
              <a:t> and Pierre Klein eds., The Vienna Conventions on the Law of Treaties: A Commentary, (Oxford University Press, 2011).</a:t>
            </a:r>
            <a:endParaRPr lang="zh-CN" altLang="en-US" dirty="0">
              <a:latin typeface="Garamond" pitchFamily="18" charset="0"/>
              <a:ea typeface="宋体" panose="02010600030101010101" pitchFamily="2" charset="-122"/>
            </a:endParaRPr>
          </a:p>
          <a:p>
            <a:pPr marL="342900" indent="-342900">
              <a:buFont typeface="Calibri" panose="020F0502020204030204" charset="0"/>
              <a:buAutoNum type="arabicPeriod"/>
            </a:pPr>
            <a:r>
              <a:rPr kumimoji="1" lang="en-US" altLang="zh-CN" dirty="0">
                <a:latin typeface="Garamond" pitchFamily="18" charset="0"/>
                <a:ea typeface="宋体" panose="02010600030101010101" pitchFamily="2" charset="-122"/>
              </a:rPr>
              <a:t>Richard Gardiner, Treaty Interpretation (Oxford University Press, 2008).</a:t>
            </a:r>
          </a:p>
          <a:p>
            <a:pPr marL="342900" indent="-342900">
              <a:buFont typeface="Calibri" panose="020F0502020204030204" charset="0"/>
              <a:buAutoNum type="arabicPeriod"/>
            </a:pPr>
            <a:r>
              <a:rPr kumimoji="1" lang="en-US" altLang="zh-CN" dirty="0">
                <a:latin typeface="Garamond" pitchFamily="18" charset="0"/>
                <a:ea typeface="宋体" panose="02010600030101010101" pitchFamily="2" charset="-122"/>
              </a:rPr>
              <a:t>Duncan B. Hollis, The Oxford Guide to Treaties (Oxford University Press, 2012).</a:t>
            </a:r>
          </a:p>
        </p:txBody>
      </p:sp>
      <p:sp>
        <p:nvSpPr>
          <p:cNvPr id="5" name="标题 4"/>
          <p:cNvSpPr>
            <a:spLocks noGrp="1"/>
          </p:cNvSpPr>
          <p:nvPr>
            <p:ph type="title" idx="4294967295"/>
          </p:nvPr>
        </p:nvSpPr>
        <p:spPr>
          <a:xfrm>
            <a:off x="431724" y="278790"/>
            <a:ext cx="8229600" cy="700088"/>
          </a:xfrm>
          <a:prstGeom prst="rect">
            <a:avLst/>
          </a:prstGeom>
        </p:spPr>
        <p:txBody>
          <a:bodyPr/>
          <a:lstStyle/>
          <a:p>
            <a:pPr>
              <a:defRPr/>
            </a:pPr>
            <a:r>
              <a:rPr lang="zh-CN" sz="3200" b="1" kern="1200" dirty="0">
                <a:solidFill>
                  <a:srgbClr val="0000FF"/>
                </a:solidFill>
                <a:latin typeface="黑体" panose="02010609060101010101" charset="-122"/>
                <a:ea typeface="黑体" panose="02010609060101010101" charset="-122"/>
              </a:rPr>
              <a:t>参考文献</a:t>
            </a:r>
            <a:endParaRPr lang="zh-CN" altLang="en-US"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nodePh="1">
                                  <p:stCondLst>
                                    <p:cond delay="0"/>
                                  </p:stCondLst>
                                  <p:endCondLst>
                                    <p:cond evt="begin" delay="0">
                                      <p:tn val="5"/>
                                    </p:cond>
                                  </p:endCondLst>
                                  <p:childTnLst>
                                    <p:set>
                                      <p:cBhvr>
                                        <p:cTn id="6" dur="1" fill="hold">
                                          <p:stCondLst>
                                            <p:cond delay="0"/>
                                          </p:stCondLst>
                                        </p:cTn>
                                        <p:tgtEl>
                                          <p:spTgt spid="8195"/>
                                        </p:tgtEl>
                                        <p:attrNameLst>
                                          <p:attrName>style.visibility</p:attrName>
                                        </p:attrNameLst>
                                      </p:cBhvr>
                                      <p:to>
                                        <p:strVal val="visible"/>
                                      </p:to>
                                    </p:set>
                                    <p:animEffect transition="in" filter="box(in)">
                                      <p:cBhvr>
                                        <p:cTn id="7" dur="500"/>
                                        <p:tgtEl>
                                          <p:spTgt spid="819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196"/>
                                        </p:tgtEl>
                                        <p:attrNameLst>
                                          <p:attrName>style.visibility</p:attrName>
                                        </p:attrNameLst>
                                      </p:cBhvr>
                                      <p:to>
                                        <p:strVal val="visible"/>
                                      </p:to>
                                    </p:set>
                                    <p:animEffect transition="in" filter="fade">
                                      <p:cBhvr>
                                        <p:cTn id="11" dur="10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602" name="9 Conector recto"/>
          <p:cNvCxnSpPr>
            <a:cxnSpLocks noChangeShapeType="1"/>
          </p:cNvCxnSpPr>
          <p:nvPr/>
        </p:nvCxnSpPr>
        <p:spPr bwMode="auto">
          <a:xfrm rot="5400000">
            <a:off x="4463257" y="-2147481894"/>
            <a:ext cx="0" cy="7805737"/>
          </a:xfrm>
          <a:prstGeom prst="line">
            <a:avLst/>
          </a:prstGeom>
          <a:noFill/>
          <a:ln w="9525">
            <a:solidFill>
              <a:srgbClr val="D9D9D9"/>
            </a:solidFill>
            <a:round/>
          </a:ln>
        </p:spPr>
      </p:cxnSp>
      <p:sp>
        <p:nvSpPr>
          <p:cNvPr id="8195" name="1 Título"/>
          <p:cNvSpPr txBox="1">
            <a:spLocks noChangeArrowheads="1"/>
          </p:cNvSpPr>
          <p:nvPr/>
        </p:nvSpPr>
        <p:spPr bwMode="auto">
          <a:xfrm>
            <a:off x="657225" y="731838"/>
            <a:ext cx="7958138" cy="717550"/>
          </a:xfrm>
          <a:prstGeom prst="rect">
            <a:avLst/>
          </a:prstGeom>
          <a:noFill/>
          <a:ln w="9525">
            <a:noFill/>
            <a:miter lim="800000"/>
          </a:ln>
        </p:spPr>
        <p:txBody>
          <a:bodyPr lIns="108000" tIns="46800" rIns="108000" bIns="46800"/>
          <a:lstStyle/>
          <a:p>
            <a:pPr fontAlgn="t" hangingPunct="0"/>
            <a:endParaRPr lang="zh-CN" altLang="en-US" sz="3200" b="1">
              <a:solidFill>
                <a:srgbClr val="0000FF"/>
              </a:solidFill>
              <a:latin typeface="黑体" panose="02010609060101010101" charset="-122"/>
              <a:ea typeface="黑体" panose="02010609060101010101" charset="-122"/>
            </a:endParaRPr>
          </a:p>
        </p:txBody>
      </p:sp>
      <p:sp>
        <p:nvSpPr>
          <p:cNvPr id="8196" name="3 CuadroTexto"/>
          <p:cNvSpPr txBox="1">
            <a:spLocks noChangeArrowheads="1"/>
          </p:cNvSpPr>
          <p:nvPr/>
        </p:nvSpPr>
        <p:spPr bwMode="auto">
          <a:xfrm>
            <a:off x="457200" y="1607126"/>
            <a:ext cx="9144000" cy="2925195"/>
          </a:xfrm>
          <a:prstGeom prst="rect">
            <a:avLst/>
          </a:prstGeom>
          <a:noFill/>
          <a:ln w="9525">
            <a:noFill/>
            <a:miter lim="800000"/>
          </a:ln>
        </p:spPr>
        <p:txBody>
          <a:bodyPr lIns="108000" tIns="46800" rIns="108000" bIns="0"/>
          <a:lstStyle/>
          <a:p>
            <a:pPr>
              <a:lnSpc>
                <a:spcPts val="3600"/>
              </a:lnSpc>
            </a:pPr>
            <a:r>
              <a:rPr kumimoji="1" lang="en-US" altLang="zh-CN" sz="2400" dirty="0">
                <a:latin typeface="黑体" panose="02010609060101010101" charset="-122"/>
                <a:ea typeface="黑体" panose="02010609060101010101" charset="-122"/>
              </a:rPr>
              <a:t>1. </a:t>
            </a:r>
            <a:r>
              <a:rPr kumimoji="1" lang="zh-CN" altLang="en-US" sz="2400" dirty="0">
                <a:latin typeface="黑体" panose="02010609060101010101" charset="-122"/>
                <a:ea typeface="黑体" panose="02010609060101010101" charset="-122"/>
              </a:rPr>
              <a:t>如何理解条约的特征？</a:t>
            </a:r>
          </a:p>
          <a:p>
            <a:pPr>
              <a:lnSpc>
                <a:spcPts val="3600"/>
              </a:lnSpc>
            </a:pPr>
            <a:r>
              <a:rPr kumimoji="1" lang="en-US" altLang="zh-CN" sz="2400" dirty="0">
                <a:latin typeface="黑体" panose="02010609060101010101" charset="-122"/>
                <a:ea typeface="黑体" panose="02010609060101010101" charset="-122"/>
              </a:rPr>
              <a:t>2. </a:t>
            </a:r>
            <a:r>
              <a:rPr kumimoji="1" lang="zh-CN" altLang="en-US" sz="2400" dirty="0">
                <a:latin typeface="黑体" panose="02010609060101010101" charset="-122"/>
                <a:ea typeface="黑体" panose="02010609060101010101" charset="-122"/>
              </a:rPr>
              <a:t>如何评价和完善条约保留制度？</a:t>
            </a:r>
            <a:endParaRPr kumimoji="1" lang="en-US" altLang="zh-CN" sz="2400" dirty="0">
              <a:latin typeface="黑体" panose="02010609060101010101" charset="-122"/>
              <a:ea typeface="黑体" panose="02010609060101010101" charset="-122"/>
            </a:endParaRPr>
          </a:p>
          <a:p>
            <a:pPr>
              <a:lnSpc>
                <a:spcPts val="3600"/>
              </a:lnSpc>
            </a:pPr>
            <a:r>
              <a:rPr kumimoji="1" lang="en-US" altLang="zh-CN" sz="2400" dirty="0">
                <a:latin typeface="黑体" panose="02010609060101010101" charset="-122"/>
                <a:ea typeface="黑体" panose="02010609060101010101" charset="-122"/>
              </a:rPr>
              <a:t>3. </a:t>
            </a:r>
            <a:r>
              <a:rPr kumimoji="1" lang="zh-CN" altLang="en-US" sz="2400" dirty="0">
                <a:latin typeface="黑体" panose="02010609060101010101" charset="-122"/>
                <a:ea typeface="黑体" panose="02010609060101010101" charset="-122"/>
              </a:rPr>
              <a:t>谈谈你对不平等条约的认识。</a:t>
            </a:r>
          </a:p>
          <a:p>
            <a:pPr>
              <a:lnSpc>
                <a:spcPts val="3600"/>
              </a:lnSpc>
            </a:pPr>
            <a:r>
              <a:rPr kumimoji="1" lang="en-US" altLang="zh-CN" sz="2400" dirty="0">
                <a:latin typeface="黑体" panose="02010609060101010101" charset="-122"/>
                <a:ea typeface="黑体" panose="02010609060101010101" charset="-122"/>
              </a:rPr>
              <a:t>4. </a:t>
            </a:r>
            <a:r>
              <a:rPr kumimoji="1" lang="zh-CN" altLang="en-US" sz="2400" dirty="0">
                <a:latin typeface="黑体" panose="02010609060101010101" charset="-122"/>
                <a:ea typeface="黑体" panose="02010609060101010101" charset="-122"/>
              </a:rPr>
              <a:t>如何理解条约必须遵守原则与情势变迁原则的关系？</a:t>
            </a:r>
            <a:endParaRPr kumimoji="1" lang="en-US" altLang="zh-CN" sz="2400" dirty="0">
              <a:latin typeface="黑体" panose="02010609060101010101" charset="-122"/>
              <a:ea typeface="黑体" panose="02010609060101010101" charset="-122"/>
            </a:endParaRPr>
          </a:p>
          <a:p>
            <a:pPr>
              <a:lnSpc>
                <a:spcPts val="3600"/>
              </a:lnSpc>
            </a:pPr>
            <a:r>
              <a:rPr kumimoji="1" lang="en-US" altLang="zh-CN" sz="2400" dirty="0">
                <a:latin typeface="黑体" panose="02010609060101010101" charset="-122"/>
                <a:ea typeface="黑体" panose="02010609060101010101" charset="-122"/>
              </a:rPr>
              <a:t>5. </a:t>
            </a:r>
            <a:r>
              <a:rPr kumimoji="1" lang="zh-CN" altLang="en-US" sz="2400" dirty="0">
                <a:latin typeface="黑体" panose="02010609060101010101" charset="-122"/>
                <a:ea typeface="黑体" panose="02010609060101010101" charset="-122"/>
              </a:rPr>
              <a:t>条约无效与条约终止的原因和效果有何不同？</a:t>
            </a:r>
            <a:endParaRPr lang="zh-CN" altLang="en-US" sz="2400" dirty="0">
              <a:latin typeface="黑体" panose="02010609060101010101" charset="-122"/>
              <a:ea typeface="黑体" panose="02010609060101010101" charset="-122"/>
            </a:endParaRPr>
          </a:p>
        </p:txBody>
      </p:sp>
      <p:sp>
        <p:nvSpPr>
          <p:cNvPr id="5" name="标题 4"/>
          <p:cNvSpPr>
            <a:spLocks noGrp="1"/>
          </p:cNvSpPr>
          <p:nvPr>
            <p:ph type="title" idx="4294967295"/>
          </p:nvPr>
        </p:nvSpPr>
        <p:spPr>
          <a:xfrm>
            <a:off x="457200" y="274638"/>
            <a:ext cx="8229600" cy="1143000"/>
          </a:xfrm>
          <a:prstGeom prst="rect">
            <a:avLst/>
          </a:prstGeom>
        </p:spPr>
        <p:txBody>
          <a:bodyPr/>
          <a:lstStyle/>
          <a:p>
            <a:pPr>
              <a:defRPr/>
            </a:pPr>
            <a:r>
              <a:rPr lang="zh-CN" sz="3200" b="1" kern="1200" dirty="0">
                <a:solidFill>
                  <a:srgbClr val="0000FF"/>
                </a:solidFill>
                <a:latin typeface="黑体" panose="02010609060101010101" charset="-122"/>
                <a:ea typeface="黑体" panose="02010609060101010101" charset="-122"/>
              </a:rPr>
              <a:t>思考题</a:t>
            </a:r>
            <a:endParaRPr lang="zh-CN" altLang="en-US"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nodePh="1">
                                  <p:stCondLst>
                                    <p:cond delay="0"/>
                                  </p:stCondLst>
                                  <p:endCondLst>
                                    <p:cond evt="begin" delay="0">
                                      <p:tn val="5"/>
                                    </p:cond>
                                  </p:endCondLst>
                                  <p:childTnLst>
                                    <p:set>
                                      <p:cBhvr>
                                        <p:cTn id="6" dur="1" fill="hold">
                                          <p:stCondLst>
                                            <p:cond delay="0"/>
                                          </p:stCondLst>
                                        </p:cTn>
                                        <p:tgtEl>
                                          <p:spTgt spid="8195"/>
                                        </p:tgtEl>
                                        <p:attrNameLst>
                                          <p:attrName>style.visibility</p:attrName>
                                        </p:attrNameLst>
                                      </p:cBhvr>
                                      <p:to>
                                        <p:strVal val="visible"/>
                                      </p:to>
                                    </p:set>
                                    <p:animEffect transition="in" filter="box(in)">
                                      <p:cBhvr>
                                        <p:cTn id="7" dur="500"/>
                                        <p:tgtEl>
                                          <p:spTgt spid="819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196"/>
                                        </p:tgtEl>
                                        <p:attrNameLst>
                                          <p:attrName>style.visibility</p:attrName>
                                        </p:attrNameLst>
                                      </p:cBhvr>
                                      <p:to>
                                        <p:strVal val="visible"/>
                                      </p:to>
                                    </p:set>
                                    <p:animEffect transition="in" filter="fade">
                                      <p:cBhvr>
                                        <p:cTn id="11" dur="10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Título"/>
          <p:cNvSpPr txBox="1">
            <a:spLocks noChangeArrowheads="1"/>
          </p:cNvSpPr>
          <p:nvPr/>
        </p:nvSpPr>
        <p:spPr bwMode="auto">
          <a:xfrm>
            <a:off x="0" y="2843213"/>
            <a:ext cx="9144000" cy="755650"/>
          </a:xfrm>
          <a:prstGeom prst="rect">
            <a:avLst/>
          </a:prstGeom>
          <a:noFill/>
          <a:ln w="9525">
            <a:noFill/>
            <a:miter lim="800000"/>
          </a:ln>
        </p:spPr>
        <p:txBody>
          <a:bodyPr lIns="0" tIns="0" rIns="0" bIns="0" anchor="ctr"/>
          <a:lstStyle/>
          <a:p>
            <a:pPr algn="ctr"/>
            <a:endParaRPr lang="es-HN" altLang="zh-CN" sz="4800" b="1">
              <a:solidFill>
                <a:srgbClr val="0000FF"/>
              </a:solidFill>
              <a:cs typeface="Arial" panose="020B0604020202020204" pitchFamily="34" charset="0"/>
            </a:endParaRPr>
          </a:p>
        </p:txBody>
      </p:sp>
      <p:sp>
        <p:nvSpPr>
          <p:cNvPr id="5" name="标题 4"/>
          <p:cNvSpPr>
            <a:spLocks noGrp="1"/>
          </p:cNvSpPr>
          <p:nvPr>
            <p:ph type="ctrTitle"/>
          </p:nvPr>
        </p:nvSpPr>
        <p:spPr>
          <a:xfrm>
            <a:off x="685800" y="2130426"/>
            <a:ext cx="7772400" cy="983554"/>
          </a:xfrm>
        </p:spPr>
        <p:txBody>
          <a:bodyPr/>
          <a:lstStyle/>
          <a:p>
            <a:r>
              <a:rPr lang="en-US" altLang="zh-CN" sz="4800" b="1" kern="1200" dirty="0">
                <a:solidFill>
                  <a:srgbClr val="0000FF"/>
                </a:solidFill>
                <a:latin typeface="黑体" panose="02010609060101010101" charset="-122"/>
                <a:ea typeface="黑体" panose="02010609060101010101" charset="-122"/>
                <a:cs typeface="Arial" panose="020B0604020202020204"/>
              </a:rPr>
              <a:t>Thank You!</a:t>
            </a:r>
            <a:br>
              <a:rPr lang="es-HN" altLang="zh-CN" sz="4800" b="1" kern="1200" dirty="0">
                <a:solidFill>
                  <a:srgbClr val="0000FF"/>
                </a:solidFill>
                <a:latin typeface="黑体" panose="02010609060101010101" charset="-122"/>
                <a:ea typeface="黑体" panose="02010609060101010101" charset="-122"/>
                <a:cs typeface="Arial" panose="020B0604020202020204"/>
              </a:rPr>
            </a:br>
            <a:endParaRPr lang="zh-CN" altLang="en-US" sz="4800" b="1" dirty="0">
              <a:latin typeface="黑体" panose="02010609060101010101" charset="-122"/>
              <a:ea typeface="黑体" panose="02010609060101010101"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nodePh="1">
                                  <p:stCondLst>
                                    <p:cond delay="0"/>
                                  </p:stCondLst>
                                  <p:endCondLst>
                                    <p:cond evt="begin" delay="0">
                                      <p:tn val="5"/>
                                    </p:cond>
                                  </p:endCondLst>
                                  <p:childTnLst>
                                    <p:set>
                                      <p:cBhvr>
                                        <p:cTn id="6" dur="1" fill="hold">
                                          <p:stCondLst>
                                            <p:cond delay="0"/>
                                          </p:stCondLst>
                                        </p:cTn>
                                        <p:tgtEl>
                                          <p:spTgt spid="15362"/>
                                        </p:tgtEl>
                                        <p:attrNameLst>
                                          <p:attrName>style.visibility</p:attrName>
                                        </p:attrNameLst>
                                      </p:cBhvr>
                                      <p:to>
                                        <p:strVal val="visible"/>
                                      </p:to>
                                    </p:set>
                                    <p:anim calcmode="lin" valueType="num">
                                      <p:cBhvr>
                                        <p:cTn id="7" dur="500" fill="hold"/>
                                        <p:tgtEl>
                                          <p:spTgt spid="15362"/>
                                        </p:tgtEl>
                                        <p:attrNameLst>
                                          <p:attrName>ppt_w</p:attrName>
                                        </p:attrNameLst>
                                      </p:cBhvr>
                                      <p:tavLst>
                                        <p:tav tm="0">
                                          <p:val>
                                            <p:fltVal val="0"/>
                                          </p:val>
                                        </p:tav>
                                        <p:tav tm="100000">
                                          <p:val>
                                            <p:strVal val="#ppt_w"/>
                                          </p:val>
                                        </p:tav>
                                      </p:tavLst>
                                    </p:anim>
                                    <p:anim calcmode="lin" valueType="num">
                                      <p:cBhvr>
                                        <p:cTn id="8" dur="500" fill="hold"/>
                                        <p:tgtEl>
                                          <p:spTgt spid="1536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3"/>
          <p:cNvSpPr txBox="1">
            <a:spLocks noChangeArrowheads="1"/>
          </p:cNvSpPr>
          <p:nvPr/>
        </p:nvSpPr>
        <p:spPr bwMode="auto">
          <a:xfrm>
            <a:off x="611736" y="1178850"/>
            <a:ext cx="7958137" cy="4225925"/>
          </a:xfrm>
          <a:prstGeom prst="rect">
            <a:avLst/>
          </a:prstGeom>
          <a:noFill/>
          <a:ln w="9525">
            <a:noFill/>
            <a:miter lim="800000"/>
          </a:ln>
        </p:spPr>
        <p:txBody>
          <a:bodyPr>
            <a:spAutoFit/>
          </a:bodyPr>
          <a:lstStyle/>
          <a:p>
            <a:pPr marL="285750" indent="-285750">
              <a:lnSpc>
                <a:spcPct val="120000"/>
              </a:lnSpc>
              <a:buClr>
                <a:srgbClr val="0000FF"/>
              </a:buClr>
              <a:buFont typeface="Wingdings" panose="05000000000000000000" pitchFamily="2" charset="2"/>
              <a:buChar char=""/>
            </a:pPr>
            <a:r>
              <a:rPr kumimoji="1" lang="zh-CN" altLang="en-US" sz="2800" dirty="0">
                <a:latin typeface="黑体" panose="02010609060101010101" charset="-122"/>
                <a:ea typeface="黑体" panose="02010609060101010101" charset="-122"/>
              </a:rPr>
              <a:t>第一节  概述</a:t>
            </a:r>
          </a:p>
          <a:p>
            <a:pPr marL="285750" indent="-285750">
              <a:lnSpc>
                <a:spcPct val="120000"/>
              </a:lnSpc>
              <a:buClr>
                <a:srgbClr val="0000FF"/>
              </a:buClr>
              <a:buFont typeface="Wingdings" panose="05000000000000000000" pitchFamily="2" charset="2"/>
              <a:buChar char=""/>
            </a:pPr>
            <a:r>
              <a:rPr kumimoji="1" lang="zh-CN" altLang="en-US" sz="2800" dirty="0">
                <a:latin typeface="黑体" panose="02010609060101010101" charset="-122"/>
                <a:ea typeface="黑体" panose="02010609060101010101" charset="-122"/>
              </a:rPr>
              <a:t>第二节  条约的缔结</a:t>
            </a:r>
          </a:p>
          <a:p>
            <a:pPr marL="285750" indent="-285750">
              <a:lnSpc>
                <a:spcPct val="120000"/>
              </a:lnSpc>
              <a:buClr>
                <a:srgbClr val="0000FF"/>
              </a:buClr>
              <a:buFont typeface="Wingdings" panose="05000000000000000000" pitchFamily="2" charset="2"/>
              <a:buChar char=""/>
            </a:pPr>
            <a:r>
              <a:rPr kumimoji="1" lang="zh-CN" altLang="en-US" sz="2800" dirty="0">
                <a:latin typeface="黑体" panose="02010609060101010101" charset="-122"/>
                <a:ea typeface="黑体" panose="02010609060101010101" charset="-122"/>
              </a:rPr>
              <a:t>第三节  条约的保留</a:t>
            </a:r>
          </a:p>
          <a:p>
            <a:pPr marL="285750" indent="-285750">
              <a:lnSpc>
                <a:spcPct val="120000"/>
              </a:lnSpc>
              <a:buClr>
                <a:srgbClr val="0000FF"/>
              </a:buClr>
              <a:buFont typeface="Wingdings" panose="05000000000000000000" pitchFamily="2" charset="2"/>
              <a:buChar char=""/>
            </a:pPr>
            <a:r>
              <a:rPr kumimoji="1" lang="zh-CN" altLang="en-US" sz="2800" dirty="0">
                <a:latin typeface="黑体" panose="02010609060101010101" charset="-122"/>
                <a:ea typeface="黑体" panose="02010609060101010101" charset="-122"/>
              </a:rPr>
              <a:t>第四节  条约的生效和暂时适用</a:t>
            </a:r>
          </a:p>
          <a:p>
            <a:pPr marL="285750" indent="-285750">
              <a:lnSpc>
                <a:spcPct val="120000"/>
              </a:lnSpc>
              <a:buClr>
                <a:srgbClr val="0000FF"/>
              </a:buClr>
              <a:buFont typeface="Wingdings" panose="05000000000000000000" pitchFamily="2" charset="2"/>
              <a:buChar char=""/>
            </a:pPr>
            <a:r>
              <a:rPr kumimoji="1" lang="zh-CN" altLang="en-US" sz="2800" dirty="0">
                <a:latin typeface="黑体" panose="02010609060101010101" charset="-122"/>
                <a:ea typeface="黑体" panose="02010609060101010101" charset="-122"/>
              </a:rPr>
              <a:t>第五节  条约的遵守与适用</a:t>
            </a:r>
          </a:p>
          <a:p>
            <a:pPr marL="285750" indent="-285750">
              <a:lnSpc>
                <a:spcPct val="120000"/>
              </a:lnSpc>
              <a:buClr>
                <a:srgbClr val="0000FF"/>
              </a:buClr>
              <a:buFont typeface="Wingdings" panose="05000000000000000000" pitchFamily="2" charset="2"/>
              <a:buChar char=""/>
            </a:pPr>
            <a:r>
              <a:rPr kumimoji="1" lang="zh-CN" altLang="en-US" sz="2800" dirty="0">
                <a:latin typeface="黑体" panose="02010609060101010101" charset="-122"/>
                <a:ea typeface="黑体" panose="02010609060101010101" charset="-122"/>
              </a:rPr>
              <a:t>第六节  条约与第三方</a:t>
            </a:r>
          </a:p>
          <a:p>
            <a:pPr marL="285750" indent="-285750">
              <a:lnSpc>
                <a:spcPct val="120000"/>
              </a:lnSpc>
              <a:buClr>
                <a:srgbClr val="0000FF"/>
              </a:buClr>
              <a:buFont typeface="Wingdings" panose="05000000000000000000" pitchFamily="2" charset="2"/>
              <a:buChar char=""/>
            </a:pPr>
            <a:r>
              <a:rPr kumimoji="1" lang="zh-CN" altLang="en-US" sz="2800" dirty="0">
                <a:latin typeface="黑体" panose="02010609060101010101" charset="-122"/>
                <a:ea typeface="黑体" panose="02010609060101010101" charset="-122"/>
              </a:rPr>
              <a:t>第七节  条约的解释</a:t>
            </a:r>
          </a:p>
          <a:p>
            <a:pPr marL="285750" indent="-285750">
              <a:lnSpc>
                <a:spcPct val="120000"/>
              </a:lnSpc>
              <a:buClr>
                <a:srgbClr val="0000FF"/>
              </a:buClr>
              <a:buFont typeface="Wingdings" panose="05000000000000000000" pitchFamily="2" charset="2"/>
              <a:buChar char=""/>
            </a:pPr>
            <a:r>
              <a:rPr kumimoji="1" lang="zh-CN" altLang="en-US" sz="2800" dirty="0">
                <a:latin typeface="黑体" panose="02010609060101010101" charset="-122"/>
                <a:ea typeface="黑体" panose="02010609060101010101" charset="-122"/>
              </a:rPr>
              <a:t>第八节  条约的修订、终止与无效</a:t>
            </a:r>
          </a:p>
        </p:txBody>
      </p:sp>
      <p:sp>
        <p:nvSpPr>
          <p:cNvPr id="4" name="标题 3"/>
          <p:cNvSpPr>
            <a:spLocks noGrp="1"/>
          </p:cNvSpPr>
          <p:nvPr>
            <p:ph type="title" idx="4294967295"/>
          </p:nvPr>
        </p:nvSpPr>
        <p:spPr>
          <a:xfrm>
            <a:off x="386721" y="323792"/>
            <a:ext cx="8229600" cy="819207"/>
          </a:xfrm>
          <a:prstGeom prst="rect">
            <a:avLst/>
          </a:prstGeom>
        </p:spPr>
        <p:txBody>
          <a:bodyPr/>
          <a:lstStyle/>
          <a:p>
            <a:pPr>
              <a:defRPr/>
            </a:pPr>
            <a:r>
              <a:rPr lang="zh-CN" sz="4800" kern="1200" dirty="0">
                <a:solidFill>
                  <a:srgbClr val="0000FF"/>
                </a:solidFill>
                <a:latin typeface="黑体" panose="02010609060101010101" charset="-122"/>
                <a:ea typeface="黑体" panose="02010609060101010101" charset="-122"/>
              </a:rPr>
              <a:t>大 </a:t>
            </a:r>
            <a:r>
              <a:rPr lang="en-US" altLang="zh-CN" sz="4800" kern="1200" dirty="0">
                <a:solidFill>
                  <a:srgbClr val="0000FF"/>
                </a:solidFill>
                <a:latin typeface="黑体" panose="02010609060101010101" charset="-122"/>
                <a:ea typeface="黑体" panose="02010609060101010101" charset="-122"/>
              </a:rPr>
              <a:t> </a:t>
            </a:r>
            <a:r>
              <a:rPr lang="zh-CN" sz="4800" kern="1200" dirty="0">
                <a:solidFill>
                  <a:srgbClr val="0000FF"/>
                </a:solidFill>
                <a:latin typeface="黑体" panose="02010609060101010101" charset="-122"/>
                <a:ea typeface="黑体" panose="02010609060101010101" charset="-122"/>
              </a:rPr>
              <a:t>纲</a:t>
            </a:r>
            <a:endParaRPr lang="zh-CN" altLang="en-US" dirty="0"/>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836751" y="1268856"/>
            <a:ext cx="7772400" cy="1470025"/>
          </a:xfrm>
        </p:spPr>
        <p:txBody>
          <a:bodyPr/>
          <a:lstStyle/>
          <a:p>
            <a:r>
              <a:rPr lang="zh-CN" altLang="en-US" sz="4800" b="1" dirty="0">
                <a:solidFill>
                  <a:srgbClr val="0000FF"/>
                </a:solidFill>
                <a:latin typeface="黑体" panose="02010609060101010101" charset="-122"/>
                <a:ea typeface="黑体" panose="02010609060101010101" charset="-122"/>
              </a:rPr>
              <a:t>第一节 概  述</a:t>
            </a:r>
            <a:br>
              <a:rPr lang="zh-CN" altLang="en-US" dirty="0"/>
            </a:br>
            <a:endParaRPr lang="zh-CN" altLang="en-US" dirty="0"/>
          </a:p>
        </p:txBody>
      </p:sp>
      <p:pic>
        <p:nvPicPr>
          <p:cNvPr id="35842" name="Picture 2" descr="http://i.guancha.cn/news/2015/10/21/20151020083951910.png"/>
          <p:cNvPicPr>
            <a:picLocks noChangeAspect="1" noChangeArrowheads="1"/>
          </p:cNvPicPr>
          <p:nvPr/>
        </p:nvPicPr>
        <p:blipFill>
          <a:blip r:embed="rId2"/>
          <a:srcRect/>
          <a:stretch>
            <a:fillRect/>
          </a:stretch>
        </p:blipFill>
        <p:spPr bwMode="auto">
          <a:xfrm>
            <a:off x="0" y="3069980"/>
            <a:ext cx="9144000" cy="3158838"/>
          </a:xfrm>
          <a:prstGeom prst="rect">
            <a:avLst/>
          </a:prstGeom>
          <a:noFill/>
        </p:spPr>
      </p:pic>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242" name="9 Conector recto"/>
          <p:cNvCxnSpPr>
            <a:cxnSpLocks noChangeShapeType="1"/>
          </p:cNvCxnSpPr>
          <p:nvPr/>
        </p:nvCxnSpPr>
        <p:spPr bwMode="auto">
          <a:xfrm rot="5400000">
            <a:off x="4463257" y="-2147481894"/>
            <a:ext cx="0" cy="7805737"/>
          </a:xfrm>
          <a:prstGeom prst="line">
            <a:avLst/>
          </a:prstGeom>
          <a:noFill/>
          <a:ln w="9525">
            <a:solidFill>
              <a:srgbClr val="D9D9D9"/>
            </a:solidFill>
            <a:round/>
          </a:ln>
        </p:spPr>
      </p:cxnSp>
      <p:sp>
        <p:nvSpPr>
          <p:cNvPr id="8195" name="1 Título"/>
          <p:cNvSpPr txBox="1">
            <a:spLocks noChangeArrowheads="1"/>
          </p:cNvSpPr>
          <p:nvPr/>
        </p:nvSpPr>
        <p:spPr bwMode="auto">
          <a:xfrm>
            <a:off x="657225" y="596900"/>
            <a:ext cx="7958138" cy="717550"/>
          </a:xfrm>
          <a:prstGeom prst="rect">
            <a:avLst/>
          </a:prstGeom>
          <a:noFill/>
          <a:ln w="9525">
            <a:noFill/>
            <a:miter lim="800000"/>
          </a:ln>
        </p:spPr>
        <p:txBody>
          <a:bodyPr lIns="108000" tIns="46800" rIns="108000" bIns="46800"/>
          <a:lstStyle/>
          <a:p>
            <a:pPr fontAlgn="t" hangingPunct="0"/>
            <a:endParaRPr lang="zh-CN" altLang="en-US" sz="3200" b="1">
              <a:solidFill>
                <a:srgbClr val="0000FF"/>
              </a:solidFill>
              <a:latin typeface="黑体" panose="02010609060101010101" charset="-122"/>
              <a:ea typeface="黑体" panose="02010609060101010101" charset="-122"/>
            </a:endParaRPr>
          </a:p>
        </p:txBody>
      </p:sp>
      <p:sp>
        <p:nvSpPr>
          <p:cNvPr id="8196" name="3 CuadroTexto"/>
          <p:cNvSpPr txBox="1">
            <a:spLocks noChangeArrowheads="1"/>
          </p:cNvSpPr>
          <p:nvPr/>
        </p:nvSpPr>
        <p:spPr bwMode="auto">
          <a:xfrm>
            <a:off x="431800" y="1250950"/>
            <a:ext cx="8370888" cy="5418138"/>
          </a:xfrm>
          <a:prstGeom prst="rect">
            <a:avLst/>
          </a:prstGeom>
          <a:noFill/>
          <a:ln w="9525">
            <a:noFill/>
            <a:miter lim="800000"/>
          </a:ln>
        </p:spPr>
        <p:txBody>
          <a:bodyPr lIns="108000" tIns="46800" rIns="108000" bIns="0"/>
          <a:lstStyle/>
          <a:p>
            <a:pPr fontAlgn="t">
              <a:lnSpc>
                <a:spcPts val="3600"/>
              </a:lnSpc>
              <a:buFont typeface="Wingdings" panose="05000000000000000000" pitchFamily="2" charset="2"/>
              <a:buNone/>
              <a:defRPr/>
            </a:pPr>
            <a:r>
              <a:rPr lang="zh-CN" altLang="en-US" sz="2400" b="1" dirty="0">
                <a:latin typeface="黑体" panose="02010609060101010101" charset="-122"/>
                <a:ea typeface="黑体" panose="02010609060101010101" charset="-122"/>
              </a:rPr>
              <a:t>（一）定义</a:t>
            </a:r>
            <a:endParaRPr lang="en-US" altLang="zh-CN" sz="2400" b="1" dirty="0">
              <a:latin typeface="黑体" panose="02010609060101010101" charset="-122"/>
              <a:ea typeface="黑体" panose="02010609060101010101" charset="-122"/>
            </a:endParaRPr>
          </a:p>
          <a:p>
            <a:pPr fontAlgn="t">
              <a:lnSpc>
                <a:spcPts val="3600"/>
              </a:lnSpc>
              <a:buFont typeface="Wingdings" panose="05000000000000000000" pitchFamily="2" charset="2"/>
              <a:buNone/>
              <a:defRPr/>
            </a:pPr>
            <a:r>
              <a:rPr kumimoji="1" lang="zh-CN" altLang="en-US" sz="2400" dirty="0">
                <a:latin typeface="黑体" panose="02010609060101010101" charset="-122"/>
                <a:ea typeface="黑体" panose="02010609060101010101" charset="-122"/>
              </a:rPr>
              <a:t>    条约是国家之间、国际组织之间以及国家与国际组织之间缔结的受国际法支配的书面国际协议。</a:t>
            </a:r>
            <a:endParaRPr kumimoji="1" lang="en-US" altLang="zh-CN" sz="2400" dirty="0">
              <a:latin typeface="黑体" panose="02010609060101010101" charset="-122"/>
              <a:ea typeface="黑体" panose="02010609060101010101" charset="-122"/>
            </a:endParaRPr>
          </a:p>
          <a:p>
            <a:pPr fontAlgn="t">
              <a:lnSpc>
                <a:spcPts val="3600"/>
              </a:lnSpc>
              <a:buFont typeface="Wingdings" panose="05000000000000000000" pitchFamily="2" charset="2"/>
              <a:buNone/>
              <a:defRPr/>
            </a:pPr>
            <a:r>
              <a:rPr kumimoji="1" lang="en-US" altLang="en-US" sz="2400" b="1" dirty="0">
                <a:latin typeface="黑体" panose="02010609060101010101" charset="-122"/>
                <a:ea typeface="黑体" panose="02010609060101010101" charset="-122"/>
              </a:rPr>
              <a:t>（</a:t>
            </a:r>
            <a:r>
              <a:rPr kumimoji="1" lang="en-US" altLang="en-US" sz="2400" b="1" dirty="0" err="1">
                <a:latin typeface="黑体" panose="02010609060101010101" charset="-122"/>
                <a:ea typeface="黑体" panose="02010609060101010101" charset="-122"/>
              </a:rPr>
              <a:t>二）特征</a:t>
            </a:r>
            <a:endParaRPr kumimoji="1" lang="en-US" altLang="zh-CN" sz="2400" b="1" dirty="0">
              <a:latin typeface="黑体" panose="02010609060101010101" charset="-122"/>
              <a:ea typeface="黑体" panose="02010609060101010101" charset="-122"/>
            </a:endParaRPr>
          </a:p>
          <a:p>
            <a:pPr marL="892175" fontAlgn="t">
              <a:lnSpc>
                <a:spcPts val="3600"/>
              </a:lnSpc>
              <a:buFont typeface="Wingdings" panose="05000000000000000000" pitchFamily="2" charset="2"/>
              <a:buChar char="u"/>
              <a:defRPr/>
            </a:pPr>
            <a:r>
              <a:rPr lang="zh-CN" altLang="en-US" sz="2400" dirty="0">
                <a:latin typeface="黑体" panose="02010609060101010101" charset="-122"/>
                <a:ea typeface="黑体" panose="02010609060101010101" charset="-122"/>
              </a:rPr>
              <a:t>由国家、国际组织缔结</a:t>
            </a:r>
          </a:p>
          <a:p>
            <a:pPr marL="892175" fontAlgn="t">
              <a:lnSpc>
                <a:spcPts val="3600"/>
              </a:lnSpc>
              <a:buFont typeface="Wingdings" panose="05000000000000000000" pitchFamily="2" charset="2"/>
              <a:buChar char="u"/>
              <a:defRPr/>
            </a:pPr>
            <a:r>
              <a:rPr lang="zh-CN" altLang="en-US" sz="2400" dirty="0">
                <a:latin typeface="黑体" panose="02010609060101010101" charset="-122"/>
                <a:ea typeface="黑体" panose="02010609060101010101" charset="-122"/>
              </a:rPr>
              <a:t>受国际法支配</a:t>
            </a:r>
          </a:p>
          <a:p>
            <a:pPr marL="892175" fontAlgn="t">
              <a:lnSpc>
                <a:spcPts val="3600"/>
              </a:lnSpc>
              <a:buFont typeface="Wingdings" panose="05000000000000000000" pitchFamily="2" charset="2"/>
              <a:buChar char="u"/>
              <a:defRPr/>
            </a:pPr>
            <a:r>
              <a:rPr lang="zh-CN" altLang="en-US" sz="2400" dirty="0">
                <a:latin typeface="黑体" panose="02010609060101010101" charset="-122"/>
                <a:ea typeface="黑体" panose="02010609060101010101" charset="-122"/>
              </a:rPr>
              <a:t>书面协议</a:t>
            </a:r>
          </a:p>
        </p:txBody>
      </p:sp>
      <p:sp>
        <p:nvSpPr>
          <p:cNvPr id="6" name="标题 5"/>
          <p:cNvSpPr>
            <a:spLocks noGrp="1"/>
          </p:cNvSpPr>
          <p:nvPr>
            <p:ph type="title" idx="4294967295"/>
          </p:nvPr>
        </p:nvSpPr>
        <p:spPr>
          <a:xfrm>
            <a:off x="457200" y="274638"/>
            <a:ext cx="8229600" cy="620712"/>
          </a:xfrm>
          <a:prstGeom prst="rect">
            <a:avLst/>
          </a:prstGeom>
        </p:spPr>
        <p:txBody>
          <a:bodyPr/>
          <a:lstStyle/>
          <a:p>
            <a:pPr algn="l" fontAlgn="t">
              <a:defRPr/>
            </a:pPr>
            <a:r>
              <a:rPr lang="zh-CN" sz="2700" b="1" kern="1200" dirty="0">
                <a:latin typeface="黑体" panose="02010609060101010101" charset="-122"/>
                <a:ea typeface="黑体" panose="02010609060101010101" charset="-122"/>
              </a:rPr>
              <a:t>一、</a:t>
            </a:r>
            <a:r>
              <a:rPr lang="zh-CN" altLang="en-US" sz="2700" b="1" kern="1200" dirty="0">
                <a:latin typeface="黑体" panose="02010609060101010101" charset="-122"/>
                <a:ea typeface="黑体" panose="02010609060101010101" charset="-122"/>
              </a:rPr>
              <a:t>条约</a:t>
            </a:r>
            <a:r>
              <a:rPr lang="zh-CN" sz="2700" b="1" kern="1200" dirty="0">
                <a:latin typeface="黑体" panose="02010609060101010101" charset="-122"/>
                <a:ea typeface="黑体" panose="02010609060101010101" charset="-122"/>
              </a:rPr>
              <a:t>的概念</a:t>
            </a:r>
            <a:r>
              <a:rPr lang="zh-CN" altLang="en-US" sz="2700" b="1" kern="1200" dirty="0">
                <a:latin typeface="黑体" panose="02010609060101010101" charset="-122"/>
                <a:ea typeface="黑体" panose="02010609060101010101" charset="-122"/>
              </a:rPr>
              <a:t>与特征</a:t>
            </a:r>
            <a:endParaRPr lang="zh-CN" altLang="en-US" dirty="0"/>
          </a:p>
        </p:txBody>
      </p:sp>
      <p:pic>
        <p:nvPicPr>
          <p:cNvPr id="34818" name="Picture 2" descr="http://upload.lifeweek.com.cn/2012/0528/1338184346411.jpg"/>
          <p:cNvPicPr>
            <a:picLocks noChangeAspect="1" noChangeArrowheads="1"/>
          </p:cNvPicPr>
          <p:nvPr/>
        </p:nvPicPr>
        <p:blipFill>
          <a:blip r:embed="rId2"/>
          <a:srcRect/>
          <a:stretch>
            <a:fillRect/>
          </a:stretch>
        </p:blipFill>
        <p:spPr bwMode="auto">
          <a:xfrm>
            <a:off x="5720928" y="4239054"/>
            <a:ext cx="3423071" cy="2150830"/>
          </a:xfrm>
          <a:prstGeom prst="rect">
            <a:avLst/>
          </a:prstGeom>
          <a:noFill/>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nodePh="1">
                                  <p:stCondLst>
                                    <p:cond delay="0"/>
                                  </p:stCondLst>
                                  <p:endCondLst>
                                    <p:cond evt="begin" delay="0">
                                      <p:tn val="5"/>
                                    </p:cond>
                                  </p:endCondLst>
                                  <p:childTnLst>
                                    <p:set>
                                      <p:cBhvr>
                                        <p:cTn id="6" dur="1" fill="hold">
                                          <p:stCondLst>
                                            <p:cond delay="0"/>
                                          </p:stCondLst>
                                        </p:cTn>
                                        <p:tgtEl>
                                          <p:spTgt spid="8195"/>
                                        </p:tgtEl>
                                        <p:attrNameLst>
                                          <p:attrName>style.visibility</p:attrName>
                                        </p:attrNameLst>
                                      </p:cBhvr>
                                      <p:to>
                                        <p:strVal val="visible"/>
                                      </p:to>
                                    </p:set>
                                    <p:animEffect transition="in" filter="box(in)">
                                      <p:cBhvr>
                                        <p:cTn id="7" dur="500"/>
                                        <p:tgtEl>
                                          <p:spTgt spid="819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196"/>
                                        </p:tgtEl>
                                        <p:attrNameLst>
                                          <p:attrName>style.visibility</p:attrName>
                                        </p:attrNameLst>
                                      </p:cBhvr>
                                      <p:to>
                                        <p:strVal val="visible"/>
                                      </p:to>
                                    </p:set>
                                    <p:animEffect transition="in" filter="fade">
                                      <p:cBhvr>
                                        <p:cTn id="11" dur="10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66" name="9 Conector recto"/>
          <p:cNvCxnSpPr>
            <a:cxnSpLocks noChangeShapeType="1"/>
          </p:cNvCxnSpPr>
          <p:nvPr/>
        </p:nvCxnSpPr>
        <p:spPr bwMode="auto">
          <a:xfrm rot="5400000">
            <a:off x="4463257" y="-2147481894"/>
            <a:ext cx="0" cy="7805737"/>
          </a:xfrm>
          <a:prstGeom prst="line">
            <a:avLst/>
          </a:prstGeom>
          <a:noFill/>
          <a:ln w="9525">
            <a:solidFill>
              <a:srgbClr val="D9D9D9"/>
            </a:solidFill>
            <a:round/>
          </a:ln>
        </p:spPr>
      </p:cxnSp>
      <p:sp>
        <p:nvSpPr>
          <p:cNvPr id="8195" name="1 Título"/>
          <p:cNvSpPr txBox="1">
            <a:spLocks noChangeArrowheads="1"/>
          </p:cNvSpPr>
          <p:nvPr/>
        </p:nvSpPr>
        <p:spPr bwMode="auto">
          <a:xfrm>
            <a:off x="657225" y="596900"/>
            <a:ext cx="7958138" cy="717550"/>
          </a:xfrm>
          <a:prstGeom prst="rect">
            <a:avLst/>
          </a:prstGeom>
          <a:noFill/>
          <a:ln w="9525">
            <a:noFill/>
            <a:miter lim="800000"/>
          </a:ln>
        </p:spPr>
        <p:txBody>
          <a:bodyPr lIns="108000" tIns="46800" rIns="108000" bIns="46800"/>
          <a:lstStyle/>
          <a:p>
            <a:pPr fontAlgn="t" hangingPunct="0"/>
            <a:endParaRPr lang="zh-CN" altLang="en-US" sz="3200" b="1">
              <a:solidFill>
                <a:srgbClr val="0000FF"/>
              </a:solidFill>
              <a:latin typeface="黑体" panose="02010609060101010101" charset="-122"/>
              <a:ea typeface="黑体" panose="02010609060101010101" charset="-122"/>
            </a:endParaRPr>
          </a:p>
        </p:txBody>
      </p:sp>
      <p:sp>
        <p:nvSpPr>
          <p:cNvPr id="8196" name="3 CuadroTexto"/>
          <p:cNvSpPr txBox="1">
            <a:spLocks noChangeArrowheads="1"/>
          </p:cNvSpPr>
          <p:nvPr/>
        </p:nvSpPr>
        <p:spPr bwMode="auto">
          <a:xfrm>
            <a:off x="84455" y="998855"/>
            <a:ext cx="8712200" cy="5445125"/>
          </a:xfrm>
          <a:prstGeom prst="rect">
            <a:avLst/>
          </a:prstGeom>
          <a:noFill/>
          <a:ln w="9525">
            <a:noFill/>
            <a:miter lim="800000"/>
          </a:ln>
        </p:spPr>
        <p:txBody>
          <a:bodyPr lIns="108000" tIns="46800" rIns="108000" bIns="0"/>
          <a:lstStyle/>
          <a:p>
            <a:pPr indent="452755" fontAlgn="t">
              <a:lnSpc>
                <a:spcPts val="3600"/>
              </a:lnSpc>
              <a:defRPr/>
            </a:pPr>
            <a:r>
              <a:rPr lang="zh-CN" altLang="en-US" sz="2400" b="1" dirty="0">
                <a:latin typeface="黑体" panose="02010609060101010101" charset="-122"/>
                <a:ea typeface="黑体" panose="02010609060101010101" charset="-122"/>
              </a:rPr>
              <a:t>（一）条约的名称</a:t>
            </a:r>
            <a:endParaRPr lang="en-US" altLang="zh-CN" sz="2400" b="1" dirty="0">
              <a:latin typeface="黑体" panose="02010609060101010101" charset="-122"/>
              <a:ea typeface="黑体" panose="02010609060101010101" charset="-122"/>
            </a:endParaRPr>
          </a:p>
          <a:p>
            <a:pPr marL="914400" lvl="5" indent="452755" fontAlgn="t">
              <a:lnSpc>
                <a:spcPts val="3600"/>
              </a:lnSpc>
              <a:buFont typeface="Wingdings" panose="05000000000000000000" pitchFamily="2" charset="2"/>
              <a:buChar char="u"/>
              <a:defRPr/>
            </a:pPr>
            <a:r>
              <a:rPr lang="zh-CN" altLang="en-US" sz="2400" dirty="0">
                <a:latin typeface="黑体" panose="02010609060101010101" charset="-122"/>
                <a:ea typeface="黑体" panose="02010609060101010101" charset="-122"/>
              </a:rPr>
              <a:t>条约；公约；宪章、规约、盟约、组织法；协定；议定书；换文；备忘录或谅解备忘录；宣言、声明、公报。</a:t>
            </a:r>
            <a:endParaRPr lang="en-US" altLang="zh-CN" sz="2400" dirty="0">
              <a:latin typeface="黑体" panose="02010609060101010101" charset="-122"/>
              <a:ea typeface="黑体" panose="02010609060101010101" charset="-122"/>
            </a:endParaRPr>
          </a:p>
          <a:p>
            <a:pPr>
              <a:lnSpc>
                <a:spcPct val="160000"/>
              </a:lnSpc>
              <a:buNone/>
            </a:pPr>
            <a:r>
              <a:rPr lang="zh-CN" altLang="en-US" sz="2400" b="1" dirty="0">
                <a:latin typeface="黑体" panose="02010609060101010101" charset="-122"/>
                <a:ea typeface="黑体" panose="02010609060101010101" charset="-122"/>
              </a:rPr>
              <a:t>   （二）条约的种类</a:t>
            </a:r>
            <a:endParaRPr lang="en-US" altLang="zh-CN" sz="2400" b="1" dirty="0">
              <a:latin typeface="黑体" panose="02010609060101010101" charset="-122"/>
              <a:ea typeface="黑体" panose="02010609060101010101" charset="-122"/>
            </a:endParaRPr>
          </a:p>
          <a:p>
            <a:pPr lvl="2">
              <a:lnSpc>
                <a:spcPts val="3600"/>
              </a:lnSpc>
              <a:buFont typeface="Wingdings" panose="05000000000000000000" pitchFamily="2" charset="2"/>
              <a:buChar char="u"/>
            </a:pPr>
            <a:r>
              <a:rPr lang="zh-CN" altLang="en-US" sz="2400" dirty="0">
                <a:latin typeface="黑体" panose="02010609060101010101" charset="-122"/>
                <a:ea typeface="黑体" panose="02010609060101010101" charset="-122"/>
              </a:rPr>
              <a:t>造法性条约与契约性条约</a:t>
            </a:r>
            <a:endParaRPr lang="en-US" altLang="zh-CN" sz="2400" dirty="0">
              <a:latin typeface="黑体" panose="02010609060101010101" charset="-122"/>
              <a:ea typeface="黑体" panose="02010609060101010101" charset="-122"/>
            </a:endParaRPr>
          </a:p>
          <a:p>
            <a:pPr lvl="2">
              <a:lnSpc>
                <a:spcPts val="3600"/>
              </a:lnSpc>
              <a:buFont typeface="Wingdings" panose="05000000000000000000" pitchFamily="2" charset="2"/>
              <a:buChar char="u"/>
            </a:pPr>
            <a:r>
              <a:rPr lang="zh-CN" altLang="en-US" sz="2400" dirty="0">
                <a:latin typeface="黑体" panose="02010609060101010101" charset="-122"/>
                <a:ea typeface="黑体" panose="02010609060101010101" charset="-122"/>
              </a:rPr>
              <a:t>双边条约与多边条约</a:t>
            </a:r>
            <a:endParaRPr lang="en-US" altLang="zh-CN" sz="2400" dirty="0">
              <a:latin typeface="黑体" panose="02010609060101010101" charset="-122"/>
              <a:ea typeface="黑体" panose="02010609060101010101" charset="-122"/>
            </a:endParaRPr>
          </a:p>
          <a:p>
            <a:pPr lvl="2">
              <a:lnSpc>
                <a:spcPts val="3600"/>
              </a:lnSpc>
              <a:buFont typeface="Wingdings" panose="05000000000000000000" pitchFamily="2" charset="2"/>
              <a:buChar char="u"/>
            </a:pPr>
            <a:r>
              <a:rPr lang="zh-CN" altLang="en-US" sz="2400" dirty="0">
                <a:latin typeface="黑体" panose="02010609060101010101" charset="-122"/>
                <a:ea typeface="黑体" panose="02010609060101010101" charset="-122"/>
              </a:rPr>
              <a:t>政治条约、经济条约</a:t>
            </a:r>
            <a:r>
              <a:rPr lang="en-US" altLang="zh-CN" sz="2400" dirty="0">
                <a:latin typeface="黑体" panose="02010609060101010101" charset="-122"/>
                <a:ea typeface="黑体" panose="02010609060101010101" charset="-122"/>
              </a:rPr>
              <a:t>……       </a:t>
            </a:r>
            <a:endParaRPr lang="zh-CN" altLang="en-US" sz="2400" dirty="0"/>
          </a:p>
          <a:p>
            <a:pPr indent="452755" fontAlgn="t">
              <a:lnSpc>
                <a:spcPts val="3600"/>
              </a:lnSpc>
              <a:defRPr/>
            </a:pPr>
            <a:endParaRPr lang="en-US" altLang="zh-CN" sz="2400" b="1" dirty="0">
              <a:latin typeface="黑体" panose="02010609060101010101" charset="-122"/>
              <a:ea typeface="黑体" panose="02010609060101010101" charset="-122"/>
            </a:endParaRPr>
          </a:p>
          <a:p>
            <a:pPr fontAlgn="t">
              <a:lnSpc>
                <a:spcPts val="3600"/>
              </a:lnSpc>
              <a:buFont typeface="Wingdings" panose="05000000000000000000" pitchFamily="2" charset="2"/>
              <a:buNone/>
              <a:defRPr/>
            </a:pPr>
            <a:r>
              <a:rPr lang="zh-CN" altLang="zh-CN" sz="2400" dirty="0">
                <a:latin typeface="黑体" panose="02010609060101010101" charset="-122"/>
                <a:ea typeface="黑体" panose="02010609060101010101" charset="-122"/>
              </a:rPr>
              <a:t> </a:t>
            </a:r>
            <a:r>
              <a:rPr lang="zh-CN" altLang="en-US" sz="2400" dirty="0">
                <a:latin typeface="黑体" panose="02010609060101010101" charset="-122"/>
                <a:ea typeface="黑体" panose="02010609060101010101" charset="-122"/>
              </a:rPr>
              <a:t> </a:t>
            </a:r>
            <a:r>
              <a:rPr lang="zh-CN" altLang="zh-CN" sz="2400" dirty="0">
                <a:latin typeface="黑体" panose="02010609060101010101" charset="-122"/>
                <a:ea typeface="黑体" panose="02010609060101010101" charset="-122"/>
              </a:rPr>
              <a:t>   </a:t>
            </a:r>
            <a:endParaRPr lang="zh-CN" altLang="en-US" sz="2400" dirty="0">
              <a:latin typeface="黑体" panose="02010609060101010101" charset="-122"/>
              <a:ea typeface="黑体" panose="02010609060101010101" charset="-122"/>
            </a:endParaRPr>
          </a:p>
        </p:txBody>
      </p:sp>
      <p:sp>
        <p:nvSpPr>
          <p:cNvPr id="5" name="标题 4"/>
          <p:cNvSpPr>
            <a:spLocks noGrp="1"/>
          </p:cNvSpPr>
          <p:nvPr>
            <p:ph type="title" idx="4294967295"/>
          </p:nvPr>
        </p:nvSpPr>
        <p:spPr>
          <a:xfrm>
            <a:off x="431724" y="233787"/>
            <a:ext cx="8229600" cy="754063"/>
          </a:xfrm>
          <a:prstGeom prst="rect">
            <a:avLst/>
          </a:prstGeom>
        </p:spPr>
        <p:txBody>
          <a:bodyPr/>
          <a:lstStyle/>
          <a:p>
            <a:pPr algn="l">
              <a:defRPr/>
            </a:pPr>
            <a:r>
              <a:rPr lang="zh-CN" sz="2700" b="1" kern="1200" dirty="0">
                <a:latin typeface="黑体" panose="02010609060101010101" charset="-122"/>
                <a:ea typeface="黑体" panose="02010609060101010101" charset="-122"/>
              </a:rPr>
              <a:t>二、</a:t>
            </a:r>
            <a:r>
              <a:rPr lang="zh-CN" altLang="en-US" sz="2700" b="1" kern="1200" dirty="0">
                <a:latin typeface="黑体" panose="02010609060101010101" charset="-122"/>
                <a:ea typeface="黑体" panose="02010609060101010101" charset="-122"/>
              </a:rPr>
              <a:t>条约的名称与种类</a:t>
            </a:r>
            <a:endParaRPr lang="zh-CN" altLang="en-US"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nodePh="1">
                                  <p:stCondLst>
                                    <p:cond delay="0"/>
                                  </p:stCondLst>
                                  <p:endCondLst>
                                    <p:cond evt="begin" delay="0">
                                      <p:tn val="5"/>
                                    </p:cond>
                                  </p:endCondLst>
                                  <p:childTnLst>
                                    <p:set>
                                      <p:cBhvr>
                                        <p:cTn id="6" dur="1" fill="hold">
                                          <p:stCondLst>
                                            <p:cond delay="0"/>
                                          </p:stCondLst>
                                        </p:cTn>
                                        <p:tgtEl>
                                          <p:spTgt spid="8195"/>
                                        </p:tgtEl>
                                        <p:attrNameLst>
                                          <p:attrName>style.visibility</p:attrName>
                                        </p:attrNameLst>
                                      </p:cBhvr>
                                      <p:to>
                                        <p:strVal val="visible"/>
                                      </p:to>
                                    </p:set>
                                    <p:animEffect transition="in" filter="box(in)">
                                      <p:cBhvr>
                                        <p:cTn id="7" dur="500"/>
                                        <p:tgtEl>
                                          <p:spTgt spid="819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196"/>
                                        </p:tgtEl>
                                        <p:attrNameLst>
                                          <p:attrName>style.visibility</p:attrName>
                                        </p:attrNameLst>
                                      </p:cBhvr>
                                      <p:to>
                                        <p:strVal val="visible"/>
                                      </p:to>
                                    </p:set>
                                    <p:animEffect transition="in" filter="fade">
                                      <p:cBhvr>
                                        <p:cTn id="11" dur="10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3 CuadroTexto"/>
          <p:cNvSpPr txBox="1">
            <a:spLocks noChangeArrowheads="1"/>
          </p:cNvSpPr>
          <p:nvPr/>
        </p:nvSpPr>
        <p:spPr bwMode="auto">
          <a:xfrm>
            <a:off x="157480" y="403225"/>
            <a:ext cx="8594090" cy="6219190"/>
          </a:xfrm>
          <a:prstGeom prst="rect">
            <a:avLst/>
          </a:prstGeom>
          <a:noFill/>
          <a:ln w="9525">
            <a:noFill/>
            <a:miter lim="800000"/>
          </a:ln>
        </p:spPr>
        <p:txBody>
          <a:bodyPr lIns="108000" tIns="46800" rIns="108000" bIns="0"/>
          <a:lstStyle/>
          <a:p>
            <a:pPr indent="268605" fontAlgn="t">
              <a:lnSpc>
                <a:spcPts val="3600"/>
              </a:lnSpc>
              <a:buClr>
                <a:srgbClr val="0000FF"/>
              </a:buClr>
              <a:buFont typeface="Wingdings" panose="05000000000000000000" pitchFamily="2" charset="2"/>
              <a:buChar char="Ø"/>
              <a:defRPr/>
            </a:pPr>
            <a:r>
              <a:rPr lang="zh-CN" altLang="en-US" sz="2400" b="1" dirty="0">
                <a:latin typeface="黑体" panose="02010609060101010101" charset="-122"/>
                <a:ea typeface="黑体" panose="02010609060101010101" charset="-122"/>
              </a:rPr>
              <a:t>编纂和审议条约法议题的进程</a:t>
            </a:r>
            <a:endParaRPr lang="en-US" altLang="zh-CN" sz="2400" b="1" dirty="0">
              <a:latin typeface="黑体" panose="02010609060101010101" charset="-122"/>
              <a:ea typeface="黑体" panose="02010609060101010101" charset="-122"/>
            </a:endParaRPr>
          </a:p>
          <a:p>
            <a:pPr marL="538480" fontAlgn="t">
              <a:lnSpc>
                <a:spcPts val="3600"/>
              </a:lnSpc>
              <a:buClr>
                <a:srgbClr val="0000FF"/>
              </a:buClr>
              <a:buFont typeface="Wingdings" panose="05000000000000000000" pitchFamily="2" charset="2"/>
              <a:buChar char="Ø"/>
              <a:defRPr/>
            </a:pPr>
            <a:r>
              <a:rPr lang="en-US" altLang="zh-CN" dirty="0">
                <a:latin typeface="黑体" panose="02010609060101010101" charset="-122"/>
                <a:ea typeface="黑体" panose="02010609060101010101" charset="-122"/>
              </a:rPr>
              <a:t>1949</a:t>
            </a:r>
            <a:r>
              <a:rPr lang="zh-CN" altLang="en-US" dirty="0">
                <a:latin typeface="黑体" panose="02010609060101010101" charset="-122"/>
                <a:ea typeface="黑体" panose="02010609060101010101" charset="-122"/>
              </a:rPr>
              <a:t>年至</a:t>
            </a:r>
            <a:r>
              <a:rPr lang="en-US" altLang="zh-CN" dirty="0">
                <a:latin typeface="黑体" panose="02010609060101010101" charset="-122"/>
                <a:ea typeface="黑体" panose="02010609060101010101" charset="-122"/>
              </a:rPr>
              <a:t>1966</a:t>
            </a:r>
            <a:r>
              <a:rPr lang="zh-CN" altLang="en-US" dirty="0">
                <a:latin typeface="黑体" panose="02010609060101010101" charset="-122"/>
                <a:ea typeface="黑体" panose="02010609060101010101" charset="-122"/>
              </a:rPr>
              <a:t>年，国际法委员会编纂并通过了</a:t>
            </a:r>
            <a:r>
              <a:rPr lang="en-US" altLang="zh-CN" dirty="0">
                <a:latin typeface="黑体" panose="02010609060101010101" charset="-122"/>
                <a:ea typeface="黑体" panose="02010609060101010101" charset="-122"/>
              </a:rPr>
              <a:t>《</a:t>
            </a:r>
            <a:r>
              <a:rPr lang="zh-CN" altLang="en-US" dirty="0">
                <a:latin typeface="黑体" panose="02010609060101010101" charset="-122"/>
                <a:ea typeface="黑体" panose="02010609060101010101" charset="-122"/>
              </a:rPr>
              <a:t>条约法条款草案</a:t>
            </a:r>
            <a:r>
              <a:rPr lang="en-US" altLang="zh-CN" dirty="0">
                <a:latin typeface="黑体" panose="02010609060101010101" charset="-122"/>
                <a:ea typeface="黑体" panose="02010609060101010101" charset="-122"/>
              </a:rPr>
              <a:t>》</a:t>
            </a:r>
            <a:r>
              <a:rPr lang="zh-CN" altLang="en-US" dirty="0">
                <a:latin typeface="黑体" panose="02010609060101010101" charset="-122"/>
                <a:ea typeface="黑体" panose="02010609060101010101" charset="-122"/>
              </a:rPr>
              <a:t>及其</a:t>
            </a:r>
            <a:r>
              <a:rPr lang="en-US" altLang="zh-CN" dirty="0">
                <a:latin typeface="黑体" panose="02010609060101010101" charset="-122"/>
                <a:ea typeface="黑体" panose="02010609060101010101" charset="-122"/>
              </a:rPr>
              <a:t>《</a:t>
            </a:r>
            <a:r>
              <a:rPr lang="zh-CN" altLang="en-US" dirty="0">
                <a:latin typeface="黑体" panose="02010609060101010101" charset="-122"/>
                <a:ea typeface="黑体" panose="02010609060101010101" charset="-122"/>
              </a:rPr>
              <a:t>评注</a:t>
            </a:r>
            <a:r>
              <a:rPr lang="en-US" altLang="zh-CN" dirty="0">
                <a:latin typeface="黑体" panose="02010609060101010101" charset="-122"/>
                <a:ea typeface="黑体" panose="02010609060101010101" charset="-122"/>
              </a:rPr>
              <a:t>》</a:t>
            </a:r>
          </a:p>
          <a:p>
            <a:pPr marL="538480" fontAlgn="t">
              <a:lnSpc>
                <a:spcPts val="3600"/>
              </a:lnSpc>
              <a:buClr>
                <a:srgbClr val="0000FF"/>
              </a:buClr>
              <a:buFont typeface="Wingdings" panose="05000000000000000000" pitchFamily="2" charset="2"/>
              <a:buChar char="Ø"/>
              <a:defRPr/>
            </a:pPr>
            <a:r>
              <a:rPr lang="en-US" altLang="zh-CN" dirty="0">
                <a:solidFill>
                  <a:srgbClr val="FF0000"/>
                </a:solidFill>
                <a:latin typeface="黑体" panose="02010609060101010101" charset="-122"/>
                <a:ea typeface="黑体" panose="02010609060101010101" charset="-122"/>
              </a:rPr>
              <a:t>1969</a:t>
            </a:r>
            <a:r>
              <a:rPr lang="zh-CN" altLang="en-US" dirty="0">
                <a:solidFill>
                  <a:srgbClr val="FF0000"/>
                </a:solidFill>
                <a:latin typeface="黑体" panose="02010609060101010101" charset="-122"/>
                <a:ea typeface="黑体" panose="02010609060101010101" charset="-122"/>
              </a:rPr>
              <a:t>年，联合国会议通过了</a:t>
            </a:r>
            <a:r>
              <a:rPr lang="en-US" altLang="zh-CN" dirty="0">
                <a:solidFill>
                  <a:srgbClr val="FF0000"/>
                </a:solidFill>
                <a:latin typeface="黑体" panose="02010609060101010101" charset="-122"/>
                <a:ea typeface="黑体" panose="02010609060101010101" charset="-122"/>
              </a:rPr>
              <a:t>《</a:t>
            </a:r>
            <a:r>
              <a:rPr lang="zh-CN" altLang="en-US" dirty="0">
                <a:solidFill>
                  <a:srgbClr val="FF0000"/>
                </a:solidFill>
                <a:latin typeface="黑体" panose="02010609060101010101" charset="-122"/>
                <a:ea typeface="黑体" panose="02010609060101010101" charset="-122"/>
              </a:rPr>
              <a:t>维也纳条约法公约</a:t>
            </a:r>
            <a:r>
              <a:rPr lang="en-US" altLang="zh-CN" dirty="0">
                <a:solidFill>
                  <a:srgbClr val="FF0000"/>
                </a:solidFill>
                <a:latin typeface="黑体" panose="02010609060101010101" charset="-122"/>
                <a:ea typeface="黑体" panose="02010609060101010101" charset="-122"/>
              </a:rPr>
              <a:t>》</a:t>
            </a:r>
            <a:r>
              <a:rPr lang="zh-CN" altLang="en-US">
                <a:solidFill>
                  <a:srgbClr val="FF0000"/>
                </a:solidFill>
                <a:latin typeface="黑体" panose="02010609060101010101" charset="-122"/>
                <a:ea typeface="黑体" panose="02010609060101010101" charset="-122"/>
              </a:rPr>
              <a:t>对习惯国际法的编撰</a:t>
            </a:r>
            <a:endParaRPr lang="en-US" altLang="zh-CN" dirty="0">
              <a:solidFill>
                <a:srgbClr val="FF0000"/>
              </a:solidFill>
              <a:latin typeface="黑体" panose="02010609060101010101" charset="-122"/>
              <a:ea typeface="黑体" panose="02010609060101010101" charset="-122"/>
            </a:endParaRPr>
          </a:p>
          <a:p>
            <a:pPr marL="538480" fontAlgn="t">
              <a:lnSpc>
                <a:spcPts val="3600"/>
              </a:lnSpc>
              <a:buClr>
                <a:srgbClr val="0000FF"/>
              </a:buClr>
              <a:buFont typeface="Wingdings" panose="05000000000000000000" pitchFamily="2" charset="2"/>
              <a:buChar char="Ø"/>
              <a:defRPr/>
            </a:pPr>
            <a:r>
              <a:rPr lang="en-US" altLang="zh-CN" dirty="0">
                <a:latin typeface="黑体" panose="02010609060101010101" charset="-122"/>
                <a:ea typeface="黑体" panose="02010609060101010101" charset="-122"/>
              </a:rPr>
              <a:t>1970</a:t>
            </a:r>
            <a:r>
              <a:rPr lang="zh-CN" altLang="en-US" dirty="0">
                <a:latin typeface="黑体" panose="02010609060101010101" charset="-122"/>
                <a:ea typeface="黑体" panose="02010609060101010101" charset="-122"/>
              </a:rPr>
              <a:t>年至</a:t>
            </a:r>
            <a:r>
              <a:rPr lang="en-US" altLang="zh-CN" dirty="0">
                <a:latin typeface="黑体" panose="02010609060101010101" charset="-122"/>
                <a:ea typeface="黑体" panose="02010609060101010101" charset="-122"/>
              </a:rPr>
              <a:t>1982</a:t>
            </a:r>
            <a:r>
              <a:rPr lang="zh-CN" altLang="en-US" dirty="0">
                <a:latin typeface="黑体" panose="02010609060101010101" charset="-122"/>
                <a:ea typeface="黑体" panose="02010609060101010101" charset="-122"/>
              </a:rPr>
              <a:t>年，国际法委员会编纂并通过了</a:t>
            </a:r>
            <a:r>
              <a:rPr lang="en-US" altLang="zh-CN" dirty="0">
                <a:latin typeface="黑体" panose="02010609060101010101" charset="-122"/>
                <a:ea typeface="黑体" panose="02010609060101010101" charset="-122"/>
              </a:rPr>
              <a:t>《</a:t>
            </a:r>
            <a:r>
              <a:rPr lang="zh-CN" altLang="en-US" dirty="0">
                <a:latin typeface="黑体" panose="02010609060101010101" charset="-122"/>
                <a:ea typeface="黑体" panose="02010609060101010101" charset="-122"/>
              </a:rPr>
              <a:t>关于国家和国际组织或国际组织相互间条约法条款草案</a:t>
            </a:r>
            <a:r>
              <a:rPr lang="en-US" altLang="zh-CN" dirty="0">
                <a:latin typeface="黑体" panose="02010609060101010101" charset="-122"/>
                <a:ea typeface="黑体" panose="02010609060101010101" charset="-122"/>
              </a:rPr>
              <a:t>》</a:t>
            </a:r>
            <a:r>
              <a:rPr lang="zh-CN" altLang="en-US" dirty="0">
                <a:latin typeface="黑体" panose="02010609060101010101" charset="-122"/>
                <a:ea typeface="黑体" panose="02010609060101010101" charset="-122"/>
              </a:rPr>
              <a:t>及其</a:t>
            </a:r>
            <a:r>
              <a:rPr lang="en-US" altLang="zh-CN" dirty="0">
                <a:latin typeface="黑体" panose="02010609060101010101" charset="-122"/>
                <a:ea typeface="黑体" panose="02010609060101010101" charset="-122"/>
              </a:rPr>
              <a:t>《</a:t>
            </a:r>
            <a:r>
              <a:rPr lang="zh-CN" altLang="en-US" dirty="0">
                <a:latin typeface="黑体" panose="02010609060101010101" charset="-122"/>
                <a:ea typeface="黑体" panose="02010609060101010101" charset="-122"/>
              </a:rPr>
              <a:t>评注</a:t>
            </a:r>
            <a:r>
              <a:rPr lang="en-US" altLang="zh-CN" dirty="0">
                <a:latin typeface="黑体" panose="02010609060101010101" charset="-122"/>
                <a:ea typeface="黑体" panose="02010609060101010101" charset="-122"/>
              </a:rPr>
              <a:t>》</a:t>
            </a:r>
          </a:p>
          <a:p>
            <a:pPr marL="538480" fontAlgn="t">
              <a:lnSpc>
                <a:spcPts val="3600"/>
              </a:lnSpc>
              <a:buClr>
                <a:srgbClr val="0000FF"/>
              </a:buClr>
              <a:buFont typeface="Wingdings" panose="05000000000000000000" pitchFamily="2" charset="2"/>
              <a:buChar char="Ø"/>
              <a:defRPr/>
            </a:pPr>
            <a:r>
              <a:rPr lang="en-US" altLang="zh-CN" dirty="0">
                <a:latin typeface="黑体" panose="02010609060101010101" charset="-122"/>
                <a:ea typeface="黑体" panose="02010609060101010101" charset="-122"/>
              </a:rPr>
              <a:t>1986</a:t>
            </a:r>
            <a:r>
              <a:rPr lang="zh-CN" altLang="en-US" dirty="0">
                <a:latin typeface="黑体" panose="02010609060101010101" charset="-122"/>
                <a:ea typeface="黑体" panose="02010609060101010101" charset="-122"/>
              </a:rPr>
              <a:t>年，联合国会议通过了</a:t>
            </a:r>
            <a:r>
              <a:rPr lang="en-US" altLang="zh-CN" dirty="0">
                <a:latin typeface="黑体" panose="02010609060101010101" charset="-122"/>
                <a:ea typeface="黑体" panose="02010609060101010101" charset="-122"/>
              </a:rPr>
              <a:t>《</a:t>
            </a:r>
            <a:r>
              <a:rPr lang="zh-CN" altLang="en-US" dirty="0">
                <a:latin typeface="黑体" panose="02010609060101010101" charset="-122"/>
                <a:ea typeface="黑体" panose="02010609060101010101" charset="-122"/>
              </a:rPr>
              <a:t>关于国家和国际组织或国际组织相互间条约法的维也纳公约</a:t>
            </a:r>
            <a:r>
              <a:rPr lang="en-US" altLang="zh-CN" dirty="0">
                <a:latin typeface="黑体" panose="02010609060101010101" charset="-122"/>
                <a:ea typeface="黑体" panose="02010609060101010101" charset="-122"/>
              </a:rPr>
              <a:t>》</a:t>
            </a:r>
            <a:r>
              <a:rPr lang="zh-CN" altLang="en-US" dirty="0">
                <a:latin typeface="黑体" panose="02010609060101010101" charset="-122"/>
                <a:ea typeface="黑体" panose="02010609060101010101" charset="-122"/>
              </a:rPr>
              <a:t> </a:t>
            </a:r>
          </a:p>
          <a:p>
            <a:pPr marL="538480" fontAlgn="t">
              <a:lnSpc>
                <a:spcPts val="3600"/>
              </a:lnSpc>
              <a:buClr>
                <a:srgbClr val="0000FF"/>
              </a:buClr>
              <a:buFont typeface="Wingdings" panose="05000000000000000000" pitchFamily="2" charset="2"/>
              <a:buChar char="Ø"/>
              <a:defRPr/>
            </a:pPr>
            <a:r>
              <a:rPr lang="en-US" altLang="zh-CN" dirty="0">
                <a:latin typeface="黑体" panose="02010609060101010101" charset="-122"/>
                <a:ea typeface="黑体" panose="02010609060101010101" charset="-122"/>
              </a:rPr>
              <a:t>1993</a:t>
            </a:r>
            <a:r>
              <a:rPr lang="zh-CN" altLang="en-US" dirty="0">
                <a:latin typeface="黑体" panose="02010609060101010101" charset="-122"/>
                <a:ea typeface="黑体" panose="02010609060101010101" charset="-122"/>
              </a:rPr>
              <a:t>年至</a:t>
            </a:r>
            <a:r>
              <a:rPr lang="en-US" altLang="zh-CN" dirty="0">
                <a:latin typeface="黑体" panose="02010609060101010101" charset="-122"/>
                <a:ea typeface="黑体" panose="02010609060101010101" charset="-122"/>
              </a:rPr>
              <a:t>2011</a:t>
            </a:r>
            <a:r>
              <a:rPr lang="zh-CN" altLang="en-US" dirty="0">
                <a:latin typeface="黑体" panose="02010609060101010101" charset="-122"/>
                <a:ea typeface="黑体" panose="02010609060101010101" charset="-122"/>
              </a:rPr>
              <a:t>年，国际法委员会编纂并通过了</a:t>
            </a:r>
            <a:r>
              <a:rPr lang="en-US" altLang="zh-CN" dirty="0">
                <a:latin typeface="黑体" panose="02010609060101010101" charset="-122"/>
                <a:ea typeface="黑体" panose="02010609060101010101" charset="-122"/>
              </a:rPr>
              <a:t>《</a:t>
            </a:r>
            <a:r>
              <a:rPr lang="zh-CN" altLang="en-US" dirty="0">
                <a:latin typeface="黑体" panose="02010609060101010101" charset="-122"/>
                <a:ea typeface="黑体" panose="02010609060101010101" charset="-122"/>
              </a:rPr>
              <a:t>条约保留实践指南</a:t>
            </a:r>
            <a:r>
              <a:rPr lang="en-US" altLang="zh-CN" dirty="0">
                <a:latin typeface="黑体" panose="02010609060101010101" charset="-122"/>
                <a:ea typeface="黑体" panose="02010609060101010101" charset="-122"/>
              </a:rPr>
              <a:t>》</a:t>
            </a:r>
            <a:r>
              <a:rPr lang="zh-CN" altLang="en-US" dirty="0">
                <a:latin typeface="黑体" panose="02010609060101010101" charset="-122"/>
                <a:ea typeface="黑体" panose="02010609060101010101" charset="-122"/>
              </a:rPr>
              <a:t>及其</a:t>
            </a:r>
            <a:r>
              <a:rPr lang="en-US" altLang="zh-CN" dirty="0">
                <a:latin typeface="黑体" panose="02010609060101010101" charset="-122"/>
                <a:ea typeface="黑体" panose="02010609060101010101" charset="-122"/>
              </a:rPr>
              <a:t>《</a:t>
            </a:r>
            <a:r>
              <a:rPr lang="zh-CN" altLang="en-US" dirty="0">
                <a:latin typeface="黑体" panose="02010609060101010101" charset="-122"/>
                <a:ea typeface="黑体" panose="02010609060101010101" charset="-122"/>
              </a:rPr>
              <a:t>评注</a:t>
            </a:r>
            <a:r>
              <a:rPr lang="en-US" altLang="zh-CN" dirty="0">
                <a:latin typeface="黑体" panose="02010609060101010101" charset="-122"/>
                <a:ea typeface="黑体" panose="02010609060101010101" charset="-122"/>
              </a:rPr>
              <a:t>》</a:t>
            </a:r>
          </a:p>
          <a:p>
            <a:pPr marL="538480" fontAlgn="t">
              <a:lnSpc>
                <a:spcPts val="3600"/>
              </a:lnSpc>
              <a:buClr>
                <a:srgbClr val="0000FF"/>
              </a:buClr>
              <a:buFont typeface="Wingdings" panose="05000000000000000000" pitchFamily="2" charset="2"/>
              <a:buChar char="Ø"/>
              <a:defRPr/>
            </a:pPr>
            <a:r>
              <a:rPr lang="en-US" altLang="zh-CN" dirty="0">
                <a:latin typeface="黑体" panose="02010609060101010101" charset="-122"/>
                <a:ea typeface="黑体" panose="02010609060101010101" charset="-122"/>
              </a:rPr>
              <a:t>2008</a:t>
            </a:r>
            <a:r>
              <a:rPr lang="zh-CN" altLang="en-US" dirty="0">
                <a:latin typeface="黑体" panose="02010609060101010101" charset="-122"/>
                <a:ea typeface="黑体" panose="02010609060101010101" charset="-122"/>
              </a:rPr>
              <a:t>年，国际法委员会着手关于与条约解释相关的嗣后协定和嗣后惯例的编纂工作</a:t>
            </a:r>
            <a:endParaRPr lang="en-US" altLang="zh-CN" dirty="0">
              <a:latin typeface="黑体" panose="02010609060101010101" charset="-122"/>
              <a:ea typeface="黑体" panose="02010609060101010101" charset="-122"/>
            </a:endParaRPr>
          </a:p>
          <a:p>
            <a:pPr marL="538480" fontAlgn="t">
              <a:lnSpc>
                <a:spcPts val="3600"/>
              </a:lnSpc>
              <a:buClr>
                <a:srgbClr val="0000FF"/>
              </a:buClr>
              <a:buFont typeface="Wingdings" panose="05000000000000000000" pitchFamily="2" charset="2"/>
              <a:buChar char="Ø"/>
              <a:defRPr/>
            </a:pPr>
            <a:r>
              <a:rPr lang="en-US" altLang="zh-CN" dirty="0">
                <a:latin typeface="黑体" panose="02010609060101010101" charset="-122"/>
                <a:ea typeface="黑体" panose="02010609060101010101" charset="-122"/>
              </a:rPr>
              <a:t>2012</a:t>
            </a:r>
            <a:r>
              <a:rPr lang="zh-CN" altLang="en-US" dirty="0">
                <a:latin typeface="黑体" panose="02010609060101010101" charset="-122"/>
                <a:ea typeface="黑体" panose="02010609060101010101" charset="-122"/>
              </a:rPr>
              <a:t>年，国际法委员会着手关于条约的临时适用的编纂工作</a:t>
            </a:r>
            <a:endParaRPr lang="en-US" altLang="zh-CN" dirty="0">
              <a:latin typeface="黑体" panose="02010609060101010101" charset="-122"/>
              <a:ea typeface="黑体" panose="02010609060101010101" charset="-122"/>
            </a:endParaRPr>
          </a:p>
          <a:p>
            <a:pPr marL="538480" fontAlgn="t">
              <a:lnSpc>
                <a:spcPts val="3600"/>
              </a:lnSpc>
              <a:buClr>
                <a:srgbClr val="0000FF"/>
              </a:buClr>
              <a:buFont typeface="Wingdings" panose="05000000000000000000" pitchFamily="2" charset="2"/>
              <a:buChar char="Ø"/>
              <a:defRPr/>
            </a:pPr>
            <a:endParaRPr lang="en-US" altLang="zh-CN" dirty="0">
              <a:latin typeface="黑体" panose="02010609060101010101" charset="-122"/>
              <a:ea typeface="黑体" panose="02010609060101010101" charset="-122"/>
            </a:endParaRPr>
          </a:p>
          <a:p>
            <a:pPr fontAlgn="t">
              <a:lnSpc>
                <a:spcPts val="3600"/>
              </a:lnSpc>
              <a:buClr>
                <a:srgbClr val="0000FF"/>
              </a:buClr>
              <a:defRPr/>
            </a:pPr>
            <a:r>
              <a:rPr lang="zh-CN" altLang="zh-CN" sz="2400" dirty="0">
                <a:latin typeface="黑体" panose="02010609060101010101" charset="-122"/>
                <a:ea typeface="黑体" panose="02010609060101010101" charset="-122"/>
              </a:rPr>
              <a:t> </a:t>
            </a:r>
            <a:r>
              <a:rPr lang="zh-CN" altLang="en-US" sz="2400" dirty="0">
                <a:latin typeface="黑体" panose="02010609060101010101" charset="-122"/>
                <a:ea typeface="黑体" panose="02010609060101010101" charset="-122"/>
              </a:rPr>
              <a:t>   </a:t>
            </a:r>
          </a:p>
        </p:txBody>
      </p:sp>
      <p:sp>
        <p:nvSpPr>
          <p:cNvPr id="4" name="标题 3"/>
          <p:cNvSpPr>
            <a:spLocks noGrp="1"/>
          </p:cNvSpPr>
          <p:nvPr>
            <p:ph type="title" idx="4294967295"/>
          </p:nvPr>
        </p:nvSpPr>
        <p:spPr>
          <a:xfrm>
            <a:off x="521730" y="0"/>
            <a:ext cx="8229600" cy="622300"/>
          </a:xfrm>
          <a:prstGeom prst="rect">
            <a:avLst/>
          </a:prstGeom>
        </p:spPr>
        <p:txBody>
          <a:bodyPr/>
          <a:lstStyle/>
          <a:p>
            <a:pPr indent="268605" algn="l">
              <a:defRPr/>
            </a:pPr>
            <a:r>
              <a:rPr lang="zh-CN" altLang="en-US" sz="2700" b="1" kern="1200" dirty="0">
                <a:latin typeface="黑体" panose="02010609060101010101" charset="-122"/>
                <a:ea typeface="黑体" panose="02010609060101010101" charset="-122"/>
              </a:rPr>
              <a:t>三、条约法的编纂</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http://images.china.cn/attachement/jpg/site1000/20140319/00016c42d95c14931a0b03.jpg"/>
          <p:cNvPicPr>
            <a:picLocks noChangeAspect="1" noChangeArrowheads="1"/>
          </p:cNvPicPr>
          <p:nvPr/>
        </p:nvPicPr>
        <p:blipFill>
          <a:blip r:embed="rId2"/>
          <a:srcRect/>
          <a:stretch>
            <a:fillRect/>
          </a:stretch>
        </p:blipFill>
        <p:spPr bwMode="auto">
          <a:xfrm>
            <a:off x="0" y="0"/>
            <a:ext cx="9029700" cy="6115050"/>
          </a:xfrm>
          <a:prstGeom prst="rect">
            <a:avLst/>
          </a:prstGeom>
          <a:noFill/>
        </p:spPr>
      </p:pic>
      <p:sp>
        <p:nvSpPr>
          <p:cNvPr id="2" name="标题 1"/>
          <p:cNvSpPr>
            <a:spLocks noGrp="1"/>
          </p:cNvSpPr>
          <p:nvPr>
            <p:ph type="ctrTitle"/>
          </p:nvPr>
        </p:nvSpPr>
        <p:spPr/>
        <p:txBody>
          <a:bodyPr/>
          <a:lstStyle/>
          <a:p>
            <a:r>
              <a:rPr lang="zh-CN" altLang="en-US" sz="4800" b="1" dirty="0">
                <a:solidFill>
                  <a:srgbClr val="FFFF00"/>
                </a:solidFill>
                <a:effectLst>
                  <a:outerShdw blurRad="38100" dist="38100" dir="2700000" algn="tl">
                    <a:srgbClr val="000000">
                      <a:alpha val="43137"/>
                    </a:srgbClr>
                  </a:outerShdw>
                </a:effectLst>
                <a:latin typeface="黑体" panose="02010609060101010101" charset="-122"/>
                <a:ea typeface="黑体" panose="02010609060101010101" charset="-122"/>
              </a:rPr>
              <a:t>第二节  条约的缔结</a:t>
            </a:r>
          </a:p>
        </p:txBody>
      </p:sp>
    </p:spTree>
  </p:cSld>
  <p:clrMapOvr>
    <a:masterClrMapping/>
  </p:clrMapOvr>
  <p:transition spd="slow">
    <p:fade/>
  </p:transition>
</p:sld>
</file>

<file path=ppt/theme/theme1.xml><?xml version="1.0" encoding="utf-8"?>
<a:theme xmlns:a="http://schemas.openxmlformats.org/drawingml/2006/main" name="1_Tema de Office">
  <a:themeElements>
    <a:clrScheme name="1_Tema de Office 1">
      <a:dk1>
        <a:srgbClr val="000000"/>
      </a:dk1>
      <a:lt1>
        <a:srgbClr val="FFFFFF"/>
      </a:lt1>
      <a:dk2>
        <a:srgbClr val="000000"/>
      </a:dk2>
      <a:lt2>
        <a:srgbClr val="F8F8F8"/>
      </a:lt2>
      <a:accent1>
        <a:srgbClr val="DDDDDD"/>
      </a:accent1>
      <a:accent2>
        <a:srgbClr val="B2B2B2"/>
      </a:accent2>
      <a:accent3>
        <a:srgbClr val="FFFFFF"/>
      </a:accent3>
      <a:accent4>
        <a:srgbClr val="000000"/>
      </a:accent4>
      <a:accent5>
        <a:srgbClr val="EBEBEB"/>
      </a:accent5>
      <a:accent6>
        <a:srgbClr val="A1A1A1"/>
      </a:accent6>
      <a:hlink>
        <a:srgbClr val="5F5F5F"/>
      </a:hlink>
      <a:folHlink>
        <a:srgbClr val="919191"/>
      </a:folHlink>
    </a:clrScheme>
    <a:fontScheme name="1_Tema de Office">
      <a:majorFont>
        <a:latin typeface="Calibri"/>
        <a:ea typeface="Heiti SC Light"/>
        <a:cs typeface="Heiti SC Light"/>
      </a:majorFont>
      <a:minorFont>
        <a:latin typeface="Calibri"/>
        <a:ea typeface="Heiti SC Light"/>
        <a:cs typeface="Heiti SC Light"/>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s-ES" sz="1800" b="0" i="0" u="none" strike="noStrike" cap="none" normalizeH="0" baseline="0">
            <a:ln>
              <a:noFill/>
            </a:ln>
            <a:solidFill>
              <a:schemeClr val="tx1"/>
            </a:solidFill>
            <a:effectLst/>
            <a:latin typeface="Arial" panose="020B0604020202020204" pitchFamily="34" charset="0"/>
            <a:ea typeface="Heiti SC Light" charset="0"/>
            <a:cs typeface="Heiti SC Light"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s-ES" sz="1800" b="0" i="0" u="none" strike="noStrike" cap="none" normalizeH="0" baseline="0">
            <a:ln>
              <a:noFill/>
            </a:ln>
            <a:solidFill>
              <a:schemeClr val="tx1"/>
            </a:solidFill>
            <a:effectLst/>
            <a:latin typeface="Arial" panose="020B0604020202020204" pitchFamily="34" charset="0"/>
            <a:ea typeface="Heiti SC Light" charset="0"/>
            <a:cs typeface="Heiti SC Light" charset="0"/>
          </a:defRPr>
        </a:defPPr>
      </a:lstStyle>
    </a:lnDef>
    <a:txDef>
      <a:spPr bwMode="auto">
        <a:noFill/>
        <a:ln>
          <a:noFill/>
        </a:ln>
      </a:spPr>
      <a:bodyPr lIns="108000" tIns="46800" rIns="108000" bIns="0"/>
      <a:lstStyle>
        <a:defPPr fontAlgn="t">
          <a:lnSpc>
            <a:spcPts val="3600"/>
          </a:lnSpc>
          <a:buFont typeface="Wingdings" panose="05000000000000000000" charset="0"/>
          <a:buNone/>
          <a:defRPr kumimoji="0" b="1" dirty="0" smtClean="0">
            <a:latin typeface="黑体" panose="02010609060101010101" charset="-122"/>
            <a:ea typeface="黑体" panose="02010609060101010101" charset="-122"/>
            <a:cs typeface="黑体" panose="02010609060101010101" charset="-122"/>
          </a:defRPr>
        </a:defPPr>
      </a:lstStyle>
    </a:txDef>
  </a:objectDefaults>
  <a:extraClrSchemeLst>
    <a:extraClrScheme>
      <a:clrScheme name="1_Tema de Office 1">
        <a:dk1>
          <a:srgbClr val="000000"/>
        </a:dk1>
        <a:lt1>
          <a:srgbClr val="FFFFFF"/>
        </a:lt1>
        <a:dk2>
          <a:srgbClr val="000000"/>
        </a:dk2>
        <a:lt2>
          <a:srgbClr val="F8F8F8"/>
        </a:lt2>
        <a:accent1>
          <a:srgbClr val="DDDDDD"/>
        </a:accent1>
        <a:accent2>
          <a:srgbClr val="B2B2B2"/>
        </a:accent2>
        <a:accent3>
          <a:srgbClr val="FFFFFF"/>
        </a:accent3>
        <a:accent4>
          <a:srgbClr val="000000"/>
        </a:accent4>
        <a:accent5>
          <a:srgbClr val="EBEBEB"/>
        </a:accent5>
        <a:accent6>
          <a:srgbClr val="A1A1A1"/>
        </a:accent6>
        <a:hlink>
          <a:srgbClr val="5F5F5F"/>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Tema de Office">
  <a:themeElements>
    <a:clrScheme name="2_Tema de Office 1">
      <a:dk1>
        <a:srgbClr val="000000"/>
      </a:dk1>
      <a:lt1>
        <a:srgbClr val="FFFFFF"/>
      </a:lt1>
      <a:dk2>
        <a:srgbClr val="000000"/>
      </a:dk2>
      <a:lt2>
        <a:srgbClr val="F8F8F8"/>
      </a:lt2>
      <a:accent1>
        <a:srgbClr val="DDDDDD"/>
      </a:accent1>
      <a:accent2>
        <a:srgbClr val="B2B2B2"/>
      </a:accent2>
      <a:accent3>
        <a:srgbClr val="FFFFFF"/>
      </a:accent3>
      <a:accent4>
        <a:srgbClr val="000000"/>
      </a:accent4>
      <a:accent5>
        <a:srgbClr val="EBEBEB"/>
      </a:accent5>
      <a:accent6>
        <a:srgbClr val="A1A1A1"/>
      </a:accent6>
      <a:hlink>
        <a:srgbClr val="5F5F5F"/>
      </a:hlink>
      <a:folHlink>
        <a:srgbClr val="919191"/>
      </a:folHlink>
    </a:clrScheme>
    <a:fontScheme name="2_Tema de Office">
      <a:majorFont>
        <a:latin typeface="Calibri"/>
        <a:ea typeface="Heiti SC Light"/>
        <a:cs typeface="Heiti SC Light"/>
      </a:majorFont>
      <a:minorFont>
        <a:latin typeface="Calibri"/>
        <a:ea typeface="Heiti SC Light"/>
        <a:cs typeface="Heiti SC Light"/>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s-ES" sz="1800" b="0" i="0" u="none" strike="noStrike" cap="none" normalizeH="0" baseline="0">
            <a:ln>
              <a:noFill/>
            </a:ln>
            <a:solidFill>
              <a:schemeClr val="tx1"/>
            </a:solidFill>
            <a:effectLst/>
            <a:latin typeface="Arial" panose="020B0604020202020204" pitchFamily="34" charset="0"/>
            <a:ea typeface="Heiti SC Light" charset="0"/>
            <a:cs typeface="Heiti SC Light"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s-ES" sz="1800" b="0" i="0" u="none" strike="noStrike" cap="none" normalizeH="0" baseline="0">
            <a:ln>
              <a:noFill/>
            </a:ln>
            <a:solidFill>
              <a:schemeClr val="tx1"/>
            </a:solidFill>
            <a:effectLst/>
            <a:latin typeface="Arial" panose="020B0604020202020204" pitchFamily="34" charset="0"/>
            <a:ea typeface="Heiti SC Light" charset="0"/>
            <a:cs typeface="Heiti SC Light" charset="0"/>
          </a:defRPr>
        </a:defPPr>
      </a:lstStyle>
    </a:lnDef>
  </a:objectDefaults>
  <a:extraClrSchemeLst>
    <a:extraClrScheme>
      <a:clrScheme name="2_Tema de Office 1">
        <a:dk1>
          <a:srgbClr val="000000"/>
        </a:dk1>
        <a:lt1>
          <a:srgbClr val="FFFFFF"/>
        </a:lt1>
        <a:dk2>
          <a:srgbClr val="000000"/>
        </a:dk2>
        <a:lt2>
          <a:srgbClr val="F8F8F8"/>
        </a:lt2>
        <a:accent1>
          <a:srgbClr val="DDDDDD"/>
        </a:accent1>
        <a:accent2>
          <a:srgbClr val="B2B2B2"/>
        </a:accent2>
        <a:accent3>
          <a:srgbClr val="FFFFFF"/>
        </a:accent3>
        <a:accent4>
          <a:srgbClr val="000000"/>
        </a:accent4>
        <a:accent5>
          <a:srgbClr val="EBEBEB"/>
        </a:accent5>
        <a:accent6>
          <a:srgbClr val="A1A1A1"/>
        </a:accent6>
        <a:hlink>
          <a:srgbClr val="5F5F5F"/>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Tema de Office">
  <a:themeElements>
    <a:clrScheme name="4_Tema de Office 1">
      <a:dk1>
        <a:srgbClr val="000000"/>
      </a:dk1>
      <a:lt1>
        <a:srgbClr val="FFFFFF"/>
      </a:lt1>
      <a:dk2>
        <a:srgbClr val="000000"/>
      </a:dk2>
      <a:lt2>
        <a:srgbClr val="F8F8F8"/>
      </a:lt2>
      <a:accent1>
        <a:srgbClr val="DDDDDD"/>
      </a:accent1>
      <a:accent2>
        <a:srgbClr val="B2B2B2"/>
      </a:accent2>
      <a:accent3>
        <a:srgbClr val="FFFFFF"/>
      </a:accent3>
      <a:accent4>
        <a:srgbClr val="000000"/>
      </a:accent4>
      <a:accent5>
        <a:srgbClr val="EBEBEB"/>
      </a:accent5>
      <a:accent6>
        <a:srgbClr val="A1A1A1"/>
      </a:accent6>
      <a:hlink>
        <a:srgbClr val="5F5F5F"/>
      </a:hlink>
      <a:folHlink>
        <a:srgbClr val="919191"/>
      </a:folHlink>
    </a:clrScheme>
    <a:fontScheme name="4_Tema de Office">
      <a:majorFont>
        <a:latin typeface="Calibri"/>
        <a:ea typeface="Heiti SC Light"/>
        <a:cs typeface="Heiti SC Light"/>
      </a:majorFont>
      <a:minorFont>
        <a:latin typeface="Calibri"/>
        <a:ea typeface="Heiti SC Light"/>
        <a:cs typeface="Heiti SC Light"/>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s-ES" sz="1800" b="0" i="0" u="none" strike="noStrike" cap="none" normalizeH="0" baseline="0">
            <a:ln>
              <a:noFill/>
            </a:ln>
            <a:solidFill>
              <a:schemeClr val="tx1"/>
            </a:solidFill>
            <a:effectLst/>
            <a:latin typeface="Arial" panose="020B0604020202020204" pitchFamily="34" charset="0"/>
            <a:ea typeface="Heiti SC Light" charset="0"/>
            <a:cs typeface="Heiti SC Light"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s-ES" sz="1800" b="0" i="0" u="none" strike="noStrike" cap="none" normalizeH="0" baseline="0">
            <a:ln>
              <a:noFill/>
            </a:ln>
            <a:solidFill>
              <a:schemeClr val="tx1"/>
            </a:solidFill>
            <a:effectLst/>
            <a:latin typeface="Arial" panose="020B0604020202020204" pitchFamily="34" charset="0"/>
            <a:ea typeface="Heiti SC Light" charset="0"/>
            <a:cs typeface="Heiti SC Light" charset="0"/>
          </a:defRPr>
        </a:defPPr>
      </a:lstStyle>
    </a:lnDef>
  </a:objectDefaults>
  <a:extraClrSchemeLst>
    <a:extraClrScheme>
      <a:clrScheme name="4_Tema de Office 1">
        <a:dk1>
          <a:srgbClr val="000000"/>
        </a:dk1>
        <a:lt1>
          <a:srgbClr val="FFFFFF"/>
        </a:lt1>
        <a:dk2>
          <a:srgbClr val="000000"/>
        </a:dk2>
        <a:lt2>
          <a:srgbClr val="F8F8F8"/>
        </a:lt2>
        <a:accent1>
          <a:srgbClr val="DDDDDD"/>
        </a:accent1>
        <a:accent2>
          <a:srgbClr val="B2B2B2"/>
        </a:accent2>
        <a:accent3>
          <a:srgbClr val="FFFFFF"/>
        </a:accent3>
        <a:accent4>
          <a:srgbClr val="000000"/>
        </a:accent4>
        <a:accent5>
          <a:srgbClr val="EBEBEB"/>
        </a:accent5>
        <a:accent6>
          <a:srgbClr val="A1A1A1"/>
        </a:accent6>
        <a:hlink>
          <a:srgbClr val="5F5F5F"/>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行政公文纸.thmx</Template>
  <TotalTime>268</TotalTime>
  <Words>3392</Words>
  <Application>Microsoft Office PowerPoint</Application>
  <PresentationFormat>全屏显示(4:3)</PresentationFormat>
  <Paragraphs>290</Paragraphs>
  <Slides>39</Slides>
  <Notes>6</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39</vt:i4>
      </vt:variant>
    </vt:vector>
  </HeadingPairs>
  <TitlesOfParts>
    <vt:vector size="50" baseType="lpstr">
      <vt:lpstr>Adobe 黑体 Std R</vt:lpstr>
      <vt:lpstr>黑体</vt:lpstr>
      <vt:lpstr>宋体</vt:lpstr>
      <vt:lpstr>Arial</vt:lpstr>
      <vt:lpstr>Calibri</vt:lpstr>
      <vt:lpstr>Garamond</vt:lpstr>
      <vt:lpstr>Gill Sans MT</vt:lpstr>
      <vt:lpstr>Wingdings</vt:lpstr>
      <vt:lpstr>1_Tema de Office</vt:lpstr>
      <vt:lpstr>2_Tema de Office</vt:lpstr>
      <vt:lpstr>4_Tema de Office</vt:lpstr>
      <vt:lpstr>第十三章 条约</vt:lpstr>
      <vt:lpstr>教学要点</vt:lpstr>
      <vt:lpstr>概  况</vt:lpstr>
      <vt:lpstr>大  纲</vt:lpstr>
      <vt:lpstr>第一节 概  述 </vt:lpstr>
      <vt:lpstr>一、条约的概念与特征</vt:lpstr>
      <vt:lpstr>二、条约的名称与种类</vt:lpstr>
      <vt:lpstr>三、条约法的编纂</vt:lpstr>
      <vt:lpstr>第二节  条约的缔结</vt:lpstr>
      <vt:lpstr>一、缔约权能</vt:lpstr>
      <vt:lpstr>PowerPoint 演示文稿</vt:lpstr>
      <vt:lpstr>二、缔约程序</vt:lpstr>
      <vt:lpstr>PowerPoint 演示文稿</vt:lpstr>
      <vt:lpstr>五、中国的缔结条约程序法</vt:lpstr>
      <vt:lpstr>第三节  条约的保留</vt:lpstr>
      <vt:lpstr>一、条约保留的定义</vt:lpstr>
      <vt:lpstr>二、条约保留的范围</vt:lpstr>
      <vt:lpstr>三、条约保留的接受与反对及其法律效果</vt:lpstr>
      <vt:lpstr>PowerPoint 演示文稿</vt:lpstr>
      <vt:lpstr>第四节  条约的生效和暂时适用</vt:lpstr>
      <vt:lpstr>PowerPoint 演示文稿</vt:lpstr>
      <vt:lpstr>第五节  条约的遵守与适用</vt:lpstr>
      <vt:lpstr>一、条约必须遵守</vt:lpstr>
      <vt:lpstr>二、application of treaty</vt:lpstr>
      <vt:lpstr>PowerPoint 演示文稿</vt:lpstr>
      <vt:lpstr>Section 6: treaty and third party</vt:lpstr>
      <vt:lpstr>PowerPoint 演示文稿</vt:lpstr>
      <vt:lpstr>Section 7: Interpretation of Treaties </vt:lpstr>
      <vt:lpstr>PowerPoint 演示文稿</vt:lpstr>
      <vt:lpstr>PowerPoint 演示文稿</vt:lpstr>
      <vt:lpstr>PowerPoint 演示文稿</vt:lpstr>
      <vt:lpstr>Section 8: revision, termination and invalidity of treaties</vt:lpstr>
      <vt:lpstr>一、revision of treaties</vt:lpstr>
      <vt:lpstr>二、 Invalidity </vt:lpstr>
      <vt:lpstr>三、 termination &amp; suspension</vt:lpstr>
      <vt:lpstr>PowerPoint 演示文稿</vt:lpstr>
      <vt:lpstr>参考文献</vt:lpstr>
      <vt:lpstr>思考题</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Design</dc:creator>
  <cp:lastModifiedBy>yang fan</cp:lastModifiedBy>
  <cp:revision>345</cp:revision>
  <dcterms:created xsi:type="dcterms:W3CDTF">2010-05-18T15:49:00Z</dcterms:created>
  <dcterms:modified xsi:type="dcterms:W3CDTF">2021-06-06T11:58:58Z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